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86" r:id="rId3"/>
    <p:sldId id="287" r:id="rId4"/>
    <p:sldId id="288" r:id="rId5"/>
    <p:sldId id="293" r:id="rId6"/>
    <p:sldId id="294" r:id="rId7"/>
    <p:sldId id="292" r:id="rId8"/>
    <p:sldId id="290"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6308"/>
    <a:srgbClr val="FF93FF"/>
    <a:srgbClr val="FAB2A4"/>
    <a:srgbClr val="F55D3E"/>
    <a:srgbClr val="E6E6E6"/>
    <a:srgbClr val="FFC9F9"/>
    <a:srgbClr val="FFA5F4"/>
    <a:srgbClr val="CC00CC"/>
    <a:srgbClr val="ABED9B"/>
    <a:srgbClr val="F3B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305" autoAdjust="0"/>
  </p:normalViewPr>
  <p:slideViewPr>
    <p:cSldViewPr>
      <p:cViewPr>
        <p:scale>
          <a:sx n="80" d="100"/>
          <a:sy n="80" d="100"/>
        </p:scale>
        <p:origin x="-512" y="-1100"/>
      </p:cViewPr>
      <p:guideLst>
        <p:guide orient="horz" pos="3612"/>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12/11/2022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endParaRPr lang="en-IN"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a:t>
            </a:r>
            <a:r>
              <a:rPr lang="en-IN" sz="2400" b="1" i="0" u="none" strike="noStrike" kern="1200" dirty="0">
                <a:solidFill>
                  <a:schemeClr val="tx1"/>
                </a:solidFill>
                <a:latin typeface="+mn-lt"/>
                <a:ea typeface="+mn-ea"/>
                <a:cs typeface="+mn-cs"/>
              </a:rPr>
              <a:t>Contents appear on each click</a:t>
            </a:r>
            <a:endParaRPr lang="en-IN" sz="2400" b="1" dirty="0"/>
          </a:p>
          <a:p>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b="0" dirty="0"/>
              <a:t>Finger point- PPT icon</a:t>
            </a:r>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extLst>
      <p:ext uri="{BB962C8B-B14F-4D97-AF65-F5344CB8AC3E}">
        <p14:creationId xmlns:p14="http://schemas.microsoft.com/office/powerpoint/2010/main" val="4071806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r>
              <a:rPr lang="en-IN" sz="1800" b="1" i="0" u="none" strike="noStrike" kern="1200" dirty="0">
                <a:solidFill>
                  <a:schemeClr val="tx1"/>
                </a:solidFill>
                <a:latin typeface="+mn-lt"/>
                <a:ea typeface="+mn-ea"/>
                <a:cs typeface="+mn-cs"/>
              </a:rPr>
              <a:t>Contents appear on each click</a:t>
            </a:r>
            <a:endParaRPr lang="en-IN" sz="1800" b="1"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marL="0" indent="0" rtl="0">
              <a:buFont typeface="Arial" panose="020B0604020202020204" pitchFamily="34" charset="0"/>
              <a:buNone/>
            </a:pPr>
            <a:endParaRPr lang="en-IN" b="0" dirty="0"/>
          </a:p>
          <a:p>
            <a:pPr rtl="0"/>
            <a:endParaRPr lang="en-IN" b="0"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extLst>
      <p:ext uri="{BB962C8B-B14F-4D97-AF65-F5344CB8AC3E}">
        <p14:creationId xmlns:p14="http://schemas.microsoft.com/office/powerpoint/2010/main" val="1732316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Boy - https://pixabay.com/photos/indian-boy-child-male-asian-1119236/</a:t>
            </a:r>
          </a:p>
          <a:p>
            <a:pPr rtl="0"/>
            <a:r>
              <a:rPr lang="en-IN" b="0" dirty="0"/>
              <a:t>House - https://pixabay.com/illustrations/home-little-house-construction-4503982/</a:t>
            </a:r>
          </a:p>
          <a:p>
            <a:pPr rtl="0"/>
            <a:r>
              <a:rPr lang="en-IN" b="0" dirty="0"/>
              <a:t>Cow - https://pixabay.com/vectors/cow-livestock-cattle-farm-animal-44695/</a:t>
            </a:r>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extLst>
      <p:ext uri="{BB962C8B-B14F-4D97-AF65-F5344CB8AC3E}">
        <p14:creationId xmlns:p14="http://schemas.microsoft.com/office/powerpoint/2010/main" val="1587644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Desk - https://pixabay.com/photos/cameroon-school-classroom-desks-104485/</a:t>
            </a:r>
          </a:p>
          <a:p>
            <a:pPr rtl="0"/>
            <a:r>
              <a:rPr lang="en-IN" b="0" dirty="0"/>
              <a:t>House - https://pixabay.com/illustrations/home-little-house-construction-4503982/</a:t>
            </a:r>
          </a:p>
          <a:p>
            <a:pPr rtl="0"/>
            <a:r>
              <a:rPr lang="en-IN" b="0" dirty="0"/>
              <a:t>Students - https://pixabay.com/photos/school-nursery-children-india-298681/</a:t>
            </a:r>
          </a:p>
          <a:p>
            <a:pPr rtl="0"/>
            <a:r>
              <a:rPr lang="en-IN" b="0" dirty="0"/>
              <a:t>Calendar - https://freesvg.org/aqeeliz-calendar</a:t>
            </a:r>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extLst>
      <p:ext uri="{BB962C8B-B14F-4D97-AF65-F5344CB8AC3E}">
        <p14:creationId xmlns:p14="http://schemas.microsoft.com/office/powerpoint/2010/main" val="3899140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Shoes - https://pixabay.com/photos/shoes-men-women-boots-sandals-89037/</a:t>
            </a:r>
          </a:p>
          <a:p>
            <a:pPr rtl="0"/>
            <a:r>
              <a:rPr lang="en-IN" b="0" dirty="0"/>
              <a:t>Table - https://pixabay.com/vectors/table-furniture-wooden-1300555/</a:t>
            </a:r>
          </a:p>
          <a:p>
            <a:pPr rtl="0"/>
            <a:r>
              <a:rPr lang="en-IN" b="0" dirty="0"/>
              <a:t>Students - https://pixabay.com/photos/school-nursery-children-india-298681/</a:t>
            </a:r>
          </a:p>
          <a:p>
            <a:pPr rtl="0"/>
            <a:r>
              <a:rPr lang="en-IN" b="0" dirty="0"/>
              <a:t>Books – PPT icon</a:t>
            </a:r>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extLst>
      <p:ext uri="{BB962C8B-B14F-4D97-AF65-F5344CB8AC3E}">
        <p14:creationId xmlns:p14="http://schemas.microsoft.com/office/powerpoint/2010/main" val="2214551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Poster images </a:t>
            </a:r>
          </a:p>
          <a:p>
            <a:pPr marL="171450" indent="-171450" rtl="0">
              <a:buFont typeface="Arial" panose="020B0604020202020204" pitchFamily="34" charset="0"/>
              <a:buChar char="•"/>
            </a:pPr>
            <a:r>
              <a:rPr lang="en-IN" b="0" dirty="0"/>
              <a:t>Parliament- https://pixabay.com/vectors/parliament-india-government-2028311/</a:t>
            </a:r>
          </a:p>
          <a:p>
            <a:pPr marL="0" indent="0" rtl="0">
              <a:buFont typeface="Arial" panose="020B0604020202020204" pitchFamily="34" charset="0"/>
              <a:buNone/>
            </a:pPr>
            <a:endParaRPr lang="en-IN" b="0" dirty="0"/>
          </a:p>
          <a:p>
            <a:pPr rtl="0"/>
            <a:r>
              <a:rPr lang="en-IN" b="0" dirty="0"/>
              <a:t>Notepad- PPT icon</a:t>
            </a:r>
          </a:p>
          <a:p>
            <a:pPr rtl="0"/>
            <a:endParaRPr lang="en-IN" b="0"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7</a:t>
            </a:fld>
            <a:endParaRPr lang="en-IN"/>
          </a:p>
        </p:txBody>
      </p:sp>
    </p:spTree>
    <p:extLst>
      <p:ext uri="{BB962C8B-B14F-4D97-AF65-F5344CB8AC3E}">
        <p14:creationId xmlns:p14="http://schemas.microsoft.com/office/powerpoint/2010/main" val="27837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 </a:t>
            </a:r>
            <a:r>
              <a:rPr lang="en-IN" sz="1400" b="1" i="0" u="none" strike="noStrike" kern="1200" dirty="0">
                <a:solidFill>
                  <a:schemeClr val="tx2">
                    <a:lumMod val="60000"/>
                    <a:lumOff val="40000"/>
                  </a:schemeClr>
                </a:solidFill>
                <a:latin typeface="+mn-lt"/>
                <a:ea typeface="+mn-ea"/>
                <a:cs typeface="+mn-cs"/>
              </a:rPr>
              <a:t>Contraction boxes appear on the click of the respective Full Form boxes. </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endParaRPr lang="en-SG" dirty="0"/>
          </a:p>
        </p:txBody>
      </p:sp>
      <p:sp>
        <p:nvSpPr>
          <p:cNvPr id="4" name="Slide Number Placeholder 3"/>
          <p:cNvSpPr>
            <a:spLocks noGrp="1"/>
          </p:cNvSpPr>
          <p:nvPr>
            <p:ph type="sldNum" sz="quarter" idx="5"/>
          </p:nvPr>
        </p:nvSpPr>
        <p:spPr/>
        <p:txBody>
          <a:bodyPr/>
          <a:lstStyle/>
          <a:p>
            <a:fld id="{D7B85EF6-E28C-49A7-8AAB-FE1184C01F95}" type="slidenum">
              <a:rPr lang="en-IN" smtClean="0"/>
              <a:pPr/>
              <a:t>8</a:t>
            </a:fld>
            <a:endParaRPr lang="en-IN"/>
          </a:p>
        </p:txBody>
      </p:sp>
    </p:spTree>
    <p:extLst>
      <p:ext uri="{BB962C8B-B14F-4D97-AF65-F5344CB8AC3E}">
        <p14:creationId xmlns:p14="http://schemas.microsoft.com/office/powerpoint/2010/main" val="3958080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0.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966894-3423-C0F4-DE3F-CE22D55F089F}"/>
              </a:ext>
            </a:extLst>
          </p:cNvPr>
          <p:cNvSpPr/>
          <p:nvPr/>
        </p:nvSpPr>
        <p:spPr>
          <a:xfrm>
            <a:off x="1404935" y="1736353"/>
            <a:ext cx="9584686" cy="203659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Diagonal Stripe 1">
            <a:extLst>
              <a:ext uri="{FF2B5EF4-FFF2-40B4-BE49-F238E27FC236}">
                <a16:creationId xmlns:a16="http://schemas.microsoft.com/office/drawing/2014/main" id="{E870B8AA-5551-C750-AD3B-1F0CEDAD22D5}"/>
              </a:ext>
            </a:extLst>
          </p:cNvPr>
          <p:cNvSpPr/>
          <p:nvPr/>
        </p:nvSpPr>
        <p:spPr>
          <a:xfrm>
            <a:off x="1427180" y="1736353"/>
            <a:ext cx="1861489" cy="1692647"/>
          </a:xfrm>
          <a:prstGeom prst="diagStripe">
            <a:avLst>
              <a:gd name="adj" fmla="val 50000"/>
            </a:avLst>
          </a:prstGeom>
          <a:solidFill>
            <a:schemeClr val="accent6">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 name="Diagonal Stripe 11">
            <a:extLst>
              <a:ext uri="{FF2B5EF4-FFF2-40B4-BE49-F238E27FC236}">
                <a16:creationId xmlns:a16="http://schemas.microsoft.com/office/drawing/2014/main" id="{633EAA17-6B8B-95F5-A11E-DD9C2C549C6C}"/>
              </a:ext>
            </a:extLst>
          </p:cNvPr>
          <p:cNvSpPr/>
          <p:nvPr/>
        </p:nvSpPr>
        <p:spPr>
          <a:xfrm flipH="1">
            <a:off x="8616280" y="1751781"/>
            <a:ext cx="2346034" cy="1677219"/>
          </a:xfrm>
          <a:prstGeom prst="diagStripe">
            <a:avLst/>
          </a:prstGeom>
          <a:solidFill>
            <a:schemeClr val="accent6">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8" name="Title 7">
            <a:extLst>
              <a:ext uri="{FF2B5EF4-FFF2-40B4-BE49-F238E27FC236}">
                <a16:creationId xmlns:a16="http://schemas.microsoft.com/office/drawing/2014/main" id="{97D35AA0-4842-8693-A7AF-A45303FD2381}"/>
              </a:ext>
            </a:extLst>
          </p:cNvPr>
          <p:cNvSpPr>
            <a:spLocks noGrp="1"/>
          </p:cNvSpPr>
          <p:nvPr>
            <p:ph type="ctrTitle"/>
          </p:nvPr>
        </p:nvSpPr>
        <p:spPr>
          <a:xfrm>
            <a:off x="2030847" y="1905024"/>
            <a:ext cx="8130305" cy="1677219"/>
          </a:xfrm>
        </p:spPr>
        <p:txBody>
          <a:bodyPr/>
          <a:lstStyle/>
          <a:p>
            <a:r>
              <a:rPr lang="en-SG"/>
              <a:t>Learning the </a:t>
            </a:r>
            <a:r>
              <a:rPr lang="en-SG" dirty="0"/>
              <a:t>Apostrophe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426D5D4F-3BC3-FAFD-013C-BE3E3464C370}"/>
              </a:ext>
            </a:extLst>
          </p:cNvPr>
          <p:cNvSpPr/>
          <p:nvPr/>
        </p:nvSpPr>
        <p:spPr>
          <a:xfrm>
            <a:off x="1343472" y="3783265"/>
            <a:ext cx="9361040" cy="2631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SG"/>
          </a:p>
        </p:txBody>
      </p:sp>
      <p:sp>
        <p:nvSpPr>
          <p:cNvPr id="56" name="Oval 55">
            <a:extLst>
              <a:ext uri="{FF2B5EF4-FFF2-40B4-BE49-F238E27FC236}">
                <a16:creationId xmlns:a16="http://schemas.microsoft.com/office/drawing/2014/main" id="{6E2D59D8-DDD7-3576-5A3A-CCF03DBDB11D}"/>
              </a:ext>
            </a:extLst>
          </p:cNvPr>
          <p:cNvSpPr/>
          <p:nvPr/>
        </p:nvSpPr>
        <p:spPr>
          <a:xfrm>
            <a:off x="4536937" y="3866230"/>
            <a:ext cx="1276834" cy="1819085"/>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SG"/>
          </a:p>
        </p:txBody>
      </p:sp>
      <p:grpSp>
        <p:nvGrpSpPr>
          <p:cNvPr id="36" name="Group 35">
            <a:extLst>
              <a:ext uri="{FF2B5EF4-FFF2-40B4-BE49-F238E27FC236}">
                <a16:creationId xmlns:a16="http://schemas.microsoft.com/office/drawing/2014/main" id="{6999E169-9938-8EB4-9F3D-9D1B87BEBF6F}"/>
              </a:ext>
            </a:extLst>
          </p:cNvPr>
          <p:cNvGrpSpPr/>
          <p:nvPr/>
        </p:nvGrpSpPr>
        <p:grpSpPr>
          <a:xfrm>
            <a:off x="3230803" y="117514"/>
            <a:ext cx="5472608" cy="646331"/>
            <a:chOff x="1775520" y="332656"/>
            <a:chExt cx="8064896" cy="806867"/>
          </a:xfrm>
        </p:grpSpPr>
        <p:sp>
          <p:nvSpPr>
            <p:cNvPr id="37" name="Rectangle 36">
              <a:extLst>
                <a:ext uri="{FF2B5EF4-FFF2-40B4-BE49-F238E27FC236}">
                  <a16:creationId xmlns:a16="http://schemas.microsoft.com/office/drawing/2014/main" id="{31148C6F-D310-50B2-7B6A-8DD48895C9BB}"/>
                </a:ext>
              </a:extLst>
            </p:cNvPr>
            <p:cNvSpPr/>
            <p:nvPr/>
          </p:nvSpPr>
          <p:spPr>
            <a:xfrm>
              <a:off x="1775520" y="332656"/>
              <a:ext cx="8064896" cy="79208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Top Corners Rounded 37">
              <a:extLst>
                <a:ext uri="{FF2B5EF4-FFF2-40B4-BE49-F238E27FC236}">
                  <a16:creationId xmlns:a16="http://schemas.microsoft.com/office/drawing/2014/main" id="{879CE8EB-68C7-A38E-29E6-5157D2D7DE63}"/>
                </a:ext>
              </a:extLst>
            </p:cNvPr>
            <p:cNvSpPr/>
            <p:nvPr/>
          </p:nvSpPr>
          <p:spPr>
            <a:xfrm>
              <a:off x="1959732" y="487259"/>
              <a:ext cx="7696472" cy="652264"/>
            </a:xfrm>
            <a:prstGeom prst="round2Same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9" name="TextBox 38">
            <a:extLst>
              <a:ext uri="{FF2B5EF4-FFF2-40B4-BE49-F238E27FC236}">
                <a16:creationId xmlns:a16="http://schemas.microsoft.com/office/drawing/2014/main" id="{236D3EE3-28F2-8091-20DE-4A8C030BFD60}"/>
              </a:ext>
            </a:extLst>
          </p:cNvPr>
          <p:cNvSpPr txBox="1"/>
          <p:nvPr/>
        </p:nvSpPr>
        <p:spPr>
          <a:xfrm>
            <a:off x="3560597" y="188640"/>
            <a:ext cx="5070806" cy="646331"/>
          </a:xfrm>
          <a:prstGeom prst="rect">
            <a:avLst/>
          </a:prstGeom>
          <a:noFill/>
        </p:spPr>
        <p:txBody>
          <a:bodyPr wrap="square" rtlCol="0">
            <a:spAutoFit/>
          </a:bodyPr>
          <a:lstStyle/>
          <a:p>
            <a:r>
              <a:rPr lang="en-IN" sz="3600" dirty="0"/>
              <a:t>Apostrophe – What is it?</a:t>
            </a:r>
          </a:p>
        </p:txBody>
      </p:sp>
      <p:sp>
        <p:nvSpPr>
          <p:cNvPr id="6" name="Plaque 5">
            <a:extLst>
              <a:ext uri="{FF2B5EF4-FFF2-40B4-BE49-F238E27FC236}">
                <a16:creationId xmlns:a16="http://schemas.microsoft.com/office/drawing/2014/main" id="{AD364547-B2FF-1CE6-388C-01812BA8357C}"/>
              </a:ext>
            </a:extLst>
          </p:cNvPr>
          <p:cNvSpPr/>
          <p:nvPr/>
        </p:nvSpPr>
        <p:spPr>
          <a:xfrm>
            <a:off x="3349752" y="1003047"/>
            <a:ext cx="5222607" cy="1656184"/>
          </a:xfrm>
          <a:prstGeom prst="plaque">
            <a:avLst/>
          </a:prstGeom>
          <a:gradFill flip="none" rotWithShape="1">
            <a:gsLst>
              <a:gs pos="0">
                <a:schemeClr val="bg2">
                  <a:lumMod val="90000"/>
                </a:schemeClr>
              </a:gs>
              <a:gs pos="50000">
                <a:schemeClr val="bg2">
                  <a:lumMod val="90000"/>
                </a:schemeClr>
              </a:gs>
              <a:gs pos="100000">
                <a:schemeClr val="bg2">
                  <a:lumMod val="50000"/>
                </a:schemeClr>
              </a:gs>
            </a:gsLst>
            <a:path path="circle">
              <a:fillToRect l="50000" t="130000" r="50000" b="-30000"/>
            </a:path>
            <a:tileRect/>
          </a:gradFill>
        </p:spPr>
        <p:style>
          <a:lnRef idx="0">
            <a:schemeClr val="accent5"/>
          </a:lnRef>
          <a:fillRef idx="3">
            <a:schemeClr val="accent5"/>
          </a:fillRef>
          <a:effectRef idx="3">
            <a:schemeClr val="accent5"/>
          </a:effectRef>
          <a:fontRef idx="minor">
            <a:schemeClr val="lt1"/>
          </a:fontRef>
        </p:style>
        <p:txBody>
          <a:bodyPr rtlCol="0" anchor="ctr"/>
          <a:lstStyle/>
          <a:p>
            <a:pPr algn="just"/>
            <a:endParaRPr lang="en-SG" sz="2400" dirty="0"/>
          </a:p>
        </p:txBody>
      </p:sp>
      <p:sp>
        <p:nvSpPr>
          <p:cNvPr id="4" name="TextBox 3">
            <a:extLst>
              <a:ext uri="{FF2B5EF4-FFF2-40B4-BE49-F238E27FC236}">
                <a16:creationId xmlns:a16="http://schemas.microsoft.com/office/drawing/2014/main" id="{36A4E3EF-FC17-E4DA-44DC-534837B8CC3A}"/>
              </a:ext>
            </a:extLst>
          </p:cNvPr>
          <p:cNvSpPr txBox="1"/>
          <p:nvPr/>
        </p:nvSpPr>
        <p:spPr>
          <a:xfrm>
            <a:off x="3764441" y="1125924"/>
            <a:ext cx="2524172" cy="461665"/>
          </a:xfrm>
          <a:prstGeom prst="rect">
            <a:avLst/>
          </a:prstGeom>
          <a:noFill/>
        </p:spPr>
        <p:txBody>
          <a:bodyPr wrap="square" rtlCol="0">
            <a:spAutoFit/>
          </a:bodyPr>
          <a:lstStyle/>
          <a:p>
            <a:r>
              <a:rPr lang="en-SG" sz="2400" b="1" u="sng" dirty="0"/>
              <a:t>Apostrophe (</a:t>
            </a:r>
            <a:r>
              <a:rPr lang="en-US" sz="2400" b="1" i="0" u="none" strike="noStrike" dirty="0">
                <a:solidFill>
                  <a:srgbClr val="000000"/>
                </a:solidFill>
                <a:effectLst/>
                <a:latin typeface="Calibri" panose="020F0502020204030204" pitchFamily="34" charset="0"/>
              </a:rPr>
              <a:t>’</a:t>
            </a:r>
            <a:r>
              <a:rPr lang="en-SG" sz="2400" b="1" u="sng" dirty="0"/>
              <a:t>)</a:t>
            </a:r>
            <a:endParaRPr lang="en-SG" sz="2400" b="1" dirty="0"/>
          </a:p>
        </p:txBody>
      </p:sp>
      <p:sp>
        <p:nvSpPr>
          <p:cNvPr id="7" name="TextBox 6">
            <a:extLst>
              <a:ext uri="{FF2B5EF4-FFF2-40B4-BE49-F238E27FC236}">
                <a16:creationId xmlns:a16="http://schemas.microsoft.com/office/drawing/2014/main" id="{A205C10F-5438-3C3D-E58D-1223304ABF8B}"/>
              </a:ext>
            </a:extLst>
          </p:cNvPr>
          <p:cNvSpPr txBox="1"/>
          <p:nvPr/>
        </p:nvSpPr>
        <p:spPr>
          <a:xfrm>
            <a:off x="4412622" y="1650075"/>
            <a:ext cx="2524172" cy="430887"/>
          </a:xfrm>
          <a:prstGeom prst="rect">
            <a:avLst/>
          </a:prstGeom>
          <a:noFill/>
        </p:spPr>
        <p:txBody>
          <a:bodyPr wrap="square" rtlCol="0">
            <a:spAutoFit/>
          </a:bodyPr>
          <a:lstStyle/>
          <a:p>
            <a:r>
              <a:rPr lang="en-SG" sz="2200" dirty="0"/>
              <a:t>- Punctuation mark</a:t>
            </a:r>
          </a:p>
        </p:txBody>
      </p:sp>
      <p:sp>
        <p:nvSpPr>
          <p:cNvPr id="8" name="TextBox 7">
            <a:extLst>
              <a:ext uri="{FF2B5EF4-FFF2-40B4-BE49-F238E27FC236}">
                <a16:creationId xmlns:a16="http://schemas.microsoft.com/office/drawing/2014/main" id="{CC42F618-96E1-E450-0CC5-DA66756769AC}"/>
              </a:ext>
            </a:extLst>
          </p:cNvPr>
          <p:cNvSpPr txBox="1"/>
          <p:nvPr/>
        </p:nvSpPr>
        <p:spPr>
          <a:xfrm>
            <a:off x="4456887" y="2132856"/>
            <a:ext cx="3583329" cy="434330"/>
          </a:xfrm>
          <a:prstGeom prst="rect">
            <a:avLst/>
          </a:prstGeom>
          <a:noFill/>
        </p:spPr>
        <p:txBody>
          <a:bodyPr wrap="square" rtlCol="0">
            <a:spAutoFit/>
          </a:bodyPr>
          <a:lstStyle/>
          <a:p>
            <a:r>
              <a:rPr lang="en-SG" sz="2200" dirty="0"/>
              <a:t>- Looks like a floating comma</a:t>
            </a:r>
          </a:p>
        </p:txBody>
      </p:sp>
      <p:sp>
        <p:nvSpPr>
          <p:cNvPr id="9" name="Rectangle 8">
            <a:extLst>
              <a:ext uri="{FF2B5EF4-FFF2-40B4-BE49-F238E27FC236}">
                <a16:creationId xmlns:a16="http://schemas.microsoft.com/office/drawing/2014/main" id="{3CDCF21D-FF2A-0ACC-76B0-2F933575F148}"/>
              </a:ext>
            </a:extLst>
          </p:cNvPr>
          <p:cNvSpPr/>
          <p:nvPr/>
        </p:nvSpPr>
        <p:spPr>
          <a:xfrm>
            <a:off x="2076222" y="4848307"/>
            <a:ext cx="458471" cy="3739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a:t>
            </a:r>
          </a:p>
        </p:txBody>
      </p:sp>
      <p:sp>
        <p:nvSpPr>
          <p:cNvPr id="12" name="TextBox 11">
            <a:extLst>
              <a:ext uri="{FF2B5EF4-FFF2-40B4-BE49-F238E27FC236}">
                <a16:creationId xmlns:a16="http://schemas.microsoft.com/office/drawing/2014/main" id="{608EB701-8D2C-3897-9594-48E3B40A10FB}"/>
              </a:ext>
            </a:extLst>
          </p:cNvPr>
          <p:cNvSpPr txBox="1"/>
          <p:nvPr/>
        </p:nvSpPr>
        <p:spPr>
          <a:xfrm>
            <a:off x="298293" y="3061225"/>
            <a:ext cx="6115020" cy="461665"/>
          </a:xfrm>
          <a:prstGeom prst="rect">
            <a:avLst/>
          </a:prstGeom>
          <a:gradFill>
            <a:gsLst>
              <a:gs pos="0">
                <a:schemeClr val="bg2">
                  <a:lumMod val="50000"/>
                </a:schemeClr>
              </a:gs>
              <a:gs pos="49000">
                <a:schemeClr val="bg2">
                  <a:lumMod val="75000"/>
                </a:schemeClr>
              </a:gs>
              <a:gs pos="100000">
                <a:schemeClr val="bg2">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IE" sz="2400" dirty="0">
                <a:solidFill>
                  <a:schemeClr val="tx1"/>
                </a:solidFill>
              </a:rPr>
              <a:t>Can you pick out the apostrophe in this picture? </a:t>
            </a:r>
            <a:endParaRPr lang="en-SG" sz="2400" dirty="0">
              <a:solidFill>
                <a:schemeClr val="tx1"/>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537E608-09EF-D635-BA46-FA09EF500B00}"/>
                  </a:ext>
                </a:extLst>
              </p:cNvPr>
              <p:cNvSpPr txBox="1"/>
              <p:nvPr/>
            </p:nvSpPr>
            <p:spPr>
              <a:xfrm>
                <a:off x="3359321" y="4104588"/>
                <a:ext cx="735577" cy="43088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14:m>
                  <m:oMathPara xmlns:m="http://schemas.openxmlformats.org/officeDocument/2006/math">
                    <m:oMathParaPr>
                      <m:jc m:val="centerGroup"/>
                    </m:oMathParaPr>
                    <m:oMath xmlns:m="http://schemas.openxmlformats.org/officeDocument/2006/math">
                      <m:r>
                        <a:rPr lang="en-SG" sz="2200" b="0" i="1" smtClean="0">
                          <a:latin typeface="Cambria Math" panose="02040503050406030204" pitchFamily="18" charset="0"/>
                        </a:rPr>
                        <m:t>𝐵</m:t>
                      </m:r>
                    </m:oMath>
                  </m:oMathPara>
                </a14:m>
                <a:endParaRPr lang="en-US" sz="2200" i="1" dirty="0"/>
              </a:p>
            </p:txBody>
          </p:sp>
        </mc:Choice>
        <mc:Fallback xmlns="">
          <p:sp>
            <p:nvSpPr>
              <p:cNvPr id="13" name="TextBox 12">
                <a:extLst>
                  <a:ext uri="{FF2B5EF4-FFF2-40B4-BE49-F238E27FC236}">
                    <a16:creationId xmlns:a16="http://schemas.microsoft.com/office/drawing/2014/main" id="{D537E608-09EF-D635-BA46-FA09EF500B00}"/>
                  </a:ext>
                </a:extLst>
              </p:cNvPr>
              <p:cNvSpPr txBox="1">
                <a:spLocks noRot="1" noChangeAspect="1" noMove="1" noResize="1" noEditPoints="1" noAdjustHandles="1" noChangeArrowheads="1" noChangeShapeType="1" noTextEdit="1"/>
              </p:cNvSpPr>
              <p:nvPr/>
            </p:nvSpPr>
            <p:spPr>
              <a:xfrm>
                <a:off x="3359321" y="4104588"/>
                <a:ext cx="735577" cy="430887"/>
              </a:xfrm>
              <a:prstGeom prst="rect">
                <a:avLst/>
              </a:prstGeom>
              <a:blipFill>
                <a:blip r:embed="rId3"/>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4A646FC-7AA9-664D-FA09-486E249586E3}"/>
                  </a:ext>
                </a:extLst>
              </p:cNvPr>
              <p:cNvSpPr txBox="1"/>
              <p:nvPr/>
            </p:nvSpPr>
            <p:spPr>
              <a:xfrm>
                <a:off x="4796700" y="4104589"/>
                <a:ext cx="735577" cy="43088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14:m>
                  <m:oMathPara xmlns:m="http://schemas.openxmlformats.org/officeDocument/2006/math">
                    <m:oMathParaPr>
                      <m:jc m:val="centerGroup"/>
                    </m:oMathParaPr>
                    <m:oMath xmlns:m="http://schemas.openxmlformats.org/officeDocument/2006/math">
                      <m:r>
                        <a:rPr lang="en-SG" sz="2200" b="0" i="1" smtClean="0">
                          <a:latin typeface="Cambria Math" panose="02040503050406030204" pitchFamily="18" charset="0"/>
                        </a:rPr>
                        <m:t>𝐶</m:t>
                      </m:r>
                    </m:oMath>
                  </m:oMathPara>
                </a14:m>
                <a:endParaRPr lang="en-US" sz="2200" i="1" dirty="0"/>
              </a:p>
            </p:txBody>
          </p:sp>
        </mc:Choice>
        <mc:Fallback xmlns="">
          <p:sp>
            <p:nvSpPr>
              <p:cNvPr id="14" name="TextBox 13">
                <a:extLst>
                  <a:ext uri="{FF2B5EF4-FFF2-40B4-BE49-F238E27FC236}">
                    <a16:creationId xmlns:a16="http://schemas.microsoft.com/office/drawing/2014/main" id="{64A646FC-7AA9-664D-FA09-486E249586E3}"/>
                  </a:ext>
                </a:extLst>
              </p:cNvPr>
              <p:cNvSpPr txBox="1">
                <a:spLocks noRot="1" noChangeAspect="1" noMove="1" noResize="1" noEditPoints="1" noAdjustHandles="1" noChangeArrowheads="1" noChangeShapeType="1" noTextEdit="1"/>
              </p:cNvSpPr>
              <p:nvPr/>
            </p:nvSpPr>
            <p:spPr>
              <a:xfrm>
                <a:off x="4796700" y="4104589"/>
                <a:ext cx="735577" cy="430887"/>
              </a:xfrm>
              <a:prstGeom prst="rect">
                <a:avLst/>
              </a:prstGeom>
              <a:blipFill>
                <a:blip r:embed="rId4"/>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B79BE10-3416-7D91-16E5-25B0FEF3172E}"/>
                  </a:ext>
                </a:extLst>
              </p:cNvPr>
              <p:cNvSpPr txBox="1"/>
              <p:nvPr/>
            </p:nvSpPr>
            <p:spPr>
              <a:xfrm>
                <a:off x="1947805" y="4104589"/>
                <a:ext cx="704116" cy="430887"/>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1">
                <a:schemeClr val="accent4"/>
              </a:lnRef>
              <a:fillRef idx="3">
                <a:schemeClr val="accent4"/>
              </a:fillRef>
              <a:effectRef idx="2">
                <a:schemeClr val="accent4"/>
              </a:effectRef>
              <a:fontRef idx="minor">
                <a:schemeClr val="lt1"/>
              </a:fontRef>
            </p:style>
            <p:txBody>
              <a:bodyPr wrap="squar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14:m>
                  <m:oMathPara xmlns:m="http://schemas.openxmlformats.org/officeDocument/2006/math">
                    <m:oMathParaPr>
                      <m:jc m:val="centerGroup"/>
                    </m:oMathParaPr>
                    <m:oMath xmlns:m="http://schemas.openxmlformats.org/officeDocument/2006/math">
                      <m:r>
                        <a:rPr lang="en-SG" sz="2200" b="0" i="1" smtClean="0">
                          <a:effectLst/>
                          <a:latin typeface="Cambria Math" panose="02040503050406030204" pitchFamily="18" charset="0"/>
                        </a:rPr>
                        <m:t>𝐴</m:t>
                      </m:r>
                    </m:oMath>
                  </m:oMathPara>
                </a14:m>
                <a:endParaRPr lang="en-US" sz="2200" dirty="0"/>
              </a:p>
            </p:txBody>
          </p:sp>
        </mc:Choice>
        <mc:Fallback xmlns="">
          <p:sp>
            <p:nvSpPr>
              <p:cNvPr id="16" name="TextBox 15">
                <a:extLst>
                  <a:ext uri="{FF2B5EF4-FFF2-40B4-BE49-F238E27FC236}">
                    <a16:creationId xmlns:a16="http://schemas.microsoft.com/office/drawing/2014/main" id="{9B79BE10-3416-7D91-16E5-25B0FEF3172E}"/>
                  </a:ext>
                </a:extLst>
              </p:cNvPr>
              <p:cNvSpPr txBox="1">
                <a:spLocks noRot="1" noChangeAspect="1" noMove="1" noResize="1" noEditPoints="1" noAdjustHandles="1" noChangeArrowheads="1" noChangeShapeType="1" noTextEdit="1"/>
              </p:cNvSpPr>
              <p:nvPr/>
            </p:nvSpPr>
            <p:spPr>
              <a:xfrm>
                <a:off x="1947805" y="4104589"/>
                <a:ext cx="704116" cy="430887"/>
              </a:xfrm>
              <a:prstGeom prst="rect">
                <a:avLst/>
              </a:prstGeom>
              <a:blipFill>
                <a:blip r:embed="rId5"/>
                <a:stretch>
                  <a:fillRect/>
                </a:stretch>
              </a:blipFill>
            </p:spPr>
            <p:txBody>
              <a:bodyPr/>
              <a:lstStyle/>
              <a:p>
                <a:r>
                  <a:rPr lang="en-SG">
                    <a:noFill/>
                  </a:rPr>
                  <a:t> </a:t>
                </a:r>
              </a:p>
            </p:txBody>
          </p:sp>
        </mc:Fallback>
      </mc:AlternateContent>
      <p:grpSp>
        <p:nvGrpSpPr>
          <p:cNvPr id="17" name="Group 16">
            <a:extLst>
              <a:ext uri="{FF2B5EF4-FFF2-40B4-BE49-F238E27FC236}">
                <a16:creationId xmlns:a16="http://schemas.microsoft.com/office/drawing/2014/main" id="{49DC996E-CC9B-9C7F-FE88-90836F750DCF}"/>
              </a:ext>
            </a:extLst>
          </p:cNvPr>
          <p:cNvGrpSpPr/>
          <p:nvPr/>
        </p:nvGrpSpPr>
        <p:grpSpPr>
          <a:xfrm>
            <a:off x="5798217" y="5691347"/>
            <a:ext cx="1439437" cy="742401"/>
            <a:chOff x="10683337" y="2400715"/>
            <a:chExt cx="1439437" cy="742401"/>
          </a:xfrm>
        </p:grpSpPr>
        <p:sp>
          <p:nvSpPr>
            <p:cNvPr id="18" name="Rectangle: Rounded Corners 17">
              <a:extLst>
                <a:ext uri="{FF2B5EF4-FFF2-40B4-BE49-F238E27FC236}">
                  <a16:creationId xmlns:a16="http://schemas.microsoft.com/office/drawing/2014/main" id="{CAB607A0-25C1-C0FA-E663-1406BDA600C3}"/>
                </a:ext>
              </a:extLst>
            </p:cNvPr>
            <p:cNvSpPr/>
            <p:nvPr/>
          </p:nvSpPr>
          <p:spPr>
            <a:xfrm>
              <a:off x="10683337" y="2400715"/>
              <a:ext cx="1276834" cy="413216"/>
            </a:xfrm>
            <a:prstGeom prst="roundRect">
              <a:avLst/>
            </a:prstGeom>
            <a:solidFill>
              <a:schemeClr val="bg2">
                <a:lumMod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bg1"/>
                  </a:solidFill>
                  <a:effectLst>
                    <a:outerShdw blurRad="38100" dist="38100" dir="2700000" algn="tl">
                      <a:srgbClr val="000000">
                        <a:alpha val="43137"/>
                      </a:srgbClr>
                    </a:outerShdw>
                  </a:effectLst>
                </a:rPr>
                <a:t>Answer</a:t>
              </a:r>
            </a:p>
          </p:txBody>
        </p:sp>
        <p:pic>
          <p:nvPicPr>
            <p:cNvPr id="19" name="Graphic 18" descr="Right pointing backhand index with solid fill">
              <a:extLst>
                <a:ext uri="{FF2B5EF4-FFF2-40B4-BE49-F238E27FC236}">
                  <a16:creationId xmlns:a16="http://schemas.microsoft.com/office/drawing/2014/main" id="{433BED13-0C4B-2F32-0EC6-C962D3FFC5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11592487" y="2612829"/>
              <a:ext cx="530287" cy="530287"/>
            </a:xfrm>
            <a:prstGeom prst="rect">
              <a:avLst/>
            </a:prstGeom>
          </p:spPr>
        </p:pic>
      </p:grpSp>
      <p:sp>
        <p:nvSpPr>
          <p:cNvPr id="20" name="Rectangle 19">
            <a:extLst>
              <a:ext uri="{FF2B5EF4-FFF2-40B4-BE49-F238E27FC236}">
                <a16:creationId xmlns:a16="http://schemas.microsoft.com/office/drawing/2014/main" id="{CA11A147-710E-FB0A-1DE9-AA66CF5F23E7}"/>
              </a:ext>
            </a:extLst>
          </p:cNvPr>
          <p:cNvSpPr/>
          <p:nvPr/>
        </p:nvSpPr>
        <p:spPr>
          <a:xfrm>
            <a:off x="3513604" y="4848306"/>
            <a:ext cx="458471" cy="3739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a:t>
            </a:r>
          </a:p>
        </p:txBody>
      </p:sp>
      <p:sp>
        <p:nvSpPr>
          <p:cNvPr id="21" name="Rectangle 20">
            <a:extLst>
              <a:ext uri="{FF2B5EF4-FFF2-40B4-BE49-F238E27FC236}">
                <a16:creationId xmlns:a16="http://schemas.microsoft.com/office/drawing/2014/main" id="{59B82EF8-D3B8-E45D-87E1-DCA084680550}"/>
              </a:ext>
            </a:extLst>
          </p:cNvPr>
          <p:cNvSpPr/>
          <p:nvPr/>
        </p:nvSpPr>
        <p:spPr>
          <a:xfrm>
            <a:off x="4950986" y="4826429"/>
            <a:ext cx="458471" cy="3739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a:t>
            </a:r>
          </a:p>
        </p:txBody>
      </p:sp>
      <p:sp>
        <p:nvSpPr>
          <p:cNvPr id="50" name="Rectangle 49">
            <a:extLst>
              <a:ext uri="{FF2B5EF4-FFF2-40B4-BE49-F238E27FC236}">
                <a16:creationId xmlns:a16="http://schemas.microsoft.com/office/drawing/2014/main" id="{884B89CE-BC46-6032-BFD4-E635EE194953}"/>
              </a:ext>
            </a:extLst>
          </p:cNvPr>
          <p:cNvSpPr/>
          <p:nvPr/>
        </p:nvSpPr>
        <p:spPr>
          <a:xfrm>
            <a:off x="6372732" y="4842977"/>
            <a:ext cx="458471" cy="3739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AD2B943-7851-5838-6A44-75094A883673}"/>
                  </a:ext>
                </a:extLst>
              </p:cNvPr>
              <p:cNvSpPr txBox="1"/>
              <p:nvPr/>
            </p:nvSpPr>
            <p:spPr>
              <a:xfrm>
                <a:off x="7726094" y="4104587"/>
                <a:ext cx="735577" cy="430887"/>
              </a:xfrm>
              <a:prstGeom prst="rect">
                <a:avLst/>
              </a:prstGeom>
              <a:gradFill>
                <a:gsLst>
                  <a:gs pos="0">
                    <a:schemeClr val="tx2"/>
                  </a:gs>
                  <a:gs pos="100000">
                    <a:schemeClr val="accent1"/>
                  </a:gs>
                </a:gsLst>
              </a:gradFill>
            </p:spPr>
            <p:style>
              <a:lnRef idx="1">
                <a:schemeClr val="accent4"/>
              </a:lnRef>
              <a:fillRef idx="3">
                <a:schemeClr val="accent4"/>
              </a:fillRef>
              <a:effectRef idx="2">
                <a:schemeClr val="accent4"/>
              </a:effectRef>
              <a:fontRef idx="minor">
                <a:schemeClr val="lt1"/>
              </a:fontRef>
            </p:style>
            <p:txBody>
              <a:bodyPr wrap="squar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14:m>
                  <m:oMathPara xmlns:m="http://schemas.openxmlformats.org/officeDocument/2006/math">
                    <m:oMathParaPr>
                      <m:jc m:val="centerGroup"/>
                    </m:oMathParaPr>
                    <m:oMath xmlns:m="http://schemas.openxmlformats.org/officeDocument/2006/math">
                      <m:r>
                        <a:rPr lang="en-SG" sz="2200" b="0" i="1" smtClean="0">
                          <a:latin typeface="Cambria Math" panose="02040503050406030204" pitchFamily="18" charset="0"/>
                        </a:rPr>
                        <m:t>𝐸</m:t>
                      </m:r>
                    </m:oMath>
                  </m:oMathPara>
                </a14:m>
                <a:endParaRPr lang="en-US" sz="2200" i="1" dirty="0"/>
              </a:p>
            </p:txBody>
          </p:sp>
        </mc:Choice>
        <mc:Fallback xmlns="">
          <p:sp>
            <p:nvSpPr>
              <p:cNvPr id="51" name="TextBox 50">
                <a:extLst>
                  <a:ext uri="{FF2B5EF4-FFF2-40B4-BE49-F238E27FC236}">
                    <a16:creationId xmlns:a16="http://schemas.microsoft.com/office/drawing/2014/main" id="{EAD2B943-7851-5838-6A44-75094A883673}"/>
                  </a:ext>
                </a:extLst>
              </p:cNvPr>
              <p:cNvSpPr txBox="1">
                <a:spLocks noRot="1" noChangeAspect="1" noMove="1" noResize="1" noEditPoints="1" noAdjustHandles="1" noChangeArrowheads="1" noChangeShapeType="1" noTextEdit="1"/>
              </p:cNvSpPr>
              <p:nvPr/>
            </p:nvSpPr>
            <p:spPr>
              <a:xfrm>
                <a:off x="7726094" y="4104587"/>
                <a:ext cx="735577" cy="430887"/>
              </a:xfrm>
              <a:prstGeom prst="rect">
                <a:avLst/>
              </a:prstGeom>
              <a:blipFill>
                <a:blip r:embed="rId8"/>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696895C8-7278-C290-9081-99356BE75CAF}"/>
                  </a:ext>
                </a:extLst>
              </p:cNvPr>
              <p:cNvSpPr txBox="1"/>
              <p:nvPr/>
            </p:nvSpPr>
            <p:spPr>
              <a:xfrm>
                <a:off x="9146008" y="4104587"/>
                <a:ext cx="735577" cy="430887"/>
              </a:xfrm>
              <a:prstGeom prst="rect">
                <a:avLst/>
              </a:prstGeom>
              <a:gradFill>
                <a:gsLst>
                  <a:gs pos="0">
                    <a:schemeClr val="tx1">
                      <a:lumMod val="75000"/>
                      <a:lumOff val="25000"/>
                    </a:schemeClr>
                  </a:gs>
                  <a:gs pos="100000">
                    <a:schemeClr val="bg2">
                      <a:lumMod val="25000"/>
                    </a:schemeClr>
                  </a:gs>
                </a:gsLst>
              </a:gradFill>
            </p:spPr>
            <p:style>
              <a:lnRef idx="1">
                <a:schemeClr val="accent6"/>
              </a:lnRef>
              <a:fillRef idx="3">
                <a:schemeClr val="accent6"/>
              </a:fillRef>
              <a:effectRef idx="2">
                <a:schemeClr val="accent6"/>
              </a:effectRef>
              <a:fontRef idx="minor">
                <a:schemeClr val="lt1"/>
              </a:fontRef>
            </p:style>
            <p:txBody>
              <a:bodyPr wrap="squar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14:m>
                  <m:oMathPara xmlns:m="http://schemas.openxmlformats.org/officeDocument/2006/math">
                    <m:oMathParaPr>
                      <m:jc m:val="centerGroup"/>
                    </m:oMathParaPr>
                    <m:oMath xmlns:m="http://schemas.openxmlformats.org/officeDocument/2006/math">
                      <m:r>
                        <a:rPr lang="en-SG" sz="2200" b="0" i="1" smtClean="0">
                          <a:latin typeface="Cambria Math" panose="02040503050406030204" pitchFamily="18" charset="0"/>
                        </a:rPr>
                        <m:t>𝐹</m:t>
                      </m:r>
                    </m:oMath>
                  </m:oMathPara>
                </a14:m>
                <a:endParaRPr lang="en-US" sz="2200" i="1" dirty="0"/>
              </a:p>
            </p:txBody>
          </p:sp>
        </mc:Choice>
        <mc:Fallback xmlns="">
          <p:sp>
            <p:nvSpPr>
              <p:cNvPr id="52" name="TextBox 51">
                <a:extLst>
                  <a:ext uri="{FF2B5EF4-FFF2-40B4-BE49-F238E27FC236}">
                    <a16:creationId xmlns:a16="http://schemas.microsoft.com/office/drawing/2014/main" id="{696895C8-7278-C290-9081-99356BE75CAF}"/>
                  </a:ext>
                </a:extLst>
              </p:cNvPr>
              <p:cNvSpPr txBox="1">
                <a:spLocks noRot="1" noChangeAspect="1" noMove="1" noResize="1" noEditPoints="1" noAdjustHandles="1" noChangeArrowheads="1" noChangeShapeType="1" noTextEdit="1"/>
              </p:cNvSpPr>
              <p:nvPr/>
            </p:nvSpPr>
            <p:spPr>
              <a:xfrm>
                <a:off x="9146008" y="4104587"/>
                <a:ext cx="735577" cy="430887"/>
              </a:xfrm>
              <a:prstGeom prst="rect">
                <a:avLst/>
              </a:prstGeom>
              <a:blipFill>
                <a:blip r:embed="rId9"/>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8D14A619-566B-AFC2-5AEE-8B262C863DCB}"/>
                  </a:ext>
                </a:extLst>
              </p:cNvPr>
              <p:cNvSpPr txBox="1"/>
              <p:nvPr/>
            </p:nvSpPr>
            <p:spPr>
              <a:xfrm>
                <a:off x="6268395" y="4114204"/>
                <a:ext cx="704116" cy="430887"/>
              </a:xfrm>
              <a:prstGeom prst="rect">
                <a:avLst/>
              </a:prstGeom>
              <a:gradFill flip="none" rotWithShape="1">
                <a:gsLst>
                  <a:gs pos="0">
                    <a:schemeClr val="accent5">
                      <a:lumMod val="75000"/>
                    </a:schemeClr>
                  </a:gs>
                  <a:gs pos="97000">
                    <a:schemeClr val="accent5">
                      <a:lumMod val="75000"/>
                    </a:schemeClr>
                  </a:gs>
                </a:gsLst>
                <a:path path="circle">
                  <a:fillToRect l="50000" t="50000" r="50000" b="50000"/>
                </a:path>
                <a:tileRect/>
              </a:gradFill>
            </p:spPr>
            <p:style>
              <a:lnRef idx="1">
                <a:schemeClr val="accent4"/>
              </a:lnRef>
              <a:fillRef idx="3">
                <a:schemeClr val="accent4"/>
              </a:fillRef>
              <a:effectRef idx="2">
                <a:schemeClr val="accent4"/>
              </a:effectRef>
              <a:fontRef idx="minor">
                <a:schemeClr val="lt1"/>
              </a:fontRef>
            </p:style>
            <p:txBody>
              <a:bodyPr wrap="squar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14:m>
                  <m:oMathPara xmlns:m="http://schemas.openxmlformats.org/officeDocument/2006/math">
                    <m:oMathParaPr>
                      <m:jc m:val="centerGroup"/>
                    </m:oMathParaPr>
                    <m:oMath xmlns:m="http://schemas.openxmlformats.org/officeDocument/2006/math">
                      <m:r>
                        <a:rPr lang="en-SG" sz="2200" b="0" i="1" smtClean="0">
                          <a:effectLst/>
                          <a:latin typeface="Cambria Math" panose="02040503050406030204" pitchFamily="18" charset="0"/>
                        </a:rPr>
                        <m:t>𝐷</m:t>
                      </m:r>
                    </m:oMath>
                  </m:oMathPara>
                </a14:m>
                <a:endParaRPr lang="en-US" sz="2200" dirty="0"/>
              </a:p>
            </p:txBody>
          </p:sp>
        </mc:Choice>
        <mc:Fallback xmlns="">
          <p:sp>
            <p:nvSpPr>
              <p:cNvPr id="53" name="TextBox 52">
                <a:extLst>
                  <a:ext uri="{FF2B5EF4-FFF2-40B4-BE49-F238E27FC236}">
                    <a16:creationId xmlns:a16="http://schemas.microsoft.com/office/drawing/2014/main" id="{8D14A619-566B-AFC2-5AEE-8B262C863DCB}"/>
                  </a:ext>
                </a:extLst>
              </p:cNvPr>
              <p:cNvSpPr txBox="1">
                <a:spLocks noRot="1" noChangeAspect="1" noMove="1" noResize="1" noEditPoints="1" noAdjustHandles="1" noChangeArrowheads="1" noChangeShapeType="1" noTextEdit="1"/>
              </p:cNvSpPr>
              <p:nvPr/>
            </p:nvSpPr>
            <p:spPr>
              <a:xfrm>
                <a:off x="6268395" y="4114204"/>
                <a:ext cx="704116" cy="430887"/>
              </a:xfrm>
              <a:prstGeom prst="rect">
                <a:avLst/>
              </a:prstGeom>
              <a:blipFill>
                <a:blip r:embed="rId10"/>
                <a:stretch>
                  <a:fillRect/>
                </a:stretch>
              </a:blipFill>
            </p:spPr>
            <p:txBody>
              <a:bodyPr/>
              <a:lstStyle/>
              <a:p>
                <a:r>
                  <a:rPr lang="en-SG">
                    <a:noFill/>
                  </a:rPr>
                  <a:t> </a:t>
                </a:r>
              </a:p>
            </p:txBody>
          </p:sp>
        </mc:Fallback>
      </mc:AlternateContent>
      <p:sp>
        <p:nvSpPr>
          <p:cNvPr id="54" name="Rectangle 53">
            <a:extLst>
              <a:ext uri="{FF2B5EF4-FFF2-40B4-BE49-F238E27FC236}">
                <a16:creationId xmlns:a16="http://schemas.microsoft.com/office/drawing/2014/main" id="{0AC39544-A324-0D8D-43A7-17DA4B5514B9}"/>
              </a:ext>
            </a:extLst>
          </p:cNvPr>
          <p:cNvSpPr/>
          <p:nvPr/>
        </p:nvSpPr>
        <p:spPr>
          <a:xfrm>
            <a:off x="7880377" y="4848305"/>
            <a:ext cx="458471" cy="3739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a:t>
            </a:r>
          </a:p>
        </p:txBody>
      </p:sp>
      <p:sp>
        <p:nvSpPr>
          <p:cNvPr id="55" name="Rectangle 54">
            <a:extLst>
              <a:ext uri="{FF2B5EF4-FFF2-40B4-BE49-F238E27FC236}">
                <a16:creationId xmlns:a16="http://schemas.microsoft.com/office/drawing/2014/main" id="{C4D139F7-4C9E-891D-7DC9-872826AD6241}"/>
              </a:ext>
            </a:extLst>
          </p:cNvPr>
          <p:cNvSpPr/>
          <p:nvPr/>
        </p:nvSpPr>
        <p:spPr>
          <a:xfrm>
            <a:off x="9317759" y="4826428"/>
            <a:ext cx="458471" cy="3739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a:t>
            </a:r>
          </a:p>
        </p:txBody>
      </p:sp>
    </p:spTree>
    <p:extLst>
      <p:ext uri="{BB962C8B-B14F-4D97-AF65-F5344CB8AC3E}">
        <p14:creationId xmlns:p14="http://schemas.microsoft.com/office/powerpoint/2010/main" val="341289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0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10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1000"/>
                                        <p:tgtEl>
                                          <p:spTgt spid="1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1000"/>
                                        <p:tgtEl>
                                          <p:spTgt spid="16"/>
                                        </p:tgtEl>
                                      </p:cBhvr>
                                    </p:animEffect>
                                  </p:childTnLst>
                                </p:cTn>
                              </p:par>
                              <p:par>
                                <p:cTn id="20" presetID="22" presetClass="entr" presetSubtype="4"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1000"/>
                                        <p:tgtEl>
                                          <p:spTgt spid="1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1000"/>
                                        <p:tgtEl>
                                          <p:spTgt spid="2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10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down)">
                                      <p:cBhvr>
                                        <p:cTn id="31" dur="1000"/>
                                        <p:tgtEl>
                                          <p:spTgt spid="5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down)">
                                      <p:cBhvr>
                                        <p:cTn id="34" dur="1000"/>
                                        <p:tgtEl>
                                          <p:spTgt spid="5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down)">
                                      <p:cBhvr>
                                        <p:cTn id="37" dur="1000"/>
                                        <p:tgtEl>
                                          <p:spTgt spid="5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wipe(down)">
                                      <p:cBhvr>
                                        <p:cTn id="40" dur="1000"/>
                                        <p:tgtEl>
                                          <p:spTgt spid="5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down)">
                                      <p:cBhvr>
                                        <p:cTn id="43" dur="1000"/>
                                        <p:tgtEl>
                                          <p:spTgt spid="5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down)">
                                      <p:cBhvr>
                                        <p:cTn id="46" dur="1000"/>
                                        <p:tgtEl>
                                          <p:spTgt spid="55"/>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wipe(down)">
                                      <p:cBhvr>
                                        <p:cTn id="49"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17"/>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childTnLst>
        </p:cTn>
      </p:par>
    </p:tnLst>
    <p:bldLst>
      <p:bldP spid="57" grpId="0" animBg="1"/>
      <p:bldP spid="56" grpId="0" animBg="1"/>
      <p:bldP spid="9" grpId="0" animBg="1"/>
      <p:bldP spid="12" grpId="0" animBg="1"/>
      <p:bldP spid="13" grpId="0" animBg="1"/>
      <p:bldP spid="14" grpId="0" animBg="1"/>
      <p:bldP spid="16" grpId="0" animBg="1"/>
      <p:bldP spid="20" grpId="0" animBg="1"/>
      <p:bldP spid="21" grpId="0" animBg="1"/>
      <p:bldP spid="50" grpId="0" animBg="1"/>
      <p:bldP spid="51" grpId="0" animBg="1"/>
      <p:bldP spid="52" grpId="0" animBg="1"/>
      <p:bldP spid="53" grpId="0" animBg="1"/>
      <p:bldP spid="54" grpId="0" animBg="1"/>
      <p:bldP spid="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B10E472-A365-0CD3-3874-859BD02A1289}"/>
              </a:ext>
            </a:extLst>
          </p:cNvPr>
          <p:cNvGrpSpPr/>
          <p:nvPr/>
        </p:nvGrpSpPr>
        <p:grpSpPr>
          <a:xfrm>
            <a:off x="3309876" y="93269"/>
            <a:ext cx="6026484" cy="646331"/>
            <a:chOff x="1775520" y="332656"/>
            <a:chExt cx="8064896" cy="806867"/>
          </a:xfrm>
        </p:grpSpPr>
        <p:sp>
          <p:nvSpPr>
            <p:cNvPr id="2" name="Rectangle 1">
              <a:extLst>
                <a:ext uri="{FF2B5EF4-FFF2-40B4-BE49-F238E27FC236}">
                  <a16:creationId xmlns:a16="http://schemas.microsoft.com/office/drawing/2014/main" id="{C18B7C89-5108-091A-7DA2-EB2FDB388A92}"/>
                </a:ext>
              </a:extLst>
            </p:cNvPr>
            <p:cNvSpPr/>
            <p:nvPr/>
          </p:nvSpPr>
          <p:spPr>
            <a:xfrm>
              <a:off x="1775520" y="332656"/>
              <a:ext cx="8064896" cy="79208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Rectangle: Top Corners Rounded 2">
              <a:extLst>
                <a:ext uri="{FF2B5EF4-FFF2-40B4-BE49-F238E27FC236}">
                  <a16:creationId xmlns:a16="http://schemas.microsoft.com/office/drawing/2014/main" id="{CDC8145E-A135-479E-04DF-D0E2E3B8B6F7}"/>
                </a:ext>
              </a:extLst>
            </p:cNvPr>
            <p:cNvSpPr/>
            <p:nvPr/>
          </p:nvSpPr>
          <p:spPr>
            <a:xfrm>
              <a:off x="1959732" y="487259"/>
              <a:ext cx="7696472" cy="652264"/>
            </a:xfrm>
            <a:prstGeom prst="round2Same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7" name="TextBox 6">
            <a:extLst>
              <a:ext uri="{FF2B5EF4-FFF2-40B4-BE49-F238E27FC236}">
                <a16:creationId xmlns:a16="http://schemas.microsoft.com/office/drawing/2014/main" id="{6F450D02-20A1-D826-F1E1-907D0274E7C8}"/>
              </a:ext>
            </a:extLst>
          </p:cNvPr>
          <p:cNvSpPr txBox="1"/>
          <p:nvPr/>
        </p:nvSpPr>
        <p:spPr>
          <a:xfrm>
            <a:off x="3609814" y="155190"/>
            <a:ext cx="5588894" cy="646331"/>
          </a:xfrm>
          <a:prstGeom prst="rect">
            <a:avLst/>
          </a:prstGeom>
          <a:noFill/>
        </p:spPr>
        <p:txBody>
          <a:bodyPr wrap="square" rtlCol="0">
            <a:spAutoFit/>
          </a:bodyPr>
          <a:lstStyle/>
          <a:p>
            <a:r>
              <a:rPr lang="en-IN" sz="3600" dirty="0"/>
              <a:t>Why are Apostrophes used?</a:t>
            </a:r>
          </a:p>
        </p:txBody>
      </p:sp>
      <p:sp>
        <p:nvSpPr>
          <p:cNvPr id="9" name="Rounded Rectangle 19">
            <a:extLst>
              <a:ext uri="{FF2B5EF4-FFF2-40B4-BE49-F238E27FC236}">
                <a16:creationId xmlns:a16="http://schemas.microsoft.com/office/drawing/2014/main" id="{84DA4E49-C81A-F328-8918-D1EEC8A04CA3}"/>
              </a:ext>
            </a:extLst>
          </p:cNvPr>
          <p:cNvSpPr/>
          <p:nvPr/>
        </p:nvSpPr>
        <p:spPr>
          <a:xfrm>
            <a:off x="5122655" y="1765023"/>
            <a:ext cx="4608512" cy="3888432"/>
          </a:xfrm>
          <a:prstGeom prst="roundRect">
            <a:avLst>
              <a:gd name="adj" fmla="val 9879"/>
            </a:avLst>
          </a:prstGeom>
          <a:solidFill>
            <a:schemeClr val="bg1">
              <a:lumMod val="95000"/>
            </a:schemeClr>
          </a:solidFill>
          <a:ln>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EA02F60A-29C6-C1E3-D423-14297EA4B4E8}"/>
              </a:ext>
            </a:extLst>
          </p:cNvPr>
          <p:cNvGrpSpPr/>
          <p:nvPr/>
        </p:nvGrpSpPr>
        <p:grpSpPr>
          <a:xfrm>
            <a:off x="1124517" y="2288421"/>
            <a:ext cx="3713038" cy="2810977"/>
            <a:chOff x="329721" y="2152263"/>
            <a:chExt cx="3713038" cy="3384376"/>
          </a:xfrm>
        </p:grpSpPr>
        <p:sp>
          <p:nvSpPr>
            <p:cNvPr id="23" name="Right Arrow 21">
              <a:extLst>
                <a:ext uri="{FF2B5EF4-FFF2-40B4-BE49-F238E27FC236}">
                  <a16:creationId xmlns:a16="http://schemas.microsoft.com/office/drawing/2014/main" id="{208DE89A-598E-C692-719C-716D71A924FE}"/>
                </a:ext>
              </a:extLst>
            </p:cNvPr>
            <p:cNvSpPr/>
            <p:nvPr/>
          </p:nvSpPr>
          <p:spPr>
            <a:xfrm>
              <a:off x="329721" y="2152263"/>
              <a:ext cx="3713038" cy="3384376"/>
            </a:xfrm>
            <a:prstGeom prst="rightArrow">
              <a:avLst>
                <a:gd name="adj1" fmla="val 66712"/>
                <a:gd name="adj2" fmla="val 34680"/>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07E94CAD-A5E0-8780-8232-9D4DB5E9E3C2}"/>
                </a:ext>
              </a:extLst>
            </p:cNvPr>
            <p:cNvGrpSpPr/>
            <p:nvPr/>
          </p:nvGrpSpPr>
          <p:grpSpPr>
            <a:xfrm>
              <a:off x="472166" y="3150837"/>
              <a:ext cx="2863446" cy="1395757"/>
              <a:chOff x="260501" y="2754794"/>
              <a:chExt cx="2935008" cy="1395757"/>
            </a:xfrm>
          </p:grpSpPr>
          <p:sp>
            <p:nvSpPr>
              <p:cNvPr id="31" name="Rounded Rectangle 23">
                <a:extLst>
                  <a:ext uri="{FF2B5EF4-FFF2-40B4-BE49-F238E27FC236}">
                    <a16:creationId xmlns:a16="http://schemas.microsoft.com/office/drawing/2014/main" id="{353029D4-2308-B025-008F-7394C46A25D7}"/>
                  </a:ext>
                </a:extLst>
              </p:cNvPr>
              <p:cNvSpPr/>
              <p:nvPr/>
            </p:nvSpPr>
            <p:spPr>
              <a:xfrm>
                <a:off x="260501" y="2754794"/>
                <a:ext cx="2935008" cy="1395757"/>
              </a:xfrm>
              <a:prstGeom prst="roundRect">
                <a:avLst>
                  <a:gd name="adj" fmla="val 50000"/>
                </a:avLst>
              </a:prstGeom>
              <a:solidFill>
                <a:schemeClr val="bg1"/>
              </a:solidFill>
              <a:ln>
                <a:noFill/>
              </a:ln>
              <a:effectLst>
                <a:innerShdw blurRad="114300" dist="381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5BA015D-AB5F-C028-1CF3-C667CA22D6EF}"/>
                  </a:ext>
                </a:extLst>
              </p:cNvPr>
              <p:cNvSpPr/>
              <p:nvPr/>
            </p:nvSpPr>
            <p:spPr>
              <a:xfrm>
                <a:off x="352848" y="3059240"/>
                <a:ext cx="2750314" cy="778336"/>
              </a:xfrm>
              <a:prstGeom prst="rect">
                <a:avLst/>
              </a:prstGeom>
            </p:spPr>
            <p:txBody>
              <a:bodyPr wrap="square">
                <a:spAutoFit/>
              </a:bodyPr>
              <a:lstStyle/>
              <a:p>
                <a:pPr algn="ctr"/>
                <a:r>
                  <a:rPr lang="en-IN" sz="3200" dirty="0"/>
                  <a:t>To show</a:t>
                </a:r>
                <a:endParaRPr lang="en-US" sz="3200" dirty="0"/>
              </a:p>
            </p:txBody>
          </p:sp>
        </p:grpSp>
      </p:grpSp>
      <p:grpSp>
        <p:nvGrpSpPr>
          <p:cNvPr id="33" name="Group 32">
            <a:extLst>
              <a:ext uri="{FF2B5EF4-FFF2-40B4-BE49-F238E27FC236}">
                <a16:creationId xmlns:a16="http://schemas.microsoft.com/office/drawing/2014/main" id="{8C7130F2-EF2F-9853-ED04-0C7AD8433C2E}"/>
              </a:ext>
            </a:extLst>
          </p:cNvPr>
          <p:cNvGrpSpPr/>
          <p:nvPr/>
        </p:nvGrpSpPr>
        <p:grpSpPr>
          <a:xfrm>
            <a:off x="5311103" y="2186884"/>
            <a:ext cx="4231616" cy="1066672"/>
            <a:chOff x="4585756" y="1738930"/>
            <a:chExt cx="4231616" cy="1066672"/>
          </a:xfrm>
        </p:grpSpPr>
        <p:sp>
          <p:nvSpPr>
            <p:cNvPr id="34" name="Freeform 26">
              <a:extLst>
                <a:ext uri="{FF2B5EF4-FFF2-40B4-BE49-F238E27FC236}">
                  <a16:creationId xmlns:a16="http://schemas.microsoft.com/office/drawing/2014/main" id="{33F5E5E8-90F8-A23B-4318-F270A138CEE5}"/>
                </a:ext>
              </a:extLst>
            </p:cNvPr>
            <p:cNvSpPr/>
            <p:nvPr/>
          </p:nvSpPr>
          <p:spPr>
            <a:xfrm>
              <a:off x="4585756" y="1738930"/>
              <a:ext cx="4231616" cy="1066672"/>
            </a:xfrm>
            <a:custGeom>
              <a:avLst/>
              <a:gdLst>
                <a:gd name="connsiteX0" fmla="*/ 235951 w 3942794"/>
                <a:gd name="connsiteY0" fmla="*/ 0 h 793539"/>
                <a:gd name="connsiteX1" fmla="*/ 3706843 w 3942794"/>
                <a:gd name="connsiteY1" fmla="*/ 0 h 793539"/>
                <a:gd name="connsiteX2" fmla="*/ 3942794 w 3942794"/>
                <a:gd name="connsiteY2" fmla="*/ 235951 h 793539"/>
                <a:gd name="connsiteX3" fmla="*/ 3942794 w 3942794"/>
                <a:gd name="connsiteY3" fmla="*/ 557588 h 793539"/>
                <a:gd name="connsiteX4" fmla="*/ 3706843 w 3942794"/>
                <a:gd name="connsiteY4" fmla="*/ 793539 h 793539"/>
                <a:gd name="connsiteX5" fmla="*/ 235951 w 3942794"/>
                <a:gd name="connsiteY5" fmla="*/ 793539 h 793539"/>
                <a:gd name="connsiteX6" fmla="*/ 0 w 3942794"/>
                <a:gd name="connsiteY6" fmla="*/ 557588 h 793539"/>
                <a:gd name="connsiteX7" fmla="*/ 0 w 3942794"/>
                <a:gd name="connsiteY7" fmla="*/ 504781 h 793539"/>
                <a:gd name="connsiteX8" fmla="*/ 288032 w 3942794"/>
                <a:gd name="connsiteY8" fmla="*/ 504781 h 793539"/>
                <a:gd name="connsiteX9" fmla="*/ 288032 w 3942794"/>
                <a:gd name="connsiteY9" fmla="*/ 612793 h 793539"/>
                <a:gd name="connsiteX10" fmla="*/ 504056 w 3942794"/>
                <a:gd name="connsiteY10" fmla="*/ 396769 h 793539"/>
                <a:gd name="connsiteX11" fmla="*/ 288032 w 3942794"/>
                <a:gd name="connsiteY11" fmla="*/ 180745 h 793539"/>
                <a:gd name="connsiteX12" fmla="*/ 288032 w 3942794"/>
                <a:gd name="connsiteY12" fmla="*/ 288757 h 793539"/>
                <a:gd name="connsiteX13" fmla="*/ 0 w 3942794"/>
                <a:gd name="connsiteY13" fmla="*/ 288757 h 793539"/>
                <a:gd name="connsiteX14" fmla="*/ 0 w 3942794"/>
                <a:gd name="connsiteY14" fmla="*/ 235951 h 793539"/>
                <a:gd name="connsiteX15" fmla="*/ 235951 w 3942794"/>
                <a:gd name="connsiteY15" fmla="*/ 0 h 79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2794" h="793539">
                  <a:moveTo>
                    <a:pt x="235951" y="0"/>
                  </a:moveTo>
                  <a:lnTo>
                    <a:pt x="3706843" y="0"/>
                  </a:lnTo>
                  <a:cubicBezTo>
                    <a:pt x="3837155" y="0"/>
                    <a:pt x="3942794" y="105639"/>
                    <a:pt x="3942794" y="235951"/>
                  </a:cubicBezTo>
                  <a:lnTo>
                    <a:pt x="3942794" y="557588"/>
                  </a:lnTo>
                  <a:cubicBezTo>
                    <a:pt x="3942794" y="687900"/>
                    <a:pt x="3837155" y="793539"/>
                    <a:pt x="3706843" y="793539"/>
                  </a:cubicBezTo>
                  <a:lnTo>
                    <a:pt x="235951" y="793539"/>
                  </a:lnTo>
                  <a:cubicBezTo>
                    <a:pt x="105639" y="793539"/>
                    <a:pt x="0" y="687900"/>
                    <a:pt x="0" y="557588"/>
                  </a:cubicBezTo>
                  <a:lnTo>
                    <a:pt x="0" y="504781"/>
                  </a:lnTo>
                  <a:lnTo>
                    <a:pt x="288032" y="504781"/>
                  </a:lnTo>
                  <a:lnTo>
                    <a:pt x="288032" y="612793"/>
                  </a:lnTo>
                  <a:lnTo>
                    <a:pt x="504056" y="396769"/>
                  </a:lnTo>
                  <a:lnTo>
                    <a:pt x="288032" y="180745"/>
                  </a:lnTo>
                  <a:lnTo>
                    <a:pt x="288032" y="288757"/>
                  </a:lnTo>
                  <a:lnTo>
                    <a:pt x="0" y="288757"/>
                  </a:lnTo>
                  <a:lnTo>
                    <a:pt x="0" y="235951"/>
                  </a:lnTo>
                  <a:cubicBezTo>
                    <a:pt x="0" y="105639"/>
                    <a:pt x="105639" y="0"/>
                    <a:pt x="235951" y="0"/>
                  </a:cubicBezTo>
                  <a:close/>
                </a:path>
              </a:pathLst>
            </a:custGeom>
            <a:solidFill>
              <a:schemeClr val="accent3">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A25DEEB-1A50-4C87-83B2-94D6482E9EF8}"/>
                </a:ext>
              </a:extLst>
            </p:cNvPr>
            <p:cNvSpPr/>
            <p:nvPr/>
          </p:nvSpPr>
          <p:spPr>
            <a:xfrm>
              <a:off x="5195484" y="1849713"/>
              <a:ext cx="3611832" cy="830997"/>
            </a:xfrm>
            <a:prstGeom prst="rect">
              <a:avLst/>
            </a:prstGeom>
          </p:spPr>
          <p:txBody>
            <a:bodyPr wrap="square">
              <a:spAutoFit/>
            </a:bodyPr>
            <a:lstStyle/>
            <a:p>
              <a:r>
                <a:rPr lang="en-IN" sz="2400" dirty="0">
                  <a:solidFill>
                    <a:schemeClr val="bg1"/>
                  </a:solidFill>
                </a:rPr>
                <a:t>Who owns something (belonging / possession)</a:t>
              </a:r>
              <a:endParaRPr lang="en-US" sz="2400" dirty="0">
                <a:solidFill>
                  <a:schemeClr val="bg1"/>
                </a:solidFill>
              </a:endParaRPr>
            </a:p>
          </p:txBody>
        </p:sp>
      </p:grpSp>
      <p:grpSp>
        <p:nvGrpSpPr>
          <p:cNvPr id="36" name="Group 35">
            <a:extLst>
              <a:ext uri="{FF2B5EF4-FFF2-40B4-BE49-F238E27FC236}">
                <a16:creationId xmlns:a16="http://schemas.microsoft.com/office/drawing/2014/main" id="{A81DD64B-6BD9-54A1-C39A-44A8639DF3B4}"/>
              </a:ext>
            </a:extLst>
          </p:cNvPr>
          <p:cNvGrpSpPr/>
          <p:nvPr/>
        </p:nvGrpSpPr>
        <p:grpSpPr>
          <a:xfrm>
            <a:off x="5313396" y="3675417"/>
            <a:ext cx="4229323" cy="1501202"/>
            <a:chOff x="4588049" y="2899906"/>
            <a:chExt cx="4229323" cy="1501202"/>
          </a:xfrm>
        </p:grpSpPr>
        <p:sp>
          <p:nvSpPr>
            <p:cNvPr id="37" name="Freeform 29">
              <a:extLst>
                <a:ext uri="{FF2B5EF4-FFF2-40B4-BE49-F238E27FC236}">
                  <a16:creationId xmlns:a16="http://schemas.microsoft.com/office/drawing/2014/main" id="{06E95811-99D8-C86A-638C-2E8889A17F4C}"/>
                </a:ext>
              </a:extLst>
            </p:cNvPr>
            <p:cNvSpPr/>
            <p:nvPr/>
          </p:nvSpPr>
          <p:spPr>
            <a:xfrm>
              <a:off x="4588049" y="2899906"/>
              <a:ext cx="4229323" cy="1501202"/>
            </a:xfrm>
            <a:custGeom>
              <a:avLst/>
              <a:gdLst>
                <a:gd name="connsiteX0" fmla="*/ 235951 w 3942794"/>
                <a:gd name="connsiteY0" fmla="*/ 0 h 793539"/>
                <a:gd name="connsiteX1" fmla="*/ 3706843 w 3942794"/>
                <a:gd name="connsiteY1" fmla="*/ 0 h 793539"/>
                <a:gd name="connsiteX2" fmla="*/ 3942794 w 3942794"/>
                <a:gd name="connsiteY2" fmla="*/ 235951 h 793539"/>
                <a:gd name="connsiteX3" fmla="*/ 3942794 w 3942794"/>
                <a:gd name="connsiteY3" fmla="*/ 557588 h 793539"/>
                <a:gd name="connsiteX4" fmla="*/ 3706843 w 3942794"/>
                <a:gd name="connsiteY4" fmla="*/ 793539 h 793539"/>
                <a:gd name="connsiteX5" fmla="*/ 235951 w 3942794"/>
                <a:gd name="connsiteY5" fmla="*/ 793539 h 793539"/>
                <a:gd name="connsiteX6" fmla="*/ 0 w 3942794"/>
                <a:gd name="connsiteY6" fmla="*/ 557588 h 793539"/>
                <a:gd name="connsiteX7" fmla="*/ 0 w 3942794"/>
                <a:gd name="connsiteY7" fmla="*/ 504781 h 793539"/>
                <a:gd name="connsiteX8" fmla="*/ 288032 w 3942794"/>
                <a:gd name="connsiteY8" fmla="*/ 504781 h 793539"/>
                <a:gd name="connsiteX9" fmla="*/ 288032 w 3942794"/>
                <a:gd name="connsiteY9" fmla="*/ 612793 h 793539"/>
                <a:gd name="connsiteX10" fmla="*/ 504056 w 3942794"/>
                <a:gd name="connsiteY10" fmla="*/ 396769 h 793539"/>
                <a:gd name="connsiteX11" fmla="*/ 288032 w 3942794"/>
                <a:gd name="connsiteY11" fmla="*/ 180745 h 793539"/>
                <a:gd name="connsiteX12" fmla="*/ 288032 w 3942794"/>
                <a:gd name="connsiteY12" fmla="*/ 288757 h 793539"/>
                <a:gd name="connsiteX13" fmla="*/ 0 w 3942794"/>
                <a:gd name="connsiteY13" fmla="*/ 288757 h 793539"/>
                <a:gd name="connsiteX14" fmla="*/ 0 w 3942794"/>
                <a:gd name="connsiteY14" fmla="*/ 235951 h 793539"/>
                <a:gd name="connsiteX15" fmla="*/ 235951 w 3942794"/>
                <a:gd name="connsiteY15" fmla="*/ 0 h 79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2794" h="793539">
                  <a:moveTo>
                    <a:pt x="235951" y="0"/>
                  </a:moveTo>
                  <a:lnTo>
                    <a:pt x="3706843" y="0"/>
                  </a:lnTo>
                  <a:cubicBezTo>
                    <a:pt x="3837155" y="0"/>
                    <a:pt x="3942794" y="105639"/>
                    <a:pt x="3942794" y="235951"/>
                  </a:cubicBezTo>
                  <a:lnTo>
                    <a:pt x="3942794" y="557588"/>
                  </a:lnTo>
                  <a:cubicBezTo>
                    <a:pt x="3942794" y="687900"/>
                    <a:pt x="3837155" y="793539"/>
                    <a:pt x="3706843" y="793539"/>
                  </a:cubicBezTo>
                  <a:lnTo>
                    <a:pt x="235951" y="793539"/>
                  </a:lnTo>
                  <a:cubicBezTo>
                    <a:pt x="105639" y="793539"/>
                    <a:pt x="0" y="687900"/>
                    <a:pt x="0" y="557588"/>
                  </a:cubicBezTo>
                  <a:lnTo>
                    <a:pt x="0" y="504781"/>
                  </a:lnTo>
                  <a:lnTo>
                    <a:pt x="288032" y="504781"/>
                  </a:lnTo>
                  <a:lnTo>
                    <a:pt x="288032" y="612793"/>
                  </a:lnTo>
                  <a:lnTo>
                    <a:pt x="504056" y="396769"/>
                  </a:lnTo>
                  <a:lnTo>
                    <a:pt x="288032" y="180745"/>
                  </a:lnTo>
                  <a:lnTo>
                    <a:pt x="288032" y="288757"/>
                  </a:lnTo>
                  <a:lnTo>
                    <a:pt x="0" y="288757"/>
                  </a:lnTo>
                  <a:lnTo>
                    <a:pt x="0" y="235951"/>
                  </a:lnTo>
                  <a:cubicBezTo>
                    <a:pt x="0" y="105639"/>
                    <a:pt x="105639" y="0"/>
                    <a:pt x="235951" y="0"/>
                  </a:cubicBezTo>
                  <a:close/>
                </a:path>
              </a:pathLst>
            </a:custGeom>
            <a:solidFill>
              <a:schemeClr val="accent6">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5EB4D76F-B6C7-7C9E-8E41-9170871E518E}"/>
                </a:ext>
              </a:extLst>
            </p:cNvPr>
            <p:cNvSpPr/>
            <p:nvPr/>
          </p:nvSpPr>
          <p:spPr>
            <a:xfrm>
              <a:off x="5158250" y="3086377"/>
              <a:ext cx="3625298" cy="1200329"/>
            </a:xfrm>
            <a:prstGeom prst="rect">
              <a:avLst/>
            </a:prstGeom>
          </p:spPr>
          <p:txBody>
            <a:bodyPr wrap="square">
              <a:spAutoFit/>
            </a:bodyPr>
            <a:lstStyle/>
            <a:p>
              <a:r>
                <a:rPr lang="en-IN" sz="2400" dirty="0">
                  <a:solidFill>
                    <a:schemeClr val="bg1"/>
                  </a:solidFill>
                </a:rPr>
                <a:t>That a letter/some letters have been omitted (contractions)</a:t>
              </a:r>
              <a:endParaRPr lang="en-US" sz="2400" dirty="0">
                <a:solidFill>
                  <a:schemeClr val="bg1"/>
                </a:solidFill>
              </a:endParaRPr>
            </a:p>
          </p:txBody>
        </p:sp>
      </p:grpSp>
    </p:spTree>
    <p:extLst>
      <p:ext uri="{BB962C8B-B14F-4D97-AF65-F5344CB8AC3E}">
        <p14:creationId xmlns:p14="http://schemas.microsoft.com/office/powerpoint/2010/main" val="388755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2" presetClass="entr" presetSubtype="8" fill="hold" nodeType="afterEffect">
                                  <p:stCondLst>
                                    <p:cond delay="25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10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left)">
                                      <p:cBhvr>
                                        <p:cTn id="18"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4E2FCF0-B032-8011-B413-14540D08B2E7}"/>
              </a:ext>
            </a:extLst>
          </p:cNvPr>
          <p:cNvSpPr/>
          <p:nvPr/>
        </p:nvSpPr>
        <p:spPr>
          <a:xfrm>
            <a:off x="6313632" y="2125040"/>
            <a:ext cx="5333580" cy="39076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SG"/>
          </a:p>
        </p:txBody>
      </p:sp>
      <p:sp>
        <p:nvSpPr>
          <p:cNvPr id="24" name="Rectangle 23">
            <a:extLst>
              <a:ext uri="{FF2B5EF4-FFF2-40B4-BE49-F238E27FC236}">
                <a16:creationId xmlns:a16="http://schemas.microsoft.com/office/drawing/2014/main" id="{28BF455C-CCE5-7B8D-85ED-85ADE8085F54}"/>
              </a:ext>
            </a:extLst>
          </p:cNvPr>
          <p:cNvSpPr/>
          <p:nvPr/>
        </p:nvSpPr>
        <p:spPr>
          <a:xfrm>
            <a:off x="433881" y="2125040"/>
            <a:ext cx="5616624" cy="39076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SG"/>
          </a:p>
        </p:txBody>
      </p:sp>
      <p:grpSp>
        <p:nvGrpSpPr>
          <p:cNvPr id="4" name="Group 3">
            <a:extLst>
              <a:ext uri="{FF2B5EF4-FFF2-40B4-BE49-F238E27FC236}">
                <a16:creationId xmlns:a16="http://schemas.microsoft.com/office/drawing/2014/main" id="{4B10E472-A365-0CD3-3874-859BD02A1289}"/>
              </a:ext>
            </a:extLst>
          </p:cNvPr>
          <p:cNvGrpSpPr/>
          <p:nvPr/>
        </p:nvGrpSpPr>
        <p:grpSpPr>
          <a:xfrm>
            <a:off x="3495438" y="116632"/>
            <a:ext cx="5588894" cy="646331"/>
            <a:chOff x="1775520" y="332656"/>
            <a:chExt cx="8064896" cy="806867"/>
          </a:xfrm>
        </p:grpSpPr>
        <p:sp>
          <p:nvSpPr>
            <p:cNvPr id="2" name="Rectangle 1">
              <a:extLst>
                <a:ext uri="{FF2B5EF4-FFF2-40B4-BE49-F238E27FC236}">
                  <a16:creationId xmlns:a16="http://schemas.microsoft.com/office/drawing/2014/main" id="{C18B7C89-5108-091A-7DA2-EB2FDB388A92}"/>
                </a:ext>
              </a:extLst>
            </p:cNvPr>
            <p:cNvSpPr/>
            <p:nvPr/>
          </p:nvSpPr>
          <p:spPr>
            <a:xfrm>
              <a:off x="1775520" y="332656"/>
              <a:ext cx="8064896" cy="79208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Rectangle: Top Corners Rounded 2">
              <a:extLst>
                <a:ext uri="{FF2B5EF4-FFF2-40B4-BE49-F238E27FC236}">
                  <a16:creationId xmlns:a16="http://schemas.microsoft.com/office/drawing/2014/main" id="{CDC8145E-A135-479E-04DF-D0E2E3B8B6F7}"/>
                </a:ext>
              </a:extLst>
            </p:cNvPr>
            <p:cNvSpPr/>
            <p:nvPr/>
          </p:nvSpPr>
          <p:spPr>
            <a:xfrm>
              <a:off x="1959732" y="487259"/>
              <a:ext cx="7696472" cy="652264"/>
            </a:xfrm>
            <a:prstGeom prst="round2Same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5" name="TextBox 4">
            <a:extLst>
              <a:ext uri="{FF2B5EF4-FFF2-40B4-BE49-F238E27FC236}">
                <a16:creationId xmlns:a16="http://schemas.microsoft.com/office/drawing/2014/main" id="{D9B70BF8-365D-A8EF-2A8E-9B95A305FFD5}"/>
              </a:ext>
            </a:extLst>
          </p:cNvPr>
          <p:cNvSpPr txBox="1"/>
          <p:nvPr/>
        </p:nvSpPr>
        <p:spPr>
          <a:xfrm>
            <a:off x="3623095" y="116632"/>
            <a:ext cx="5588894" cy="646331"/>
          </a:xfrm>
          <a:prstGeom prst="rect">
            <a:avLst/>
          </a:prstGeom>
          <a:noFill/>
        </p:spPr>
        <p:txBody>
          <a:bodyPr wrap="square" rtlCol="0">
            <a:spAutoFit/>
          </a:bodyPr>
          <a:lstStyle/>
          <a:p>
            <a:r>
              <a:rPr lang="en-IN" sz="3600" dirty="0"/>
              <a:t>How are Apostrophes used?</a:t>
            </a:r>
          </a:p>
        </p:txBody>
      </p:sp>
      <p:grpSp>
        <p:nvGrpSpPr>
          <p:cNvPr id="12" name="Group 11">
            <a:extLst>
              <a:ext uri="{FF2B5EF4-FFF2-40B4-BE49-F238E27FC236}">
                <a16:creationId xmlns:a16="http://schemas.microsoft.com/office/drawing/2014/main" id="{73D5AD1F-6B4E-FDBD-13B8-BF1A854A795C}"/>
              </a:ext>
            </a:extLst>
          </p:cNvPr>
          <p:cNvGrpSpPr/>
          <p:nvPr/>
        </p:nvGrpSpPr>
        <p:grpSpPr>
          <a:xfrm>
            <a:off x="130417" y="806000"/>
            <a:ext cx="5809281" cy="1384188"/>
            <a:chOff x="179413" y="994053"/>
            <a:chExt cx="4197984" cy="864096"/>
          </a:xfrm>
        </p:grpSpPr>
        <p:sp>
          <p:nvSpPr>
            <p:cNvPr id="6" name="Scroll: Horizontal 5">
              <a:extLst>
                <a:ext uri="{FF2B5EF4-FFF2-40B4-BE49-F238E27FC236}">
                  <a16:creationId xmlns:a16="http://schemas.microsoft.com/office/drawing/2014/main" id="{6BFD9C39-2621-C85B-EB36-66824D090613}"/>
                </a:ext>
              </a:extLst>
            </p:cNvPr>
            <p:cNvSpPr/>
            <p:nvPr/>
          </p:nvSpPr>
          <p:spPr>
            <a:xfrm>
              <a:off x="179413" y="994053"/>
              <a:ext cx="4197984" cy="864096"/>
            </a:xfrm>
            <a:prstGeom prst="horizontalScroll">
              <a:avLst/>
            </a:prstGeom>
            <a:gradFill>
              <a:gsLst>
                <a:gs pos="0">
                  <a:schemeClr val="accent6">
                    <a:lumMod val="60000"/>
                    <a:lumOff val="40000"/>
                  </a:schemeClr>
                </a:gs>
                <a:gs pos="100000">
                  <a:schemeClr val="accent6">
                    <a:lumMod val="40000"/>
                    <a:lumOff val="60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SG"/>
            </a:p>
          </p:txBody>
        </p:sp>
        <p:sp>
          <p:nvSpPr>
            <p:cNvPr id="8" name="TextBox 7">
              <a:extLst>
                <a:ext uri="{FF2B5EF4-FFF2-40B4-BE49-F238E27FC236}">
                  <a16:creationId xmlns:a16="http://schemas.microsoft.com/office/drawing/2014/main" id="{AAD0F035-774D-29BC-B513-7AA6DFF9A0E5}"/>
                </a:ext>
              </a:extLst>
            </p:cNvPr>
            <p:cNvSpPr txBox="1"/>
            <p:nvPr/>
          </p:nvSpPr>
          <p:spPr>
            <a:xfrm>
              <a:off x="430513" y="1116740"/>
              <a:ext cx="3404098" cy="254766"/>
            </a:xfrm>
            <a:prstGeom prst="rect">
              <a:avLst/>
            </a:prstGeom>
            <a:noFill/>
          </p:spPr>
          <p:txBody>
            <a:bodyPr wrap="square" rtlCol="0">
              <a:spAutoFit/>
            </a:bodyPr>
            <a:lstStyle/>
            <a:p>
              <a:r>
                <a:rPr lang="en-SG" sz="2800" u="sng" dirty="0"/>
                <a:t>Belonging or Possession</a:t>
              </a:r>
            </a:p>
          </p:txBody>
        </p:sp>
      </p:grpSp>
      <p:sp>
        <p:nvSpPr>
          <p:cNvPr id="14" name="Rectangle 13">
            <a:extLst>
              <a:ext uri="{FF2B5EF4-FFF2-40B4-BE49-F238E27FC236}">
                <a16:creationId xmlns:a16="http://schemas.microsoft.com/office/drawing/2014/main" id="{86DA1296-F887-DA10-27A6-618402ACAA31}"/>
              </a:ext>
            </a:extLst>
          </p:cNvPr>
          <p:cNvSpPr/>
          <p:nvPr/>
        </p:nvSpPr>
        <p:spPr>
          <a:xfrm>
            <a:off x="0" y="1483104"/>
            <a:ext cx="5809281"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2400" dirty="0">
                <a:latin typeface="Calibri" panose="020F0502020204030204" pitchFamily="34" charset="0"/>
                <a:ea typeface="Calibri" panose="020F0502020204030204" pitchFamily="34" charset="0"/>
                <a:cs typeface="Times New Roman" panose="02020603050405020304" pitchFamily="18" charset="0"/>
              </a:rPr>
              <a:t>Add </a:t>
            </a:r>
            <a:r>
              <a:rPr lang="en-US" sz="2400" b="1" i="0" u="none" strike="noStrike" dirty="0">
                <a:solidFill>
                  <a:srgbClr val="000000"/>
                </a:solidFill>
                <a:effectLst/>
                <a:latin typeface="Calibri" panose="020F0502020204030204" pitchFamily="34" charset="0"/>
              </a:rPr>
              <a:t>’</a:t>
            </a:r>
            <a:r>
              <a:rPr lang="en-IN" sz="2400" b="1" dirty="0">
                <a:latin typeface="Calibri" panose="020F0502020204030204" pitchFamily="34" charset="0"/>
                <a:ea typeface="Calibri" panose="020F0502020204030204" pitchFamily="34" charset="0"/>
                <a:cs typeface="Times New Roman" panose="02020603050405020304" pitchFamily="18" charset="0"/>
              </a:rPr>
              <a:t>s</a:t>
            </a:r>
            <a:r>
              <a:rPr lang="en-IN" sz="2400" dirty="0">
                <a:latin typeface="Calibri" panose="020F0502020204030204" pitchFamily="34" charset="0"/>
                <a:ea typeface="Calibri" panose="020F0502020204030204" pitchFamily="34" charset="0"/>
                <a:cs typeface="Times New Roman" panose="02020603050405020304" pitchFamily="18" charset="0"/>
              </a:rPr>
              <a:t> after singular nouns and names.</a:t>
            </a:r>
            <a:endParaRPr lang="en-US" sz="2400" dirty="0"/>
          </a:p>
        </p:txBody>
      </p:sp>
      <p:sp>
        <p:nvSpPr>
          <p:cNvPr id="15" name="Rectangle: Rounded Corners 14">
            <a:extLst>
              <a:ext uri="{FF2B5EF4-FFF2-40B4-BE49-F238E27FC236}">
                <a16:creationId xmlns:a16="http://schemas.microsoft.com/office/drawing/2014/main" id="{B94E4A92-4691-F203-6D44-600D1A4B4DF5}"/>
              </a:ext>
            </a:extLst>
          </p:cNvPr>
          <p:cNvSpPr/>
          <p:nvPr/>
        </p:nvSpPr>
        <p:spPr>
          <a:xfrm>
            <a:off x="1874041" y="5368290"/>
            <a:ext cx="2736304" cy="5972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SG" sz="2400" dirty="0"/>
              <a:t>This </a:t>
            </a:r>
            <a:r>
              <a:rPr lang="en-SG" sz="2400" b="1" dirty="0"/>
              <a:t>is Ali’s </a:t>
            </a:r>
            <a:r>
              <a:rPr lang="en-SG" sz="2400" dirty="0"/>
              <a:t>house.</a:t>
            </a:r>
          </a:p>
        </p:txBody>
      </p:sp>
      <p:sp>
        <p:nvSpPr>
          <p:cNvPr id="17" name="Rectangle: Rounded Corners 16">
            <a:extLst>
              <a:ext uri="{FF2B5EF4-FFF2-40B4-BE49-F238E27FC236}">
                <a16:creationId xmlns:a16="http://schemas.microsoft.com/office/drawing/2014/main" id="{8A87B189-DD8B-5591-5020-94510C49FD9F}"/>
              </a:ext>
            </a:extLst>
          </p:cNvPr>
          <p:cNvSpPr/>
          <p:nvPr/>
        </p:nvSpPr>
        <p:spPr>
          <a:xfrm>
            <a:off x="7360667" y="5367031"/>
            <a:ext cx="3754178" cy="5972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SG" sz="2400" dirty="0"/>
              <a:t>The </a:t>
            </a:r>
            <a:r>
              <a:rPr lang="en-SG" sz="2400" b="1" dirty="0"/>
              <a:t>cow’s</a:t>
            </a:r>
            <a:r>
              <a:rPr lang="en-SG" sz="2400" dirty="0"/>
              <a:t> tail is very long.</a:t>
            </a:r>
          </a:p>
        </p:txBody>
      </p:sp>
      <p:grpSp>
        <p:nvGrpSpPr>
          <p:cNvPr id="10" name="Group 9">
            <a:extLst>
              <a:ext uri="{FF2B5EF4-FFF2-40B4-BE49-F238E27FC236}">
                <a16:creationId xmlns:a16="http://schemas.microsoft.com/office/drawing/2014/main" id="{132F9008-C6A3-B878-E614-7387EF052AF3}"/>
              </a:ext>
            </a:extLst>
          </p:cNvPr>
          <p:cNvGrpSpPr/>
          <p:nvPr/>
        </p:nvGrpSpPr>
        <p:grpSpPr>
          <a:xfrm>
            <a:off x="1086706" y="2494922"/>
            <a:ext cx="4536923" cy="2751403"/>
            <a:chOff x="734518" y="2473712"/>
            <a:chExt cx="4536923" cy="2751403"/>
          </a:xfrm>
        </p:grpSpPr>
        <p:pic>
          <p:nvPicPr>
            <p:cNvPr id="1026" name="Picture 2" descr="Free photos of Indian">
              <a:extLst>
                <a:ext uri="{FF2B5EF4-FFF2-40B4-BE49-F238E27FC236}">
                  <a16:creationId xmlns:a16="http://schemas.microsoft.com/office/drawing/2014/main" id="{2D2210F9-DBFE-4FCC-29D6-C2855ECDBED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8889"/>
            <a:stretch/>
          </p:blipFill>
          <p:spPr bwMode="auto">
            <a:xfrm>
              <a:off x="734518" y="2664431"/>
              <a:ext cx="1464793" cy="14838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illustrations of Home">
              <a:extLst>
                <a:ext uri="{FF2B5EF4-FFF2-40B4-BE49-F238E27FC236}">
                  <a16:creationId xmlns:a16="http://schemas.microsoft.com/office/drawing/2014/main" id="{29BF66EE-A6F1-82B7-226B-298C6F031A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4589" y="2473712"/>
              <a:ext cx="2466852" cy="2072783"/>
            </a:xfrm>
            <a:prstGeom prst="rect">
              <a:avLst/>
            </a:prstGeom>
            <a:noFill/>
            <a:extLst>
              <a:ext uri="{909E8E84-426E-40DD-AFC4-6F175D3DCCD1}">
                <a14:hiddenFill xmlns:a14="http://schemas.microsoft.com/office/drawing/2010/main">
                  <a:solidFill>
                    <a:srgbClr val="FFFFFF"/>
                  </a:solidFill>
                </a14:hiddenFill>
              </a:ext>
            </a:extLst>
          </p:spPr>
        </p:pic>
        <p:sp>
          <p:nvSpPr>
            <p:cNvPr id="19" name="Arrow: Curved Up 18">
              <a:extLst>
                <a:ext uri="{FF2B5EF4-FFF2-40B4-BE49-F238E27FC236}">
                  <a16:creationId xmlns:a16="http://schemas.microsoft.com/office/drawing/2014/main" id="{34429A7E-76C8-09EB-D0D0-35E7DDA00D4D}"/>
                </a:ext>
              </a:extLst>
            </p:cNvPr>
            <p:cNvSpPr/>
            <p:nvPr/>
          </p:nvSpPr>
          <p:spPr>
            <a:xfrm>
              <a:off x="2030647" y="4531482"/>
              <a:ext cx="1464791" cy="69363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7" name="TextBox 6">
              <a:extLst>
                <a:ext uri="{FF2B5EF4-FFF2-40B4-BE49-F238E27FC236}">
                  <a16:creationId xmlns:a16="http://schemas.microsoft.com/office/drawing/2014/main" id="{B94A954A-B847-3E72-D791-0CFF0FA2ED96}"/>
                </a:ext>
              </a:extLst>
            </p:cNvPr>
            <p:cNvSpPr txBox="1"/>
            <p:nvPr/>
          </p:nvSpPr>
          <p:spPr>
            <a:xfrm>
              <a:off x="1080649" y="4182105"/>
              <a:ext cx="576064" cy="400110"/>
            </a:xfrm>
            <a:prstGeom prst="rect">
              <a:avLst/>
            </a:prstGeom>
            <a:noFill/>
          </p:spPr>
          <p:txBody>
            <a:bodyPr wrap="square" rtlCol="0">
              <a:spAutoFit/>
            </a:bodyPr>
            <a:lstStyle/>
            <a:p>
              <a:pPr algn="ctr"/>
              <a:r>
                <a:rPr lang="en-SG" sz="2000" b="1" dirty="0"/>
                <a:t>Ali</a:t>
              </a:r>
              <a:endParaRPr lang="en-SG" b="1" dirty="0"/>
            </a:p>
          </p:txBody>
        </p:sp>
        <p:sp>
          <p:nvSpPr>
            <p:cNvPr id="9" name="TextBox 8">
              <a:extLst>
                <a:ext uri="{FF2B5EF4-FFF2-40B4-BE49-F238E27FC236}">
                  <a16:creationId xmlns:a16="http://schemas.microsoft.com/office/drawing/2014/main" id="{7F829EFD-A3C5-111E-3A01-6E8970295642}"/>
                </a:ext>
              </a:extLst>
            </p:cNvPr>
            <p:cNvSpPr txBox="1"/>
            <p:nvPr/>
          </p:nvSpPr>
          <p:spPr>
            <a:xfrm>
              <a:off x="3612923" y="4155582"/>
              <a:ext cx="850184" cy="400110"/>
            </a:xfrm>
            <a:prstGeom prst="rect">
              <a:avLst/>
            </a:prstGeom>
            <a:noFill/>
          </p:spPr>
          <p:txBody>
            <a:bodyPr wrap="square" rtlCol="0">
              <a:spAutoFit/>
            </a:bodyPr>
            <a:lstStyle/>
            <a:p>
              <a:pPr algn="ctr"/>
              <a:r>
                <a:rPr lang="en-SG" sz="2000" b="1" dirty="0"/>
                <a:t>House</a:t>
              </a:r>
              <a:endParaRPr lang="en-SG" b="1" dirty="0"/>
            </a:p>
          </p:txBody>
        </p:sp>
      </p:grpSp>
      <p:grpSp>
        <p:nvGrpSpPr>
          <p:cNvPr id="23" name="Group 22">
            <a:extLst>
              <a:ext uri="{FF2B5EF4-FFF2-40B4-BE49-F238E27FC236}">
                <a16:creationId xmlns:a16="http://schemas.microsoft.com/office/drawing/2014/main" id="{3827A784-5640-6E7B-A6DF-FAC0D59D1D9A}"/>
              </a:ext>
            </a:extLst>
          </p:cNvPr>
          <p:cNvGrpSpPr/>
          <p:nvPr/>
        </p:nvGrpSpPr>
        <p:grpSpPr>
          <a:xfrm>
            <a:off x="6827741" y="2494922"/>
            <a:ext cx="4629741" cy="2383376"/>
            <a:chOff x="6827741" y="2494922"/>
            <a:chExt cx="4629741" cy="2383376"/>
          </a:xfrm>
        </p:grpSpPr>
        <p:grpSp>
          <p:nvGrpSpPr>
            <p:cNvPr id="18" name="Group 17">
              <a:extLst>
                <a:ext uri="{FF2B5EF4-FFF2-40B4-BE49-F238E27FC236}">
                  <a16:creationId xmlns:a16="http://schemas.microsoft.com/office/drawing/2014/main" id="{0CFE3A9A-F659-9288-EAD8-A5C665913A8F}"/>
                </a:ext>
              </a:extLst>
            </p:cNvPr>
            <p:cNvGrpSpPr/>
            <p:nvPr/>
          </p:nvGrpSpPr>
          <p:grpSpPr>
            <a:xfrm>
              <a:off x="6827741" y="2494922"/>
              <a:ext cx="4629741" cy="2383376"/>
              <a:chOff x="6827741" y="2494922"/>
              <a:chExt cx="4629741" cy="2383376"/>
            </a:xfrm>
          </p:grpSpPr>
          <p:pic>
            <p:nvPicPr>
              <p:cNvPr id="11" name="Picture 2" descr="Free vector graphics of Cow">
                <a:extLst>
                  <a:ext uri="{FF2B5EF4-FFF2-40B4-BE49-F238E27FC236}">
                    <a16:creationId xmlns:a16="http://schemas.microsoft.com/office/drawing/2014/main" id="{75D99F21-CCC4-DD02-1567-BD3F2660DE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5562" y="2494922"/>
                <a:ext cx="3851920" cy="238337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1AFF6B1-92C8-A3B2-243D-B88CE88C15C2}"/>
                  </a:ext>
                </a:extLst>
              </p:cNvPr>
              <p:cNvSpPr txBox="1"/>
              <p:nvPr/>
            </p:nvSpPr>
            <p:spPr>
              <a:xfrm>
                <a:off x="8832304" y="4141340"/>
                <a:ext cx="667717" cy="400110"/>
              </a:xfrm>
              <a:prstGeom prst="rect">
                <a:avLst/>
              </a:prstGeom>
              <a:noFill/>
            </p:spPr>
            <p:txBody>
              <a:bodyPr wrap="square" rtlCol="0">
                <a:spAutoFit/>
              </a:bodyPr>
              <a:lstStyle/>
              <a:p>
                <a:pPr algn="ctr"/>
                <a:r>
                  <a:rPr lang="en-SG" sz="2000" b="1" dirty="0"/>
                  <a:t>Cow</a:t>
                </a:r>
              </a:p>
            </p:txBody>
          </p:sp>
          <p:sp>
            <p:nvSpPr>
              <p:cNvPr id="16" name="TextBox 15">
                <a:extLst>
                  <a:ext uri="{FF2B5EF4-FFF2-40B4-BE49-F238E27FC236}">
                    <a16:creationId xmlns:a16="http://schemas.microsoft.com/office/drawing/2014/main" id="{FFAADE3E-E4A6-7F33-C9DD-1CF8E958EC85}"/>
                  </a:ext>
                </a:extLst>
              </p:cNvPr>
              <p:cNvSpPr txBox="1"/>
              <p:nvPr/>
            </p:nvSpPr>
            <p:spPr>
              <a:xfrm>
                <a:off x="6827741" y="3851333"/>
                <a:ext cx="576064" cy="400110"/>
              </a:xfrm>
              <a:prstGeom prst="rect">
                <a:avLst/>
              </a:prstGeom>
              <a:noFill/>
            </p:spPr>
            <p:txBody>
              <a:bodyPr wrap="square" rtlCol="0">
                <a:spAutoFit/>
              </a:bodyPr>
              <a:lstStyle/>
              <a:p>
                <a:pPr algn="ctr"/>
                <a:r>
                  <a:rPr lang="en-SG" sz="2000" b="1" dirty="0"/>
                  <a:t>Tail</a:t>
                </a:r>
              </a:p>
            </p:txBody>
          </p:sp>
        </p:grpSp>
        <p:sp>
          <p:nvSpPr>
            <p:cNvPr id="22" name="Arrow: Bent 21">
              <a:extLst>
                <a:ext uri="{FF2B5EF4-FFF2-40B4-BE49-F238E27FC236}">
                  <a16:creationId xmlns:a16="http://schemas.microsoft.com/office/drawing/2014/main" id="{59B4CB01-E122-312F-2D55-4C9073F945E7}"/>
                </a:ext>
              </a:extLst>
            </p:cNvPr>
            <p:cNvSpPr/>
            <p:nvPr/>
          </p:nvSpPr>
          <p:spPr>
            <a:xfrm>
              <a:off x="7115773" y="3406376"/>
              <a:ext cx="489789" cy="356334"/>
            </a:xfrm>
            <a:prstGeom prst="ben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SG">
                <a:solidFill>
                  <a:schemeClr val="tx1"/>
                </a:solidFill>
              </a:endParaRPr>
            </a:p>
          </p:txBody>
        </p:sp>
      </p:grpSp>
    </p:spTree>
    <p:extLst>
      <p:ext uri="{BB962C8B-B14F-4D97-AF65-F5344CB8AC3E}">
        <p14:creationId xmlns:p14="http://schemas.microsoft.com/office/powerpoint/2010/main" val="342216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childTnLst>
                                </p:cTn>
                              </p:par>
                            </p:childTnLst>
                          </p:cTn>
                        </p:par>
                        <p:par>
                          <p:cTn id="23" fill="hold">
                            <p:stCondLst>
                              <p:cond delay="1000"/>
                            </p:stCondLst>
                            <p:childTnLst>
                              <p:par>
                                <p:cTn id="24" presetID="10" presetClass="entr" presetSubtype="0" fill="hold" grpId="0" nodeType="afterEffect">
                                  <p:stCondLst>
                                    <p:cond delay="50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15"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B7984357-FCC6-1EB0-CA02-F55AB5FB90A2}"/>
              </a:ext>
            </a:extLst>
          </p:cNvPr>
          <p:cNvGrpSpPr/>
          <p:nvPr/>
        </p:nvGrpSpPr>
        <p:grpSpPr>
          <a:xfrm>
            <a:off x="553653" y="2184714"/>
            <a:ext cx="5361746" cy="3907616"/>
            <a:chOff x="553653" y="2184714"/>
            <a:chExt cx="5361746" cy="3907616"/>
          </a:xfrm>
        </p:grpSpPr>
        <p:sp>
          <p:nvSpPr>
            <p:cNvPr id="24" name="Rectangle 23">
              <a:extLst>
                <a:ext uri="{FF2B5EF4-FFF2-40B4-BE49-F238E27FC236}">
                  <a16:creationId xmlns:a16="http://schemas.microsoft.com/office/drawing/2014/main" id="{28BF455C-CCE5-7B8D-85ED-85ADE8085F54}"/>
                </a:ext>
              </a:extLst>
            </p:cNvPr>
            <p:cNvSpPr/>
            <p:nvPr/>
          </p:nvSpPr>
          <p:spPr>
            <a:xfrm>
              <a:off x="553653" y="2184714"/>
              <a:ext cx="5361746" cy="39076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SG"/>
            </a:p>
          </p:txBody>
        </p:sp>
        <p:sp>
          <p:nvSpPr>
            <p:cNvPr id="19" name="Arrow: Curved Up 18">
              <a:extLst>
                <a:ext uri="{FF2B5EF4-FFF2-40B4-BE49-F238E27FC236}">
                  <a16:creationId xmlns:a16="http://schemas.microsoft.com/office/drawing/2014/main" id="{34429A7E-76C8-09EB-D0D0-35E7DDA00D4D}"/>
                </a:ext>
              </a:extLst>
            </p:cNvPr>
            <p:cNvSpPr/>
            <p:nvPr/>
          </p:nvSpPr>
          <p:spPr>
            <a:xfrm rot="1739765">
              <a:off x="2103961" y="4447913"/>
              <a:ext cx="1215371" cy="59827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chemeClr val="tx1"/>
                </a:solidFill>
              </a:endParaRPr>
            </a:p>
          </p:txBody>
        </p:sp>
        <p:pic>
          <p:nvPicPr>
            <p:cNvPr id="20" name="Picture 2" descr="Free photos of Cameroon">
              <a:extLst>
                <a:ext uri="{FF2B5EF4-FFF2-40B4-BE49-F238E27FC236}">
                  <a16:creationId xmlns:a16="http://schemas.microsoft.com/office/drawing/2014/main" id="{155075D8-E2B0-AC3B-CD84-115A4412DF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6391" y="3224703"/>
              <a:ext cx="2322718" cy="174203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Free photos of School">
              <a:extLst>
                <a:ext uri="{FF2B5EF4-FFF2-40B4-BE49-F238E27FC236}">
                  <a16:creationId xmlns:a16="http://schemas.microsoft.com/office/drawing/2014/main" id="{A54BDFAB-1467-32E2-7645-47A3B2735C2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545" t="4440" r="16293" b="17653"/>
            <a:stretch/>
          </p:blipFill>
          <p:spPr bwMode="auto">
            <a:xfrm>
              <a:off x="693063" y="2310885"/>
              <a:ext cx="2018584" cy="18276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4B10E472-A365-0CD3-3874-859BD02A1289}"/>
              </a:ext>
            </a:extLst>
          </p:cNvPr>
          <p:cNvGrpSpPr/>
          <p:nvPr/>
        </p:nvGrpSpPr>
        <p:grpSpPr>
          <a:xfrm>
            <a:off x="3495438" y="116632"/>
            <a:ext cx="5588894" cy="646331"/>
            <a:chOff x="1775520" y="332656"/>
            <a:chExt cx="8064896" cy="806867"/>
          </a:xfrm>
        </p:grpSpPr>
        <p:sp>
          <p:nvSpPr>
            <p:cNvPr id="2" name="Rectangle 1">
              <a:extLst>
                <a:ext uri="{FF2B5EF4-FFF2-40B4-BE49-F238E27FC236}">
                  <a16:creationId xmlns:a16="http://schemas.microsoft.com/office/drawing/2014/main" id="{C18B7C89-5108-091A-7DA2-EB2FDB388A92}"/>
                </a:ext>
              </a:extLst>
            </p:cNvPr>
            <p:cNvSpPr/>
            <p:nvPr/>
          </p:nvSpPr>
          <p:spPr>
            <a:xfrm>
              <a:off x="1775520" y="332656"/>
              <a:ext cx="8064896" cy="79208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Rectangle: Top Corners Rounded 2">
              <a:extLst>
                <a:ext uri="{FF2B5EF4-FFF2-40B4-BE49-F238E27FC236}">
                  <a16:creationId xmlns:a16="http://schemas.microsoft.com/office/drawing/2014/main" id="{CDC8145E-A135-479E-04DF-D0E2E3B8B6F7}"/>
                </a:ext>
              </a:extLst>
            </p:cNvPr>
            <p:cNvSpPr/>
            <p:nvPr/>
          </p:nvSpPr>
          <p:spPr>
            <a:xfrm>
              <a:off x="1959732" y="487259"/>
              <a:ext cx="7696472" cy="652264"/>
            </a:xfrm>
            <a:prstGeom prst="round2Same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5" name="TextBox 4">
            <a:extLst>
              <a:ext uri="{FF2B5EF4-FFF2-40B4-BE49-F238E27FC236}">
                <a16:creationId xmlns:a16="http://schemas.microsoft.com/office/drawing/2014/main" id="{D9B70BF8-365D-A8EF-2A8E-9B95A305FFD5}"/>
              </a:ext>
            </a:extLst>
          </p:cNvPr>
          <p:cNvSpPr txBox="1"/>
          <p:nvPr/>
        </p:nvSpPr>
        <p:spPr>
          <a:xfrm>
            <a:off x="3623095" y="116632"/>
            <a:ext cx="5588894" cy="646331"/>
          </a:xfrm>
          <a:prstGeom prst="rect">
            <a:avLst/>
          </a:prstGeom>
          <a:noFill/>
        </p:spPr>
        <p:txBody>
          <a:bodyPr wrap="square" rtlCol="0">
            <a:spAutoFit/>
          </a:bodyPr>
          <a:lstStyle/>
          <a:p>
            <a:r>
              <a:rPr lang="en-IN" sz="3600" dirty="0"/>
              <a:t>How are Apostrophes used?</a:t>
            </a:r>
          </a:p>
        </p:txBody>
      </p:sp>
      <p:grpSp>
        <p:nvGrpSpPr>
          <p:cNvPr id="12" name="Group 11">
            <a:extLst>
              <a:ext uri="{FF2B5EF4-FFF2-40B4-BE49-F238E27FC236}">
                <a16:creationId xmlns:a16="http://schemas.microsoft.com/office/drawing/2014/main" id="{73D5AD1F-6B4E-FDBD-13B8-BF1A854A795C}"/>
              </a:ext>
            </a:extLst>
          </p:cNvPr>
          <p:cNvGrpSpPr/>
          <p:nvPr/>
        </p:nvGrpSpPr>
        <p:grpSpPr>
          <a:xfrm>
            <a:off x="130417" y="803435"/>
            <a:ext cx="5809281" cy="1386753"/>
            <a:chOff x="179413" y="994053"/>
            <a:chExt cx="4197984" cy="864096"/>
          </a:xfrm>
        </p:grpSpPr>
        <p:sp>
          <p:nvSpPr>
            <p:cNvPr id="6" name="Scroll: Horizontal 5">
              <a:extLst>
                <a:ext uri="{FF2B5EF4-FFF2-40B4-BE49-F238E27FC236}">
                  <a16:creationId xmlns:a16="http://schemas.microsoft.com/office/drawing/2014/main" id="{6BFD9C39-2621-C85B-EB36-66824D090613}"/>
                </a:ext>
              </a:extLst>
            </p:cNvPr>
            <p:cNvSpPr/>
            <p:nvPr/>
          </p:nvSpPr>
          <p:spPr>
            <a:xfrm>
              <a:off x="179413" y="994053"/>
              <a:ext cx="4197984" cy="864096"/>
            </a:xfrm>
            <a:prstGeom prst="horizontalScroll">
              <a:avLst/>
            </a:prstGeom>
            <a:gradFill>
              <a:gsLst>
                <a:gs pos="0">
                  <a:schemeClr val="accent6">
                    <a:lumMod val="60000"/>
                    <a:lumOff val="40000"/>
                  </a:schemeClr>
                </a:gs>
                <a:gs pos="100000">
                  <a:schemeClr val="accent6">
                    <a:lumMod val="40000"/>
                    <a:lumOff val="60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SG"/>
            </a:p>
          </p:txBody>
        </p:sp>
        <p:sp>
          <p:nvSpPr>
            <p:cNvPr id="8" name="TextBox 7">
              <a:extLst>
                <a:ext uri="{FF2B5EF4-FFF2-40B4-BE49-F238E27FC236}">
                  <a16:creationId xmlns:a16="http://schemas.microsoft.com/office/drawing/2014/main" id="{AAD0F035-774D-29BC-B513-7AA6DFF9A0E5}"/>
                </a:ext>
              </a:extLst>
            </p:cNvPr>
            <p:cNvSpPr txBox="1"/>
            <p:nvPr/>
          </p:nvSpPr>
          <p:spPr>
            <a:xfrm>
              <a:off x="430513" y="1116740"/>
              <a:ext cx="3404098" cy="254766"/>
            </a:xfrm>
            <a:prstGeom prst="rect">
              <a:avLst/>
            </a:prstGeom>
            <a:noFill/>
          </p:spPr>
          <p:txBody>
            <a:bodyPr wrap="square" rtlCol="0">
              <a:spAutoFit/>
            </a:bodyPr>
            <a:lstStyle/>
            <a:p>
              <a:r>
                <a:rPr lang="en-SG" sz="2800" u="sng" dirty="0"/>
                <a:t>Belonging or Possession</a:t>
              </a:r>
            </a:p>
          </p:txBody>
        </p:sp>
      </p:grpSp>
      <p:sp>
        <p:nvSpPr>
          <p:cNvPr id="14" name="Rectangle 13">
            <a:extLst>
              <a:ext uri="{FF2B5EF4-FFF2-40B4-BE49-F238E27FC236}">
                <a16:creationId xmlns:a16="http://schemas.microsoft.com/office/drawing/2014/main" id="{86DA1296-F887-DA10-27A6-618402ACAA31}"/>
              </a:ext>
            </a:extLst>
          </p:cNvPr>
          <p:cNvSpPr/>
          <p:nvPr/>
        </p:nvSpPr>
        <p:spPr>
          <a:xfrm>
            <a:off x="210589" y="1492879"/>
            <a:ext cx="5809281"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2400" dirty="0">
                <a:latin typeface="Calibri" panose="020F0502020204030204" pitchFamily="34" charset="0"/>
                <a:ea typeface="Calibri" panose="020F0502020204030204" pitchFamily="34" charset="0"/>
                <a:cs typeface="Times New Roman" panose="02020603050405020304" pitchFamily="18" charset="0"/>
              </a:rPr>
              <a:t>Add </a:t>
            </a:r>
            <a:r>
              <a:rPr lang="en-US" sz="2400" b="1" i="0" u="none" strike="noStrike" dirty="0">
                <a:solidFill>
                  <a:srgbClr val="000000"/>
                </a:solidFill>
                <a:effectLst/>
                <a:latin typeface="Calibri" panose="020F0502020204030204" pitchFamily="34" charset="0"/>
              </a:rPr>
              <a:t>’</a:t>
            </a:r>
            <a:r>
              <a:rPr lang="en-IN" sz="2400" dirty="0">
                <a:latin typeface="Calibri" panose="020F0502020204030204" pitchFamily="34" charset="0"/>
                <a:ea typeface="Calibri" panose="020F0502020204030204" pitchFamily="34" charset="0"/>
                <a:cs typeface="Times New Roman" panose="02020603050405020304" pitchFamily="18" charset="0"/>
              </a:rPr>
              <a:t> after plural nouns that end with </a:t>
            </a:r>
            <a:r>
              <a:rPr lang="en-IN" sz="2400" b="1" dirty="0">
                <a:latin typeface="Calibri" panose="020F0502020204030204" pitchFamily="34" charset="0"/>
                <a:ea typeface="Calibri" panose="020F0502020204030204" pitchFamily="34" charset="0"/>
                <a:cs typeface="Times New Roman" panose="02020603050405020304" pitchFamily="18" charset="0"/>
              </a:rPr>
              <a:t>s.</a:t>
            </a:r>
            <a:endParaRPr lang="en-US" sz="2400" b="1" dirty="0"/>
          </a:p>
        </p:txBody>
      </p:sp>
      <p:sp>
        <p:nvSpPr>
          <p:cNvPr id="15" name="Rectangle: Rounded Corners 14">
            <a:extLst>
              <a:ext uri="{FF2B5EF4-FFF2-40B4-BE49-F238E27FC236}">
                <a16:creationId xmlns:a16="http://schemas.microsoft.com/office/drawing/2014/main" id="{B94E4A92-4691-F203-6D44-600D1A4B4DF5}"/>
              </a:ext>
            </a:extLst>
          </p:cNvPr>
          <p:cNvSpPr/>
          <p:nvPr/>
        </p:nvSpPr>
        <p:spPr>
          <a:xfrm>
            <a:off x="1230712" y="5177547"/>
            <a:ext cx="4314912" cy="85510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E" sz="2400" dirty="0"/>
              <a:t>The </a:t>
            </a:r>
            <a:r>
              <a:rPr lang="en-IE" sz="2400" b="1" dirty="0"/>
              <a:t>students’</a:t>
            </a:r>
            <a:r>
              <a:rPr lang="en-IE" sz="2400" dirty="0"/>
              <a:t> benches are  arranged in rows</a:t>
            </a:r>
            <a:r>
              <a:rPr lang="en-IE" sz="2000" dirty="0"/>
              <a:t>.</a:t>
            </a:r>
            <a:endParaRPr lang="en-SG" sz="2800" dirty="0"/>
          </a:p>
        </p:txBody>
      </p:sp>
      <p:grpSp>
        <p:nvGrpSpPr>
          <p:cNvPr id="32" name="Group 31">
            <a:extLst>
              <a:ext uri="{FF2B5EF4-FFF2-40B4-BE49-F238E27FC236}">
                <a16:creationId xmlns:a16="http://schemas.microsoft.com/office/drawing/2014/main" id="{F1D77954-8BCA-3222-2614-BA0904AA8339}"/>
              </a:ext>
            </a:extLst>
          </p:cNvPr>
          <p:cNvGrpSpPr/>
          <p:nvPr/>
        </p:nvGrpSpPr>
        <p:grpSpPr>
          <a:xfrm>
            <a:off x="6417542" y="2174868"/>
            <a:ext cx="5333580" cy="3907616"/>
            <a:chOff x="6417542" y="2174868"/>
            <a:chExt cx="5333580" cy="3907616"/>
          </a:xfrm>
        </p:grpSpPr>
        <p:grpSp>
          <p:nvGrpSpPr>
            <p:cNvPr id="30" name="Group 29">
              <a:extLst>
                <a:ext uri="{FF2B5EF4-FFF2-40B4-BE49-F238E27FC236}">
                  <a16:creationId xmlns:a16="http://schemas.microsoft.com/office/drawing/2014/main" id="{70E36308-7D97-69B3-0EFB-8DED6FCBAAEA}"/>
                </a:ext>
              </a:extLst>
            </p:cNvPr>
            <p:cNvGrpSpPr/>
            <p:nvPr/>
          </p:nvGrpSpPr>
          <p:grpSpPr>
            <a:xfrm>
              <a:off x="6417542" y="2174868"/>
              <a:ext cx="5333580" cy="3907616"/>
              <a:chOff x="6417542" y="2184714"/>
              <a:chExt cx="5333580" cy="3907616"/>
            </a:xfrm>
          </p:grpSpPr>
          <p:sp>
            <p:nvSpPr>
              <p:cNvPr id="25" name="Rectangle 24">
                <a:extLst>
                  <a:ext uri="{FF2B5EF4-FFF2-40B4-BE49-F238E27FC236}">
                    <a16:creationId xmlns:a16="http://schemas.microsoft.com/office/drawing/2014/main" id="{A4E2FCF0-B032-8011-B413-14540D08B2E7}"/>
                  </a:ext>
                </a:extLst>
              </p:cNvPr>
              <p:cNvSpPr/>
              <p:nvPr/>
            </p:nvSpPr>
            <p:spPr>
              <a:xfrm>
                <a:off x="6417542" y="2184714"/>
                <a:ext cx="5333580" cy="39076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SG"/>
              </a:p>
            </p:txBody>
          </p:sp>
          <p:pic>
            <p:nvPicPr>
              <p:cNvPr id="1028" name="Picture 4" descr="Free illustrations of Home">
                <a:extLst>
                  <a:ext uri="{FF2B5EF4-FFF2-40B4-BE49-F238E27FC236}">
                    <a16:creationId xmlns:a16="http://schemas.microsoft.com/office/drawing/2014/main" id="{29BF66EE-A6F1-82B7-226B-298C6F031A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79206" y="2632553"/>
                <a:ext cx="2466852" cy="20727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Calendar">
                <a:extLst>
                  <a:ext uri="{FF2B5EF4-FFF2-40B4-BE49-F238E27FC236}">
                    <a16:creationId xmlns:a16="http://schemas.microsoft.com/office/drawing/2014/main" id="{9D0B1939-5D26-0F1C-CAA1-E83B636881C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9757" y="2409133"/>
                <a:ext cx="1163883" cy="1163883"/>
              </a:xfrm>
              <a:prstGeom prst="rect">
                <a:avLst/>
              </a:prstGeom>
              <a:noFill/>
              <a:extLst>
                <a:ext uri="{909E8E84-426E-40DD-AFC4-6F175D3DCCD1}">
                  <a14:hiddenFill xmlns:a14="http://schemas.microsoft.com/office/drawing/2010/main">
                    <a:solidFill>
                      <a:srgbClr val="FFFFFF"/>
                    </a:solidFill>
                  </a14:hiddenFill>
                </a:ext>
              </a:extLst>
            </p:spPr>
          </p:pic>
          <p:sp>
            <p:nvSpPr>
              <p:cNvPr id="28" name="Arrow: Curved Up 27">
                <a:extLst>
                  <a:ext uri="{FF2B5EF4-FFF2-40B4-BE49-F238E27FC236}">
                    <a16:creationId xmlns:a16="http://schemas.microsoft.com/office/drawing/2014/main" id="{2A2461D6-D039-EE18-8BE5-4D84923D47E1}"/>
                  </a:ext>
                </a:extLst>
              </p:cNvPr>
              <p:cNvSpPr/>
              <p:nvPr/>
            </p:nvSpPr>
            <p:spPr>
              <a:xfrm rot="1739765">
                <a:off x="8084274" y="4159746"/>
                <a:ext cx="1215371" cy="59827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chemeClr val="tx1"/>
                  </a:solidFill>
                </a:endParaRPr>
              </a:p>
            </p:txBody>
          </p:sp>
          <p:sp>
            <p:nvSpPr>
              <p:cNvPr id="29" name="TextBox 28">
                <a:extLst>
                  <a:ext uri="{FF2B5EF4-FFF2-40B4-BE49-F238E27FC236}">
                    <a16:creationId xmlns:a16="http://schemas.microsoft.com/office/drawing/2014/main" id="{52A4A6F6-C93B-CBD9-F723-1B4D68DB71DC}"/>
                  </a:ext>
                </a:extLst>
              </p:cNvPr>
              <p:cNvSpPr txBox="1"/>
              <p:nvPr/>
            </p:nvSpPr>
            <p:spPr>
              <a:xfrm>
                <a:off x="7049956" y="3564541"/>
                <a:ext cx="1224040" cy="400110"/>
              </a:xfrm>
              <a:prstGeom prst="rect">
                <a:avLst/>
              </a:prstGeom>
              <a:noFill/>
            </p:spPr>
            <p:txBody>
              <a:bodyPr wrap="square" rtlCol="0">
                <a:spAutoFit/>
              </a:bodyPr>
              <a:lstStyle/>
              <a:p>
                <a:pPr algn="ctr"/>
                <a:r>
                  <a:rPr lang="en-SG" sz="2000" b="1" dirty="0"/>
                  <a:t>3 months</a:t>
                </a:r>
                <a:endParaRPr lang="en-SG" b="1" dirty="0"/>
              </a:p>
            </p:txBody>
          </p:sp>
        </p:grpSp>
        <p:sp>
          <p:nvSpPr>
            <p:cNvPr id="9" name="TextBox 8">
              <a:extLst>
                <a:ext uri="{FF2B5EF4-FFF2-40B4-BE49-F238E27FC236}">
                  <a16:creationId xmlns:a16="http://schemas.microsoft.com/office/drawing/2014/main" id="{7F829EFD-A3C5-111E-3A01-6E8970295642}"/>
                </a:ext>
              </a:extLst>
            </p:cNvPr>
            <p:cNvSpPr txBox="1"/>
            <p:nvPr/>
          </p:nvSpPr>
          <p:spPr>
            <a:xfrm>
              <a:off x="9887540" y="4305226"/>
              <a:ext cx="850184" cy="400110"/>
            </a:xfrm>
            <a:prstGeom prst="rect">
              <a:avLst/>
            </a:prstGeom>
            <a:noFill/>
          </p:spPr>
          <p:txBody>
            <a:bodyPr wrap="square" rtlCol="0">
              <a:spAutoFit/>
            </a:bodyPr>
            <a:lstStyle/>
            <a:p>
              <a:pPr algn="ctr"/>
              <a:r>
                <a:rPr lang="en-SG" sz="2000" b="1" dirty="0"/>
                <a:t>House</a:t>
              </a:r>
              <a:endParaRPr lang="en-SG" b="1" dirty="0"/>
            </a:p>
          </p:txBody>
        </p:sp>
        <p:pic>
          <p:nvPicPr>
            <p:cNvPr id="1032" name="Picture 8" descr="Calendar">
              <a:extLst>
                <a:ext uri="{FF2B5EF4-FFF2-40B4-BE49-F238E27FC236}">
                  <a16:creationId xmlns:a16="http://schemas.microsoft.com/office/drawing/2014/main" id="{FB07CE08-B7DE-5524-099E-0B9F7AB6369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31216" y="2409133"/>
              <a:ext cx="1163883" cy="116388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Calendar">
              <a:extLst>
                <a:ext uri="{FF2B5EF4-FFF2-40B4-BE49-F238E27FC236}">
                  <a16:creationId xmlns:a16="http://schemas.microsoft.com/office/drawing/2014/main" id="{7EC35D26-F3B3-09CC-70CB-B388211E8E5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7614" y="2410937"/>
              <a:ext cx="1163883" cy="1163883"/>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Rounded Corners 16">
            <a:extLst>
              <a:ext uri="{FF2B5EF4-FFF2-40B4-BE49-F238E27FC236}">
                <a16:creationId xmlns:a16="http://schemas.microsoft.com/office/drawing/2014/main" id="{8A87B189-DD8B-5591-5020-94510C49FD9F}"/>
              </a:ext>
            </a:extLst>
          </p:cNvPr>
          <p:cNvSpPr/>
          <p:nvPr/>
        </p:nvSpPr>
        <p:spPr>
          <a:xfrm>
            <a:off x="6908080" y="5224918"/>
            <a:ext cx="4342251" cy="80108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E" sz="2400" dirty="0"/>
              <a:t> It will take three </a:t>
            </a:r>
            <a:r>
              <a:rPr lang="en-IE" sz="2400" b="1" dirty="0"/>
              <a:t>months’</a:t>
            </a:r>
            <a:r>
              <a:rPr lang="en-IE" sz="2400" dirty="0"/>
              <a:t> work to complete the house.</a:t>
            </a:r>
            <a:endParaRPr lang="en-SG" sz="2400" dirty="0"/>
          </a:p>
        </p:txBody>
      </p:sp>
    </p:spTree>
    <p:extLst>
      <p:ext uri="{BB962C8B-B14F-4D97-AF65-F5344CB8AC3E}">
        <p14:creationId xmlns:p14="http://schemas.microsoft.com/office/powerpoint/2010/main" val="369337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1000"/>
                                        <p:tgtEl>
                                          <p:spTgt spid="32"/>
                                        </p:tgtEl>
                                      </p:cBhvr>
                                    </p:animEffect>
                                  </p:childTnLst>
                                </p:cTn>
                              </p:par>
                            </p:childTnLst>
                          </p:cTn>
                        </p:par>
                        <p:par>
                          <p:cTn id="17" fill="hold">
                            <p:stCondLst>
                              <p:cond delay="1000"/>
                            </p:stCondLst>
                            <p:childTnLst>
                              <p:par>
                                <p:cTn id="18" presetID="10" presetClass="entr" presetSubtype="0" fill="hold" grpId="0" nodeType="afterEffect">
                                  <p:stCondLst>
                                    <p:cond delay="5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EC97345-404B-CDA8-4D7F-7BFA5E2C9122}"/>
              </a:ext>
            </a:extLst>
          </p:cNvPr>
          <p:cNvGrpSpPr/>
          <p:nvPr/>
        </p:nvGrpSpPr>
        <p:grpSpPr>
          <a:xfrm>
            <a:off x="6593088" y="2184714"/>
            <a:ext cx="5191544" cy="3907616"/>
            <a:chOff x="6417542" y="2174868"/>
            <a:chExt cx="5333580" cy="3907616"/>
          </a:xfrm>
        </p:grpSpPr>
        <p:grpSp>
          <p:nvGrpSpPr>
            <p:cNvPr id="30" name="Group 29">
              <a:extLst>
                <a:ext uri="{FF2B5EF4-FFF2-40B4-BE49-F238E27FC236}">
                  <a16:creationId xmlns:a16="http://schemas.microsoft.com/office/drawing/2014/main" id="{70E36308-7D97-69B3-0EFB-8DED6FCBAAEA}"/>
                </a:ext>
              </a:extLst>
            </p:cNvPr>
            <p:cNvGrpSpPr/>
            <p:nvPr/>
          </p:nvGrpSpPr>
          <p:grpSpPr>
            <a:xfrm>
              <a:off x="6417542" y="2174868"/>
              <a:ext cx="5333580" cy="3907616"/>
              <a:chOff x="6417542" y="2184714"/>
              <a:chExt cx="5333580" cy="3907616"/>
            </a:xfrm>
          </p:grpSpPr>
          <p:sp>
            <p:nvSpPr>
              <p:cNvPr id="25" name="Rectangle 24">
                <a:extLst>
                  <a:ext uri="{FF2B5EF4-FFF2-40B4-BE49-F238E27FC236}">
                    <a16:creationId xmlns:a16="http://schemas.microsoft.com/office/drawing/2014/main" id="{A4E2FCF0-B032-8011-B413-14540D08B2E7}"/>
                  </a:ext>
                </a:extLst>
              </p:cNvPr>
              <p:cNvSpPr/>
              <p:nvPr/>
            </p:nvSpPr>
            <p:spPr>
              <a:xfrm>
                <a:off x="6417542" y="2184714"/>
                <a:ext cx="5333580" cy="39076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SG"/>
              </a:p>
            </p:txBody>
          </p:sp>
          <p:sp>
            <p:nvSpPr>
              <p:cNvPr id="29" name="TextBox 28">
                <a:extLst>
                  <a:ext uri="{FF2B5EF4-FFF2-40B4-BE49-F238E27FC236}">
                    <a16:creationId xmlns:a16="http://schemas.microsoft.com/office/drawing/2014/main" id="{52A4A6F6-C93B-CBD9-F723-1B4D68DB71DC}"/>
                  </a:ext>
                </a:extLst>
              </p:cNvPr>
              <p:cNvSpPr txBox="1"/>
              <p:nvPr/>
            </p:nvSpPr>
            <p:spPr>
              <a:xfrm>
                <a:off x="9113013" y="4742163"/>
                <a:ext cx="1737788" cy="400110"/>
              </a:xfrm>
              <a:prstGeom prst="rect">
                <a:avLst/>
              </a:prstGeom>
              <a:noFill/>
            </p:spPr>
            <p:txBody>
              <a:bodyPr wrap="square" rtlCol="0">
                <a:spAutoFit/>
              </a:bodyPr>
              <a:lstStyle/>
              <a:p>
                <a:pPr algn="ctr"/>
                <a:r>
                  <a:rPr lang="en-SG" sz="2000" b="1" dirty="0"/>
                  <a:t>Men’s shoes</a:t>
                </a:r>
                <a:endParaRPr lang="en-SG" b="1" dirty="0"/>
              </a:p>
            </p:txBody>
          </p:sp>
        </p:grpSp>
        <p:sp>
          <p:nvSpPr>
            <p:cNvPr id="9" name="TextBox 8">
              <a:extLst>
                <a:ext uri="{FF2B5EF4-FFF2-40B4-BE49-F238E27FC236}">
                  <a16:creationId xmlns:a16="http://schemas.microsoft.com/office/drawing/2014/main" id="{7F829EFD-A3C5-111E-3A01-6E8970295642}"/>
                </a:ext>
              </a:extLst>
            </p:cNvPr>
            <p:cNvSpPr txBox="1"/>
            <p:nvPr/>
          </p:nvSpPr>
          <p:spPr>
            <a:xfrm>
              <a:off x="6898340" y="4778566"/>
              <a:ext cx="2209754" cy="400110"/>
            </a:xfrm>
            <a:prstGeom prst="rect">
              <a:avLst/>
            </a:prstGeom>
            <a:noFill/>
          </p:spPr>
          <p:txBody>
            <a:bodyPr wrap="square" rtlCol="0">
              <a:spAutoFit/>
            </a:bodyPr>
            <a:lstStyle/>
            <a:p>
              <a:pPr algn="ctr"/>
              <a:r>
                <a:rPr lang="en-SG" sz="2000" b="1" dirty="0"/>
                <a:t>Women’s shoes</a:t>
              </a:r>
              <a:endParaRPr lang="en-SG" b="1" dirty="0"/>
            </a:p>
          </p:txBody>
        </p:sp>
        <p:pic>
          <p:nvPicPr>
            <p:cNvPr id="2056" name="Picture 8" descr="Free photos of Shoes">
              <a:extLst>
                <a:ext uri="{FF2B5EF4-FFF2-40B4-BE49-F238E27FC236}">
                  <a16:creationId xmlns:a16="http://schemas.microsoft.com/office/drawing/2014/main" id="{D41571DF-6F8D-86BF-4064-5BA591C9A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8639" y="2301039"/>
              <a:ext cx="4016610" cy="251875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Rounded Corners 16">
            <a:extLst>
              <a:ext uri="{FF2B5EF4-FFF2-40B4-BE49-F238E27FC236}">
                <a16:creationId xmlns:a16="http://schemas.microsoft.com/office/drawing/2014/main" id="{8A87B189-DD8B-5591-5020-94510C49FD9F}"/>
              </a:ext>
            </a:extLst>
          </p:cNvPr>
          <p:cNvSpPr/>
          <p:nvPr/>
        </p:nvSpPr>
        <p:spPr>
          <a:xfrm>
            <a:off x="7061082" y="5180733"/>
            <a:ext cx="4342251" cy="80108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IE" sz="2400" dirty="0"/>
          </a:p>
          <a:p>
            <a:pPr algn="ctr"/>
            <a:r>
              <a:rPr lang="en-IE" sz="2400"/>
              <a:t> M</a:t>
            </a:r>
            <a:r>
              <a:rPr lang="en-IE" sz="2400" b="1"/>
              <a:t>en’s </a:t>
            </a:r>
            <a:r>
              <a:rPr lang="en-IE" sz="2400" dirty="0"/>
              <a:t>shoes are usually larger than </a:t>
            </a:r>
            <a:r>
              <a:rPr lang="en-IE" sz="2400" b="1" dirty="0"/>
              <a:t>women’s</a:t>
            </a:r>
            <a:r>
              <a:rPr lang="en-IE" sz="2400" dirty="0"/>
              <a:t> shoes.</a:t>
            </a:r>
            <a:endParaRPr lang="en-SG" sz="2400" dirty="0"/>
          </a:p>
          <a:p>
            <a:pPr algn="ctr"/>
            <a:endParaRPr lang="en-SG" sz="2400" dirty="0"/>
          </a:p>
        </p:txBody>
      </p:sp>
      <p:grpSp>
        <p:nvGrpSpPr>
          <p:cNvPr id="11" name="Group 10">
            <a:extLst>
              <a:ext uri="{FF2B5EF4-FFF2-40B4-BE49-F238E27FC236}">
                <a16:creationId xmlns:a16="http://schemas.microsoft.com/office/drawing/2014/main" id="{37E07F62-29EA-0C56-D6AA-CD5F6C032DDC}"/>
              </a:ext>
            </a:extLst>
          </p:cNvPr>
          <p:cNvGrpSpPr/>
          <p:nvPr/>
        </p:nvGrpSpPr>
        <p:grpSpPr>
          <a:xfrm>
            <a:off x="553653" y="2184714"/>
            <a:ext cx="5361746" cy="3907616"/>
            <a:chOff x="553653" y="2184714"/>
            <a:chExt cx="5361746" cy="3907616"/>
          </a:xfrm>
        </p:grpSpPr>
        <p:sp>
          <p:nvSpPr>
            <p:cNvPr id="24" name="Rectangle 23">
              <a:extLst>
                <a:ext uri="{FF2B5EF4-FFF2-40B4-BE49-F238E27FC236}">
                  <a16:creationId xmlns:a16="http://schemas.microsoft.com/office/drawing/2014/main" id="{28BF455C-CCE5-7B8D-85ED-85ADE8085F54}"/>
                </a:ext>
              </a:extLst>
            </p:cNvPr>
            <p:cNvSpPr/>
            <p:nvPr/>
          </p:nvSpPr>
          <p:spPr>
            <a:xfrm>
              <a:off x="553653" y="2184714"/>
              <a:ext cx="5361746" cy="39076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SG"/>
            </a:p>
          </p:txBody>
        </p:sp>
        <p:sp>
          <p:nvSpPr>
            <p:cNvPr id="19" name="Arrow: Curved Up 18">
              <a:extLst>
                <a:ext uri="{FF2B5EF4-FFF2-40B4-BE49-F238E27FC236}">
                  <a16:creationId xmlns:a16="http://schemas.microsoft.com/office/drawing/2014/main" id="{34429A7E-76C8-09EB-D0D0-35E7DDA00D4D}"/>
                </a:ext>
              </a:extLst>
            </p:cNvPr>
            <p:cNvSpPr/>
            <p:nvPr/>
          </p:nvSpPr>
          <p:spPr>
            <a:xfrm rot="1739765">
              <a:off x="2103961" y="4447913"/>
              <a:ext cx="1215371" cy="59827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chemeClr val="tx1"/>
                </a:solidFill>
              </a:endParaRPr>
            </a:p>
          </p:txBody>
        </p:sp>
        <p:pic>
          <p:nvPicPr>
            <p:cNvPr id="21" name="Picture 4" descr="Free photos of School">
              <a:extLst>
                <a:ext uri="{FF2B5EF4-FFF2-40B4-BE49-F238E27FC236}">
                  <a16:creationId xmlns:a16="http://schemas.microsoft.com/office/drawing/2014/main" id="{A54BDFAB-1467-32E2-7645-47A3B2735C2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545" t="4440" r="16293" b="17653"/>
            <a:stretch/>
          </p:blipFill>
          <p:spPr bwMode="auto">
            <a:xfrm>
              <a:off x="693063" y="2310885"/>
              <a:ext cx="2018584" cy="18276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vector graphics of Table">
              <a:extLst>
                <a:ext uri="{FF2B5EF4-FFF2-40B4-BE49-F238E27FC236}">
                  <a16:creationId xmlns:a16="http://schemas.microsoft.com/office/drawing/2014/main" id="{17A34E3C-7CF5-1092-AE94-8B3957A245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0176" y="3970585"/>
              <a:ext cx="1788402" cy="115544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Books">
              <a:extLst>
                <a:ext uri="{FF2B5EF4-FFF2-40B4-BE49-F238E27FC236}">
                  <a16:creationId xmlns:a16="http://schemas.microsoft.com/office/drawing/2014/main" id="{4CE063EF-EB86-4BC4-1DF5-BA6CFC988F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18241" y="3355325"/>
              <a:ext cx="1059452" cy="1093714"/>
            </a:xfrm>
            <a:prstGeom prst="rect">
              <a:avLst/>
            </a:prstGeom>
          </p:spPr>
        </p:pic>
      </p:grpSp>
      <p:grpSp>
        <p:nvGrpSpPr>
          <p:cNvPr id="4" name="Group 3">
            <a:extLst>
              <a:ext uri="{FF2B5EF4-FFF2-40B4-BE49-F238E27FC236}">
                <a16:creationId xmlns:a16="http://schemas.microsoft.com/office/drawing/2014/main" id="{4B10E472-A365-0CD3-3874-859BD02A1289}"/>
              </a:ext>
            </a:extLst>
          </p:cNvPr>
          <p:cNvGrpSpPr/>
          <p:nvPr/>
        </p:nvGrpSpPr>
        <p:grpSpPr>
          <a:xfrm>
            <a:off x="3495438" y="116632"/>
            <a:ext cx="5588894" cy="646331"/>
            <a:chOff x="1775520" y="332656"/>
            <a:chExt cx="8064896" cy="806867"/>
          </a:xfrm>
        </p:grpSpPr>
        <p:sp>
          <p:nvSpPr>
            <p:cNvPr id="2" name="Rectangle 1">
              <a:extLst>
                <a:ext uri="{FF2B5EF4-FFF2-40B4-BE49-F238E27FC236}">
                  <a16:creationId xmlns:a16="http://schemas.microsoft.com/office/drawing/2014/main" id="{C18B7C89-5108-091A-7DA2-EB2FDB388A92}"/>
                </a:ext>
              </a:extLst>
            </p:cNvPr>
            <p:cNvSpPr/>
            <p:nvPr/>
          </p:nvSpPr>
          <p:spPr>
            <a:xfrm>
              <a:off x="1775520" y="332656"/>
              <a:ext cx="8064896" cy="79208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Rectangle: Top Corners Rounded 2">
              <a:extLst>
                <a:ext uri="{FF2B5EF4-FFF2-40B4-BE49-F238E27FC236}">
                  <a16:creationId xmlns:a16="http://schemas.microsoft.com/office/drawing/2014/main" id="{CDC8145E-A135-479E-04DF-D0E2E3B8B6F7}"/>
                </a:ext>
              </a:extLst>
            </p:cNvPr>
            <p:cNvSpPr/>
            <p:nvPr/>
          </p:nvSpPr>
          <p:spPr>
            <a:xfrm>
              <a:off x="1959732" y="487259"/>
              <a:ext cx="7696472" cy="652264"/>
            </a:xfrm>
            <a:prstGeom prst="round2Same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5" name="TextBox 4">
            <a:extLst>
              <a:ext uri="{FF2B5EF4-FFF2-40B4-BE49-F238E27FC236}">
                <a16:creationId xmlns:a16="http://schemas.microsoft.com/office/drawing/2014/main" id="{D9B70BF8-365D-A8EF-2A8E-9B95A305FFD5}"/>
              </a:ext>
            </a:extLst>
          </p:cNvPr>
          <p:cNvSpPr txBox="1"/>
          <p:nvPr/>
        </p:nvSpPr>
        <p:spPr>
          <a:xfrm>
            <a:off x="3623095" y="116632"/>
            <a:ext cx="5588894" cy="646331"/>
          </a:xfrm>
          <a:prstGeom prst="rect">
            <a:avLst/>
          </a:prstGeom>
          <a:noFill/>
        </p:spPr>
        <p:txBody>
          <a:bodyPr wrap="square" rtlCol="0">
            <a:spAutoFit/>
          </a:bodyPr>
          <a:lstStyle/>
          <a:p>
            <a:r>
              <a:rPr lang="en-IN" sz="3600" dirty="0"/>
              <a:t>How are Apostrophes used?</a:t>
            </a:r>
          </a:p>
        </p:txBody>
      </p:sp>
      <p:grpSp>
        <p:nvGrpSpPr>
          <p:cNvPr id="12" name="Group 11">
            <a:extLst>
              <a:ext uri="{FF2B5EF4-FFF2-40B4-BE49-F238E27FC236}">
                <a16:creationId xmlns:a16="http://schemas.microsoft.com/office/drawing/2014/main" id="{73D5AD1F-6B4E-FDBD-13B8-BF1A854A795C}"/>
              </a:ext>
            </a:extLst>
          </p:cNvPr>
          <p:cNvGrpSpPr/>
          <p:nvPr/>
        </p:nvGrpSpPr>
        <p:grpSpPr>
          <a:xfrm>
            <a:off x="130417" y="803435"/>
            <a:ext cx="6146186" cy="1386753"/>
            <a:chOff x="179413" y="994053"/>
            <a:chExt cx="4197984" cy="864096"/>
          </a:xfrm>
        </p:grpSpPr>
        <p:sp>
          <p:nvSpPr>
            <p:cNvPr id="6" name="Scroll: Horizontal 5">
              <a:extLst>
                <a:ext uri="{FF2B5EF4-FFF2-40B4-BE49-F238E27FC236}">
                  <a16:creationId xmlns:a16="http://schemas.microsoft.com/office/drawing/2014/main" id="{6BFD9C39-2621-C85B-EB36-66824D090613}"/>
                </a:ext>
              </a:extLst>
            </p:cNvPr>
            <p:cNvSpPr/>
            <p:nvPr/>
          </p:nvSpPr>
          <p:spPr>
            <a:xfrm>
              <a:off x="179413" y="994053"/>
              <a:ext cx="4197984" cy="864096"/>
            </a:xfrm>
            <a:prstGeom prst="horizontalScroll">
              <a:avLst/>
            </a:prstGeom>
            <a:gradFill>
              <a:gsLst>
                <a:gs pos="0">
                  <a:schemeClr val="accent6">
                    <a:lumMod val="60000"/>
                    <a:lumOff val="40000"/>
                  </a:schemeClr>
                </a:gs>
                <a:gs pos="100000">
                  <a:schemeClr val="accent6">
                    <a:lumMod val="40000"/>
                    <a:lumOff val="60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SG"/>
            </a:p>
          </p:txBody>
        </p:sp>
        <p:sp>
          <p:nvSpPr>
            <p:cNvPr id="8" name="TextBox 7">
              <a:extLst>
                <a:ext uri="{FF2B5EF4-FFF2-40B4-BE49-F238E27FC236}">
                  <a16:creationId xmlns:a16="http://schemas.microsoft.com/office/drawing/2014/main" id="{AAD0F035-774D-29BC-B513-7AA6DFF9A0E5}"/>
                </a:ext>
              </a:extLst>
            </p:cNvPr>
            <p:cNvSpPr txBox="1"/>
            <p:nvPr/>
          </p:nvSpPr>
          <p:spPr>
            <a:xfrm>
              <a:off x="430513" y="1116740"/>
              <a:ext cx="3404098" cy="254766"/>
            </a:xfrm>
            <a:prstGeom prst="rect">
              <a:avLst/>
            </a:prstGeom>
            <a:noFill/>
          </p:spPr>
          <p:txBody>
            <a:bodyPr wrap="square" rtlCol="0">
              <a:spAutoFit/>
            </a:bodyPr>
            <a:lstStyle/>
            <a:p>
              <a:r>
                <a:rPr lang="en-SG" sz="2800" u="sng" dirty="0"/>
                <a:t>Belonging or Possession</a:t>
              </a:r>
            </a:p>
          </p:txBody>
        </p:sp>
      </p:grpSp>
      <p:sp>
        <p:nvSpPr>
          <p:cNvPr id="14" name="Rectangle 13">
            <a:extLst>
              <a:ext uri="{FF2B5EF4-FFF2-40B4-BE49-F238E27FC236}">
                <a16:creationId xmlns:a16="http://schemas.microsoft.com/office/drawing/2014/main" id="{86DA1296-F887-DA10-27A6-618402ACAA31}"/>
              </a:ext>
            </a:extLst>
          </p:cNvPr>
          <p:cNvSpPr/>
          <p:nvPr/>
        </p:nvSpPr>
        <p:spPr>
          <a:xfrm>
            <a:off x="553653" y="1501826"/>
            <a:ext cx="5809281"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2400" dirty="0">
                <a:latin typeface="Calibri" panose="020F0502020204030204" pitchFamily="34" charset="0"/>
                <a:ea typeface="Calibri" panose="020F0502020204030204" pitchFamily="34" charset="0"/>
                <a:cs typeface="Times New Roman" panose="02020603050405020304" pitchFamily="18" charset="0"/>
              </a:rPr>
              <a:t>Add </a:t>
            </a:r>
            <a:r>
              <a:rPr lang="en-US" sz="2400" b="1" i="0" u="none" strike="noStrike" dirty="0">
                <a:solidFill>
                  <a:srgbClr val="000000"/>
                </a:solidFill>
                <a:effectLst/>
                <a:latin typeface="Calibri" panose="020F0502020204030204" pitchFamily="34" charset="0"/>
              </a:rPr>
              <a:t>’ </a:t>
            </a:r>
            <a:r>
              <a:rPr lang="en-IN" sz="2400" b="1" dirty="0">
                <a:latin typeface="Calibri" panose="020F0502020204030204" pitchFamily="34" charset="0"/>
                <a:ea typeface="Calibri" panose="020F0502020204030204" pitchFamily="34" charset="0"/>
                <a:cs typeface="Times New Roman" panose="02020603050405020304" pitchFamily="18" charset="0"/>
              </a:rPr>
              <a:t>s</a:t>
            </a:r>
            <a:r>
              <a:rPr lang="en-IN" sz="2400" dirty="0">
                <a:latin typeface="Calibri" panose="020F0502020204030204" pitchFamily="34" charset="0"/>
                <a:ea typeface="Calibri" panose="020F0502020204030204" pitchFamily="34" charset="0"/>
                <a:cs typeface="Times New Roman" panose="02020603050405020304" pitchFamily="18" charset="0"/>
              </a:rPr>
              <a:t> after plural nouns </a:t>
            </a:r>
            <a:r>
              <a:rPr lang="en-IN" sz="2400" b="1" dirty="0">
                <a:latin typeface="Calibri" panose="020F0502020204030204" pitchFamily="34" charset="0"/>
                <a:ea typeface="Calibri" panose="020F0502020204030204" pitchFamily="34" charset="0"/>
                <a:cs typeface="Times New Roman" panose="02020603050405020304" pitchFamily="18" charset="0"/>
              </a:rPr>
              <a:t>that don’t end in s.</a:t>
            </a:r>
            <a:endParaRPr lang="en-US" sz="2400" b="1" dirty="0"/>
          </a:p>
        </p:txBody>
      </p:sp>
      <p:sp>
        <p:nvSpPr>
          <p:cNvPr id="15" name="Rectangle: Rounded Corners 14">
            <a:extLst>
              <a:ext uri="{FF2B5EF4-FFF2-40B4-BE49-F238E27FC236}">
                <a16:creationId xmlns:a16="http://schemas.microsoft.com/office/drawing/2014/main" id="{B94E4A92-4691-F203-6D44-600D1A4B4DF5}"/>
              </a:ext>
            </a:extLst>
          </p:cNvPr>
          <p:cNvSpPr/>
          <p:nvPr/>
        </p:nvSpPr>
        <p:spPr>
          <a:xfrm>
            <a:off x="1665978" y="5146148"/>
            <a:ext cx="3137096" cy="85510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E" sz="2400" dirty="0"/>
              <a:t>The </a:t>
            </a:r>
            <a:r>
              <a:rPr lang="en-IE" sz="2400" b="1" dirty="0"/>
              <a:t>children’s</a:t>
            </a:r>
            <a:r>
              <a:rPr lang="en-IE" sz="2400" dirty="0"/>
              <a:t> books are on the table.</a:t>
            </a:r>
            <a:endParaRPr lang="en-SG" sz="2400" dirty="0"/>
          </a:p>
        </p:txBody>
      </p:sp>
    </p:spTree>
    <p:extLst>
      <p:ext uri="{BB962C8B-B14F-4D97-AF65-F5344CB8AC3E}">
        <p14:creationId xmlns:p14="http://schemas.microsoft.com/office/powerpoint/2010/main" val="394386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childTnLst>
                          </p:cTn>
                        </p:par>
                        <p:par>
                          <p:cTn id="17" fill="hold">
                            <p:stCondLst>
                              <p:cond delay="1000"/>
                            </p:stCondLst>
                            <p:childTnLst>
                              <p:par>
                                <p:cTn id="18" presetID="10" presetClass="entr" presetSubtype="0" fill="hold" grpId="0" nodeType="afterEffect">
                                  <p:stCondLst>
                                    <p:cond delay="5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B10E472-A365-0CD3-3874-859BD02A1289}"/>
              </a:ext>
            </a:extLst>
          </p:cNvPr>
          <p:cNvGrpSpPr/>
          <p:nvPr/>
        </p:nvGrpSpPr>
        <p:grpSpPr>
          <a:xfrm>
            <a:off x="3495438" y="116632"/>
            <a:ext cx="5588894" cy="646331"/>
            <a:chOff x="1775520" y="332656"/>
            <a:chExt cx="8064896" cy="806867"/>
          </a:xfrm>
        </p:grpSpPr>
        <p:sp>
          <p:nvSpPr>
            <p:cNvPr id="2" name="Rectangle 1">
              <a:extLst>
                <a:ext uri="{FF2B5EF4-FFF2-40B4-BE49-F238E27FC236}">
                  <a16:creationId xmlns:a16="http://schemas.microsoft.com/office/drawing/2014/main" id="{C18B7C89-5108-091A-7DA2-EB2FDB388A92}"/>
                </a:ext>
              </a:extLst>
            </p:cNvPr>
            <p:cNvSpPr/>
            <p:nvPr/>
          </p:nvSpPr>
          <p:spPr>
            <a:xfrm>
              <a:off x="1775520" y="332656"/>
              <a:ext cx="8064896" cy="79208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Rectangle: Top Corners Rounded 2">
              <a:extLst>
                <a:ext uri="{FF2B5EF4-FFF2-40B4-BE49-F238E27FC236}">
                  <a16:creationId xmlns:a16="http://schemas.microsoft.com/office/drawing/2014/main" id="{CDC8145E-A135-479E-04DF-D0E2E3B8B6F7}"/>
                </a:ext>
              </a:extLst>
            </p:cNvPr>
            <p:cNvSpPr/>
            <p:nvPr/>
          </p:nvSpPr>
          <p:spPr>
            <a:xfrm>
              <a:off x="1959732" y="487259"/>
              <a:ext cx="7696472" cy="652264"/>
            </a:xfrm>
            <a:prstGeom prst="round2Same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5" name="TextBox 4">
            <a:extLst>
              <a:ext uri="{FF2B5EF4-FFF2-40B4-BE49-F238E27FC236}">
                <a16:creationId xmlns:a16="http://schemas.microsoft.com/office/drawing/2014/main" id="{D9B70BF8-365D-A8EF-2A8E-9B95A305FFD5}"/>
              </a:ext>
            </a:extLst>
          </p:cNvPr>
          <p:cNvSpPr txBox="1"/>
          <p:nvPr/>
        </p:nvSpPr>
        <p:spPr>
          <a:xfrm>
            <a:off x="3623095" y="116632"/>
            <a:ext cx="5588894" cy="646331"/>
          </a:xfrm>
          <a:prstGeom prst="rect">
            <a:avLst/>
          </a:prstGeom>
          <a:noFill/>
        </p:spPr>
        <p:txBody>
          <a:bodyPr wrap="square" rtlCol="0">
            <a:spAutoFit/>
          </a:bodyPr>
          <a:lstStyle/>
          <a:p>
            <a:r>
              <a:rPr lang="en-IN" sz="3600" dirty="0"/>
              <a:t>How are Apostrophes used?</a:t>
            </a:r>
          </a:p>
        </p:txBody>
      </p:sp>
      <p:sp>
        <p:nvSpPr>
          <p:cNvPr id="6" name="Scroll: Horizontal 5">
            <a:extLst>
              <a:ext uri="{FF2B5EF4-FFF2-40B4-BE49-F238E27FC236}">
                <a16:creationId xmlns:a16="http://schemas.microsoft.com/office/drawing/2014/main" id="{6BFD9C39-2621-C85B-EB36-66824D090613}"/>
              </a:ext>
            </a:extLst>
          </p:cNvPr>
          <p:cNvSpPr/>
          <p:nvPr/>
        </p:nvSpPr>
        <p:spPr>
          <a:xfrm>
            <a:off x="328599" y="784206"/>
            <a:ext cx="8539536" cy="1460000"/>
          </a:xfrm>
          <a:prstGeom prst="horizontalScroll">
            <a:avLst/>
          </a:prstGeom>
          <a:gradFill>
            <a:gsLst>
              <a:gs pos="0">
                <a:schemeClr val="accent6">
                  <a:lumMod val="60000"/>
                  <a:lumOff val="40000"/>
                </a:schemeClr>
              </a:gs>
              <a:gs pos="100000">
                <a:schemeClr val="accent6">
                  <a:lumMod val="40000"/>
                  <a:lumOff val="60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SG"/>
          </a:p>
        </p:txBody>
      </p:sp>
      <p:sp>
        <p:nvSpPr>
          <p:cNvPr id="8" name="TextBox 7">
            <a:extLst>
              <a:ext uri="{FF2B5EF4-FFF2-40B4-BE49-F238E27FC236}">
                <a16:creationId xmlns:a16="http://schemas.microsoft.com/office/drawing/2014/main" id="{AAD0F035-774D-29BC-B513-7AA6DFF9A0E5}"/>
              </a:ext>
            </a:extLst>
          </p:cNvPr>
          <p:cNvSpPr txBox="1"/>
          <p:nvPr/>
        </p:nvSpPr>
        <p:spPr>
          <a:xfrm>
            <a:off x="551384" y="885677"/>
            <a:ext cx="2082774" cy="523220"/>
          </a:xfrm>
          <a:prstGeom prst="rect">
            <a:avLst/>
          </a:prstGeom>
          <a:noFill/>
        </p:spPr>
        <p:txBody>
          <a:bodyPr wrap="square" rtlCol="0">
            <a:spAutoFit/>
          </a:bodyPr>
          <a:lstStyle/>
          <a:p>
            <a:r>
              <a:rPr lang="en-SG" sz="2800" u="sng" dirty="0"/>
              <a:t>Contractions</a:t>
            </a:r>
          </a:p>
        </p:txBody>
      </p:sp>
      <p:sp>
        <p:nvSpPr>
          <p:cNvPr id="12" name="Rectangle 11">
            <a:extLst>
              <a:ext uri="{FF2B5EF4-FFF2-40B4-BE49-F238E27FC236}">
                <a16:creationId xmlns:a16="http://schemas.microsoft.com/office/drawing/2014/main" id="{CA95DEFE-F751-682D-9B3C-35F0FAC691EF}"/>
              </a:ext>
            </a:extLst>
          </p:cNvPr>
          <p:cNvSpPr/>
          <p:nvPr/>
        </p:nvSpPr>
        <p:spPr>
          <a:xfrm>
            <a:off x="911423" y="1432729"/>
            <a:ext cx="830056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2400" dirty="0">
                <a:latin typeface="Calibri" panose="020F0502020204030204" pitchFamily="34" charset="0"/>
                <a:ea typeface="Calibri" panose="020F0502020204030204" pitchFamily="34" charset="0"/>
              </a:rPr>
              <a:t>A</a:t>
            </a:r>
            <a:r>
              <a:rPr lang="en-IE" sz="2400" dirty="0">
                <a:effectLst/>
                <a:latin typeface="Calibri" panose="020F0502020204030204" pitchFamily="34" charset="0"/>
                <a:ea typeface="Calibri" panose="020F0502020204030204" pitchFamily="34" charset="0"/>
              </a:rPr>
              <a:t> letter or some letters in a word have been </a:t>
            </a:r>
            <a:r>
              <a:rPr lang="en-IE" sz="2400" b="1" dirty="0">
                <a:effectLst/>
                <a:latin typeface="Calibri" panose="020F0502020204030204" pitchFamily="34" charset="0"/>
                <a:ea typeface="Calibri" panose="020F0502020204030204" pitchFamily="34" charset="0"/>
              </a:rPr>
              <a:t>left out/omitted.</a:t>
            </a:r>
            <a:endParaRPr lang="en-US" sz="3200" b="1" dirty="0"/>
          </a:p>
        </p:txBody>
      </p:sp>
      <p:grpSp>
        <p:nvGrpSpPr>
          <p:cNvPr id="47" name="Group 46">
            <a:extLst>
              <a:ext uri="{FF2B5EF4-FFF2-40B4-BE49-F238E27FC236}">
                <a16:creationId xmlns:a16="http://schemas.microsoft.com/office/drawing/2014/main" id="{DE3C20C6-5AAC-D8DB-476A-7C415DF79FCF}"/>
              </a:ext>
            </a:extLst>
          </p:cNvPr>
          <p:cNvGrpSpPr/>
          <p:nvPr/>
        </p:nvGrpSpPr>
        <p:grpSpPr>
          <a:xfrm>
            <a:off x="660237" y="2245654"/>
            <a:ext cx="5199080" cy="3796506"/>
            <a:chOff x="660237" y="2245654"/>
            <a:chExt cx="5199080" cy="3796506"/>
          </a:xfrm>
        </p:grpSpPr>
        <p:sp>
          <p:nvSpPr>
            <p:cNvPr id="25" name="Rectangle 24">
              <a:extLst>
                <a:ext uri="{FF2B5EF4-FFF2-40B4-BE49-F238E27FC236}">
                  <a16:creationId xmlns:a16="http://schemas.microsoft.com/office/drawing/2014/main" id="{1CCF7169-3ACF-8DC5-2710-0416C8565150}"/>
                </a:ext>
              </a:extLst>
            </p:cNvPr>
            <p:cNvSpPr/>
            <p:nvPr/>
          </p:nvSpPr>
          <p:spPr>
            <a:xfrm>
              <a:off x="660237" y="2245654"/>
              <a:ext cx="5199080" cy="37965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SG" dirty="0"/>
            </a:p>
          </p:txBody>
        </p:sp>
        <p:grpSp>
          <p:nvGrpSpPr>
            <p:cNvPr id="38" name="Group 37">
              <a:extLst>
                <a:ext uri="{FF2B5EF4-FFF2-40B4-BE49-F238E27FC236}">
                  <a16:creationId xmlns:a16="http://schemas.microsoft.com/office/drawing/2014/main" id="{243A4688-899B-83EA-0B1E-4A78F33073BD}"/>
                </a:ext>
              </a:extLst>
            </p:cNvPr>
            <p:cNvGrpSpPr/>
            <p:nvPr/>
          </p:nvGrpSpPr>
          <p:grpSpPr>
            <a:xfrm>
              <a:off x="943954" y="2442800"/>
              <a:ext cx="4755993" cy="830997"/>
              <a:chOff x="1062963" y="2775428"/>
              <a:chExt cx="4755993" cy="830997"/>
            </a:xfrm>
          </p:grpSpPr>
          <p:sp>
            <p:nvSpPr>
              <p:cNvPr id="14" name="Flowchart: Terminator 13">
                <a:extLst>
                  <a:ext uri="{FF2B5EF4-FFF2-40B4-BE49-F238E27FC236}">
                    <a16:creationId xmlns:a16="http://schemas.microsoft.com/office/drawing/2014/main" id="{EE2776CC-848A-5A2F-B59B-05ABBD24CC3E}"/>
                  </a:ext>
                </a:extLst>
              </p:cNvPr>
              <p:cNvSpPr/>
              <p:nvPr/>
            </p:nvSpPr>
            <p:spPr>
              <a:xfrm>
                <a:off x="1062963" y="2775428"/>
                <a:ext cx="4647038" cy="830997"/>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SG" dirty="0"/>
              </a:p>
            </p:txBody>
          </p:sp>
          <p:sp>
            <p:nvSpPr>
              <p:cNvPr id="15" name="TextBox 14">
                <a:extLst>
                  <a:ext uri="{FF2B5EF4-FFF2-40B4-BE49-F238E27FC236}">
                    <a16:creationId xmlns:a16="http://schemas.microsoft.com/office/drawing/2014/main" id="{DD556AA6-6C53-E237-9D30-4CAA66714A98}"/>
                  </a:ext>
                </a:extLst>
              </p:cNvPr>
              <p:cNvSpPr txBox="1"/>
              <p:nvPr/>
            </p:nvSpPr>
            <p:spPr>
              <a:xfrm>
                <a:off x="1171919" y="2924944"/>
                <a:ext cx="4647037" cy="461665"/>
              </a:xfrm>
              <a:prstGeom prst="rect">
                <a:avLst/>
              </a:prstGeom>
              <a:noFill/>
            </p:spPr>
            <p:txBody>
              <a:bodyPr wrap="square" rtlCol="0">
                <a:spAutoFit/>
              </a:bodyPr>
              <a:lstStyle/>
              <a:p>
                <a:r>
                  <a:rPr lang="en-SG" sz="2400" b="1" dirty="0"/>
                  <a:t>I am </a:t>
                </a:r>
                <a:r>
                  <a:rPr lang="en-SG" sz="2400" dirty="0"/>
                  <a:t>a student of Bal </a:t>
                </a:r>
                <a:r>
                  <a:rPr lang="en-SG" sz="2400" dirty="0" err="1"/>
                  <a:t>Vihar</a:t>
                </a:r>
                <a:r>
                  <a:rPr lang="en-SG" sz="2400" dirty="0"/>
                  <a:t> School.</a:t>
                </a:r>
              </a:p>
            </p:txBody>
          </p:sp>
        </p:grpSp>
      </p:grpSp>
      <p:grpSp>
        <p:nvGrpSpPr>
          <p:cNvPr id="39" name="Group 38">
            <a:extLst>
              <a:ext uri="{FF2B5EF4-FFF2-40B4-BE49-F238E27FC236}">
                <a16:creationId xmlns:a16="http://schemas.microsoft.com/office/drawing/2014/main" id="{229FCE74-0CEF-6683-AA44-A23FE26E0F06}"/>
              </a:ext>
            </a:extLst>
          </p:cNvPr>
          <p:cNvGrpSpPr/>
          <p:nvPr/>
        </p:nvGrpSpPr>
        <p:grpSpPr>
          <a:xfrm>
            <a:off x="1012910" y="4594274"/>
            <a:ext cx="4660040" cy="830997"/>
            <a:chOff x="1062963" y="4996447"/>
            <a:chExt cx="4660040" cy="830997"/>
          </a:xfrm>
        </p:grpSpPr>
        <p:sp>
          <p:nvSpPr>
            <p:cNvPr id="17" name="Flowchart: Terminator 16">
              <a:extLst>
                <a:ext uri="{FF2B5EF4-FFF2-40B4-BE49-F238E27FC236}">
                  <a16:creationId xmlns:a16="http://schemas.microsoft.com/office/drawing/2014/main" id="{3BBB38BA-7F81-8193-1274-7A38A17E4439}"/>
                </a:ext>
              </a:extLst>
            </p:cNvPr>
            <p:cNvSpPr/>
            <p:nvPr/>
          </p:nvSpPr>
          <p:spPr>
            <a:xfrm>
              <a:off x="1062963" y="4996447"/>
              <a:ext cx="4608511" cy="830997"/>
            </a:xfrm>
            <a:prstGeom prst="flowChartTerminator">
              <a:avLst/>
            </a:prstGeom>
            <a:gradFill>
              <a:gsLst>
                <a:gs pos="0">
                  <a:schemeClr val="accent5">
                    <a:lumMod val="60000"/>
                    <a:lumOff val="40000"/>
                  </a:schemeClr>
                </a:gs>
                <a:gs pos="100000">
                  <a:schemeClr val="accent5">
                    <a:lumMod val="40000"/>
                    <a:lumOff val="60000"/>
                  </a:schemeClr>
                </a:gs>
              </a:gsLst>
            </a:gradFill>
            <a:ln>
              <a:solidFill>
                <a:schemeClr val="accent5">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SG" dirty="0"/>
            </a:p>
          </p:txBody>
        </p:sp>
        <p:sp>
          <p:nvSpPr>
            <p:cNvPr id="19" name="TextBox 18">
              <a:extLst>
                <a:ext uri="{FF2B5EF4-FFF2-40B4-BE49-F238E27FC236}">
                  <a16:creationId xmlns:a16="http://schemas.microsoft.com/office/drawing/2014/main" id="{CD3AD699-E9AB-E314-FF41-02CFED0F0596}"/>
                </a:ext>
              </a:extLst>
            </p:cNvPr>
            <p:cNvSpPr txBox="1"/>
            <p:nvPr/>
          </p:nvSpPr>
          <p:spPr>
            <a:xfrm>
              <a:off x="1267873" y="5181114"/>
              <a:ext cx="4455130" cy="461665"/>
            </a:xfrm>
            <a:prstGeom prst="rect">
              <a:avLst/>
            </a:prstGeom>
            <a:noFill/>
          </p:spPr>
          <p:txBody>
            <a:bodyPr wrap="square" rtlCol="0">
              <a:spAutoFit/>
            </a:bodyPr>
            <a:lstStyle/>
            <a:p>
              <a:r>
                <a:rPr lang="en-SG" sz="2400" b="1" dirty="0"/>
                <a:t>I’m</a:t>
              </a:r>
              <a:r>
                <a:rPr lang="en-SG" sz="2400" dirty="0"/>
                <a:t> a student of Bal </a:t>
              </a:r>
              <a:r>
                <a:rPr lang="en-SG" sz="2400" dirty="0" err="1"/>
                <a:t>Vihar</a:t>
              </a:r>
              <a:r>
                <a:rPr lang="en-SG" sz="2400" dirty="0"/>
                <a:t> School.</a:t>
              </a:r>
            </a:p>
          </p:txBody>
        </p:sp>
      </p:grpSp>
      <p:sp>
        <p:nvSpPr>
          <p:cNvPr id="22" name="Arrow: Down 21">
            <a:extLst>
              <a:ext uri="{FF2B5EF4-FFF2-40B4-BE49-F238E27FC236}">
                <a16:creationId xmlns:a16="http://schemas.microsoft.com/office/drawing/2014/main" id="{BBA6FF06-2656-9B43-0E3C-7F567C58FF95}"/>
              </a:ext>
            </a:extLst>
          </p:cNvPr>
          <p:cNvSpPr/>
          <p:nvPr/>
        </p:nvSpPr>
        <p:spPr>
          <a:xfrm>
            <a:off x="3047031" y="3540519"/>
            <a:ext cx="576064" cy="830996"/>
          </a:xfrm>
          <a:prstGeom prst="downArrow">
            <a:avLst/>
          </a:prstGeom>
          <a:solidFill>
            <a:schemeClr val="bg1">
              <a:lumMod val="6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SG"/>
          </a:p>
        </p:txBody>
      </p:sp>
      <p:grpSp>
        <p:nvGrpSpPr>
          <p:cNvPr id="48" name="Group 47">
            <a:extLst>
              <a:ext uri="{FF2B5EF4-FFF2-40B4-BE49-F238E27FC236}">
                <a16:creationId xmlns:a16="http://schemas.microsoft.com/office/drawing/2014/main" id="{FDC0BE0E-107A-877E-E0E3-D124E870CBDF}"/>
              </a:ext>
            </a:extLst>
          </p:cNvPr>
          <p:cNvGrpSpPr/>
          <p:nvPr/>
        </p:nvGrpSpPr>
        <p:grpSpPr>
          <a:xfrm>
            <a:off x="6308515" y="2244206"/>
            <a:ext cx="5172062" cy="3796506"/>
            <a:chOff x="6262173" y="2265449"/>
            <a:chExt cx="5172062" cy="3796506"/>
          </a:xfrm>
        </p:grpSpPr>
        <p:sp>
          <p:nvSpPr>
            <p:cNvPr id="37" name="Rectangle 36">
              <a:extLst>
                <a:ext uri="{FF2B5EF4-FFF2-40B4-BE49-F238E27FC236}">
                  <a16:creationId xmlns:a16="http://schemas.microsoft.com/office/drawing/2014/main" id="{5E8FFD43-BF82-0244-4781-C330C3AAB30C}"/>
                </a:ext>
              </a:extLst>
            </p:cNvPr>
            <p:cNvSpPr/>
            <p:nvPr/>
          </p:nvSpPr>
          <p:spPr>
            <a:xfrm>
              <a:off x="6262173" y="2265449"/>
              <a:ext cx="5172062" cy="37965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E" sz="1800" dirty="0">
                  <a:effectLst/>
                  <a:latin typeface="Calibri" panose="020F0502020204030204" pitchFamily="34" charset="0"/>
                  <a:ea typeface="Calibri" panose="020F0502020204030204" pitchFamily="34" charset="0"/>
                </a:rPr>
                <a:t> </a:t>
              </a:r>
              <a:endParaRPr lang="en-SG" dirty="0"/>
            </a:p>
          </p:txBody>
        </p:sp>
        <p:grpSp>
          <p:nvGrpSpPr>
            <p:cNvPr id="40" name="Group 39">
              <a:extLst>
                <a:ext uri="{FF2B5EF4-FFF2-40B4-BE49-F238E27FC236}">
                  <a16:creationId xmlns:a16="http://schemas.microsoft.com/office/drawing/2014/main" id="{870FEFB1-5DA9-401F-FB5F-C471F302CCFA}"/>
                </a:ext>
              </a:extLst>
            </p:cNvPr>
            <p:cNvGrpSpPr/>
            <p:nvPr/>
          </p:nvGrpSpPr>
          <p:grpSpPr>
            <a:xfrm>
              <a:off x="6769058" y="2430870"/>
              <a:ext cx="4198154" cy="854855"/>
              <a:chOff x="1062963" y="2775428"/>
              <a:chExt cx="4647038" cy="854855"/>
            </a:xfrm>
          </p:grpSpPr>
          <p:sp>
            <p:nvSpPr>
              <p:cNvPr id="41" name="Flowchart: Terminator 40">
                <a:extLst>
                  <a:ext uri="{FF2B5EF4-FFF2-40B4-BE49-F238E27FC236}">
                    <a16:creationId xmlns:a16="http://schemas.microsoft.com/office/drawing/2014/main" id="{494EAF67-B8BB-4C90-14C9-D8A7920BBE05}"/>
                  </a:ext>
                </a:extLst>
              </p:cNvPr>
              <p:cNvSpPr/>
              <p:nvPr/>
            </p:nvSpPr>
            <p:spPr>
              <a:xfrm>
                <a:off x="1062963" y="2775428"/>
                <a:ext cx="4647038" cy="830997"/>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SG" dirty="0"/>
              </a:p>
            </p:txBody>
          </p:sp>
          <p:sp>
            <p:nvSpPr>
              <p:cNvPr id="42" name="TextBox 41">
                <a:extLst>
                  <a:ext uri="{FF2B5EF4-FFF2-40B4-BE49-F238E27FC236}">
                    <a16:creationId xmlns:a16="http://schemas.microsoft.com/office/drawing/2014/main" id="{E6744F79-3AF5-9DE3-BD00-A016A4DB8F8D}"/>
                  </a:ext>
                </a:extLst>
              </p:cNvPr>
              <p:cNvSpPr txBox="1"/>
              <p:nvPr/>
            </p:nvSpPr>
            <p:spPr>
              <a:xfrm>
                <a:off x="1516614" y="2799286"/>
                <a:ext cx="3996172" cy="830997"/>
              </a:xfrm>
              <a:prstGeom prst="rect">
                <a:avLst/>
              </a:prstGeom>
              <a:noFill/>
            </p:spPr>
            <p:txBody>
              <a:bodyPr wrap="square" rtlCol="0">
                <a:spAutoFit/>
              </a:bodyPr>
              <a:lstStyle/>
              <a:p>
                <a:r>
                  <a:rPr lang="en-IE" sz="2400" dirty="0">
                    <a:effectLst/>
                    <a:latin typeface="Calibri" panose="020F0502020204030204" pitchFamily="34" charset="0"/>
                    <a:ea typeface="Calibri" panose="020F0502020204030204" pitchFamily="34" charset="0"/>
                  </a:rPr>
                  <a:t>I </a:t>
                </a:r>
                <a:r>
                  <a:rPr lang="en-IE" sz="2400" b="1" dirty="0">
                    <a:effectLst/>
                    <a:latin typeface="Calibri" panose="020F0502020204030204" pitchFamily="34" charset="0"/>
                    <a:ea typeface="Calibri" panose="020F0502020204030204" pitchFamily="34" charset="0"/>
                  </a:rPr>
                  <a:t>could n</a:t>
                </a:r>
                <a:r>
                  <a:rPr lang="en-IE" sz="2400" b="1" dirty="0">
                    <a:latin typeface="Calibri" panose="020F0502020204030204" pitchFamily="34" charset="0"/>
                    <a:ea typeface="Calibri" panose="020F0502020204030204" pitchFamily="34" charset="0"/>
                  </a:rPr>
                  <a:t>o</a:t>
                </a:r>
                <a:r>
                  <a:rPr lang="en-IE" sz="2400" b="1" dirty="0">
                    <a:effectLst/>
                    <a:latin typeface="Calibri" panose="020F0502020204030204" pitchFamily="34" charset="0"/>
                    <a:ea typeface="Calibri" panose="020F0502020204030204" pitchFamily="34" charset="0"/>
                  </a:rPr>
                  <a:t>t </a:t>
                </a:r>
                <a:r>
                  <a:rPr lang="en-IE" sz="2400" dirty="0">
                    <a:effectLst/>
                    <a:latin typeface="Calibri" panose="020F0502020204030204" pitchFamily="34" charset="0"/>
                    <a:ea typeface="Calibri" panose="020F0502020204030204" pitchFamily="34" charset="0"/>
                  </a:rPr>
                  <a:t>attend school as </a:t>
                </a:r>
              </a:p>
              <a:p>
                <a:r>
                  <a:rPr lang="en-IE" sz="2400" dirty="0">
                    <a:effectLst/>
                    <a:latin typeface="Calibri" panose="020F0502020204030204" pitchFamily="34" charset="0"/>
                    <a:ea typeface="Calibri" panose="020F0502020204030204" pitchFamily="34" charset="0"/>
                  </a:rPr>
                  <a:t>I was unwell.</a:t>
                </a:r>
                <a:endParaRPr lang="en-SG" sz="2400" dirty="0"/>
              </a:p>
            </p:txBody>
          </p:sp>
        </p:grpSp>
      </p:grpSp>
      <p:sp>
        <p:nvSpPr>
          <p:cNvPr id="43" name="Arrow: Down 42">
            <a:extLst>
              <a:ext uri="{FF2B5EF4-FFF2-40B4-BE49-F238E27FC236}">
                <a16:creationId xmlns:a16="http://schemas.microsoft.com/office/drawing/2014/main" id="{2190D8E5-D900-52C6-CF28-A51F0B19B965}"/>
              </a:ext>
            </a:extLst>
          </p:cNvPr>
          <p:cNvSpPr/>
          <p:nvPr/>
        </p:nvSpPr>
        <p:spPr>
          <a:xfrm>
            <a:off x="8734985" y="3531669"/>
            <a:ext cx="576064" cy="830996"/>
          </a:xfrm>
          <a:prstGeom prst="downArrow">
            <a:avLst/>
          </a:prstGeom>
          <a:solidFill>
            <a:schemeClr val="bg1">
              <a:lumMod val="6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SG"/>
          </a:p>
        </p:txBody>
      </p:sp>
      <p:grpSp>
        <p:nvGrpSpPr>
          <p:cNvPr id="44" name="Group 43">
            <a:extLst>
              <a:ext uri="{FF2B5EF4-FFF2-40B4-BE49-F238E27FC236}">
                <a16:creationId xmlns:a16="http://schemas.microsoft.com/office/drawing/2014/main" id="{C21F46BD-1386-5DF3-9436-0CF2CB7E899C}"/>
              </a:ext>
            </a:extLst>
          </p:cNvPr>
          <p:cNvGrpSpPr/>
          <p:nvPr/>
        </p:nvGrpSpPr>
        <p:grpSpPr>
          <a:xfrm>
            <a:off x="6833225" y="4681546"/>
            <a:ext cx="4460328" cy="846697"/>
            <a:chOff x="1062963" y="4996447"/>
            <a:chExt cx="4896312" cy="846697"/>
          </a:xfrm>
        </p:grpSpPr>
        <p:sp>
          <p:nvSpPr>
            <p:cNvPr id="45" name="Flowchart: Terminator 44">
              <a:extLst>
                <a:ext uri="{FF2B5EF4-FFF2-40B4-BE49-F238E27FC236}">
                  <a16:creationId xmlns:a16="http://schemas.microsoft.com/office/drawing/2014/main" id="{B3AD23D7-13B4-BEC8-6111-4806505A6CA9}"/>
                </a:ext>
              </a:extLst>
            </p:cNvPr>
            <p:cNvSpPr/>
            <p:nvPr/>
          </p:nvSpPr>
          <p:spPr>
            <a:xfrm>
              <a:off x="1062963" y="4996447"/>
              <a:ext cx="4608511" cy="830997"/>
            </a:xfrm>
            <a:prstGeom prst="flowChartTerminator">
              <a:avLst/>
            </a:prstGeom>
            <a:gradFill>
              <a:gsLst>
                <a:gs pos="0">
                  <a:schemeClr val="accent5">
                    <a:lumMod val="60000"/>
                    <a:lumOff val="40000"/>
                  </a:schemeClr>
                </a:gs>
                <a:gs pos="100000">
                  <a:schemeClr val="accent5">
                    <a:lumMod val="40000"/>
                    <a:lumOff val="60000"/>
                  </a:schemeClr>
                </a:gs>
              </a:gsLst>
            </a:gradFill>
            <a:ln>
              <a:solidFill>
                <a:schemeClr val="accent5">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SG" dirty="0"/>
            </a:p>
          </p:txBody>
        </p:sp>
        <p:sp>
          <p:nvSpPr>
            <p:cNvPr id="46" name="TextBox 45">
              <a:extLst>
                <a:ext uri="{FF2B5EF4-FFF2-40B4-BE49-F238E27FC236}">
                  <a16:creationId xmlns:a16="http://schemas.microsoft.com/office/drawing/2014/main" id="{BD8643CC-3E5D-70D9-2B89-B24EB4FBC303}"/>
                </a:ext>
              </a:extLst>
            </p:cNvPr>
            <p:cNvSpPr txBox="1"/>
            <p:nvPr/>
          </p:nvSpPr>
          <p:spPr>
            <a:xfrm>
              <a:off x="1504145" y="5012147"/>
              <a:ext cx="4455130" cy="830997"/>
            </a:xfrm>
            <a:prstGeom prst="rect">
              <a:avLst/>
            </a:prstGeom>
            <a:noFill/>
          </p:spPr>
          <p:txBody>
            <a:bodyPr wrap="square" rtlCol="0">
              <a:spAutoFit/>
            </a:bodyPr>
            <a:lstStyle/>
            <a:p>
              <a:r>
                <a:rPr lang="en-IE" sz="2400" dirty="0">
                  <a:effectLst/>
                  <a:latin typeface="Calibri" panose="020F0502020204030204" pitchFamily="34" charset="0"/>
                  <a:ea typeface="Calibri" panose="020F0502020204030204" pitchFamily="34" charset="0"/>
                </a:rPr>
                <a:t>I </a:t>
              </a:r>
              <a:r>
                <a:rPr lang="en-IE" sz="2400" b="1" dirty="0">
                  <a:effectLst/>
                  <a:latin typeface="Calibri" panose="020F0502020204030204" pitchFamily="34" charset="0"/>
                  <a:ea typeface="Calibri" panose="020F0502020204030204" pitchFamily="34" charset="0"/>
                </a:rPr>
                <a:t>couldn’t</a:t>
              </a:r>
              <a:r>
                <a:rPr lang="en-IE" sz="2400" dirty="0">
                  <a:effectLst/>
                  <a:latin typeface="Calibri" panose="020F0502020204030204" pitchFamily="34" charset="0"/>
                  <a:ea typeface="Calibri" panose="020F0502020204030204" pitchFamily="34" charset="0"/>
                </a:rPr>
                <a:t> attend school as </a:t>
              </a:r>
            </a:p>
            <a:p>
              <a:r>
                <a:rPr lang="en-IE" sz="2400" dirty="0">
                  <a:effectLst/>
                  <a:latin typeface="Calibri" panose="020F0502020204030204" pitchFamily="34" charset="0"/>
                  <a:ea typeface="Calibri" panose="020F0502020204030204" pitchFamily="34" charset="0"/>
                </a:rPr>
                <a:t>I was unwell.</a:t>
              </a:r>
              <a:endParaRPr lang="en-SG" sz="2400" dirty="0"/>
            </a:p>
          </p:txBody>
        </p:sp>
      </p:grpSp>
    </p:spTree>
    <p:extLst>
      <p:ext uri="{BB962C8B-B14F-4D97-AF65-F5344CB8AC3E}">
        <p14:creationId xmlns:p14="http://schemas.microsoft.com/office/powerpoint/2010/main" val="30107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childTnLst>
                                </p:cTn>
                              </p:par>
                            </p:childTnLst>
                          </p:cTn>
                        </p:par>
                        <p:par>
                          <p:cTn id="8" fill="hold">
                            <p:stCondLst>
                              <p:cond delay="1500"/>
                            </p:stCondLst>
                            <p:childTnLst>
                              <p:par>
                                <p:cTn id="9" presetID="22" presetClass="entr" presetSubtype="1" fill="hold" grpId="0" nodeType="after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1000"/>
                                        <p:tgtEl>
                                          <p:spTgt spid="22"/>
                                        </p:tgtEl>
                                      </p:cBhvr>
                                    </p:animEffect>
                                  </p:childTnLst>
                                </p:cTn>
                              </p:par>
                            </p:childTnLst>
                          </p:cTn>
                        </p:par>
                        <p:par>
                          <p:cTn id="12" fill="hold">
                            <p:stCondLst>
                              <p:cond delay="3000"/>
                            </p:stCondLst>
                            <p:childTnLst>
                              <p:par>
                                <p:cTn id="13" presetID="10" presetClass="entr" presetSubtype="0" fill="hold" nodeType="afterEffect">
                                  <p:stCondLst>
                                    <p:cond delay="50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10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50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1000"/>
                                        <p:tgtEl>
                                          <p:spTgt spid="48"/>
                                        </p:tgtEl>
                                      </p:cBhvr>
                                    </p:animEffect>
                                  </p:childTnLst>
                                </p:cTn>
                              </p:par>
                            </p:childTnLst>
                          </p:cTn>
                        </p:par>
                        <p:par>
                          <p:cTn id="21" fill="hold">
                            <p:stCondLst>
                              <p:cond delay="1500"/>
                            </p:stCondLst>
                            <p:childTnLst>
                              <p:par>
                                <p:cTn id="22" presetID="22" presetClass="entr" presetSubtype="1" fill="hold" grpId="0" nodeType="afterEffect">
                                  <p:stCondLst>
                                    <p:cond delay="500"/>
                                  </p:stCondLst>
                                  <p:childTnLst>
                                    <p:set>
                                      <p:cBhvr>
                                        <p:cTn id="23" dur="1" fill="hold">
                                          <p:stCondLst>
                                            <p:cond delay="0"/>
                                          </p:stCondLst>
                                        </p:cTn>
                                        <p:tgtEl>
                                          <p:spTgt spid="43"/>
                                        </p:tgtEl>
                                        <p:attrNameLst>
                                          <p:attrName>style.visibility</p:attrName>
                                        </p:attrNameLst>
                                      </p:cBhvr>
                                      <p:to>
                                        <p:strVal val="visible"/>
                                      </p:to>
                                    </p:set>
                                    <p:animEffect transition="in" filter="wipe(up)">
                                      <p:cBhvr>
                                        <p:cTn id="24" dur="1000"/>
                                        <p:tgtEl>
                                          <p:spTgt spid="43"/>
                                        </p:tgtEl>
                                      </p:cBhvr>
                                    </p:animEffect>
                                  </p:childTnLst>
                                </p:cTn>
                              </p:par>
                            </p:childTnLst>
                          </p:cTn>
                        </p:par>
                        <p:par>
                          <p:cTn id="25" fill="hold">
                            <p:stCondLst>
                              <p:cond delay="3000"/>
                            </p:stCondLst>
                            <p:childTnLst>
                              <p:par>
                                <p:cTn id="26" presetID="10" presetClass="entr" presetSubtype="0" fill="hold" nodeType="afterEffect">
                                  <p:stCondLst>
                                    <p:cond delay="50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E10FC65-5F85-1188-D055-EEB88F1BBE55}"/>
              </a:ext>
            </a:extLst>
          </p:cNvPr>
          <p:cNvGrpSpPr/>
          <p:nvPr/>
        </p:nvGrpSpPr>
        <p:grpSpPr>
          <a:xfrm>
            <a:off x="3215680" y="116632"/>
            <a:ext cx="5868652" cy="646331"/>
            <a:chOff x="1775520" y="332656"/>
            <a:chExt cx="8064896" cy="806867"/>
          </a:xfrm>
        </p:grpSpPr>
        <p:sp>
          <p:nvSpPr>
            <p:cNvPr id="3" name="Rectangle 2">
              <a:extLst>
                <a:ext uri="{FF2B5EF4-FFF2-40B4-BE49-F238E27FC236}">
                  <a16:creationId xmlns:a16="http://schemas.microsoft.com/office/drawing/2014/main" id="{CFF916B1-53CB-828D-2FD9-EC8B801B949B}"/>
                </a:ext>
              </a:extLst>
            </p:cNvPr>
            <p:cNvSpPr/>
            <p:nvPr/>
          </p:nvSpPr>
          <p:spPr>
            <a:xfrm>
              <a:off x="1775520" y="332656"/>
              <a:ext cx="8064896" cy="79208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Rectangle: Top Corners Rounded 3">
              <a:extLst>
                <a:ext uri="{FF2B5EF4-FFF2-40B4-BE49-F238E27FC236}">
                  <a16:creationId xmlns:a16="http://schemas.microsoft.com/office/drawing/2014/main" id="{2708971A-3D09-DE93-01B1-5E13B2E53ECB}"/>
                </a:ext>
              </a:extLst>
            </p:cNvPr>
            <p:cNvSpPr/>
            <p:nvPr/>
          </p:nvSpPr>
          <p:spPr>
            <a:xfrm>
              <a:off x="1959732" y="487259"/>
              <a:ext cx="7696472" cy="652264"/>
            </a:xfrm>
            <a:prstGeom prst="round2Same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5" name="TextBox 4">
            <a:extLst>
              <a:ext uri="{FF2B5EF4-FFF2-40B4-BE49-F238E27FC236}">
                <a16:creationId xmlns:a16="http://schemas.microsoft.com/office/drawing/2014/main" id="{5482B203-C89F-AD23-4D99-542F5138DEC7}"/>
              </a:ext>
            </a:extLst>
          </p:cNvPr>
          <p:cNvSpPr txBox="1"/>
          <p:nvPr/>
        </p:nvSpPr>
        <p:spPr>
          <a:xfrm>
            <a:off x="3354455" y="116632"/>
            <a:ext cx="5785273" cy="646331"/>
          </a:xfrm>
          <a:prstGeom prst="rect">
            <a:avLst/>
          </a:prstGeom>
          <a:noFill/>
        </p:spPr>
        <p:txBody>
          <a:bodyPr wrap="square" rtlCol="0">
            <a:spAutoFit/>
          </a:bodyPr>
          <a:lstStyle/>
          <a:p>
            <a:r>
              <a:rPr lang="en-IN" sz="3600" dirty="0"/>
              <a:t>Commonly used Contractions</a:t>
            </a:r>
          </a:p>
        </p:txBody>
      </p:sp>
      <p:grpSp>
        <p:nvGrpSpPr>
          <p:cNvPr id="6" name="Group 5">
            <a:extLst>
              <a:ext uri="{FF2B5EF4-FFF2-40B4-BE49-F238E27FC236}">
                <a16:creationId xmlns:a16="http://schemas.microsoft.com/office/drawing/2014/main" id="{83741D8E-441C-778A-7B4E-8E9B49AD5B8D}"/>
              </a:ext>
            </a:extLst>
          </p:cNvPr>
          <p:cNvGrpSpPr/>
          <p:nvPr/>
        </p:nvGrpSpPr>
        <p:grpSpPr>
          <a:xfrm>
            <a:off x="247818" y="1196752"/>
            <a:ext cx="5600558" cy="4851245"/>
            <a:chOff x="1061105" y="886261"/>
            <a:chExt cx="3940261" cy="2168524"/>
          </a:xfrm>
          <a:gradFill>
            <a:gsLst>
              <a:gs pos="4000">
                <a:schemeClr val="accent6">
                  <a:lumMod val="60000"/>
                  <a:lumOff val="40000"/>
                </a:schemeClr>
              </a:gs>
              <a:gs pos="62000">
                <a:schemeClr val="accent6">
                  <a:lumMod val="40000"/>
                  <a:lumOff val="60000"/>
                </a:schemeClr>
              </a:gs>
            </a:gsLst>
            <a:lin ang="0" scaled="0"/>
          </a:gradFill>
        </p:grpSpPr>
        <p:sp>
          <p:nvSpPr>
            <p:cNvPr id="7" name="Freeform: Shape 6">
              <a:extLst>
                <a:ext uri="{FF2B5EF4-FFF2-40B4-BE49-F238E27FC236}">
                  <a16:creationId xmlns:a16="http://schemas.microsoft.com/office/drawing/2014/main" id="{B19B9D94-A547-F565-96F5-10F0BDB4370A}"/>
                </a:ext>
              </a:extLst>
            </p:cNvPr>
            <p:cNvSpPr/>
            <p:nvPr/>
          </p:nvSpPr>
          <p:spPr>
            <a:xfrm>
              <a:off x="1239045" y="1924874"/>
              <a:ext cx="3635829" cy="1122000"/>
            </a:xfrm>
            <a:custGeom>
              <a:avLst/>
              <a:gdLst>
                <a:gd name="connsiteX0" fmla="*/ 0 w 4286224"/>
                <a:gd name="connsiteY0" fmla="*/ 0 h 2117272"/>
                <a:gd name="connsiteX1" fmla="*/ 4286224 w 4286224"/>
                <a:gd name="connsiteY1" fmla="*/ 0 h 2117272"/>
                <a:gd name="connsiteX2" fmla="*/ 4276526 w 4286224"/>
                <a:gd name="connsiteY2" fmla="*/ 192047 h 2117272"/>
                <a:gd name="connsiteX3" fmla="*/ 2143112 w 4286224"/>
                <a:gd name="connsiteY3" fmla="*/ 2117272 h 2117272"/>
                <a:gd name="connsiteX4" fmla="*/ 9698 w 4286224"/>
                <a:gd name="connsiteY4" fmla="*/ 192047 h 2117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24" h="2117272">
                  <a:moveTo>
                    <a:pt x="0" y="0"/>
                  </a:moveTo>
                  <a:lnTo>
                    <a:pt x="4286224" y="0"/>
                  </a:lnTo>
                  <a:lnTo>
                    <a:pt x="4276526" y="192047"/>
                  </a:lnTo>
                  <a:cubicBezTo>
                    <a:pt x="4166707" y="1273418"/>
                    <a:pt x="3253456" y="2117272"/>
                    <a:pt x="2143112" y="2117272"/>
                  </a:cubicBezTo>
                  <a:cubicBezTo>
                    <a:pt x="1032768" y="2117272"/>
                    <a:pt x="119517" y="1273418"/>
                    <a:pt x="9698" y="192047"/>
                  </a:cubicBezTo>
                  <a:close/>
                </a:path>
              </a:pathLst>
            </a:custGeom>
            <a:grpFill/>
            <a:ln>
              <a:solidFill>
                <a:schemeClr val="accent6">
                  <a:lumMod val="50000"/>
                </a:schemeClr>
              </a:solid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G" dirty="0"/>
            </a:p>
          </p:txBody>
        </p:sp>
        <p:sp>
          <p:nvSpPr>
            <p:cNvPr id="8" name="Rectangle 7">
              <a:extLst>
                <a:ext uri="{FF2B5EF4-FFF2-40B4-BE49-F238E27FC236}">
                  <a16:creationId xmlns:a16="http://schemas.microsoft.com/office/drawing/2014/main" id="{0662D59B-9EB1-4064-C530-04A6C6D74A57}"/>
                </a:ext>
              </a:extLst>
            </p:cNvPr>
            <p:cNvSpPr/>
            <p:nvPr/>
          </p:nvSpPr>
          <p:spPr>
            <a:xfrm>
              <a:off x="1061105" y="886261"/>
              <a:ext cx="3940261" cy="2168524"/>
            </a:xfrm>
            <a:prstGeom prst="rect">
              <a:avLst/>
            </a:prstGeom>
            <a:blipFill>
              <a:blip r:embed="rId3"/>
              <a:tile tx="0" ty="0" sx="100000" sy="100000" flip="none" algn="tl"/>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sp>
        <p:nvSpPr>
          <p:cNvPr id="10" name="TextBox 9">
            <a:extLst>
              <a:ext uri="{FF2B5EF4-FFF2-40B4-BE49-F238E27FC236}">
                <a16:creationId xmlns:a16="http://schemas.microsoft.com/office/drawing/2014/main" id="{4762ABA7-C3BF-CF5D-30F3-C003275419A8}"/>
              </a:ext>
            </a:extLst>
          </p:cNvPr>
          <p:cNvSpPr txBox="1"/>
          <p:nvPr/>
        </p:nvSpPr>
        <p:spPr>
          <a:xfrm>
            <a:off x="695713" y="3817305"/>
            <a:ext cx="1992544" cy="461665"/>
          </a:xfrm>
          <a:prstGeom prst="rect">
            <a:avLst/>
          </a:prstGeom>
          <a:gradFill>
            <a:gsLst>
              <a:gs pos="0">
                <a:schemeClr val="accent6">
                  <a:lumMod val="60000"/>
                  <a:lumOff val="40000"/>
                </a:schemeClr>
              </a:gs>
              <a:gs pos="81000">
                <a:schemeClr val="bg1"/>
              </a:gs>
            </a:gsLst>
            <a:lin ang="5400000" scaled="1"/>
          </a:gradFill>
          <a:ln>
            <a:solidFill>
              <a:schemeClr val="accent1"/>
            </a:solidFill>
          </a:ln>
        </p:spPr>
        <p:txBody>
          <a:bodyPr wrap="square" rtlCol="0">
            <a:spAutoFit/>
          </a:bodyPr>
          <a:lstStyle>
            <a:defPPr>
              <a:defRPr lang="en-US"/>
            </a:defPPr>
            <a:lvl1pPr algn="ctr">
              <a:lnSpc>
                <a:spcPct val="114000"/>
              </a:lnSpc>
              <a:spcBef>
                <a:spcPts val="1200"/>
              </a:spcBef>
              <a:spcAft>
                <a:spcPts val="1200"/>
              </a:spcAft>
              <a:defRPr sz="2400">
                <a:latin typeface="Calibri" panose="020F0502020204030204" pitchFamily="34" charset="0"/>
                <a:ea typeface="Calibri" panose="020F0502020204030204" pitchFamily="34" charset="0"/>
              </a:defRPr>
            </a:lvl1pPr>
          </a:lstStyle>
          <a:p>
            <a:pPr marL="0" lvl="1" algn="ctr"/>
            <a:r>
              <a:rPr lang="en-IE" sz="2400" dirty="0"/>
              <a:t>I will</a:t>
            </a:r>
            <a:endParaRPr lang="en-SG" sz="1600" dirty="0"/>
          </a:p>
        </p:txBody>
      </p:sp>
      <p:sp>
        <p:nvSpPr>
          <p:cNvPr id="11" name="TextBox 10">
            <a:extLst>
              <a:ext uri="{FF2B5EF4-FFF2-40B4-BE49-F238E27FC236}">
                <a16:creationId xmlns:a16="http://schemas.microsoft.com/office/drawing/2014/main" id="{37391069-2084-8131-F7C1-92030BC66718}"/>
              </a:ext>
            </a:extLst>
          </p:cNvPr>
          <p:cNvSpPr txBox="1"/>
          <p:nvPr/>
        </p:nvSpPr>
        <p:spPr>
          <a:xfrm>
            <a:off x="3592883" y="2288341"/>
            <a:ext cx="1825817" cy="489365"/>
          </a:xfrm>
          <a:prstGeom prst="rect">
            <a:avLst/>
          </a:prstGeom>
          <a:gradFill>
            <a:gsLst>
              <a:gs pos="0">
                <a:schemeClr val="accent6">
                  <a:lumMod val="60000"/>
                  <a:lumOff val="40000"/>
                </a:schemeClr>
              </a:gs>
              <a:gs pos="81000">
                <a:schemeClr val="bg1"/>
              </a:gs>
            </a:gsLst>
            <a:lin ang="5400000" scaled="1"/>
          </a:gradFill>
          <a:ln>
            <a:solidFill>
              <a:schemeClr val="accent1"/>
            </a:solidFill>
          </a:ln>
        </p:spPr>
        <p:txBody>
          <a:bodyPr wrap="square" rtlCol="0">
            <a:spAutoFit/>
          </a:bodyPr>
          <a:lstStyle>
            <a:defPPr>
              <a:defRPr lang="en-US"/>
            </a:defPPr>
            <a:lvl1pPr algn="ctr">
              <a:lnSpc>
                <a:spcPct val="114000"/>
              </a:lnSpc>
              <a:spcBef>
                <a:spcPts val="1200"/>
              </a:spcBef>
              <a:spcAft>
                <a:spcPts val="1200"/>
              </a:spcAft>
              <a:defRPr sz="2400">
                <a:latin typeface="Calibri" panose="020F0502020204030204" pitchFamily="34" charset="0"/>
                <a:ea typeface="Calibri" panose="020F0502020204030204" pitchFamily="34" charset="0"/>
              </a:defRPr>
            </a:lvl1pPr>
          </a:lstStyle>
          <a:p>
            <a:r>
              <a:rPr lang="en-IE" dirty="0"/>
              <a:t>I’m</a:t>
            </a:r>
            <a:endParaRPr lang="en-SG" dirty="0"/>
          </a:p>
        </p:txBody>
      </p:sp>
      <p:sp>
        <p:nvSpPr>
          <p:cNvPr id="12" name="TextBox 11">
            <a:extLst>
              <a:ext uri="{FF2B5EF4-FFF2-40B4-BE49-F238E27FC236}">
                <a16:creationId xmlns:a16="http://schemas.microsoft.com/office/drawing/2014/main" id="{85513F62-A566-0E68-D8AF-10D6A90C7098}"/>
              </a:ext>
            </a:extLst>
          </p:cNvPr>
          <p:cNvSpPr txBox="1"/>
          <p:nvPr/>
        </p:nvSpPr>
        <p:spPr>
          <a:xfrm>
            <a:off x="701140" y="3003519"/>
            <a:ext cx="1987117" cy="489365"/>
          </a:xfrm>
          <a:prstGeom prst="rect">
            <a:avLst/>
          </a:prstGeom>
          <a:gradFill>
            <a:gsLst>
              <a:gs pos="0">
                <a:schemeClr val="accent6">
                  <a:lumMod val="60000"/>
                  <a:lumOff val="40000"/>
                </a:schemeClr>
              </a:gs>
              <a:gs pos="81000">
                <a:schemeClr val="bg1"/>
              </a:gs>
            </a:gsLst>
            <a:lin ang="5400000" scaled="1"/>
          </a:gradFill>
          <a:ln>
            <a:solidFill>
              <a:schemeClr val="accent1"/>
            </a:solidFill>
          </a:ln>
        </p:spPr>
        <p:txBody>
          <a:bodyPr wrap="square" rtlCol="0">
            <a:spAutoFit/>
          </a:bodyPr>
          <a:lstStyle>
            <a:defPPr>
              <a:defRPr lang="en-US"/>
            </a:defPPr>
            <a:lvl1pPr algn="ctr">
              <a:lnSpc>
                <a:spcPct val="114000"/>
              </a:lnSpc>
              <a:spcBef>
                <a:spcPts val="1200"/>
              </a:spcBef>
              <a:spcAft>
                <a:spcPts val="1200"/>
              </a:spcAft>
              <a:defRPr sz="2400">
                <a:latin typeface="Calibri" panose="020F0502020204030204" pitchFamily="34" charset="0"/>
                <a:ea typeface="Calibri" panose="020F0502020204030204" pitchFamily="34" charset="0"/>
              </a:defRPr>
            </a:lvl1pPr>
          </a:lstStyle>
          <a:p>
            <a:pPr lvl="0"/>
            <a:r>
              <a:rPr lang="en-IE" dirty="0"/>
              <a:t>I have</a:t>
            </a:r>
            <a:endParaRPr lang="en-SG" dirty="0"/>
          </a:p>
        </p:txBody>
      </p:sp>
      <p:sp>
        <p:nvSpPr>
          <p:cNvPr id="13" name="TextBox 12">
            <a:extLst>
              <a:ext uri="{FF2B5EF4-FFF2-40B4-BE49-F238E27FC236}">
                <a16:creationId xmlns:a16="http://schemas.microsoft.com/office/drawing/2014/main" id="{F304059F-FEBA-F76B-58E5-1A07ED2D680E}"/>
              </a:ext>
            </a:extLst>
          </p:cNvPr>
          <p:cNvSpPr txBox="1"/>
          <p:nvPr/>
        </p:nvSpPr>
        <p:spPr>
          <a:xfrm>
            <a:off x="3592882" y="3047329"/>
            <a:ext cx="1825817" cy="489365"/>
          </a:xfrm>
          <a:prstGeom prst="rect">
            <a:avLst/>
          </a:prstGeom>
          <a:gradFill>
            <a:gsLst>
              <a:gs pos="0">
                <a:schemeClr val="accent6">
                  <a:lumMod val="60000"/>
                  <a:lumOff val="40000"/>
                </a:schemeClr>
              </a:gs>
              <a:gs pos="81000">
                <a:schemeClr val="bg1"/>
              </a:gs>
            </a:gsLst>
            <a:lin ang="5400000" scaled="1"/>
          </a:gradFill>
          <a:ln>
            <a:solidFill>
              <a:schemeClr val="accent1"/>
            </a:solidFill>
          </a:ln>
        </p:spPr>
        <p:txBody>
          <a:bodyPr wrap="square" rtlCol="0">
            <a:spAutoFit/>
          </a:bodyPr>
          <a:lstStyle>
            <a:defPPr>
              <a:defRPr lang="en-US"/>
            </a:defPPr>
            <a:lvl1pPr algn="ctr">
              <a:lnSpc>
                <a:spcPct val="114000"/>
              </a:lnSpc>
              <a:spcBef>
                <a:spcPts val="1200"/>
              </a:spcBef>
              <a:spcAft>
                <a:spcPts val="1200"/>
              </a:spcAft>
              <a:defRPr sz="2400">
                <a:latin typeface="Calibri" panose="020F0502020204030204" pitchFamily="34" charset="0"/>
                <a:ea typeface="Calibri" panose="020F0502020204030204" pitchFamily="34" charset="0"/>
              </a:defRPr>
            </a:lvl1pPr>
          </a:lstStyle>
          <a:p>
            <a:pPr lvl="0"/>
            <a:r>
              <a:rPr lang="en-IE" dirty="0"/>
              <a:t>I’ve</a:t>
            </a:r>
            <a:endParaRPr lang="en-SG" dirty="0"/>
          </a:p>
        </p:txBody>
      </p:sp>
      <p:sp>
        <p:nvSpPr>
          <p:cNvPr id="14" name="TextBox 13">
            <a:extLst>
              <a:ext uri="{FF2B5EF4-FFF2-40B4-BE49-F238E27FC236}">
                <a16:creationId xmlns:a16="http://schemas.microsoft.com/office/drawing/2014/main" id="{EF81C54A-380A-71A2-A4F6-EB4DDFB3387E}"/>
              </a:ext>
            </a:extLst>
          </p:cNvPr>
          <p:cNvSpPr txBox="1"/>
          <p:nvPr/>
        </p:nvSpPr>
        <p:spPr>
          <a:xfrm>
            <a:off x="701140" y="2302192"/>
            <a:ext cx="1987117" cy="461665"/>
          </a:xfrm>
          <a:prstGeom prst="rect">
            <a:avLst/>
          </a:prstGeom>
          <a:gradFill>
            <a:gsLst>
              <a:gs pos="0">
                <a:schemeClr val="accent6">
                  <a:lumMod val="60000"/>
                  <a:lumOff val="40000"/>
                </a:schemeClr>
              </a:gs>
              <a:gs pos="81000">
                <a:schemeClr val="bg1"/>
              </a:gs>
            </a:gsLst>
            <a:lin ang="5400000" scaled="1"/>
          </a:gradFill>
          <a:ln>
            <a:solidFill>
              <a:schemeClr val="accent1"/>
            </a:solidFill>
          </a:ln>
        </p:spPr>
        <p:txBody>
          <a:bodyPr wrap="square" rtlCol="0">
            <a:spAutoFit/>
          </a:bodyPr>
          <a:lstStyle/>
          <a:p>
            <a:pPr lvl="0" algn="ctr"/>
            <a:r>
              <a:rPr lang="en-IE" sz="2400" dirty="0"/>
              <a:t>I am</a:t>
            </a:r>
            <a:endParaRPr lang="en-SG" sz="2400" dirty="0"/>
          </a:p>
        </p:txBody>
      </p:sp>
      <p:sp>
        <p:nvSpPr>
          <p:cNvPr id="15" name="TextBox 14">
            <a:extLst>
              <a:ext uri="{FF2B5EF4-FFF2-40B4-BE49-F238E27FC236}">
                <a16:creationId xmlns:a16="http://schemas.microsoft.com/office/drawing/2014/main" id="{FB795944-5A49-0447-245F-FC4735207488}"/>
              </a:ext>
            </a:extLst>
          </p:cNvPr>
          <p:cNvSpPr txBox="1"/>
          <p:nvPr/>
        </p:nvSpPr>
        <p:spPr>
          <a:xfrm>
            <a:off x="3609654" y="3855772"/>
            <a:ext cx="1838247" cy="489365"/>
          </a:xfrm>
          <a:prstGeom prst="rect">
            <a:avLst/>
          </a:prstGeom>
          <a:gradFill>
            <a:gsLst>
              <a:gs pos="0">
                <a:schemeClr val="accent6">
                  <a:lumMod val="60000"/>
                  <a:lumOff val="40000"/>
                </a:schemeClr>
              </a:gs>
              <a:gs pos="81000">
                <a:schemeClr val="bg1"/>
              </a:gs>
            </a:gsLst>
            <a:lin ang="5400000" scaled="1"/>
          </a:gradFill>
          <a:ln>
            <a:solidFill>
              <a:schemeClr val="accent1"/>
            </a:solidFill>
          </a:ln>
        </p:spPr>
        <p:txBody>
          <a:bodyPr wrap="square" rtlCol="0">
            <a:spAutoFit/>
          </a:bodyPr>
          <a:lstStyle>
            <a:defPPr>
              <a:defRPr lang="en-US"/>
            </a:defPPr>
            <a:lvl1pPr algn="ctr">
              <a:lnSpc>
                <a:spcPct val="114000"/>
              </a:lnSpc>
              <a:spcBef>
                <a:spcPts val="1200"/>
              </a:spcBef>
              <a:spcAft>
                <a:spcPts val="1200"/>
              </a:spcAft>
              <a:defRPr sz="2400">
                <a:latin typeface="Calibri" panose="020F0502020204030204" pitchFamily="34" charset="0"/>
                <a:ea typeface="Calibri" panose="020F0502020204030204" pitchFamily="34" charset="0"/>
              </a:defRPr>
            </a:lvl1pPr>
          </a:lstStyle>
          <a:p>
            <a:r>
              <a:rPr lang="en-IE" dirty="0"/>
              <a:t>I’ll</a:t>
            </a:r>
            <a:endParaRPr lang="en-SG" dirty="0"/>
          </a:p>
        </p:txBody>
      </p:sp>
      <p:sp>
        <p:nvSpPr>
          <p:cNvPr id="16" name="TextBox 15">
            <a:extLst>
              <a:ext uri="{FF2B5EF4-FFF2-40B4-BE49-F238E27FC236}">
                <a16:creationId xmlns:a16="http://schemas.microsoft.com/office/drawing/2014/main" id="{B45EA1C4-ACB9-6E26-00E4-334EE5BF694E}"/>
              </a:ext>
            </a:extLst>
          </p:cNvPr>
          <p:cNvSpPr txBox="1"/>
          <p:nvPr/>
        </p:nvSpPr>
        <p:spPr>
          <a:xfrm>
            <a:off x="669354" y="4586711"/>
            <a:ext cx="1992544" cy="489365"/>
          </a:xfrm>
          <a:prstGeom prst="rect">
            <a:avLst/>
          </a:prstGeom>
          <a:gradFill>
            <a:gsLst>
              <a:gs pos="0">
                <a:schemeClr val="accent6">
                  <a:lumMod val="60000"/>
                  <a:lumOff val="40000"/>
                </a:schemeClr>
              </a:gs>
              <a:gs pos="81000">
                <a:schemeClr val="bg1"/>
              </a:gs>
            </a:gsLst>
            <a:lin ang="5400000" scaled="1"/>
          </a:gradFill>
          <a:ln>
            <a:solidFill>
              <a:schemeClr val="accent1"/>
            </a:solidFill>
          </a:ln>
        </p:spPr>
        <p:txBody>
          <a:bodyPr wrap="square" rtlCol="0">
            <a:spAutoFit/>
          </a:bodyPr>
          <a:lstStyle>
            <a:defPPr>
              <a:defRPr lang="en-US"/>
            </a:defPPr>
            <a:lvl1pPr algn="ctr">
              <a:lnSpc>
                <a:spcPct val="114000"/>
              </a:lnSpc>
              <a:spcBef>
                <a:spcPts val="1200"/>
              </a:spcBef>
              <a:spcAft>
                <a:spcPts val="1200"/>
              </a:spcAft>
              <a:defRPr sz="2400">
                <a:latin typeface="Calibri" panose="020F0502020204030204" pitchFamily="34" charset="0"/>
                <a:ea typeface="Calibri" panose="020F0502020204030204" pitchFamily="34" charset="0"/>
              </a:defRPr>
            </a:lvl1pPr>
          </a:lstStyle>
          <a:p>
            <a:pPr lvl="0"/>
            <a:r>
              <a:rPr lang="en-IE" dirty="0"/>
              <a:t>It is</a:t>
            </a:r>
            <a:endParaRPr lang="en-SG" dirty="0"/>
          </a:p>
        </p:txBody>
      </p:sp>
      <p:sp>
        <p:nvSpPr>
          <p:cNvPr id="17" name="TextBox 16">
            <a:extLst>
              <a:ext uri="{FF2B5EF4-FFF2-40B4-BE49-F238E27FC236}">
                <a16:creationId xmlns:a16="http://schemas.microsoft.com/office/drawing/2014/main" id="{B1E42073-E19A-A838-0DFD-A7B902E882EA}"/>
              </a:ext>
            </a:extLst>
          </p:cNvPr>
          <p:cNvSpPr txBox="1"/>
          <p:nvPr/>
        </p:nvSpPr>
        <p:spPr>
          <a:xfrm>
            <a:off x="3614413" y="4639977"/>
            <a:ext cx="1804286" cy="489365"/>
          </a:xfrm>
          <a:prstGeom prst="rect">
            <a:avLst/>
          </a:prstGeom>
          <a:gradFill>
            <a:gsLst>
              <a:gs pos="0">
                <a:schemeClr val="accent6">
                  <a:lumMod val="60000"/>
                  <a:lumOff val="40000"/>
                </a:schemeClr>
              </a:gs>
              <a:gs pos="81000">
                <a:schemeClr val="bg1"/>
              </a:gs>
            </a:gsLst>
            <a:lin ang="5400000" scaled="1"/>
          </a:gradFill>
          <a:ln>
            <a:solidFill>
              <a:schemeClr val="accent1"/>
            </a:solidFill>
          </a:ln>
        </p:spPr>
        <p:txBody>
          <a:bodyPr wrap="square" rtlCol="0">
            <a:spAutoFit/>
          </a:bodyPr>
          <a:lstStyle>
            <a:defPPr>
              <a:defRPr lang="en-US"/>
            </a:defPPr>
            <a:lvl1pPr algn="ctr">
              <a:lnSpc>
                <a:spcPct val="114000"/>
              </a:lnSpc>
              <a:spcBef>
                <a:spcPts val="1200"/>
              </a:spcBef>
              <a:spcAft>
                <a:spcPts val="1200"/>
              </a:spcAft>
              <a:defRPr sz="2400">
                <a:latin typeface="Calibri" panose="020F0502020204030204" pitchFamily="34" charset="0"/>
                <a:ea typeface="Calibri" panose="020F0502020204030204" pitchFamily="34" charset="0"/>
              </a:defRPr>
            </a:lvl1pPr>
          </a:lstStyle>
          <a:p>
            <a:pPr lvl="0"/>
            <a:r>
              <a:rPr lang="en-IE" dirty="0"/>
              <a:t>It’s</a:t>
            </a:r>
            <a:endParaRPr lang="en-SG" dirty="0"/>
          </a:p>
        </p:txBody>
      </p:sp>
      <p:sp>
        <p:nvSpPr>
          <p:cNvPr id="18" name="TextBox 17">
            <a:extLst>
              <a:ext uri="{FF2B5EF4-FFF2-40B4-BE49-F238E27FC236}">
                <a16:creationId xmlns:a16="http://schemas.microsoft.com/office/drawing/2014/main" id="{5CB6ED95-C3FF-E408-E152-CF8526A42C63}"/>
              </a:ext>
            </a:extLst>
          </p:cNvPr>
          <p:cNvSpPr txBox="1"/>
          <p:nvPr/>
        </p:nvSpPr>
        <p:spPr>
          <a:xfrm>
            <a:off x="669353" y="5422988"/>
            <a:ext cx="1992545" cy="489365"/>
          </a:xfrm>
          <a:prstGeom prst="rect">
            <a:avLst/>
          </a:prstGeom>
          <a:gradFill>
            <a:gsLst>
              <a:gs pos="0">
                <a:schemeClr val="accent6">
                  <a:lumMod val="60000"/>
                  <a:lumOff val="40000"/>
                </a:schemeClr>
              </a:gs>
              <a:gs pos="81000">
                <a:schemeClr val="bg1"/>
              </a:gs>
            </a:gsLst>
            <a:lin ang="5400000" scaled="1"/>
          </a:gradFill>
          <a:ln>
            <a:solidFill>
              <a:schemeClr val="accent1"/>
            </a:solidFill>
          </a:ln>
        </p:spPr>
        <p:txBody>
          <a:bodyPr wrap="square" rtlCol="0">
            <a:spAutoFit/>
          </a:bodyPr>
          <a:lstStyle>
            <a:defPPr>
              <a:defRPr lang="en-US"/>
            </a:defPPr>
            <a:lvl1pPr algn="ctr">
              <a:lnSpc>
                <a:spcPct val="114000"/>
              </a:lnSpc>
              <a:spcBef>
                <a:spcPts val="1200"/>
              </a:spcBef>
              <a:spcAft>
                <a:spcPts val="1200"/>
              </a:spcAft>
              <a:defRPr sz="2400">
                <a:latin typeface="Calibri" panose="020F0502020204030204" pitchFamily="34" charset="0"/>
                <a:ea typeface="Calibri" panose="020F0502020204030204" pitchFamily="34" charset="0"/>
              </a:defRPr>
            </a:lvl1pPr>
          </a:lstStyle>
          <a:p>
            <a:pPr lvl="0"/>
            <a:r>
              <a:rPr lang="en-IE" dirty="0"/>
              <a:t>I had</a:t>
            </a:r>
            <a:endParaRPr lang="en-SG" dirty="0"/>
          </a:p>
        </p:txBody>
      </p:sp>
      <p:sp>
        <p:nvSpPr>
          <p:cNvPr id="19" name="TextBox 18">
            <a:extLst>
              <a:ext uri="{FF2B5EF4-FFF2-40B4-BE49-F238E27FC236}">
                <a16:creationId xmlns:a16="http://schemas.microsoft.com/office/drawing/2014/main" id="{36E7DA09-B553-2DCA-5ED9-03F40F1312F6}"/>
              </a:ext>
            </a:extLst>
          </p:cNvPr>
          <p:cNvSpPr txBox="1"/>
          <p:nvPr/>
        </p:nvSpPr>
        <p:spPr>
          <a:xfrm>
            <a:off x="3615061" y="5396372"/>
            <a:ext cx="1781458" cy="489365"/>
          </a:xfrm>
          <a:prstGeom prst="rect">
            <a:avLst/>
          </a:prstGeom>
          <a:gradFill>
            <a:gsLst>
              <a:gs pos="0">
                <a:schemeClr val="accent6">
                  <a:lumMod val="60000"/>
                  <a:lumOff val="40000"/>
                </a:schemeClr>
              </a:gs>
              <a:gs pos="81000">
                <a:schemeClr val="bg1"/>
              </a:gs>
            </a:gsLst>
            <a:lin ang="5400000" scaled="1"/>
          </a:gradFill>
          <a:ln>
            <a:solidFill>
              <a:schemeClr val="accent1"/>
            </a:solidFill>
          </a:ln>
        </p:spPr>
        <p:txBody>
          <a:bodyPr wrap="square" rtlCol="0">
            <a:spAutoFit/>
          </a:bodyPr>
          <a:lstStyle>
            <a:defPPr>
              <a:defRPr lang="en-US"/>
            </a:defPPr>
            <a:lvl1pPr algn="ctr">
              <a:lnSpc>
                <a:spcPct val="114000"/>
              </a:lnSpc>
              <a:spcBef>
                <a:spcPts val="1200"/>
              </a:spcBef>
              <a:spcAft>
                <a:spcPts val="1200"/>
              </a:spcAft>
              <a:defRPr sz="2400">
                <a:latin typeface="Calibri" panose="020F0502020204030204" pitchFamily="34" charset="0"/>
                <a:ea typeface="Calibri" panose="020F0502020204030204" pitchFamily="34" charset="0"/>
              </a:defRPr>
            </a:lvl1pPr>
          </a:lstStyle>
          <a:p>
            <a:r>
              <a:rPr lang="en-IE" dirty="0"/>
              <a:t>I’d</a:t>
            </a:r>
            <a:endParaRPr lang="en-SG" dirty="0"/>
          </a:p>
        </p:txBody>
      </p:sp>
      <p:sp>
        <p:nvSpPr>
          <p:cNvPr id="23" name="TextBox 22">
            <a:extLst>
              <a:ext uri="{FF2B5EF4-FFF2-40B4-BE49-F238E27FC236}">
                <a16:creationId xmlns:a16="http://schemas.microsoft.com/office/drawing/2014/main" id="{4D6E9C32-1663-0C83-0307-EE0DE135EAED}"/>
              </a:ext>
            </a:extLst>
          </p:cNvPr>
          <p:cNvSpPr txBox="1"/>
          <p:nvPr/>
        </p:nvSpPr>
        <p:spPr>
          <a:xfrm>
            <a:off x="500736" y="1562786"/>
            <a:ext cx="2510477" cy="489365"/>
          </a:xfrm>
          <a:prstGeom prst="rect">
            <a:avLst/>
          </a:prstGeom>
          <a:gradFill>
            <a:gsLst>
              <a:gs pos="0">
                <a:schemeClr val="accent6">
                  <a:lumMod val="60000"/>
                  <a:lumOff val="40000"/>
                </a:schemeClr>
              </a:gs>
              <a:gs pos="100000">
                <a:schemeClr val="accent6">
                  <a:lumMod val="50000"/>
                </a:schemeClr>
              </a:gs>
            </a:gsLst>
            <a:lin ang="5400000" scaled="1"/>
          </a:gradFill>
          <a:ln>
            <a:solidFill>
              <a:schemeClr val="accent1"/>
            </a:solidFill>
          </a:ln>
        </p:spPr>
        <p:txBody>
          <a:bodyPr wrap="square" rtlCol="0">
            <a:spAutoFit/>
          </a:bodyPr>
          <a:lstStyle>
            <a:defPPr>
              <a:defRPr lang="en-US"/>
            </a:defPPr>
            <a:lvl1pPr algn="ctr">
              <a:lnSpc>
                <a:spcPct val="114000"/>
              </a:lnSpc>
              <a:spcBef>
                <a:spcPts val="1200"/>
              </a:spcBef>
              <a:spcAft>
                <a:spcPts val="1200"/>
              </a:spcAft>
              <a:defRPr sz="2400">
                <a:latin typeface="Calibri" panose="020F0502020204030204" pitchFamily="34" charset="0"/>
                <a:ea typeface="Calibri" panose="020F0502020204030204" pitchFamily="34" charset="0"/>
              </a:defRPr>
            </a:lvl1pPr>
          </a:lstStyle>
          <a:p>
            <a:pPr lvl="0"/>
            <a:r>
              <a:rPr lang="en-IE" dirty="0">
                <a:solidFill>
                  <a:schemeClr val="bg1"/>
                </a:solidFill>
              </a:rPr>
              <a:t>Full Form</a:t>
            </a:r>
            <a:endParaRPr lang="en-SG" dirty="0">
              <a:solidFill>
                <a:schemeClr val="bg1"/>
              </a:solidFill>
            </a:endParaRPr>
          </a:p>
        </p:txBody>
      </p:sp>
      <p:sp>
        <p:nvSpPr>
          <p:cNvPr id="24" name="TextBox 23">
            <a:extLst>
              <a:ext uri="{FF2B5EF4-FFF2-40B4-BE49-F238E27FC236}">
                <a16:creationId xmlns:a16="http://schemas.microsoft.com/office/drawing/2014/main" id="{7BD8E847-BC05-CD02-9D5D-FB4469BE5176}"/>
              </a:ext>
            </a:extLst>
          </p:cNvPr>
          <p:cNvSpPr txBox="1"/>
          <p:nvPr/>
        </p:nvSpPr>
        <p:spPr>
          <a:xfrm>
            <a:off x="3264131" y="1545795"/>
            <a:ext cx="2433776" cy="489365"/>
          </a:xfrm>
          <a:prstGeom prst="rect">
            <a:avLst/>
          </a:prstGeom>
          <a:gradFill>
            <a:gsLst>
              <a:gs pos="0">
                <a:schemeClr val="accent6">
                  <a:lumMod val="60000"/>
                  <a:lumOff val="40000"/>
                </a:schemeClr>
              </a:gs>
              <a:gs pos="100000">
                <a:schemeClr val="accent6">
                  <a:lumMod val="50000"/>
                </a:schemeClr>
              </a:gs>
            </a:gsLst>
            <a:lin ang="5400000" scaled="1"/>
          </a:gradFill>
          <a:ln>
            <a:solidFill>
              <a:schemeClr val="accent1"/>
            </a:solidFill>
          </a:ln>
        </p:spPr>
        <p:txBody>
          <a:bodyPr wrap="square" rtlCol="0">
            <a:spAutoFit/>
          </a:bodyPr>
          <a:lstStyle>
            <a:defPPr>
              <a:defRPr lang="en-US"/>
            </a:defPPr>
            <a:lvl1pPr algn="ctr">
              <a:lnSpc>
                <a:spcPct val="114000"/>
              </a:lnSpc>
              <a:spcBef>
                <a:spcPts val="1200"/>
              </a:spcBef>
              <a:spcAft>
                <a:spcPts val="1200"/>
              </a:spcAft>
              <a:defRPr sz="2400">
                <a:latin typeface="Calibri" panose="020F0502020204030204" pitchFamily="34" charset="0"/>
                <a:ea typeface="Calibri" panose="020F0502020204030204" pitchFamily="34" charset="0"/>
              </a:defRPr>
            </a:lvl1pPr>
          </a:lstStyle>
          <a:p>
            <a:pPr lvl="0"/>
            <a:r>
              <a:rPr lang="en-IE" dirty="0">
                <a:solidFill>
                  <a:schemeClr val="bg1"/>
                </a:solidFill>
              </a:rPr>
              <a:t>Contraction</a:t>
            </a:r>
            <a:endParaRPr lang="en-SG" dirty="0">
              <a:solidFill>
                <a:schemeClr val="bg1"/>
              </a:solidFill>
            </a:endParaRPr>
          </a:p>
        </p:txBody>
      </p:sp>
      <p:grpSp>
        <p:nvGrpSpPr>
          <p:cNvPr id="25" name="Group 24">
            <a:extLst>
              <a:ext uri="{FF2B5EF4-FFF2-40B4-BE49-F238E27FC236}">
                <a16:creationId xmlns:a16="http://schemas.microsoft.com/office/drawing/2014/main" id="{DB79D10C-253C-99CA-BC26-A5E038F2DE41}"/>
              </a:ext>
            </a:extLst>
          </p:cNvPr>
          <p:cNvGrpSpPr/>
          <p:nvPr/>
        </p:nvGrpSpPr>
        <p:grpSpPr>
          <a:xfrm>
            <a:off x="6402557" y="1196752"/>
            <a:ext cx="5600558" cy="4851245"/>
            <a:chOff x="1061105" y="886261"/>
            <a:chExt cx="3940261" cy="2168524"/>
          </a:xfrm>
          <a:gradFill>
            <a:gsLst>
              <a:gs pos="4000">
                <a:schemeClr val="accent6">
                  <a:lumMod val="60000"/>
                  <a:lumOff val="40000"/>
                </a:schemeClr>
              </a:gs>
              <a:gs pos="62000">
                <a:schemeClr val="accent6">
                  <a:lumMod val="40000"/>
                  <a:lumOff val="60000"/>
                </a:schemeClr>
              </a:gs>
            </a:gsLst>
            <a:lin ang="0" scaled="0"/>
          </a:gradFill>
        </p:grpSpPr>
        <p:sp>
          <p:nvSpPr>
            <p:cNvPr id="26" name="Freeform: Shape 25">
              <a:extLst>
                <a:ext uri="{FF2B5EF4-FFF2-40B4-BE49-F238E27FC236}">
                  <a16:creationId xmlns:a16="http://schemas.microsoft.com/office/drawing/2014/main" id="{D098BD9B-249E-4798-859A-5893CDB41EF8}"/>
                </a:ext>
              </a:extLst>
            </p:cNvPr>
            <p:cNvSpPr/>
            <p:nvPr/>
          </p:nvSpPr>
          <p:spPr>
            <a:xfrm>
              <a:off x="1239045" y="1924874"/>
              <a:ext cx="3635829" cy="1122000"/>
            </a:xfrm>
            <a:custGeom>
              <a:avLst/>
              <a:gdLst>
                <a:gd name="connsiteX0" fmla="*/ 0 w 4286224"/>
                <a:gd name="connsiteY0" fmla="*/ 0 h 2117272"/>
                <a:gd name="connsiteX1" fmla="*/ 4286224 w 4286224"/>
                <a:gd name="connsiteY1" fmla="*/ 0 h 2117272"/>
                <a:gd name="connsiteX2" fmla="*/ 4276526 w 4286224"/>
                <a:gd name="connsiteY2" fmla="*/ 192047 h 2117272"/>
                <a:gd name="connsiteX3" fmla="*/ 2143112 w 4286224"/>
                <a:gd name="connsiteY3" fmla="*/ 2117272 h 2117272"/>
                <a:gd name="connsiteX4" fmla="*/ 9698 w 4286224"/>
                <a:gd name="connsiteY4" fmla="*/ 192047 h 2117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24" h="2117272">
                  <a:moveTo>
                    <a:pt x="0" y="0"/>
                  </a:moveTo>
                  <a:lnTo>
                    <a:pt x="4286224" y="0"/>
                  </a:lnTo>
                  <a:lnTo>
                    <a:pt x="4276526" y="192047"/>
                  </a:lnTo>
                  <a:cubicBezTo>
                    <a:pt x="4166707" y="1273418"/>
                    <a:pt x="3253456" y="2117272"/>
                    <a:pt x="2143112" y="2117272"/>
                  </a:cubicBezTo>
                  <a:cubicBezTo>
                    <a:pt x="1032768" y="2117272"/>
                    <a:pt x="119517" y="1273418"/>
                    <a:pt x="9698" y="192047"/>
                  </a:cubicBezTo>
                  <a:close/>
                </a:path>
              </a:pathLst>
            </a:custGeom>
            <a:grpFill/>
            <a:ln>
              <a:solidFill>
                <a:schemeClr val="accent6">
                  <a:lumMod val="50000"/>
                </a:schemeClr>
              </a:solid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G" dirty="0"/>
            </a:p>
          </p:txBody>
        </p:sp>
        <p:sp>
          <p:nvSpPr>
            <p:cNvPr id="27" name="Rectangle 26">
              <a:extLst>
                <a:ext uri="{FF2B5EF4-FFF2-40B4-BE49-F238E27FC236}">
                  <a16:creationId xmlns:a16="http://schemas.microsoft.com/office/drawing/2014/main" id="{A1FF2F3F-DC45-64C7-A4B4-111AB771D479}"/>
                </a:ext>
              </a:extLst>
            </p:cNvPr>
            <p:cNvSpPr/>
            <p:nvPr/>
          </p:nvSpPr>
          <p:spPr>
            <a:xfrm>
              <a:off x="1061105" y="886261"/>
              <a:ext cx="3940261" cy="2168524"/>
            </a:xfrm>
            <a:prstGeom prst="rect">
              <a:avLst/>
            </a:prstGeom>
            <a:blipFill>
              <a:blip r:embed="rId3"/>
              <a:tile tx="0" ty="0" sx="100000" sy="100000" flip="none" algn="tl"/>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sp>
        <p:nvSpPr>
          <p:cNvPr id="28" name="TextBox 27">
            <a:extLst>
              <a:ext uri="{FF2B5EF4-FFF2-40B4-BE49-F238E27FC236}">
                <a16:creationId xmlns:a16="http://schemas.microsoft.com/office/drawing/2014/main" id="{1D2FD06A-EB41-1447-98C5-9869C6CFDA1A}"/>
              </a:ext>
            </a:extLst>
          </p:cNvPr>
          <p:cNvSpPr txBox="1"/>
          <p:nvPr/>
        </p:nvSpPr>
        <p:spPr>
          <a:xfrm>
            <a:off x="6850452" y="3817305"/>
            <a:ext cx="1992544" cy="461665"/>
          </a:xfrm>
          <a:prstGeom prst="rect">
            <a:avLst/>
          </a:prstGeom>
          <a:gradFill>
            <a:gsLst>
              <a:gs pos="0">
                <a:schemeClr val="accent6">
                  <a:lumMod val="60000"/>
                  <a:lumOff val="40000"/>
                </a:schemeClr>
              </a:gs>
              <a:gs pos="81000">
                <a:schemeClr val="bg1"/>
              </a:gs>
            </a:gsLst>
            <a:lin ang="5400000" scaled="1"/>
          </a:gradFill>
          <a:ln>
            <a:solidFill>
              <a:schemeClr val="accent1"/>
            </a:solidFill>
          </a:ln>
        </p:spPr>
        <p:txBody>
          <a:bodyPr wrap="square" rtlCol="0">
            <a:spAutoFit/>
          </a:bodyPr>
          <a:lstStyle>
            <a:defPPr>
              <a:defRPr lang="en-US"/>
            </a:defPPr>
            <a:lvl1pPr algn="ctr">
              <a:lnSpc>
                <a:spcPct val="114000"/>
              </a:lnSpc>
              <a:spcBef>
                <a:spcPts val="1200"/>
              </a:spcBef>
              <a:spcAft>
                <a:spcPts val="1200"/>
              </a:spcAft>
              <a:defRPr sz="2400">
                <a:latin typeface="Calibri" panose="020F0502020204030204" pitchFamily="34" charset="0"/>
                <a:ea typeface="Calibri" panose="020F0502020204030204" pitchFamily="34" charset="0"/>
              </a:defRPr>
            </a:lvl1pPr>
          </a:lstStyle>
          <a:p>
            <a:pPr marL="0" lvl="1" algn="ctr"/>
            <a:r>
              <a:rPr lang="en-IE" sz="2400" dirty="0"/>
              <a:t>Has not</a:t>
            </a:r>
            <a:endParaRPr lang="en-SG" sz="1600" dirty="0"/>
          </a:p>
        </p:txBody>
      </p:sp>
      <p:sp>
        <p:nvSpPr>
          <p:cNvPr id="29" name="TextBox 28">
            <a:extLst>
              <a:ext uri="{FF2B5EF4-FFF2-40B4-BE49-F238E27FC236}">
                <a16:creationId xmlns:a16="http://schemas.microsoft.com/office/drawing/2014/main" id="{DCFD3908-31D3-0D4E-EFD5-351DDF27F3C8}"/>
              </a:ext>
            </a:extLst>
          </p:cNvPr>
          <p:cNvSpPr txBox="1"/>
          <p:nvPr/>
        </p:nvSpPr>
        <p:spPr>
          <a:xfrm>
            <a:off x="9747622" y="2288341"/>
            <a:ext cx="1825817" cy="489365"/>
          </a:xfrm>
          <a:prstGeom prst="rect">
            <a:avLst/>
          </a:prstGeom>
          <a:gradFill>
            <a:gsLst>
              <a:gs pos="0">
                <a:schemeClr val="accent6">
                  <a:lumMod val="60000"/>
                  <a:lumOff val="40000"/>
                </a:schemeClr>
              </a:gs>
              <a:gs pos="81000">
                <a:schemeClr val="bg1"/>
              </a:gs>
            </a:gsLst>
            <a:lin ang="5400000" scaled="1"/>
          </a:gradFill>
          <a:ln>
            <a:solidFill>
              <a:schemeClr val="accent1"/>
            </a:solidFill>
          </a:ln>
        </p:spPr>
        <p:txBody>
          <a:bodyPr wrap="square" rtlCol="0">
            <a:spAutoFit/>
          </a:bodyPr>
          <a:lstStyle>
            <a:defPPr>
              <a:defRPr lang="en-US"/>
            </a:defPPr>
            <a:lvl1pPr algn="ctr">
              <a:lnSpc>
                <a:spcPct val="114000"/>
              </a:lnSpc>
              <a:spcBef>
                <a:spcPts val="1200"/>
              </a:spcBef>
              <a:spcAft>
                <a:spcPts val="1200"/>
              </a:spcAft>
              <a:defRPr sz="2400">
                <a:latin typeface="Calibri" panose="020F0502020204030204" pitchFamily="34" charset="0"/>
                <a:ea typeface="Calibri" panose="020F0502020204030204" pitchFamily="34" charset="0"/>
              </a:defRPr>
            </a:lvl1pPr>
          </a:lstStyle>
          <a:p>
            <a:r>
              <a:rPr lang="en-IE" dirty="0"/>
              <a:t>We’ve</a:t>
            </a:r>
            <a:endParaRPr lang="en-SG" dirty="0"/>
          </a:p>
        </p:txBody>
      </p:sp>
      <p:sp>
        <p:nvSpPr>
          <p:cNvPr id="30" name="TextBox 29">
            <a:extLst>
              <a:ext uri="{FF2B5EF4-FFF2-40B4-BE49-F238E27FC236}">
                <a16:creationId xmlns:a16="http://schemas.microsoft.com/office/drawing/2014/main" id="{EF15F70F-3653-A783-306C-B82C539EBB92}"/>
              </a:ext>
            </a:extLst>
          </p:cNvPr>
          <p:cNvSpPr txBox="1"/>
          <p:nvPr/>
        </p:nvSpPr>
        <p:spPr>
          <a:xfrm>
            <a:off x="6855879" y="3003519"/>
            <a:ext cx="1987117" cy="489365"/>
          </a:xfrm>
          <a:prstGeom prst="rect">
            <a:avLst/>
          </a:prstGeom>
          <a:gradFill>
            <a:gsLst>
              <a:gs pos="0">
                <a:schemeClr val="accent6">
                  <a:lumMod val="60000"/>
                  <a:lumOff val="40000"/>
                </a:schemeClr>
              </a:gs>
              <a:gs pos="81000">
                <a:schemeClr val="bg1"/>
              </a:gs>
            </a:gsLst>
            <a:lin ang="5400000" scaled="1"/>
          </a:gradFill>
          <a:ln>
            <a:solidFill>
              <a:schemeClr val="accent1"/>
            </a:solidFill>
          </a:ln>
        </p:spPr>
        <p:txBody>
          <a:bodyPr wrap="square" rtlCol="0">
            <a:spAutoFit/>
          </a:bodyPr>
          <a:lstStyle>
            <a:defPPr>
              <a:defRPr lang="en-US"/>
            </a:defPPr>
            <a:lvl1pPr algn="ctr">
              <a:lnSpc>
                <a:spcPct val="114000"/>
              </a:lnSpc>
              <a:spcBef>
                <a:spcPts val="1200"/>
              </a:spcBef>
              <a:spcAft>
                <a:spcPts val="1200"/>
              </a:spcAft>
              <a:defRPr sz="2400">
                <a:latin typeface="Calibri" panose="020F0502020204030204" pitchFamily="34" charset="0"/>
                <a:ea typeface="Calibri" panose="020F0502020204030204" pitchFamily="34" charset="0"/>
              </a:defRPr>
            </a:lvl1pPr>
          </a:lstStyle>
          <a:p>
            <a:pPr lvl="0"/>
            <a:r>
              <a:rPr lang="en-IE" dirty="0"/>
              <a:t>We will</a:t>
            </a:r>
            <a:endParaRPr lang="en-SG" dirty="0"/>
          </a:p>
        </p:txBody>
      </p:sp>
      <p:sp>
        <p:nvSpPr>
          <p:cNvPr id="31" name="TextBox 30">
            <a:extLst>
              <a:ext uri="{FF2B5EF4-FFF2-40B4-BE49-F238E27FC236}">
                <a16:creationId xmlns:a16="http://schemas.microsoft.com/office/drawing/2014/main" id="{FB173491-439D-5344-BAB0-D31C0F1AE661}"/>
              </a:ext>
            </a:extLst>
          </p:cNvPr>
          <p:cNvSpPr txBox="1"/>
          <p:nvPr/>
        </p:nvSpPr>
        <p:spPr>
          <a:xfrm>
            <a:off x="9747621" y="3047329"/>
            <a:ext cx="1825817" cy="489365"/>
          </a:xfrm>
          <a:prstGeom prst="rect">
            <a:avLst/>
          </a:prstGeom>
          <a:gradFill>
            <a:gsLst>
              <a:gs pos="0">
                <a:schemeClr val="accent6">
                  <a:lumMod val="60000"/>
                  <a:lumOff val="40000"/>
                </a:schemeClr>
              </a:gs>
              <a:gs pos="81000">
                <a:schemeClr val="bg1"/>
              </a:gs>
            </a:gsLst>
            <a:lin ang="5400000" scaled="1"/>
          </a:gradFill>
          <a:ln>
            <a:solidFill>
              <a:schemeClr val="accent1"/>
            </a:solidFill>
          </a:ln>
        </p:spPr>
        <p:txBody>
          <a:bodyPr wrap="square" rtlCol="0">
            <a:spAutoFit/>
          </a:bodyPr>
          <a:lstStyle>
            <a:defPPr>
              <a:defRPr lang="en-US"/>
            </a:defPPr>
            <a:lvl1pPr algn="ctr">
              <a:lnSpc>
                <a:spcPct val="114000"/>
              </a:lnSpc>
              <a:spcBef>
                <a:spcPts val="1200"/>
              </a:spcBef>
              <a:spcAft>
                <a:spcPts val="1200"/>
              </a:spcAft>
              <a:defRPr sz="2400">
                <a:latin typeface="Calibri" panose="020F0502020204030204" pitchFamily="34" charset="0"/>
                <a:ea typeface="Calibri" panose="020F0502020204030204" pitchFamily="34" charset="0"/>
              </a:defRPr>
            </a:lvl1pPr>
          </a:lstStyle>
          <a:p>
            <a:pPr lvl="0"/>
            <a:r>
              <a:rPr lang="en-IE" dirty="0"/>
              <a:t>We’ll</a:t>
            </a:r>
            <a:endParaRPr lang="en-SG" dirty="0"/>
          </a:p>
        </p:txBody>
      </p:sp>
      <p:sp>
        <p:nvSpPr>
          <p:cNvPr id="32" name="TextBox 31">
            <a:extLst>
              <a:ext uri="{FF2B5EF4-FFF2-40B4-BE49-F238E27FC236}">
                <a16:creationId xmlns:a16="http://schemas.microsoft.com/office/drawing/2014/main" id="{40E4A011-F6BA-C684-92E5-E70B4C9A0EE7}"/>
              </a:ext>
            </a:extLst>
          </p:cNvPr>
          <p:cNvSpPr txBox="1"/>
          <p:nvPr/>
        </p:nvSpPr>
        <p:spPr>
          <a:xfrm>
            <a:off x="6855879" y="2302192"/>
            <a:ext cx="1987117" cy="461665"/>
          </a:xfrm>
          <a:prstGeom prst="rect">
            <a:avLst/>
          </a:prstGeom>
          <a:gradFill>
            <a:gsLst>
              <a:gs pos="0">
                <a:schemeClr val="accent6">
                  <a:lumMod val="60000"/>
                  <a:lumOff val="40000"/>
                </a:schemeClr>
              </a:gs>
              <a:gs pos="81000">
                <a:schemeClr val="bg1"/>
              </a:gs>
            </a:gsLst>
            <a:lin ang="5400000" scaled="1"/>
          </a:gradFill>
          <a:ln>
            <a:solidFill>
              <a:schemeClr val="accent1"/>
            </a:solidFill>
          </a:ln>
        </p:spPr>
        <p:txBody>
          <a:bodyPr wrap="square" rtlCol="0">
            <a:spAutoFit/>
          </a:bodyPr>
          <a:lstStyle/>
          <a:p>
            <a:pPr lvl="0" algn="ctr"/>
            <a:r>
              <a:rPr lang="en-IE" sz="2400" dirty="0"/>
              <a:t>We have</a:t>
            </a:r>
            <a:endParaRPr lang="en-SG" sz="2400" dirty="0"/>
          </a:p>
        </p:txBody>
      </p:sp>
      <p:sp>
        <p:nvSpPr>
          <p:cNvPr id="33" name="TextBox 32">
            <a:extLst>
              <a:ext uri="{FF2B5EF4-FFF2-40B4-BE49-F238E27FC236}">
                <a16:creationId xmlns:a16="http://schemas.microsoft.com/office/drawing/2014/main" id="{876A7853-A0FC-5FC6-B99B-BD4FD7373BE3}"/>
              </a:ext>
            </a:extLst>
          </p:cNvPr>
          <p:cNvSpPr txBox="1"/>
          <p:nvPr/>
        </p:nvSpPr>
        <p:spPr>
          <a:xfrm>
            <a:off x="9764393" y="3855772"/>
            <a:ext cx="1838247" cy="489365"/>
          </a:xfrm>
          <a:prstGeom prst="rect">
            <a:avLst/>
          </a:prstGeom>
          <a:gradFill>
            <a:gsLst>
              <a:gs pos="0">
                <a:schemeClr val="accent6">
                  <a:lumMod val="60000"/>
                  <a:lumOff val="40000"/>
                </a:schemeClr>
              </a:gs>
              <a:gs pos="81000">
                <a:schemeClr val="bg1"/>
              </a:gs>
            </a:gsLst>
            <a:lin ang="5400000" scaled="1"/>
          </a:gradFill>
          <a:ln>
            <a:solidFill>
              <a:schemeClr val="accent1"/>
            </a:solidFill>
          </a:ln>
        </p:spPr>
        <p:txBody>
          <a:bodyPr wrap="square" rtlCol="0">
            <a:spAutoFit/>
          </a:bodyPr>
          <a:lstStyle>
            <a:defPPr>
              <a:defRPr lang="en-US"/>
            </a:defPPr>
            <a:lvl1pPr algn="ctr">
              <a:lnSpc>
                <a:spcPct val="114000"/>
              </a:lnSpc>
              <a:spcBef>
                <a:spcPts val="1200"/>
              </a:spcBef>
              <a:spcAft>
                <a:spcPts val="1200"/>
              </a:spcAft>
              <a:defRPr sz="2400">
                <a:latin typeface="Calibri" panose="020F0502020204030204" pitchFamily="34" charset="0"/>
                <a:ea typeface="Calibri" panose="020F0502020204030204" pitchFamily="34" charset="0"/>
              </a:defRPr>
            </a:lvl1pPr>
          </a:lstStyle>
          <a:p>
            <a:r>
              <a:rPr lang="en-IE" dirty="0"/>
              <a:t>Hasn’t</a:t>
            </a:r>
            <a:endParaRPr lang="en-SG" dirty="0"/>
          </a:p>
        </p:txBody>
      </p:sp>
      <p:sp>
        <p:nvSpPr>
          <p:cNvPr id="34" name="TextBox 33">
            <a:extLst>
              <a:ext uri="{FF2B5EF4-FFF2-40B4-BE49-F238E27FC236}">
                <a16:creationId xmlns:a16="http://schemas.microsoft.com/office/drawing/2014/main" id="{5095E22E-79B6-1F04-39C7-C7939AA97D2A}"/>
              </a:ext>
            </a:extLst>
          </p:cNvPr>
          <p:cNvSpPr txBox="1"/>
          <p:nvPr/>
        </p:nvSpPr>
        <p:spPr>
          <a:xfrm>
            <a:off x="6824093" y="4586711"/>
            <a:ext cx="1992544" cy="489365"/>
          </a:xfrm>
          <a:prstGeom prst="rect">
            <a:avLst/>
          </a:prstGeom>
          <a:gradFill>
            <a:gsLst>
              <a:gs pos="0">
                <a:schemeClr val="accent6">
                  <a:lumMod val="60000"/>
                  <a:lumOff val="40000"/>
                </a:schemeClr>
              </a:gs>
              <a:gs pos="81000">
                <a:schemeClr val="bg1"/>
              </a:gs>
            </a:gsLst>
            <a:lin ang="5400000" scaled="1"/>
          </a:gradFill>
          <a:ln>
            <a:solidFill>
              <a:schemeClr val="accent1"/>
            </a:solidFill>
          </a:ln>
        </p:spPr>
        <p:txBody>
          <a:bodyPr wrap="square" rtlCol="0">
            <a:spAutoFit/>
          </a:bodyPr>
          <a:lstStyle>
            <a:defPPr>
              <a:defRPr lang="en-US"/>
            </a:defPPr>
            <a:lvl1pPr algn="ctr">
              <a:lnSpc>
                <a:spcPct val="114000"/>
              </a:lnSpc>
              <a:spcBef>
                <a:spcPts val="1200"/>
              </a:spcBef>
              <a:spcAft>
                <a:spcPts val="1200"/>
              </a:spcAft>
              <a:defRPr sz="2400">
                <a:latin typeface="Calibri" panose="020F0502020204030204" pitchFamily="34" charset="0"/>
                <a:ea typeface="Calibri" panose="020F0502020204030204" pitchFamily="34" charset="0"/>
              </a:defRPr>
            </a:lvl1pPr>
          </a:lstStyle>
          <a:p>
            <a:pPr lvl="0"/>
            <a:r>
              <a:rPr lang="en-IE" dirty="0"/>
              <a:t>We had</a:t>
            </a:r>
            <a:endParaRPr lang="en-SG" dirty="0"/>
          </a:p>
        </p:txBody>
      </p:sp>
      <p:sp>
        <p:nvSpPr>
          <p:cNvPr id="35" name="TextBox 34">
            <a:extLst>
              <a:ext uri="{FF2B5EF4-FFF2-40B4-BE49-F238E27FC236}">
                <a16:creationId xmlns:a16="http://schemas.microsoft.com/office/drawing/2014/main" id="{7DA8B541-A5A1-2E0A-FC4A-E5D3788FF9C2}"/>
              </a:ext>
            </a:extLst>
          </p:cNvPr>
          <p:cNvSpPr txBox="1"/>
          <p:nvPr/>
        </p:nvSpPr>
        <p:spPr>
          <a:xfrm>
            <a:off x="9769152" y="4639977"/>
            <a:ext cx="1804286" cy="489365"/>
          </a:xfrm>
          <a:prstGeom prst="rect">
            <a:avLst/>
          </a:prstGeom>
          <a:gradFill>
            <a:gsLst>
              <a:gs pos="0">
                <a:schemeClr val="accent6">
                  <a:lumMod val="60000"/>
                  <a:lumOff val="40000"/>
                </a:schemeClr>
              </a:gs>
              <a:gs pos="81000">
                <a:schemeClr val="bg1"/>
              </a:gs>
            </a:gsLst>
            <a:lin ang="5400000" scaled="1"/>
          </a:gradFill>
          <a:ln>
            <a:solidFill>
              <a:schemeClr val="accent1"/>
            </a:solidFill>
          </a:ln>
        </p:spPr>
        <p:txBody>
          <a:bodyPr wrap="square" rtlCol="0">
            <a:spAutoFit/>
          </a:bodyPr>
          <a:lstStyle>
            <a:defPPr>
              <a:defRPr lang="en-US"/>
            </a:defPPr>
            <a:lvl1pPr algn="ctr">
              <a:lnSpc>
                <a:spcPct val="114000"/>
              </a:lnSpc>
              <a:spcBef>
                <a:spcPts val="1200"/>
              </a:spcBef>
              <a:spcAft>
                <a:spcPts val="1200"/>
              </a:spcAft>
              <a:defRPr sz="2400">
                <a:latin typeface="Calibri" panose="020F0502020204030204" pitchFamily="34" charset="0"/>
                <a:ea typeface="Calibri" panose="020F0502020204030204" pitchFamily="34" charset="0"/>
              </a:defRPr>
            </a:lvl1pPr>
          </a:lstStyle>
          <a:p>
            <a:pPr lvl="0"/>
            <a:r>
              <a:rPr lang="en-IE" dirty="0"/>
              <a:t>We’d</a:t>
            </a:r>
            <a:endParaRPr lang="en-SG" dirty="0"/>
          </a:p>
        </p:txBody>
      </p:sp>
      <p:sp>
        <p:nvSpPr>
          <p:cNvPr id="36" name="TextBox 35">
            <a:extLst>
              <a:ext uri="{FF2B5EF4-FFF2-40B4-BE49-F238E27FC236}">
                <a16:creationId xmlns:a16="http://schemas.microsoft.com/office/drawing/2014/main" id="{996CD24C-9F6A-D463-34A7-77FA793E4B6F}"/>
              </a:ext>
            </a:extLst>
          </p:cNvPr>
          <p:cNvSpPr txBox="1"/>
          <p:nvPr/>
        </p:nvSpPr>
        <p:spPr>
          <a:xfrm>
            <a:off x="6824092" y="5422988"/>
            <a:ext cx="1992545" cy="489365"/>
          </a:xfrm>
          <a:prstGeom prst="rect">
            <a:avLst/>
          </a:prstGeom>
          <a:gradFill>
            <a:gsLst>
              <a:gs pos="0">
                <a:schemeClr val="accent6">
                  <a:lumMod val="60000"/>
                  <a:lumOff val="40000"/>
                </a:schemeClr>
              </a:gs>
              <a:gs pos="81000">
                <a:schemeClr val="bg1"/>
              </a:gs>
            </a:gsLst>
            <a:lin ang="5400000" scaled="1"/>
          </a:gradFill>
          <a:ln>
            <a:solidFill>
              <a:schemeClr val="accent1"/>
            </a:solidFill>
          </a:ln>
        </p:spPr>
        <p:txBody>
          <a:bodyPr wrap="square" rtlCol="0">
            <a:spAutoFit/>
          </a:bodyPr>
          <a:lstStyle>
            <a:defPPr>
              <a:defRPr lang="en-US"/>
            </a:defPPr>
            <a:lvl1pPr algn="ctr">
              <a:lnSpc>
                <a:spcPct val="114000"/>
              </a:lnSpc>
              <a:spcBef>
                <a:spcPts val="1200"/>
              </a:spcBef>
              <a:spcAft>
                <a:spcPts val="1200"/>
              </a:spcAft>
              <a:defRPr sz="2400">
                <a:latin typeface="Calibri" panose="020F0502020204030204" pitchFamily="34" charset="0"/>
                <a:ea typeface="Calibri" panose="020F0502020204030204" pitchFamily="34" charset="0"/>
              </a:defRPr>
            </a:lvl1pPr>
          </a:lstStyle>
          <a:p>
            <a:pPr lvl="0"/>
            <a:r>
              <a:rPr lang="en-IE" dirty="0"/>
              <a:t>Is not</a:t>
            </a:r>
            <a:endParaRPr lang="en-SG" dirty="0"/>
          </a:p>
        </p:txBody>
      </p:sp>
      <p:sp>
        <p:nvSpPr>
          <p:cNvPr id="37" name="TextBox 36">
            <a:extLst>
              <a:ext uri="{FF2B5EF4-FFF2-40B4-BE49-F238E27FC236}">
                <a16:creationId xmlns:a16="http://schemas.microsoft.com/office/drawing/2014/main" id="{22C8F0D1-6409-1304-06E8-5C3311DF1FC9}"/>
              </a:ext>
            </a:extLst>
          </p:cNvPr>
          <p:cNvSpPr txBox="1"/>
          <p:nvPr/>
        </p:nvSpPr>
        <p:spPr>
          <a:xfrm>
            <a:off x="9769800" y="5396372"/>
            <a:ext cx="1781458" cy="489365"/>
          </a:xfrm>
          <a:prstGeom prst="rect">
            <a:avLst/>
          </a:prstGeom>
          <a:gradFill>
            <a:gsLst>
              <a:gs pos="0">
                <a:schemeClr val="accent6">
                  <a:lumMod val="60000"/>
                  <a:lumOff val="40000"/>
                </a:schemeClr>
              </a:gs>
              <a:gs pos="81000">
                <a:schemeClr val="bg1"/>
              </a:gs>
            </a:gsLst>
            <a:lin ang="5400000" scaled="1"/>
          </a:gradFill>
          <a:ln>
            <a:solidFill>
              <a:schemeClr val="accent1"/>
            </a:solidFill>
          </a:ln>
        </p:spPr>
        <p:txBody>
          <a:bodyPr wrap="square" rtlCol="0">
            <a:spAutoFit/>
          </a:bodyPr>
          <a:lstStyle>
            <a:defPPr>
              <a:defRPr lang="en-US"/>
            </a:defPPr>
            <a:lvl1pPr algn="ctr">
              <a:lnSpc>
                <a:spcPct val="114000"/>
              </a:lnSpc>
              <a:spcBef>
                <a:spcPts val="1200"/>
              </a:spcBef>
              <a:spcAft>
                <a:spcPts val="1200"/>
              </a:spcAft>
              <a:defRPr sz="2400">
                <a:latin typeface="Calibri" panose="020F0502020204030204" pitchFamily="34" charset="0"/>
                <a:ea typeface="Calibri" panose="020F0502020204030204" pitchFamily="34" charset="0"/>
              </a:defRPr>
            </a:lvl1pPr>
          </a:lstStyle>
          <a:p>
            <a:r>
              <a:rPr lang="en-IE" dirty="0"/>
              <a:t>Isn’t</a:t>
            </a:r>
            <a:endParaRPr lang="en-SG" dirty="0"/>
          </a:p>
        </p:txBody>
      </p:sp>
      <p:sp>
        <p:nvSpPr>
          <p:cNvPr id="38" name="TextBox 37">
            <a:extLst>
              <a:ext uri="{FF2B5EF4-FFF2-40B4-BE49-F238E27FC236}">
                <a16:creationId xmlns:a16="http://schemas.microsoft.com/office/drawing/2014/main" id="{72B0B313-BEAE-70CE-6D36-FB686EE58739}"/>
              </a:ext>
            </a:extLst>
          </p:cNvPr>
          <p:cNvSpPr txBox="1"/>
          <p:nvPr/>
        </p:nvSpPr>
        <p:spPr>
          <a:xfrm>
            <a:off x="6655475" y="1562786"/>
            <a:ext cx="2510477" cy="489365"/>
          </a:xfrm>
          <a:prstGeom prst="rect">
            <a:avLst/>
          </a:prstGeom>
          <a:gradFill>
            <a:gsLst>
              <a:gs pos="0">
                <a:schemeClr val="accent6">
                  <a:lumMod val="60000"/>
                  <a:lumOff val="40000"/>
                </a:schemeClr>
              </a:gs>
              <a:gs pos="100000">
                <a:schemeClr val="accent6">
                  <a:lumMod val="50000"/>
                </a:schemeClr>
              </a:gs>
            </a:gsLst>
            <a:lin ang="5400000" scaled="1"/>
          </a:gradFill>
          <a:ln>
            <a:solidFill>
              <a:schemeClr val="accent1"/>
            </a:solidFill>
          </a:ln>
        </p:spPr>
        <p:txBody>
          <a:bodyPr wrap="square" rtlCol="0">
            <a:spAutoFit/>
          </a:bodyPr>
          <a:lstStyle>
            <a:defPPr>
              <a:defRPr lang="en-US"/>
            </a:defPPr>
            <a:lvl1pPr algn="ctr">
              <a:lnSpc>
                <a:spcPct val="114000"/>
              </a:lnSpc>
              <a:spcBef>
                <a:spcPts val="1200"/>
              </a:spcBef>
              <a:spcAft>
                <a:spcPts val="1200"/>
              </a:spcAft>
              <a:defRPr sz="2400">
                <a:latin typeface="Calibri" panose="020F0502020204030204" pitchFamily="34" charset="0"/>
                <a:ea typeface="Calibri" panose="020F0502020204030204" pitchFamily="34" charset="0"/>
              </a:defRPr>
            </a:lvl1pPr>
          </a:lstStyle>
          <a:p>
            <a:pPr lvl="0"/>
            <a:r>
              <a:rPr lang="en-IE" dirty="0">
                <a:solidFill>
                  <a:schemeClr val="bg1"/>
                </a:solidFill>
              </a:rPr>
              <a:t>Full Form</a:t>
            </a:r>
            <a:endParaRPr lang="en-SG" dirty="0">
              <a:solidFill>
                <a:schemeClr val="bg1"/>
              </a:solidFill>
            </a:endParaRPr>
          </a:p>
        </p:txBody>
      </p:sp>
      <p:sp>
        <p:nvSpPr>
          <p:cNvPr id="39" name="TextBox 38">
            <a:extLst>
              <a:ext uri="{FF2B5EF4-FFF2-40B4-BE49-F238E27FC236}">
                <a16:creationId xmlns:a16="http://schemas.microsoft.com/office/drawing/2014/main" id="{19BCD4B2-E61B-5E5E-E070-0A037CF38C53}"/>
              </a:ext>
            </a:extLst>
          </p:cNvPr>
          <p:cNvSpPr txBox="1"/>
          <p:nvPr/>
        </p:nvSpPr>
        <p:spPr>
          <a:xfrm>
            <a:off x="9418870" y="1545795"/>
            <a:ext cx="2433776" cy="489365"/>
          </a:xfrm>
          <a:prstGeom prst="rect">
            <a:avLst/>
          </a:prstGeom>
          <a:gradFill>
            <a:gsLst>
              <a:gs pos="0">
                <a:schemeClr val="accent6">
                  <a:lumMod val="60000"/>
                  <a:lumOff val="40000"/>
                </a:schemeClr>
              </a:gs>
              <a:gs pos="100000">
                <a:schemeClr val="accent6">
                  <a:lumMod val="50000"/>
                </a:schemeClr>
              </a:gs>
            </a:gsLst>
            <a:lin ang="5400000" scaled="1"/>
          </a:gradFill>
          <a:ln>
            <a:solidFill>
              <a:schemeClr val="accent1"/>
            </a:solidFill>
          </a:ln>
        </p:spPr>
        <p:txBody>
          <a:bodyPr wrap="square" rtlCol="0">
            <a:spAutoFit/>
          </a:bodyPr>
          <a:lstStyle>
            <a:defPPr>
              <a:defRPr lang="en-US"/>
            </a:defPPr>
            <a:lvl1pPr algn="ctr">
              <a:lnSpc>
                <a:spcPct val="114000"/>
              </a:lnSpc>
              <a:spcBef>
                <a:spcPts val="1200"/>
              </a:spcBef>
              <a:spcAft>
                <a:spcPts val="1200"/>
              </a:spcAft>
              <a:defRPr sz="2400">
                <a:latin typeface="Calibri" panose="020F0502020204030204" pitchFamily="34" charset="0"/>
                <a:ea typeface="Calibri" panose="020F0502020204030204" pitchFamily="34" charset="0"/>
              </a:defRPr>
            </a:lvl1pPr>
          </a:lstStyle>
          <a:p>
            <a:pPr lvl="0"/>
            <a:r>
              <a:rPr lang="en-IE" dirty="0">
                <a:solidFill>
                  <a:schemeClr val="bg1"/>
                </a:solidFill>
              </a:rPr>
              <a:t>Contraction</a:t>
            </a:r>
            <a:endParaRPr lang="en-SG" dirty="0">
              <a:solidFill>
                <a:schemeClr val="bg1"/>
              </a:solidFill>
            </a:endParaRPr>
          </a:p>
        </p:txBody>
      </p:sp>
      <p:sp>
        <p:nvSpPr>
          <p:cNvPr id="9" name="TextBox 8">
            <a:extLst>
              <a:ext uri="{FF2B5EF4-FFF2-40B4-BE49-F238E27FC236}">
                <a16:creationId xmlns:a16="http://schemas.microsoft.com/office/drawing/2014/main" id="{1D6CB4AF-BA2F-2D03-CE7D-C2B40F75C8C4}"/>
              </a:ext>
            </a:extLst>
          </p:cNvPr>
          <p:cNvSpPr txBox="1"/>
          <p:nvPr/>
        </p:nvSpPr>
        <p:spPr>
          <a:xfrm>
            <a:off x="2927648" y="6309320"/>
            <a:ext cx="6408357" cy="40011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000" dirty="0"/>
              <a:t>Please click on each full form for the respective contraction.</a:t>
            </a:r>
          </a:p>
        </p:txBody>
      </p:sp>
    </p:spTree>
    <p:extLst>
      <p:ext uri="{BB962C8B-B14F-4D97-AF65-F5344CB8AC3E}">
        <p14:creationId xmlns:p14="http://schemas.microsoft.com/office/powerpoint/2010/main" val="204027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749"/>
                                          </p:stCondLst>
                                        </p:cTn>
                                        <p:tgtEl>
                                          <p:spTgt spid="12"/>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749"/>
                                          </p:stCondLst>
                                        </p:cTn>
                                        <p:tgtEl>
                                          <p:spTgt spid="1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749"/>
                                          </p:stCondLst>
                                        </p:cTn>
                                        <p:tgtEl>
                                          <p:spTgt spid="16"/>
                                        </p:tgtEl>
                                        <p:attrNameLst>
                                          <p:attrName>style.visibility</p:attrName>
                                        </p:attrNameLst>
                                      </p:cBhvr>
                                      <p:to>
                                        <p:strVal val="visible"/>
                                      </p:to>
                                    </p:set>
                                  </p:childTnLst>
                                </p:cTn>
                              </p:par>
                            </p:childTnLst>
                          </p:cTn>
                        </p:par>
                        <p:par>
                          <p:cTn id="16" fill="hold">
                            <p:stCondLst>
                              <p:cond delay="2250"/>
                            </p:stCondLst>
                            <p:childTnLst>
                              <p:par>
                                <p:cTn id="17" presetID="1" presetClass="entr" presetSubtype="0" fill="hold" grpId="0" nodeType="afterEffect">
                                  <p:stCondLst>
                                    <p:cond delay="0"/>
                                  </p:stCondLst>
                                  <p:childTnLst>
                                    <p:set>
                                      <p:cBhvr>
                                        <p:cTn id="18" dur="1" fill="hold">
                                          <p:stCondLst>
                                            <p:cond delay="749"/>
                                          </p:stCondLst>
                                        </p:cTn>
                                        <p:tgtEl>
                                          <p:spTgt spid="18"/>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grpId="0" nodeType="afterEffect">
                                  <p:stCondLst>
                                    <p:cond delay="0"/>
                                  </p:stCondLst>
                                  <p:childTnLst>
                                    <p:set>
                                      <p:cBhvr>
                                        <p:cTn id="21" dur="1" fill="hold">
                                          <p:stCondLst>
                                            <p:cond delay="749"/>
                                          </p:stCondLst>
                                        </p:cTn>
                                        <p:tgtEl>
                                          <p:spTgt spid="32"/>
                                        </p:tgtEl>
                                        <p:attrNameLst>
                                          <p:attrName>style.visibility</p:attrName>
                                        </p:attrNameLst>
                                      </p:cBhvr>
                                      <p:to>
                                        <p:strVal val="visible"/>
                                      </p:to>
                                    </p:set>
                                  </p:childTnLst>
                                </p:cTn>
                              </p:par>
                            </p:childTnLst>
                          </p:cTn>
                        </p:par>
                        <p:par>
                          <p:cTn id="22" fill="hold">
                            <p:stCondLst>
                              <p:cond delay="3750"/>
                            </p:stCondLst>
                            <p:childTnLst>
                              <p:par>
                                <p:cTn id="23" presetID="1" presetClass="entr" presetSubtype="0" fill="hold" grpId="0" nodeType="afterEffect">
                                  <p:stCondLst>
                                    <p:cond delay="0"/>
                                  </p:stCondLst>
                                  <p:childTnLst>
                                    <p:set>
                                      <p:cBhvr>
                                        <p:cTn id="24" dur="1" fill="hold">
                                          <p:stCondLst>
                                            <p:cond delay="749"/>
                                          </p:stCondLst>
                                        </p:cTn>
                                        <p:tgtEl>
                                          <p:spTgt spid="30"/>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749"/>
                                          </p:stCondLst>
                                        </p:cTn>
                                        <p:tgtEl>
                                          <p:spTgt spid="28"/>
                                        </p:tgtEl>
                                        <p:attrNameLst>
                                          <p:attrName>style.visibility</p:attrName>
                                        </p:attrNameLst>
                                      </p:cBhvr>
                                      <p:to>
                                        <p:strVal val="visible"/>
                                      </p:to>
                                    </p:set>
                                  </p:childTnLst>
                                </p:cTn>
                              </p:par>
                            </p:childTnLst>
                          </p:cTn>
                        </p:par>
                        <p:par>
                          <p:cTn id="28" fill="hold">
                            <p:stCondLst>
                              <p:cond delay="5250"/>
                            </p:stCondLst>
                            <p:childTnLst>
                              <p:par>
                                <p:cTn id="29" presetID="1" presetClass="entr" presetSubtype="0" fill="hold" grpId="0" nodeType="afterEffect">
                                  <p:stCondLst>
                                    <p:cond delay="0"/>
                                  </p:stCondLst>
                                  <p:childTnLst>
                                    <p:set>
                                      <p:cBhvr>
                                        <p:cTn id="30" dur="1" fill="hold">
                                          <p:stCondLst>
                                            <p:cond delay="749"/>
                                          </p:stCondLst>
                                        </p:cTn>
                                        <p:tgtEl>
                                          <p:spTgt spid="34"/>
                                        </p:tgtEl>
                                        <p:attrNameLst>
                                          <p:attrName>style.visibility</p:attrName>
                                        </p:attrNameLst>
                                      </p:cBhvr>
                                      <p:to>
                                        <p:strVal val="visible"/>
                                      </p:to>
                                    </p:set>
                                  </p:childTnLst>
                                </p:cTn>
                              </p:par>
                            </p:childTnLst>
                          </p:cTn>
                        </p:par>
                        <p:par>
                          <p:cTn id="31" fill="hold">
                            <p:stCondLst>
                              <p:cond delay="6000"/>
                            </p:stCondLst>
                            <p:childTnLst>
                              <p:par>
                                <p:cTn id="32" presetID="1" presetClass="entr" presetSubtype="0" fill="hold" grpId="0" nodeType="afterEffect">
                                  <p:stCondLst>
                                    <p:cond delay="0"/>
                                  </p:stCondLst>
                                  <p:childTnLst>
                                    <p:set>
                                      <p:cBhvr>
                                        <p:cTn id="33" dur="1" fill="hold">
                                          <p:stCondLst>
                                            <p:cond delay="749"/>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49" restart="whenNotActive" fill="hold" evtFilter="cancelBubble" nodeType="interactiveSeq">
                <p:stCondLst>
                  <p:cond evt="onClick" delay="0">
                    <p:tgtEl>
                      <p:spTgt spid="16"/>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4" restart="whenNotActive" fill="hold" evtFilter="cancelBubble" nodeType="interactiveSeq">
                <p:stCondLst>
                  <p:cond evt="onClick" delay="0">
                    <p:tgtEl>
                      <p:spTgt spid="18"/>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59" restart="whenNotActive" fill="hold" evtFilter="cancelBubble" nodeType="interactiveSeq">
                <p:stCondLst>
                  <p:cond evt="onClick" delay="0">
                    <p:tgtEl>
                      <p:spTgt spid="32"/>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64" restart="whenNotActive" fill="hold" evtFilter="cancelBubble" nodeType="interactiveSeq">
                <p:stCondLst>
                  <p:cond evt="onClick" delay="0">
                    <p:tgtEl>
                      <p:spTgt spid="30"/>
                    </p:tgtEl>
                  </p:cond>
                </p:stCondLst>
                <p:endSync evt="end" delay="0">
                  <p:rtn val="all"/>
                </p:endSync>
                <p:childTnLst>
                  <p:par>
                    <p:cTn id="65" fill="hold">
                      <p:stCondLst>
                        <p:cond delay="0"/>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69" restart="whenNotActive" fill="hold" evtFilter="cancelBubble" nodeType="interactiveSeq">
                <p:stCondLst>
                  <p:cond evt="onClick" delay="0">
                    <p:tgtEl>
                      <p:spTgt spid="28"/>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74" restart="whenNotActive" fill="hold" evtFilter="cancelBubble" nodeType="interactiveSeq">
                <p:stCondLst>
                  <p:cond evt="onClick" delay="0">
                    <p:tgtEl>
                      <p:spTgt spid="34"/>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seq concurrent="1" nextAc="seek">
              <p:cTn id="79" restart="whenNotActive" fill="hold" evtFilter="cancelBubble" nodeType="interactiveSeq">
                <p:stCondLst>
                  <p:cond evt="onClick" delay="0">
                    <p:tgtEl>
                      <p:spTgt spid="36"/>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36"/>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3154229587"/>
              </p:ext>
            </p:extLst>
          </p:nvPr>
        </p:nvGraphicFramePr>
        <p:xfrm>
          <a:off x="1127448" y="700345"/>
          <a:ext cx="9865095" cy="2683626"/>
        </p:xfrm>
        <a:graphic>
          <a:graphicData uri="http://schemas.openxmlformats.org/drawingml/2006/table">
            <a:tbl>
              <a:tblPr firstRow="1" bandRow="1">
                <a:tableStyleId>{F5AB1C69-6EDB-4FF4-983F-18BD219EF322}</a:tableStyleId>
              </a:tblPr>
              <a:tblGrid>
                <a:gridCol w="921972">
                  <a:extLst>
                    <a:ext uri="{9D8B030D-6E8A-4147-A177-3AD203B41FA5}">
                      <a16:colId xmlns:a16="http://schemas.microsoft.com/office/drawing/2014/main" val="20000"/>
                    </a:ext>
                  </a:extLst>
                </a:gridCol>
                <a:gridCol w="1475154">
                  <a:extLst>
                    <a:ext uri="{9D8B030D-6E8A-4147-A177-3AD203B41FA5}">
                      <a16:colId xmlns:a16="http://schemas.microsoft.com/office/drawing/2014/main" val="20001"/>
                    </a:ext>
                  </a:extLst>
                </a:gridCol>
                <a:gridCol w="7467969">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lnB w="12700" cap="flat" cmpd="sng" algn="ctr">
                      <a:solidFill>
                        <a:schemeClr val="tx1"/>
                      </a:solidFill>
                      <a:prstDash val="solid"/>
                      <a:round/>
                      <a:headEnd type="none" w="med" len="med"/>
                      <a:tailEnd type="none" w="med" len="med"/>
                    </a:lnB>
                    <a:solidFill>
                      <a:srgbClr val="948A54"/>
                    </a:solidFill>
                  </a:tcPr>
                </a:tc>
                <a:tc>
                  <a:txBody>
                    <a:bodyPr/>
                    <a:lstStyle/>
                    <a:p>
                      <a:pPr algn="ctr"/>
                      <a:r>
                        <a:rPr lang="en-IN" sz="2000" dirty="0"/>
                        <a:t>Thumbnail</a:t>
                      </a:r>
                    </a:p>
                  </a:txBody>
                  <a:tcPr>
                    <a:lnB w="12700" cap="flat" cmpd="sng" algn="ctr">
                      <a:solidFill>
                        <a:schemeClr val="tx1"/>
                      </a:solidFill>
                      <a:prstDash val="solid"/>
                      <a:round/>
                      <a:headEnd type="none" w="med" len="med"/>
                      <a:tailEnd type="none" w="med" len="med"/>
                    </a:lnB>
                    <a:solidFill>
                      <a:srgbClr val="948A54"/>
                    </a:solidFill>
                  </a:tcPr>
                </a:tc>
                <a:tc>
                  <a:txBody>
                    <a:bodyPr/>
                    <a:lstStyle/>
                    <a:p>
                      <a:pPr algn="ctr"/>
                      <a:r>
                        <a:rPr lang="en-IN" sz="2000" dirty="0"/>
                        <a:t>Source link and Attribution</a:t>
                      </a:r>
                    </a:p>
                  </a:txBody>
                  <a:tcPr>
                    <a:lnB w="12700" cap="flat" cmpd="sng" algn="ctr">
                      <a:solidFill>
                        <a:schemeClr val="tx1"/>
                      </a:solidFill>
                      <a:prstDash val="solid"/>
                      <a:round/>
                      <a:headEnd type="none" w="med" len="med"/>
                      <a:tailEnd type="none" w="med" len="med"/>
                    </a:lnB>
                    <a:solidFill>
                      <a:srgbClr val="948A54"/>
                    </a:solidFill>
                  </a:tcPr>
                </a:tc>
                <a:extLst>
                  <a:ext uri="{0D108BD9-81ED-4DB2-BD59-A6C34878D82A}">
                    <a16:rowId xmlns:a16="http://schemas.microsoft.com/office/drawing/2014/main" val="10000"/>
                  </a:ext>
                </a:extLst>
              </a:tr>
              <a:tr h="389313">
                <a:tc>
                  <a:txBody>
                    <a:bodyPr/>
                    <a:lstStyle/>
                    <a:p>
                      <a:pPr algn="ctr"/>
                      <a:r>
                        <a:rPr lang="en-IN" sz="9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71450" indent="-171450" rtl="0">
                        <a:buFont typeface="Arial" panose="020B0604020202020204" pitchFamily="34" charset="0"/>
                        <a:buChar char="•"/>
                      </a:pPr>
                      <a:r>
                        <a:rPr lang="en-IN" sz="900" b="0" i="0" u="none" strike="noStrike" kern="1200" baseline="0" dirty="0">
                          <a:solidFill>
                            <a:schemeClr val="tx1"/>
                          </a:solidFill>
                          <a:latin typeface="+mn-lt"/>
                          <a:ea typeface="+mn-ea"/>
                          <a:cs typeface="+mn-cs"/>
                        </a:rPr>
                        <a:t>Boy - https://pixabay.com/photos/indian-boy-child-male-asian-1119236/</a:t>
                      </a:r>
                    </a:p>
                    <a:p>
                      <a:pPr marL="171450" indent="-171450" rtl="0">
                        <a:buFont typeface="Arial" panose="020B0604020202020204" pitchFamily="34" charset="0"/>
                        <a:buChar char="•"/>
                      </a:pPr>
                      <a:r>
                        <a:rPr lang="en-IN" sz="900" b="0" dirty="0"/>
                        <a:t>Cow - https://pixabay.com/vectors/cow-livestock-cattle-farm-animal-44695/</a:t>
                      </a:r>
                    </a:p>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89313">
                <a:tc>
                  <a:txBody>
                    <a:bodyPr/>
                    <a:lstStyle/>
                    <a:p>
                      <a:pPr algn="ctr"/>
                      <a:r>
                        <a:rPr lang="en-IN" sz="900"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900" b="0" dirty="0"/>
                        <a:t>House - https://pixabay.com/illustrations/home-little-house-construction-4503982/</a:t>
                      </a:r>
                    </a:p>
                    <a:p>
                      <a:pPr marL="171450" indent="-171450" rtl="0">
                        <a:buFont typeface="Arial" panose="020B0604020202020204" pitchFamily="34" charset="0"/>
                        <a:buChar char="•"/>
                      </a:pPr>
                      <a:endParaRPr lang="en-IN"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389313">
                <a:tc>
                  <a:txBody>
                    <a:bodyPr/>
                    <a:lstStyle/>
                    <a:p>
                      <a:pPr algn="ctr"/>
                      <a:r>
                        <a:rPr lang="en-IN" sz="900" dirty="0"/>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900" b="0" dirty="0"/>
                        <a:t>Students - https://pixabay.com/photos/school-nursery-children-india-298681/</a:t>
                      </a:r>
                    </a:p>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389313">
                <a:tc>
                  <a:txBody>
                    <a:bodyPr/>
                    <a:lstStyle/>
                    <a:p>
                      <a:pPr algn="ctr"/>
                      <a:r>
                        <a:rPr lang="en-IN" sz="9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71450" indent="-171450" rtl="0">
                        <a:buFont typeface="Arial" panose="020B0604020202020204" pitchFamily="34" charset="0"/>
                        <a:buChar char="•"/>
                      </a:pPr>
                      <a:r>
                        <a:rPr lang="en-IN" sz="900" b="0" i="0" u="none" strike="noStrike" kern="1200" baseline="0" dirty="0">
                          <a:solidFill>
                            <a:schemeClr val="tx1"/>
                          </a:solidFill>
                          <a:latin typeface="+mn-lt"/>
                          <a:ea typeface="+mn-ea"/>
                          <a:cs typeface="+mn-cs"/>
                        </a:rPr>
                        <a:t>Desk - https://pixabay.com/photos/cameroon-school-classroom-desks-104485/</a:t>
                      </a:r>
                    </a:p>
                    <a:p>
                      <a:pPr marL="171450" indent="-171450" rtl="0">
                        <a:buFont typeface="Arial" panose="020B0604020202020204" pitchFamily="34" charset="0"/>
                        <a:buChar char="•"/>
                      </a:pPr>
                      <a:r>
                        <a:rPr lang="en-IN" sz="900" b="0" dirty="0"/>
                        <a:t>Calendar - https://freesvg.org/aqeeliz-calendar</a:t>
                      </a:r>
                    </a:p>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389313">
                <a:tc>
                  <a:txBody>
                    <a:bodyPr/>
                    <a:lstStyle/>
                    <a:p>
                      <a:pPr algn="ctr"/>
                      <a:r>
                        <a:rPr lang="en-IN" sz="9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71450" indent="-171450" rtl="0">
                        <a:buFont typeface="Arial" panose="020B0604020202020204" pitchFamily="34" charset="0"/>
                        <a:buChar char="•"/>
                      </a:pPr>
                      <a:r>
                        <a:rPr lang="en-IN" sz="900" b="0" i="0" u="none" strike="noStrike" kern="1200" baseline="0" dirty="0">
                          <a:solidFill>
                            <a:schemeClr val="tx1"/>
                          </a:solidFill>
                          <a:latin typeface="+mn-lt"/>
                          <a:ea typeface="+mn-ea"/>
                          <a:cs typeface="+mn-cs"/>
                        </a:rPr>
                        <a:t>Shoes - https://pixabay.com/photos/shoes-men-women-boots-sandals-89037/</a:t>
                      </a:r>
                    </a:p>
                    <a:p>
                      <a:pPr marL="171450" indent="-171450" rtl="0">
                        <a:buFont typeface="Arial" panose="020B0604020202020204" pitchFamily="34" charset="0"/>
                        <a:buChar char="•"/>
                      </a:pPr>
                      <a:r>
                        <a:rPr lang="en-IN" sz="900" b="0" dirty="0"/>
                        <a:t>Table - https://pixabay.com/vectors/table-furniture-wooden-1300555/</a:t>
                      </a:r>
                    </a:p>
                    <a:p>
                      <a:pPr marL="171450" indent="-171450" rtl="0">
                        <a:buFont typeface="Arial" panose="020B0604020202020204" pitchFamily="34" charset="0"/>
                        <a:buChar char="•"/>
                      </a:pPr>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bl>
          </a:graphicData>
        </a:graphic>
      </p:graphicFrame>
      <p:pic>
        <p:nvPicPr>
          <p:cNvPr id="3" name="Picture 2" descr="Free photos of Indian">
            <a:extLst>
              <a:ext uri="{FF2B5EF4-FFF2-40B4-BE49-F238E27FC236}">
                <a16:creationId xmlns:a16="http://schemas.microsoft.com/office/drawing/2014/main" id="{C727AF36-433B-6C59-FBBD-9218A67E39E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8889"/>
          <a:stretch/>
        </p:blipFill>
        <p:spPr bwMode="auto">
          <a:xfrm>
            <a:off x="2350148" y="1227151"/>
            <a:ext cx="256766" cy="2601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ree illustrations of Home">
            <a:extLst>
              <a:ext uri="{FF2B5EF4-FFF2-40B4-BE49-F238E27FC236}">
                <a16:creationId xmlns:a16="http://schemas.microsoft.com/office/drawing/2014/main" id="{917941ED-4AA8-FFA8-2677-6543A29C47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6914" y="1663215"/>
            <a:ext cx="346935" cy="2915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ree vector graphics of Cow">
            <a:extLst>
              <a:ext uri="{FF2B5EF4-FFF2-40B4-BE49-F238E27FC236}">
                <a16:creationId xmlns:a16="http://schemas.microsoft.com/office/drawing/2014/main" id="{093C3411-9A92-5F62-A0C4-469BCA32DCE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4106" y="1262878"/>
            <a:ext cx="362646" cy="224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Free photos of Cameroon">
            <a:extLst>
              <a:ext uri="{FF2B5EF4-FFF2-40B4-BE49-F238E27FC236}">
                <a16:creationId xmlns:a16="http://schemas.microsoft.com/office/drawing/2014/main" id="{EABA8D8D-5CC2-0D72-42BB-295C8A8CD7C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0541" y="2450135"/>
            <a:ext cx="251337" cy="1885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Free photos of School">
            <a:extLst>
              <a:ext uri="{FF2B5EF4-FFF2-40B4-BE49-F238E27FC236}">
                <a16:creationId xmlns:a16="http://schemas.microsoft.com/office/drawing/2014/main" id="{C10C5EB9-3DF2-2FE1-B1D7-9B049FC28EE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545" t="4440" r="16293" b="17653"/>
          <a:stretch/>
        </p:blipFill>
        <p:spPr bwMode="auto">
          <a:xfrm>
            <a:off x="2631878" y="2049798"/>
            <a:ext cx="321971" cy="29151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Calendar">
            <a:extLst>
              <a:ext uri="{FF2B5EF4-FFF2-40B4-BE49-F238E27FC236}">
                <a16:creationId xmlns:a16="http://schemas.microsoft.com/office/drawing/2014/main" id="{48414D57-6E7E-95A0-1113-0A338FD52F1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90152" y="2455065"/>
            <a:ext cx="264530" cy="2645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Free vector graphics of Table">
            <a:extLst>
              <a:ext uri="{FF2B5EF4-FFF2-40B4-BE49-F238E27FC236}">
                <a16:creationId xmlns:a16="http://schemas.microsoft.com/office/drawing/2014/main" id="{0A3E5ADF-6CEC-72E6-17FF-F4CEE3C1E7F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12545" y="2984290"/>
            <a:ext cx="463576" cy="29950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Free photos of Shoes">
            <a:extLst>
              <a:ext uri="{FF2B5EF4-FFF2-40B4-BE49-F238E27FC236}">
                <a16:creationId xmlns:a16="http://schemas.microsoft.com/office/drawing/2014/main" id="{25AB63D0-D35E-89C6-A4ED-40701427083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V="1">
            <a:off x="2334609" y="3027165"/>
            <a:ext cx="331797" cy="2137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7381</TotalTime>
  <Words>1061</Words>
  <Application>Microsoft Office PowerPoint</Application>
  <PresentationFormat>Widescreen</PresentationFormat>
  <Paragraphs>152</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Cambria Math</vt:lpstr>
      <vt:lpstr>Wingdings</vt:lpstr>
      <vt:lpstr>DD</vt:lpstr>
      <vt:lpstr>Learning the Apostrophe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210</cp:revision>
  <dcterms:created xsi:type="dcterms:W3CDTF">2020-08-28T09:38:22Z</dcterms:created>
  <dcterms:modified xsi:type="dcterms:W3CDTF">2022-12-11T14:01:56Z</dcterms:modified>
</cp:coreProperties>
</file>