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9" r:id="rId3"/>
    <p:sldId id="270" r:id="rId4"/>
    <p:sldId id="273" r:id="rId5"/>
    <p:sldId id="275" r:id="rId6"/>
    <p:sldId id="274" r:id="rId7"/>
    <p:sldId id="276" r:id="rId8"/>
    <p:sldId id="25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164">
          <p15:clr>
            <a:srgbClr val="A4A3A4"/>
          </p15:clr>
        </p15:guide>
        <p15:guide id="4" orient="horz">
          <p15:clr>
            <a:srgbClr val="A4A3A4"/>
          </p15:clr>
        </p15:guide>
        <p15:guide id="5" pos="379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CC00CC"/>
    <a:srgbClr val="BF22FE"/>
    <a:srgbClr val="FF99FF"/>
    <a:srgbClr val="ECFB25"/>
    <a:srgbClr val="E7ABFF"/>
    <a:srgbClr val="010B01"/>
    <a:srgbClr val="FBFE80"/>
    <a:srgbClr val="13F3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5054" autoAdjust="0"/>
  </p:normalViewPr>
  <p:slideViewPr>
    <p:cSldViewPr>
      <p:cViewPr varScale="1">
        <p:scale>
          <a:sx n="57" d="100"/>
          <a:sy n="57" d="100"/>
        </p:scale>
        <p:origin x="188" y="36"/>
      </p:cViewPr>
      <p:guideLst>
        <p:guide orient="horz" pos="2160"/>
        <p:guide pos="3840"/>
        <p:guide orient="horz" pos="164"/>
        <p:guide orient="horz"/>
        <p:guide pos="379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DF657F-02CC-4965-8C08-F347D6717137}" type="datetimeFigureOut">
              <a:rPr lang="en-US" smtClean="0"/>
              <a:pPr/>
              <a:t>12/15/2022</a:t>
            </a:fld>
            <a:endParaRPr lang="en-IN"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69404-76F5-4205-AB8A-DE608B1B0BD3}" type="slidenum">
              <a:rPr lang="en-IN" smtClean="0"/>
              <a:pPr/>
              <a:t>‹#›</a:t>
            </a:fld>
            <a:endParaRPr lang="en-IN" dirty="0"/>
          </a:p>
        </p:txBody>
      </p:sp>
    </p:spTree>
    <p:extLst>
      <p:ext uri="{BB962C8B-B14F-4D97-AF65-F5344CB8AC3E}">
        <p14:creationId xmlns:p14="http://schemas.microsoft.com/office/powerpoint/2010/main" val="2218750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NA</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NA</a:t>
            </a: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r>
              <a:rPr lang="en-US" dirty="0"/>
              <a:t>https://</a:t>
            </a:r>
            <a:r>
              <a:rPr lang="en-US" dirty="0" err="1"/>
              <a:t>pixabay.com</a:t>
            </a:r>
            <a:r>
              <a:rPr lang="en-US" dirty="0"/>
              <a:t>/vectors/student-boy-study-write-take-notes-7452041/</a:t>
            </a:r>
            <a:endParaRPr lang="en-IN" sz="1200" b="0" i="0" u="none" strike="noStrike"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1E69404-76F5-4205-AB8A-DE608B1B0BD3}" type="slidenum">
              <a:rPr lang="en-IN" smtClean="0"/>
              <a:pPr/>
              <a:t>1</a:t>
            </a:fld>
            <a:endParaRPr lang="en-I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1" i="0" u="none" strike="noStrike" kern="1200" baseline="0" dirty="0">
                <a:solidFill>
                  <a:schemeClr val="tx1"/>
                </a:solidFill>
                <a:latin typeface="+mn-lt"/>
                <a:ea typeface="+mn-ea"/>
                <a:cs typeface="+mn-cs"/>
              </a:rPr>
              <a:t> : </a:t>
            </a:r>
            <a:r>
              <a:rPr lang="en-IE" sz="1200" kern="1200" dirty="0">
                <a:solidFill>
                  <a:schemeClr val="tx1"/>
                </a:solidFill>
                <a:effectLst/>
                <a:latin typeface="+mn-lt"/>
                <a:ea typeface="+mn-ea"/>
                <a:cs typeface="+mn-cs"/>
              </a:rPr>
              <a:t>The teacher may present the table,</a:t>
            </a:r>
            <a:r>
              <a:rPr lang="en-IE" sz="1200" kern="1200" baseline="0" dirty="0">
                <a:solidFill>
                  <a:schemeClr val="tx1"/>
                </a:solidFill>
                <a:effectLst/>
                <a:latin typeface="+mn-lt"/>
                <a:ea typeface="+mn-ea"/>
                <a:cs typeface="+mn-cs"/>
              </a:rPr>
              <a:t> wait, and elicit the </a:t>
            </a:r>
            <a:r>
              <a:rPr lang="en-IE" sz="1200" kern="1200" dirty="0">
                <a:solidFill>
                  <a:schemeClr val="tx1"/>
                </a:solidFill>
                <a:effectLst/>
                <a:latin typeface="+mn-lt"/>
                <a:ea typeface="+mn-ea"/>
                <a:cs typeface="+mn-cs"/>
              </a:rPr>
              <a:t>answers orally</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before revealing the answers to the students.</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Click on the answer icon to</a:t>
            </a:r>
            <a:r>
              <a:rPr lang="en-IN" sz="1200" b="0" i="0" u="none" strike="noStrike" kern="1200" baseline="0" dirty="0">
                <a:solidFill>
                  <a:schemeClr val="tx1"/>
                </a:solidFill>
                <a:latin typeface="+mn-lt"/>
                <a:ea typeface="+mn-ea"/>
                <a:cs typeface="+mn-cs"/>
              </a:rPr>
              <a:t> show the answers. Click outside the icon to go to the next slide.</a:t>
            </a:r>
            <a:endParaRPr lang="en-IN" sz="1200" b="1" i="0" u="none" strike="noStrike" kern="1200" dirty="0">
              <a:solidFill>
                <a:schemeClr val="tx1"/>
              </a:solidFill>
              <a:latin typeface="+mn-lt"/>
              <a:ea typeface="+mn-ea"/>
              <a:cs typeface="+mn-cs"/>
              <a:sym typeface="Calibri"/>
            </a:endParaRPr>
          </a:p>
          <a:p>
            <a:pPr rtl="0"/>
            <a:r>
              <a:rPr lang="en-US" sz="1200" b="1" i="0" dirty="0">
                <a:solidFill>
                  <a:schemeClr val="dk1"/>
                </a:solidFill>
                <a:latin typeface="+mn-lt"/>
                <a:ea typeface="Calibri"/>
                <a:cs typeface="Calibri"/>
                <a:sym typeface="Calibri"/>
              </a:rPr>
              <a:t>Source of Multimedia Objects used in this slide -</a:t>
            </a:r>
            <a:r>
              <a:rPr lang="en-US" sz="1200" b="0" i="0" dirty="0">
                <a:solidFill>
                  <a:schemeClr val="dk1"/>
                </a:solidFill>
                <a:latin typeface="+mn-lt"/>
                <a:ea typeface="Calibri"/>
                <a:cs typeface="Calibri"/>
                <a:sym typeface="Calibri"/>
              </a:rPr>
              <a:t> NA</a:t>
            </a:r>
          </a:p>
          <a:p>
            <a:pPr rtl="0"/>
            <a:r>
              <a:rPr lang="en-US" sz="1200" b="0" i="0" dirty="0">
                <a:solidFill>
                  <a:schemeClr val="dk1"/>
                </a:solidFill>
                <a:latin typeface="+mn-lt"/>
                <a:ea typeface="Calibri"/>
                <a:cs typeface="Calibri"/>
                <a:sym typeface="Calibri"/>
              </a:rPr>
              <a:t>Finger point: PPT Icon</a:t>
            </a:r>
          </a:p>
        </p:txBody>
      </p:sp>
      <p:sp>
        <p:nvSpPr>
          <p:cNvPr id="4" name="Slide Number Placeholder 3"/>
          <p:cNvSpPr>
            <a:spLocks noGrp="1"/>
          </p:cNvSpPr>
          <p:nvPr>
            <p:ph type="sldNum" sz="quarter" idx="10"/>
          </p:nvPr>
        </p:nvSpPr>
        <p:spPr/>
        <p:txBody>
          <a:bodyPr/>
          <a:lstStyle/>
          <a:p>
            <a:fld id="{21E69404-76F5-4205-AB8A-DE608B1B0BD3}" type="slidenum">
              <a:rPr lang="en-IN" smtClean="0"/>
              <a:pPr/>
              <a:t>2</a:t>
            </a:fld>
            <a:endParaRPr lang="en-I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1" i="0" u="none" strike="noStrike" kern="1200" baseline="0" dirty="0">
                <a:solidFill>
                  <a:schemeClr val="tx1"/>
                </a:solidFill>
                <a:latin typeface="+mn-lt"/>
                <a:ea typeface="+mn-ea"/>
                <a:cs typeface="+mn-cs"/>
              </a:rPr>
              <a:t> : </a:t>
            </a:r>
            <a:r>
              <a:rPr lang="en-IE" sz="1200" kern="1200" dirty="0">
                <a:solidFill>
                  <a:schemeClr val="tx1"/>
                </a:solidFill>
                <a:effectLst/>
                <a:latin typeface="+mn-lt"/>
                <a:ea typeface="+mn-ea"/>
                <a:cs typeface="+mn-cs"/>
              </a:rPr>
              <a:t>The teacher may present the words,</a:t>
            </a:r>
            <a:r>
              <a:rPr lang="en-IE" sz="1200" kern="1200" baseline="0" dirty="0">
                <a:solidFill>
                  <a:schemeClr val="tx1"/>
                </a:solidFill>
                <a:effectLst/>
                <a:latin typeface="+mn-lt"/>
                <a:ea typeface="+mn-ea"/>
                <a:cs typeface="+mn-cs"/>
              </a:rPr>
              <a:t> wait, and elicit the </a:t>
            </a:r>
            <a:r>
              <a:rPr lang="en-IE" sz="1200" kern="1200" dirty="0">
                <a:solidFill>
                  <a:schemeClr val="tx1"/>
                </a:solidFill>
                <a:effectLst/>
                <a:latin typeface="+mn-lt"/>
                <a:ea typeface="+mn-ea"/>
                <a:cs typeface="+mn-cs"/>
              </a:rPr>
              <a:t>answers orally</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before revealing the answers to the students.</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Click on the answer icon to</a:t>
            </a:r>
            <a:r>
              <a:rPr lang="en-IN" sz="1200" b="0" i="0" u="none" strike="noStrike" kern="1200" baseline="0" dirty="0">
                <a:solidFill>
                  <a:schemeClr val="tx1"/>
                </a:solidFill>
                <a:latin typeface="+mn-lt"/>
                <a:ea typeface="+mn-ea"/>
                <a:cs typeface="+mn-cs"/>
              </a:rPr>
              <a:t> show the answers. Click outside the icon to go to the next slide.</a:t>
            </a:r>
            <a:endParaRPr lang="en-IN" sz="1200" b="1" i="0" u="none" strike="noStrike" kern="1200" dirty="0">
              <a:solidFill>
                <a:schemeClr val="tx1"/>
              </a:solidFill>
              <a:latin typeface="+mn-lt"/>
              <a:ea typeface="+mn-ea"/>
              <a:cs typeface="+mn-cs"/>
              <a:sym typeface="Calibri"/>
            </a:endParaRPr>
          </a:p>
          <a:p>
            <a:pPr rtl="0"/>
            <a:r>
              <a:rPr lang="en-US" sz="1200" b="1" i="0" dirty="0">
                <a:solidFill>
                  <a:schemeClr val="dk1"/>
                </a:solidFill>
                <a:latin typeface="+mn-lt"/>
                <a:ea typeface="Calibri"/>
                <a:cs typeface="Calibri"/>
                <a:sym typeface="Calibri"/>
              </a:rPr>
              <a:t>Source of Multimedia Objects used in this slide -</a:t>
            </a:r>
            <a:r>
              <a:rPr lang="en-US" sz="1200" b="0" i="0" dirty="0">
                <a:solidFill>
                  <a:schemeClr val="dk1"/>
                </a:solidFill>
                <a:latin typeface="+mn-lt"/>
                <a:ea typeface="Calibri"/>
                <a:cs typeface="Calibri"/>
                <a:sym typeface="Calibri"/>
              </a:rPr>
              <a:t> NA</a:t>
            </a:r>
          </a:p>
        </p:txBody>
      </p:sp>
      <p:sp>
        <p:nvSpPr>
          <p:cNvPr id="4" name="Slide Number Placeholder 3"/>
          <p:cNvSpPr>
            <a:spLocks noGrp="1"/>
          </p:cNvSpPr>
          <p:nvPr>
            <p:ph type="sldNum" sz="quarter" idx="10"/>
          </p:nvPr>
        </p:nvSpPr>
        <p:spPr/>
        <p:txBody>
          <a:bodyPr/>
          <a:lstStyle/>
          <a:p>
            <a:fld id="{21E69404-76F5-4205-AB8A-DE608B1B0BD3}" type="slidenum">
              <a:rPr lang="en-IN" smtClean="0"/>
              <a:pPr/>
              <a:t>3</a:t>
            </a:fld>
            <a:endParaRPr lang="en-IN"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1" i="0" u="none" strike="noStrike" kern="1200" baseline="0" dirty="0">
                <a:solidFill>
                  <a:schemeClr val="tx1"/>
                </a:solidFill>
                <a:latin typeface="+mn-lt"/>
                <a:ea typeface="+mn-ea"/>
                <a:cs typeface="+mn-cs"/>
              </a:rPr>
              <a:t> : </a:t>
            </a:r>
            <a:r>
              <a:rPr lang="en-IE" sz="1200" kern="1200" dirty="0">
                <a:solidFill>
                  <a:schemeClr val="tx1"/>
                </a:solidFill>
                <a:effectLst/>
                <a:latin typeface="+mn-lt"/>
                <a:ea typeface="+mn-ea"/>
                <a:cs typeface="+mn-cs"/>
              </a:rPr>
              <a:t>The teacher may present the statements,</a:t>
            </a:r>
            <a:r>
              <a:rPr lang="en-IE" sz="1200" kern="1200" baseline="0" dirty="0">
                <a:solidFill>
                  <a:schemeClr val="tx1"/>
                </a:solidFill>
                <a:effectLst/>
                <a:latin typeface="+mn-lt"/>
                <a:ea typeface="+mn-ea"/>
                <a:cs typeface="+mn-cs"/>
              </a:rPr>
              <a:t> wait, and elicit the </a:t>
            </a:r>
            <a:r>
              <a:rPr lang="en-IE" sz="1200" kern="1200" dirty="0">
                <a:solidFill>
                  <a:schemeClr val="tx1"/>
                </a:solidFill>
                <a:effectLst/>
                <a:latin typeface="+mn-lt"/>
                <a:ea typeface="+mn-ea"/>
                <a:cs typeface="+mn-cs"/>
              </a:rPr>
              <a:t>answers orally</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before revealing the answers to the students.</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Click on the answer icon to</a:t>
            </a:r>
            <a:r>
              <a:rPr lang="en-IN" sz="1200" b="0" i="0" u="none" strike="noStrike" kern="1200" baseline="0" dirty="0">
                <a:solidFill>
                  <a:schemeClr val="tx1"/>
                </a:solidFill>
                <a:latin typeface="+mn-lt"/>
                <a:ea typeface="+mn-ea"/>
                <a:cs typeface="+mn-cs"/>
              </a:rPr>
              <a:t> show the answers. Click outside the icon to go to the next slide.</a:t>
            </a:r>
            <a:endParaRPr lang="en-IN" sz="1200" b="1" i="0" u="none" strike="noStrike" kern="1200" dirty="0">
              <a:solidFill>
                <a:schemeClr val="tx1"/>
              </a:solidFill>
              <a:latin typeface="+mn-lt"/>
              <a:ea typeface="+mn-ea"/>
              <a:cs typeface="+mn-cs"/>
              <a:sym typeface="Calibri"/>
            </a:endParaRPr>
          </a:p>
          <a:p>
            <a:pPr rtl="0"/>
            <a:r>
              <a:rPr lang="en-US" sz="1200" b="1" i="0" dirty="0">
                <a:solidFill>
                  <a:schemeClr val="dk1"/>
                </a:solidFill>
                <a:latin typeface="+mn-lt"/>
                <a:ea typeface="Calibri"/>
                <a:cs typeface="Calibri"/>
                <a:sym typeface="Calibri"/>
              </a:rPr>
              <a:t>Source of Multimedia Objects used in this slide -</a:t>
            </a:r>
            <a:r>
              <a:rPr lang="en-US" sz="1200" b="0" i="0" dirty="0">
                <a:solidFill>
                  <a:schemeClr val="dk1"/>
                </a:solidFill>
                <a:latin typeface="+mn-lt"/>
                <a:ea typeface="Calibri"/>
                <a:cs typeface="Calibri"/>
                <a:sym typeface="Calibri"/>
              </a:rPr>
              <a:t> NA</a:t>
            </a:r>
          </a:p>
        </p:txBody>
      </p:sp>
      <p:sp>
        <p:nvSpPr>
          <p:cNvPr id="4" name="Slide Number Placeholder 3"/>
          <p:cNvSpPr>
            <a:spLocks noGrp="1"/>
          </p:cNvSpPr>
          <p:nvPr>
            <p:ph type="sldNum" sz="quarter" idx="10"/>
          </p:nvPr>
        </p:nvSpPr>
        <p:spPr/>
        <p:txBody>
          <a:bodyPr/>
          <a:lstStyle/>
          <a:p>
            <a:fld id="{21E69404-76F5-4205-AB8A-DE608B1B0BD3}" type="slidenum">
              <a:rPr lang="en-IN" smtClean="0"/>
              <a:pPr/>
              <a:t>4</a:t>
            </a:fld>
            <a:endParaRPr lang="en-IN"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1" i="0" u="none" strike="noStrike" kern="1200" baseline="0" dirty="0">
                <a:solidFill>
                  <a:schemeClr val="tx1"/>
                </a:solidFill>
                <a:latin typeface="+mn-lt"/>
                <a:ea typeface="+mn-ea"/>
                <a:cs typeface="+mn-cs"/>
              </a:rPr>
              <a:t> : </a:t>
            </a:r>
            <a:r>
              <a:rPr lang="en-IE" sz="1200" kern="1200" dirty="0">
                <a:solidFill>
                  <a:schemeClr val="tx1"/>
                </a:solidFill>
                <a:effectLst/>
                <a:latin typeface="+mn-lt"/>
                <a:ea typeface="+mn-ea"/>
                <a:cs typeface="+mn-cs"/>
              </a:rPr>
              <a:t>The teacher may present the statements,</a:t>
            </a:r>
            <a:r>
              <a:rPr lang="en-IE" sz="1200" kern="1200" baseline="0" dirty="0">
                <a:solidFill>
                  <a:schemeClr val="tx1"/>
                </a:solidFill>
                <a:effectLst/>
                <a:latin typeface="+mn-lt"/>
                <a:ea typeface="+mn-ea"/>
                <a:cs typeface="+mn-cs"/>
              </a:rPr>
              <a:t> wait, and elicit the </a:t>
            </a:r>
            <a:r>
              <a:rPr lang="en-IE" sz="1200" kern="1200" dirty="0">
                <a:solidFill>
                  <a:schemeClr val="tx1"/>
                </a:solidFill>
                <a:effectLst/>
                <a:latin typeface="+mn-lt"/>
                <a:ea typeface="+mn-ea"/>
                <a:cs typeface="+mn-cs"/>
              </a:rPr>
              <a:t>answers orally</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before revealing the answers to the students.</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Click on the answer icon to</a:t>
            </a:r>
            <a:r>
              <a:rPr lang="en-IN" sz="1200" b="0" i="0" u="none" strike="noStrike" kern="1200" baseline="0" dirty="0">
                <a:solidFill>
                  <a:schemeClr val="tx1"/>
                </a:solidFill>
                <a:latin typeface="+mn-lt"/>
                <a:ea typeface="+mn-ea"/>
                <a:cs typeface="+mn-cs"/>
              </a:rPr>
              <a:t> show the answers. Click outside the icon to go to the next slide.</a:t>
            </a:r>
            <a:endParaRPr lang="en-IN" sz="1200" b="1" i="0" u="none" strike="noStrike" kern="1200" dirty="0">
              <a:solidFill>
                <a:schemeClr val="tx1"/>
              </a:solidFill>
              <a:latin typeface="+mn-lt"/>
              <a:ea typeface="+mn-ea"/>
              <a:cs typeface="+mn-cs"/>
              <a:sym typeface="Calibri"/>
            </a:endParaRPr>
          </a:p>
          <a:p>
            <a:pPr rtl="0"/>
            <a:r>
              <a:rPr lang="en-US" sz="1200" b="1" i="0" dirty="0">
                <a:solidFill>
                  <a:schemeClr val="dk1"/>
                </a:solidFill>
                <a:latin typeface="+mn-lt"/>
                <a:ea typeface="Calibri"/>
                <a:cs typeface="Calibri"/>
                <a:sym typeface="Calibri"/>
              </a:rPr>
              <a:t>Source of Multimedia Objects used in this slide -</a:t>
            </a:r>
            <a:r>
              <a:rPr lang="en-US" sz="1200" b="0" i="0" dirty="0">
                <a:solidFill>
                  <a:schemeClr val="dk1"/>
                </a:solidFill>
                <a:latin typeface="+mn-lt"/>
                <a:ea typeface="Calibri"/>
                <a:cs typeface="Calibri"/>
                <a:sym typeface="Calibri"/>
              </a:rPr>
              <a:t> NA</a:t>
            </a:r>
          </a:p>
        </p:txBody>
      </p:sp>
      <p:sp>
        <p:nvSpPr>
          <p:cNvPr id="4" name="Slide Number Placeholder 3"/>
          <p:cNvSpPr>
            <a:spLocks noGrp="1"/>
          </p:cNvSpPr>
          <p:nvPr>
            <p:ph type="sldNum" sz="quarter" idx="10"/>
          </p:nvPr>
        </p:nvSpPr>
        <p:spPr/>
        <p:txBody>
          <a:bodyPr/>
          <a:lstStyle/>
          <a:p>
            <a:fld id="{21E69404-76F5-4205-AB8A-DE608B1B0BD3}" type="slidenum">
              <a:rPr lang="en-IN" smtClean="0"/>
              <a:pPr/>
              <a:t>5</a:t>
            </a:fld>
            <a:endParaRPr lang="en-IN"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1" i="0" u="none" strike="noStrike" kern="1200" baseline="0" dirty="0">
                <a:solidFill>
                  <a:schemeClr val="tx1"/>
                </a:solidFill>
                <a:latin typeface="+mn-lt"/>
                <a:ea typeface="+mn-ea"/>
                <a:cs typeface="+mn-cs"/>
              </a:rPr>
              <a:t> : </a:t>
            </a:r>
            <a:r>
              <a:rPr lang="en-IE" sz="1200" kern="1200" dirty="0">
                <a:solidFill>
                  <a:schemeClr val="tx1"/>
                </a:solidFill>
                <a:effectLst/>
                <a:latin typeface="+mn-lt"/>
                <a:ea typeface="+mn-ea"/>
                <a:cs typeface="+mn-cs"/>
              </a:rPr>
              <a:t>The teacher may present the sentences,</a:t>
            </a:r>
            <a:r>
              <a:rPr lang="en-IE" sz="1200" kern="1200" baseline="0" dirty="0">
                <a:solidFill>
                  <a:schemeClr val="tx1"/>
                </a:solidFill>
                <a:effectLst/>
                <a:latin typeface="+mn-lt"/>
                <a:ea typeface="+mn-ea"/>
                <a:cs typeface="+mn-cs"/>
              </a:rPr>
              <a:t> wait, and elicit the </a:t>
            </a:r>
            <a:r>
              <a:rPr lang="en-IE" sz="1200" kern="1200" dirty="0">
                <a:solidFill>
                  <a:schemeClr val="tx1"/>
                </a:solidFill>
                <a:effectLst/>
                <a:latin typeface="+mn-lt"/>
                <a:ea typeface="+mn-ea"/>
                <a:cs typeface="+mn-cs"/>
              </a:rPr>
              <a:t>answers orally</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before revealing the answers to the students.</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Click on the answer icon to</a:t>
            </a:r>
            <a:r>
              <a:rPr lang="en-IN" sz="1200" b="0" i="0" u="none" strike="noStrike" kern="1200" baseline="0" dirty="0">
                <a:solidFill>
                  <a:schemeClr val="tx1"/>
                </a:solidFill>
                <a:latin typeface="+mn-lt"/>
                <a:ea typeface="+mn-ea"/>
                <a:cs typeface="+mn-cs"/>
              </a:rPr>
              <a:t> show the answers. Click outside the icon to go to the next slide.</a:t>
            </a:r>
            <a:endParaRPr lang="en-IN" sz="1200" b="1" i="0" u="none" strike="noStrike" kern="1200" dirty="0">
              <a:solidFill>
                <a:schemeClr val="tx1"/>
              </a:solidFill>
              <a:latin typeface="+mn-lt"/>
              <a:ea typeface="+mn-ea"/>
              <a:cs typeface="+mn-cs"/>
              <a:sym typeface="Calibri"/>
            </a:endParaRPr>
          </a:p>
          <a:p>
            <a:pPr rtl="0"/>
            <a:r>
              <a:rPr lang="en-US" sz="1200" b="1" i="0" dirty="0">
                <a:solidFill>
                  <a:schemeClr val="dk1"/>
                </a:solidFill>
                <a:latin typeface="+mn-lt"/>
                <a:ea typeface="Calibri"/>
                <a:cs typeface="Calibri"/>
                <a:sym typeface="Calibri"/>
              </a:rPr>
              <a:t>Source of Multimedia Objects used in this slide -</a:t>
            </a:r>
            <a:r>
              <a:rPr lang="en-US" sz="1200" b="0" i="0" dirty="0">
                <a:solidFill>
                  <a:schemeClr val="dk1"/>
                </a:solidFill>
                <a:latin typeface="+mn-lt"/>
                <a:ea typeface="Calibri"/>
                <a:cs typeface="Calibri"/>
                <a:sym typeface="Calibri"/>
              </a:rPr>
              <a:t> NA</a:t>
            </a:r>
          </a:p>
        </p:txBody>
      </p:sp>
      <p:sp>
        <p:nvSpPr>
          <p:cNvPr id="4" name="Slide Number Placeholder 3"/>
          <p:cNvSpPr>
            <a:spLocks noGrp="1"/>
          </p:cNvSpPr>
          <p:nvPr>
            <p:ph type="sldNum" sz="quarter" idx="10"/>
          </p:nvPr>
        </p:nvSpPr>
        <p:spPr/>
        <p:txBody>
          <a:bodyPr/>
          <a:lstStyle/>
          <a:p>
            <a:fld id="{21E69404-76F5-4205-AB8A-DE608B1B0BD3}" type="slidenum">
              <a:rPr lang="en-IN" smtClean="0"/>
              <a:pPr/>
              <a:t>6</a:t>
            </a:fld>
            <a:endParaRPr lang="en-IN"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lvl="0"/>
            <a:r>
              <a:rPr lang="en-IN" sz="1200" b="1" i="0" u="none" strike="noStrike" kern="1200" dirty="0">
                <a:solidFill>
                  <a:schemeClr val="tx1"/>
                </a:solidFill>
                <a:latin typeface="+mn-lt"/>
                <a:ea typeface="+mn-ea"/>
                <a:cs typeface="+mn-cs"/>
              </a:rPr>
              <a:t>Notes for Teacher</a:t>
            </a:r>
            <a:r>
              <a:rPr lang="en-IN" sz="1200" b="1" i="0" u="none" strike="noStrike" kern="1200" baseline="0" dirty="0">
                <a:solidFill>
                  <a:schemeClr val="tx1"/>
                </a:solidFill>
                <a:latin typeface="+mn-lt"/>
                <a:ea typeface="+mn-ea"/>
                <a:cs typeface="+mn-cs"/>
              </a:rPr>
              <a:t> : </a:t>
            </a:r>
            <a:r>
              <a:rPr lang="en-IE" sz="1200" kern="1200" dirty="0">
                <a:solidFill>
                  <a:schemeClr val="tx1"/>
                </a:solidFill>
                <a:effectLst/>
                <a:latin typeface="+mn-lt"/>
                <a:ea typeface="+mn-ea"/>
                <a:cs typeface="+mn-cs"/>
              </a:rPr>
              <a:t>The teacher may present the words,</a:t>
            </a:r>
            <a:r>
              <a:rPr lang="en-IE" sz="1200" kern="1200" baseline="0" dirty="0">
                <a:solidFill>
                  <a:schemeClr val="tx1"/>
                </a:solidFill>
                <a:effectLst/>
                <a:latin typeface="+mn-lt"/>
                <a:ea typeface="+mn-ea"/>
                <a:cs typeface="+mn-cs"/>
              </a:rPr>
              <a:t> wait, and elicit the </a:t>
            </a:r>
            <a:r>
              <a:rPr lang="en-IE" sz="1200" kern="1200" dirty="0">
                <a:solidFill>
                  <a:schemeClr val="tx1"/>
                </a:solidFill>
                <a:effectLst/>
                <a:latin typeface="+mn-lt"/>
                <a:ea typeface="+mn-ea"/>
                <a:cs typeface="+mn-cs"/>
              </a:rPr>
              <a:t>answers orally.</a:t>
            </a:r>
            <a:br>
              <a:rPr lang="en-IN" b="0" dirty="0"/>
            </a:br>
            <a:r>
              <a:rPr lang="en-IN" sz="1200" b="1" i="0" u="none" strike="noStrike" kern="1200" dirty="0">
                <a:solidFill>
                  <a:schemeClr val="tx1"/>
                </a:solidFill>
                <a:latin typeface="+mn-lt"/>
                <a:ea typeface="+mn-ea"/>
                <a:cs typeface="+mn-cs"/>
              </a:rPr>
              <a:t>Suggestions:</a:t>
            </a:r>
            <a:r>
              <a:rPr lang="en-IN" sz="1200" b="1" i="0" u="none" strike="noStrike" kern="1200" baseline="0" dirty="0">
                <a:solidFill>
                  <a:schemeClr val="tx1"/>
                </a:solidFill>
                <a:latin typeface="+mn-lt"/>
                <a:ea typeface="+mn-ea"/>
                <a:cs typeface="+mn-cs"/>
              </a:rPr>
              <a:t> </a:t>
            </a:r>
            <a:r>
              <a:rPr lang="en-IN" sz="1200" b="0" i="0" u="none" strike="noStrike" kern="1200" baseline="0" dirty="0">
                <a:solidFill>
                  <a:schemeClr val="tx1"/>
                </a:solidFill>
                <a:latin typeface="+mn-lt"/>
                <a:ea typeface="+mn-ea"/>
                <a:cs typeface="+mn-cs"/>
              </a:rPr>
              <a:t>The teacher can </a:t>
            </a:r>
            <a:r>
              <a:rPr lang="en-IE" sz="1200" b="0" i="0" u="none" strike="noStrike" kern="1200" baseline="0" dirty="0">
                <a:solidFill>
                  <a:schemeClr val="tx1"/>
                </a:solidFill>
                <a:effectLst/>
                <a:latin typeface="+mn-lt"/>
                <a:ea typeface="+mn-ea"/>
                <a:cs typeface="+mn-cs"/>
              </a:rPr>
              <a:t>tell the following s</a:t>
            </a:r>
            <a:r>
              <a:rPr lang="en-IE" sz="1200" b="0" u="none" strike="noStrike" kern="1200" dirty="0">
                <a:solidFill>
                  <a:schemeClr val="tx1"/>
                </a:solidFill>
                <a:effectLst/>
                <a:latin typeface="+mn-lt"/>
                <a:ea typeface="+mn-ea"/>
                <a:cs typeface="+mn-cs"/>
              </a:rPr>
              <a:t>ample sentences: </a:t>
            </a:r>
          </a:p>
          <a:p>
            <a:pPr lvl="0"/>
            <a:r>
              <a:rPr lang="en-IE" sz="1200" b="0" u="none" strike="noStrike" kern="1200" dirty="0">
                <a:solidFill>
                  <a:schemeClr val="tx1"/>
                </a:solidFill>
                <a:effectLst/>
                <a:latin typeface="+mn-lt"/>
                <a:ea typeface="+mn-ea"/>
                <a:cs typeface="+mn-cs"/>
              </a:rPr>
              <a:t>1.Komal’s bag is very big. 2. I can’t run in the race as I have hurt my leg</a:t>
            </a:r>
            <a:r>
              <a:rPr lang="en-IE" sz="1200" b="1" u="none" strike="noStrike" kern="1200" dirty="0">
                <a:solidFill>
                  <a:schemeClr val="tx1"/>
                </a:solidFill>
                <a:effectLst/>
                <a:latin typeface="+mn-lt"/>
                <a:ea typeface="+mn-ea"/>
                <a:cs typeface="+mn-cs"/>
              </a:rPr>
              <a:t>.</a:t>
            </a:r>
            <a:endParaRPr lang="en-US" sz="1200" u="none" strike="noStrike" kern="1200" dirty="0">
              <a:solidFill>
                <a:schemeClr val="tx1"/>
              </a:solidFill>
              <a:effectLst/>
              <a:latin typeface="+mn-lt"/>
              <a:ea typeface="+mn-ea"/>
              <a:cs typeface="+mn-cs"/>
            </a:endParaRPr>
          </a:p>
          <a:p>
            <a:pPr rtl="0"/>
            <a:r>
              <a:rPr lang="en-US" sz="1200" b="1" i="0" dirty="0">
                <a:solidFill>
                  <a:schemeClr val="dk1"/>
                </a:solidFill>
                <a:latin typeface="+mn-lt"/>
                <a:ea typeface="Calibri"/>
                <a:cs typeface="Calibri"/>
                <a:sym typeface="Calibri"/>
              </a:rPr>
              <a:t>Source of Multimedia Objects used in this slide -</a:t>
            </a:r>
            <a:r>
              <a:rPr lang="en-US" sz="1200" b="0" i="0" dirty="0">
                <a:solidFill>
                  <a:schemeClr val="dk1"/>
                </a:solidFill>
                <a:latin typeface="+mn-lt"/>
                <a:ea typeface="Calibri"/>
                <a:cs typeface="Calibri"/>
                <a:sym typeface="Calibri"/>
              </a:rPr>
              <a:t> NA</a:t>
            </a:r>
          </a:p>
        </p:txBody>
      </p:sp>
      <p:sp>
        <p:nvSpPr>
          <p:cNvPr id="4" name="Slide Number Placeholder 3"/>
          <p:cNvSpPr>
            <a:spLocks noGrp="1"/>
          </p:cNvSpPr>
          <p:nvPr>
            <p:ph type="sldNum" sz="quarter" idx="10"/>
          </p:nvPr>
        </p:nvSpPr>
        <p:spPr/>
        <p:txBody>
          <a:bodyPr/>
          <a:lstStyle/>
          <a:p>
            <a:fld id="{21E69404-76F5-4205-AB8A-DE608B1B0BD3}" type="slidenum">
              <a:rPr lang="en-IN" smtClean="0"/>
              <a:pPr/>
              <a:t>7</a:t>
            </a:fld>
            <a:endParaRPr lang="en-IN"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NA</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NA</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N/A</a:t>
            </a:r>
            <a:endParaRPr lang="en-US" dirty="0"/>
          </a:p>
          <a:p>
            <a:endParaRPr lang="en-US"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8</a:t>
            </a:fld>
            <a:endParaRPr lang="en-IN"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60701" y="899649"/>
            <a:ext cx="10363200" cy="1752600"/>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3009900"/>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©www.srisathyasaividyavahini.org</a:t>
            </a:r>
            <a:endParaRPr sz="1100" b="1" i="0" u="none" strike="noStrike" cap="none" dirty="0">
              <a:solidFill>
                <a:srgbClr val="0000CC"/>
              </a:solidFill>
              <a:latin typeface="Calibri"/>
              <a:ea typeface="Calibri"/>
              <a:cs typeface="Calibri"/>
              <a:sym typeface="Calibri"/>
            </a:endParaRPr>
          </a:p>
        </p:txBody>
      </p:sp>
      <p:sp>
        <p:nvSpPr>
          <p:cNvPr id="18" name="Google Shape;23;p5"/>
          <p:cNvSpPr/>
          <p:nvPr userDrawn="1"/>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dirty="0">
                <a:solidFill>
                  <a:srgbClr val="08482B"/>
                </a:solidFill>
                <a:latin typeface="Calibri"/>
                <a:ea typeface="Calibri"/>
                <a:cs typeface="Calibri"/>
                <a:sym typeface="Calibri"/>
              </a:rPr>
              <a:t>Integral Education</a:t>
            </a:r>
            <a:r>
              <a:rPr lang="en-US" sz="1400" b="0" i="0" u="none" strike="noStrike" cap="none" dirty="0">
                <a:solidFill>
                  <a:srgbClr val="08482B"/>
                </a:solidFill>
                <a:latin typeface="Calibri"/>
                <a:ea typeface="Calibri"/>
                <a:cs typeface="Calibri"/>
                <a:sym typeface="Calibri"/>
              </a:rPr>
              <a:t> </a:t>
            </a:r>
            <a:r>
              <a:rPr lang="en-US" sz="1400" b="1" i="0" u="none" strike="noStrike" cap="none" dirty="0">
                <a:solidFill>
                  <a:srgbClr val="002060"/>
                </a:solidFill>
                <a:latin typeface="Calibri"/>
                <a:ea typeface="Calibri"/>
                <a:cs typeface="Calibri"/>
                <a:sym typeface="Calibri"/>
              </a:rPr>
              <a:t>FOR  </a:t>
            </a:r>
            <a:r>
              <a:rPr lang="en-US" sz="1400" b="1" i="0" u="none" strike="noStrike" cap="none" dirty="0">
                <a:solidFill>
                  <a:srgbClr val="C00000"/>
                </a:solidFill>
                <a:latin typeface="Calibri"/>
                <a:ea typeface="Calibri"/>
                <a:cs typeface="Calibri"/>
                <a:sym typeface="Calibri"/>
              </a:rPr>
              <a:t>ALL, </a:t>
            </a:r>
            <a:r>
              <a:rPr lang="en-US" sz="1400" b="1" i="0" u="none" strike="noStrike" cap="none" dirty="0">
                <a:solidFill>
                  <a:srgbClr val="002060"/>
                </a:solidFill>
                <a:latin typeface="Calibri"/>
                <a:ea typeface="Calibri"/>
                <a:cs typeface="Calibri"/>
                <a:sym typeface="Calibri"/>
              </a:rPr>
              <a:t>BY</a:t>
            </a:r>
            <a:r>
              <a:rPr lang="en-US" sz="1400" b="1" i="0" u="none" strike="noStrike" cap="none" dirty="0">
                <a:solidFill>
                  <a:srgbClr val="C00000"/>
                </a:solidFill>
                <a:latin typeface="Calibri"/>
                <a:ea typeface="Calibri"/>
                <a:cs typeface="Calibri"/>
                <a:sym typeface="Calibri"/>
              </a:rPr>
              <a:t> ALL</a:t>
            </a:r>
            <a:endParaRPr sz="1800" dirty="0"/>
          </a:p>
        </p:txBody>
      </p:sp>
      <p:pic>
        <p:nvPicPr>
          <p:cNvPr id="5" name="Picture 4" descr="A picture containing text, clock&#10;&#10;Description automatically generated">
            <a:extLst>
              <a:ext uri="{FF2B5EF4-FFF2-40B4-BE49-F238E27FC236}">
                <a16:creationId xmlns:a16="http://schemas.microsoft.com/office/drawing/2014/main" id="{32B2550C-E334-410C-A8D5-BDCC3B12752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055" y="57149"/>
            <a:ext cx="902286" cy="957155"/>
          </a:xfrm>
          <a:prstGeom prst="rect">
            <a:avLst/>
          </a:prstGeom>
        </p:spPr>
      </p:pic>
      <p:pic>
        <p:nvPicPr>
          <p:cNvPr id="19" name="Picture 18" descr="Graphical user interface, application&#10;&#10;Description automatically generated">
            <a:extLst>
              <a:ext uri="{FF2B5EF4-FFF2-40B4-BE49-F238E27FC236}">
                <a16:creationId xmlns:a16="http://schemas.microsoft.com/office/drawing/2014/main" id="{B692E92C-8302-4BEF-A74B-2A7EADDBDD3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51B7FA20-1129-4EFF-895B-7ACDF3A101E0}"/>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
        <p:nvSpPr>
          <p:cNvPr id="9" name="TextBox 8">
            <a:extLst>
              <a:ext uri="{FF2B5EF4-FFF2-40B4-BE49-F238E27FC236}">
                <a16:creationId xmlns:a16="http://schemas.microsoft.com/office/drawing/2014/main" id="{53C1298D-35CF-4F13-B213-DB27DF936D37}"/>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7"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©www.srisathyasaividyavahini.org</a:t>
            </a:r>
            <a:endParaRPr sz="1100" b="1" i="0" u="none" strike="noStrike" cap="none" dirty="0">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Graphical user interface, application&#10;&#10;Description automatically generated">
            <a:extLst>
              <a:ext uri="{FF2B5EF4-FFF2-40B4-BE49-F238E27FC236}">
                <a16:creationId xmlns:a16="http://schemas.microsoft.com/office/drawing/2014/main" id="{9D81579E-00DA-4798-BDD1-D15D5C767B5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57A42AAF-D943-43DC-BC30-BFB93833B1B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88328" y="85779"/>
            <a:ext cx="3415344"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©www.srisathyasaividyavahini.org</a:t>
            </a:r>
            <a:endParaRPr sz="1100" b="1" i="0" u="none" strike="noStrike" cap="none" dirty="0">
              <a:solidFill>
                <a:srgbClr val="0000CC"/>
              </a:solidFill>
              <a:latin typeface="Calibri"/>
              <a:ea typeface="Calibri"/>
              <a:cs typeface="Calibri"/>
              <a:sym typeface="Calibri"/>
            </a:endParaRPr>
          </a:p>
        </p:txBody>
      </p:sp>
      <p:pic>
        <p:nvPicPr>
          <p:cNvPr id="6" name="Picture 5" descr="Graphical user interface, application&#10;&#10;Description automatically generated">
            <a:extLst>
              <a:ext uri="{FF2B5EF4-FFF2-40B4-BE49-F238E27FC236}">
                <a16:creationId xmlns:a16="http://schemas.microsoft.com/office/drawing/2014/main" id="{4EB87868-EA43-4610-9B75-91ECD0733A4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91823326-A623-4232-9434-FB98ECDCE1E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13" Type="http://schemas.openxmlformats.org/officeDocument/2006/relationships/image" Target="../media/image7.png"/><Relationship Id="rId3" Type="http://schemas.openxmlformats.org/officeDocument/2006/relationships/image" Target="../media/image5.png"/><Relationship Id="rId12" Type="http://schemas.openxmlformats.org/officeDocument/2006/relationships/image" Target="../media/image6.png"/><Relationship Id="rId17" Type="http://schemas.openxmlformats.org/officeDocument/2006/relationships/image" Target="../media/image11.png"/><Relationship Id="rId2" Type="http://schemas.openxmlformats.org/officeDocument/2006/relationships/notesSlide" Target="../notesSlides/notesSlide3.xml"/><Relationship Id="rId16" Type="http://schemas.openxmlformats.org/officeDocument/2006/relationships/image" Target="../media/image10.png"/><Relationship Id="rId1" Type="http://schemas.openxmlformats.org/officeDocument/2006/relationships/slideLayout" Target="../slideLayouts/slideLayout2.xml"/><Relationship Id="rId15" Type="http://schemas.openxmlformats.org/officeDocument/2006/relationships/image" Target="../media/image9.png"/><Relationship Id="rId4" Type="http://schemas.openxmlformats.org/officeDocument/2006/relationships/image" Target="../media/image6.svg"/><Relationship Id="rId1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6.sv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8.xml.rels><?xml version="1.0" encoding="UTF-8" standalone="yes"?>
<Relationships xmlns="http://schemas.openxmlformats.org/package/2006/relationships"><Relationship Id="rId3" Type="http://schemas.openxmlformats.org/officeDocument/2006/relationships/hyperlink" Target="https://pixabay.com/vectors/student-boy-study-write-take-notes-7452041/" TargetMode="External"/><Relationship Id="rId7" Type="http://schemas.openxmlformats.org/officeDocument/2006/relationships/image" Target="../media/image6.sv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14.png"/><Relationship Id="rId4" Type="http://schemas.openxmlformats.org/officeDocument/2006/relationships/hyperlink" Target="https://pixabay.com/users/aryawidiaputra2002-2080449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16573" y="170262"/>
            <a:ext cx="8016208" cy="1189879"/>
          </a:xfrm>
          <a:prstGeom prst="roundRect">
            <a:avLst/>
          </a:prstGeom>
          <a:ln/>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a:lstStyle/>
          <a:p>
            <a:br>
              <a:rPr lang="en-IE" dirty="0"/>
            </a:br>
            <a:r>
              <a:rPr lang="en-IE" dirty="0"/>
              <a:t>Write the Right Apostrophe</a:t>
            </a:r>
            <a:br>
              <a:rPr lang="en-US" dirty="0"/>
            </a:br>
            <a:endParaRPr lang="en-IN" dirty="0"/>
          </a:p>
        </p:txBody>
      </p:sp>
      <p:grpSp>
        <p:nvGrpSpPr>
          <p:cNvPr id="10" name="Group 9"/>
          <p:cNvGrpSpPr/>
          <p:nvPr/>
        </p:nvGrpSpPr>
        <p:grpSpPr>
          <a:xfrm>
            <a:off x="729914" y="1814295"/>
            <a:ext cx="10644075" cy="1238974"/>
            <a:chOff x="773653" y="1870612"/>
            <a:chExt cx="10644075" cy="1659720"/>
          </a:xfrm>
        </p:grpSpPr>
        <p:sp>
          <p:nvSpPr>
            <p:cNvPr id="3" name="Oval Callout 2"/>
            <p:cNvSpPr/>
            <p:nvPr/>
          </p:nvSpPr>
          <p:spPr>
            <a:xfrm rot="19947869">
              <a:off x="773653" y="2115005"/>
              <a:ext cx="3502064" cy="1389195"/>
            </a:xfrm>
            <a:prstGeom prst="wedgeEllipseCallout">
              <a:avLst>
                <a:gd name="adj1" fmla="val 56549"/>
                <a:gd name="adj2" fmla="val 228651"/>
              </a:avLst>
            </a:prstGeom>
            <a:ln w="571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Oval Callout 3"/>
            <p:cNvSpPr/>
            <p:nvPr/>
          </p:nvSpPr>
          <p:spPr>
            <a:xfrm rot="627727">
              <a:off x="8474641" y="1870612"/>
              <a:ext cx="2943087" cy="1659720"/>
            </a:xfrm>
            <a:prstGeom prst="wedgeEllipseCallout">
              <a:avLst>
                <a:gd name="adj1" fmla="val -109552"/>
                <a:gd name="adj2" fmla="val 155600"/>
              </a:avLst>
            </a:prstGeom>
            <a:ln w="571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grpSp>
      <p:sp>
        <p:nvSpPr>
          <p:cNvPr id="12" name="Rectangle 11"/>
          <p:cNvSpPr/>
          <p:nvPr/>
        </p:nvSpPr>
        <p:spPr>
          <a:xfrm>
            <a:off x="8644157" y="1957189"/>
            <a:ext cx="1753750" cy="400110"/>
          </a:xfrm>
          <a:prstGeom prst="rect">
            <a:avLst/>
          </a:prstGeom>
          <a:ln>
            <a:noFill/>
          </a:ln>
        </p:spPr>
        <p:txBody>
          <a:bodyPr wrap="none">
            <a:spAutoFit/>
          </a:bodyPr>
          <a:lstStyle/>
          <a:p>
            <a:pPr lvl="0"/>
            <a:r>
              <a:rPr lang="en-IE" dirty="0"/>
              <a:t> </a:t>
            </a:r>
            <a:r>
              <a:rPr lang="en-IE" sz="2000" dirty="0" err="1"/>
              <a:t>I’am</a:t>
            </a:r>
            <a:r>
              <a:rPr lang="en-IE" sz="2000" dirty="0"/>
              <a:t> ? or I’m ? </a:t>
            </a:r>
            <a:endParaRPr lang="en-US" sz="2000" dirty="0"/>
          </a:p>
        </p:txBody>
      </p:sp>
      <p:sp>
        <p:nvSpPr>
          <p:cNvPr id="13" name="TextBox 12"/>
          <p:cNvSpPr txBox="1"/>
          <p:nvPr/>
        </p:nvSpPr>
        <p:spPr>
          <a:xfrm>
            <a:off x="9192344" y="2389916"/>
            <a:ext cx="2088136" cy="400110"/>
          </a:xfrm>
          <a:prstGeom prst="rect">
            <a:avLst/>
          </a:prstGeom>
          <a:noFill/>
        </p:spPr>
        <p:txBody>
          <a:bodyPr wrap="none" rtlCol="0">
            <a:spAutoFit/>
          </a:bodyPr>
          <a:lstStyle/>
          <a:p>
            <a:r>
              <a:rPr lang="en-IE" sz="2000" dirty="0"/>
              <a:t>can’t ? or cant’ ?   </a:t>
            </a:r>
            <a:endParaRPr lang="en-US" sz="2000" dirty="0"/>
          </a:p>
        </p:txBody>
      </p:sp>
      <p:sp>
        <p:nvSpPr>
          <p:cNvPr id="14" name="Rectangle 13"/>
          <p:cNvSpPr/>
          <p:nvPr/>
        </p:nvSpPr>
        <p:spPr>
          <a:xfrm rot="20293397">
            <a:off x="1492071" y="2086351"/>
            <a:ext cx="2384371" cy="400110"/>
          </a:xfrm>
          <a:prstGeom prst="rect">
            <a:avLst/>
          </a:prstGeom>
        </p:spPr>
        <p:txBody>
          <a:bodyPr wrap="none">
            <a:spAutoFit/>
          </a:bodyPr>
          <a:lstStyle/>
          <a:p>
            <a:r>
              <a:rPr lang="en-IE" sz="2000" dirty="0"/>
              <a:t>friends’ ? or friend’s?</a:t>
            </a:r>
            <a:endParaRPr lang="en-US" sz="2000" dirty="0"/>
          </a:p>
        </p:txBody>
      </p:sp>
      <p:sp>
        <p:nvSpPr>
          <p:cNvPr id="15" name="Rectangle 14"/>
          <p:cNvSpPr/>
          <p:nvPr/>
        </p:nvSpPr>
        <p:spPr>
          <a:xfrm rot="20252279">
            <a:off x="877393" y="2560350"/>
            <a:ext cx="2972354" cy="400110"/>
          </a:xfrm>
          <a:prstGeom prst="rect">
            <a:avLst/>
          </a:prstGeom>
        </p:spPr>
        <p:txBody>
          <a:bodyPr wrap="square">
            <a:spAutoFit/>
          </a:bodyPr>
          <a:lstStyle/>
          <a:p>
            <a:r>
              <a:rPr lang="en-IE" sz="2000" dirty="0"/>
              <a:t>mothers’ ? or  mother’s?</a:t>
            </a:r>
            <a:endParaRPr lang="en-US" sz="2000" dirty="0"/>
          </a:p>
        </p:txBody>
      </p:sp>
      <p:pic>
        <p:nvPicPr>
          <p:cNvPr id="5" name="Picture 4">
            <a:extLst>
              <a:ext uri="{FF2B5EF4-FFF2-40B4-BE49-F238E27FC236}">
                <a16:creationId xmlns:a16="http://schemas.microsoft.com/office/drawing/2014/main" id="{8FE1983A-C913-E9D7-0179-D24D50838D49}"/>
              </a:ext>
            </a:extLst>
          </p:cNvPr>
          <p:cNvPicPr>
            <a:picLocks noChangeAspect="1"/>
          </p:cNvPicPr>
          <p:nvPr/>
        </p:nvPicPr>
        <p:blipFill>
          <a:blip r:embed="rId3">
            <a:duotone>
              <a:schemeClr val="accent2">
                <a:shade val="45000"/>
                <a:satMod val="135000"/>
              </a:schemeClr>
              <a:prstClr val="white"/>
            </a:duotone>
          </a:blip>
          <a:stretch>
            <a:fillRect/>
          </a:stretch>
        </p:blipFill>
        <p:spPr>
          <a:xfrm>
            <a:off x="3953181" y="2547574"/>
            <a:ext cx="4159043" cy="2548324"/>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9697" y="275506"/>
            <a:ext cx="5544616" cy="648072"/>
          </a:xfrm>
          <a:prstGeom prst="roundRect">
            <a:avLst/>
          </a:prstGeom>
          <a:ln/>
        </p:spPr>
        <p:style>
          <a:lnRef idx="1">
            <a:schemeClr val="accent6"/>
          </a:lnRef>
          <a:fillRef idx="2">
            <a:schemeClr val="accent6"/>
          </a:fillRef>
          <a:effectRef idx="1">
            <a:schemeClr val="accent6"/>
          </a:effectRef>
          <a:fontRef idx="minor">
            <a:schemeClr val="dk1"/>
          </a:fontRef>
        </p:style>
        <p:txBody>
          <a:bodyPr>
            <a:noAutofit/>
          </a:bodyPr>
          <a:lstStyle/>
          <a:p>
            <a:r>
              <a:rPr lang="en-IE" dirty="0"/>
              <a:t>Write the Right Apostrophe</a:t>
            </a:r>
            <a:br>
              <a:rPr lang="en-US" dirty="0"/>
            </a:br>
            <a:endParaRPr lang="en-IN" dirty="0"/>
          </a:p>
        </p:txBody>
      </p:sp>
      <p:grpSp>
        <p:nvGrpSpPr>
          <p:cNvPr id="5" name="Group 4"/>
          <p:cNvGrpSpPr/>
          <p:nvPr/>
        </p:nvGrpSpPr>
        <p:grpSpPr>
          <a:xfrm>
            <a:off x="8853447" y="5264352"/>
            <a:ext cx="1851065" cy="934684"/>
            <a:chOff x="9091504" y="5301208"/>
            <a:chExt cx="935840" cy="934684"/>
          </a:xfrm>
        </p:grpSpPr>
        <p:sp>
          <p:nvSpPr>
            <p:cNvPr id="13" name="TextBox 12"/>
            <p:cNvSpPr txBox="1"/>
            <p:nvPr/>
          </p:nvSpPr>
          <p:spPr>
            <a:xfrm>
              <a:off x="9091504" y="5301208"/>
              <a:ext cx="935840" cy="523220"/>
            </a:xfrm>
            <a:prstGeom prst="rect">
              <a:avLst/>
            </a:prstGeom>
            <a:solidFill>
              <a:schemeClr val="accent6">
                <a:lumMod val="75000"/>
              </a:schemeClr>
            </a:solidFill>
            <a:ln/>
            <a:effectLst>
              <a:innerShdw blurRad="63500" dist="50800" dir="13500000">
                <a:prstClr val="black">
                  <a:alpha val="50000"/>
                </a:prstClr>
              </a:inn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n-IE" sz="2800" b="1" dirty="0">
                  <a:solidFill>
                    <a:schemeClr val="bg1"/>
                  </a:solidFill>
                </a:rPr>
                <a:t>Answer</a:t>
              </a:r>
              <a:endParaRPr lang="en-US" sz="2800" b="1" dirty="0">
                <a:solidFill>
                  <a:schemeClr val="bg1"/>
                </a:solidFill>
              </a:endParaRPr>
            </a:p>
          </p:txBody>
        </p:sp>
        <p:pic>
          <p:nvPicPr>
            <p:cNvPr id="14" name="Picture 4">
              <a:extLst>
                <a:ext uri="{FF2B5EF4-FFF2-40B4-BE49-F238E27FC236}">
                  <a16:creationId xmlns:a16="http://schemas.microsoft.com/office/drawing/2014/main" id="{9F95EBB7-17D5-DB53-4AEE-DC9E42E0E114}"/>
                </a:ext>
              </a:extLst>
            </p:cNvPr>
            <p:cNvPicPr>
              <a:picLocks noChangeAspect="1" noChangeArrowheads="1"/>
            </p:cNvPicPr>
            <p:nvPr/>
          </p:nvPicPr>
          <p:blipFill>
            <a:blip r:embed="rId3" cstate="print">
              <a:duotone>
                <a:prstClr val="black"/>
                <a:schemeClr val="accent6">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4"/>
                </a:ext>
              </a:extLst>
            </a:blip>
            <a:srcRect l="1668" r="1668"/>
            <a:stretch/>
          </p:blipFill>
          <p:spPr bwMode="auto">
            <a:xfrm rot="16200000">
              <a:off x="9326878" y="5778434"/>
              <a:ext cx="502635" cy="412281"/>
            </a:xfrm>
            <a:prstGeom prst="rect">
              <a:avLst/>
            </a:prstGeom>
            <a:noFill/>
          </p:spPr>
        </p:pic>
      </p:grpSp>
      <p:sp>
        <p:nvSpPr>
          <p:cNvPr id="4" name="Flowchart: Decision 3"/>
          <p:cNvSpPr/>
          <p:nvPr/>
        </p:nvSpPr>
        <p:spPr>
          <a:xfrm>
            <a:off x="1703512" y="65630"/>
            <a:ext cx="1841098" cy="1254710"/>
          </a:xfrm>
          <a:prstGeom prst="flowChartDecision">
            <a:avLst/>
          </a:prstGeom>
        </p:spPr>
        <p:style>
          <a:lnRef idx="0">
            <a:schemeClr val="accent6"/>
          </a:lnRef>
          <a:fillRef idx="3">
            <a:schemeClr val="accent6"/>
          </a:fillRef>
          <a:effectRef idx="3">
            <a:schemeClr val="accent6"/>
          </a:effectRef>
          <a:fontRef idx="minor">
            <a:schemeClr val="lt1"/>
          </a:fontRef>
        </p:style>
        <p:txBody>
          <a:bodyPr rtlCol="0" anchor="ctr"/>
          <a:lstStyle/>
          <a:p>
            <a:r>
              <a:rPr lang="en-IE" sz="2400" b="1" dirty="0"/>
              <a:t>you’ll  </a:t>
            </a:r>
            <a:endParaRPr lang="en-US" sz="2400" dirty="0"/>
          </a:p>
        </p:txBody>
      </p:sp>
      <p:sp>
        <p:nvSpPr>
          <p:cNvPr id="7" name="Rectangle 6"/>
          <p:cNvSpPr/>
          <p:nvPr/>
        </p:nvSpPr>
        <p:spPr>
          <a:xfrm>
            <a:off x="1066391" y="1516321"/>
            <a:ext cx="10081120" cy="523220"/>
          </a:xfrm>
          <a:prstGeom prst="rect">
            <a:avLst/>
          </a:prstGeom>
        </p:spPr>
        <p:txBody>
          <a:bodyPr wrap="square">
            <a:spAutoFit/>
          </a:bodyPr>
          <a:lstStyle/>
          <a:p>
            <a:r>
              <a:rPr lang="en-IE" b="1" dirty="0"/>
              <a:t> </a:t>
            </a:r>
            <a:r>
              <a:rPr lang="en-IE" sz="2800" dirty="0"/>
              <a:t>I.  Match the words in column A to their contractions in column B. </a:t>
            </a:r>
            <a:endParaRPr lang="en-US" sz="2800" dirty="0"/>
          </a:p>
        </p:txBody>
      </p:sp>
      <p:graphicFrame>
        <p:nvGraphicFramePr>
          <p:cNvPr id="8" name="Table 7"/>
          <p:cNvGraphicFramePr>
            <a:graphicFrameLocks noGrp="1"/>
          </p:cNvGraphicFramePr>
          <p:nvPr>
            <p:extLst>
              <p:ext uri="{D42A27DB-BD31-4B8C-83A1-F6EECF244321}">
                <p14:modId xmlns:p14="http://schemas.microsoft.com/office/powerpoint/2010/main" val="3318732555"/>
              </p:ext>
            </p:extLst>
          </p:nvPr>
        </p:nvGraphicFramePr>
        <p:xfrm>
          <a:off x="1559496" y="2348881"/>
          <a:ext cx="6336704" cy="3847437"/>
        </p:xfrm>
        <a:graphic>
          <a:graphicData uri="http://schemas.openxmlformats.org/drawingml/2006/table">
            <a:tbl>
              <a:tblPr>
                <a:tableStyleId>{22838BEF-8BB2-4498-84A7-C5851F593DF1}</a:tableStyleId>
              </a:tblPr>
              <a:tblGrid>
                <a:gridCol w="3092916">
                  <a:extLst>
                    <a:ext uri="{9D8B030D-6E8A-4147-A177-3AD203B41FA5}">
                      <a16:colId xmlns:a16="http://schemas.microsoft.com/office/drawing/2014/main" val="20000"/>
                    </a:ext>
                  </a:extLst>
                </a:gridCol>
                <a:gridCol w="3243788">
                  <a:extLst>
                    <a:ext uri="{9D8B030D-6E8A-4147-A177-3AD203B41FA5}">
                      <a16:colId xmlns:a16="http://schemas.microsoft.com/office/drawing/2014/main" val="20001"/>
                    </a:ext>
                  </a:extLst>
                </a:gridCol>
              </a:tblGrid>
              <a:tr h="641869">
                <a:tc>
                  <a:txBody>
                    <a:bodyPr/>
                    <a:lstStyle/>
                    <a:p>
                      <a:pPr marL="0" marR="0" algn="ctr">
                        <a:spcBef>
                          <a:spcPts val="0"/>
                        </a:spcBef>
                        <a:spcAft>
                          <a:spcPts val="0"/>
                        </a:spcAft>
                      </a:pPr>
                      <a:r>
                        <a:rPr lang="en-IE" sz="2800" dirty="0">
                          <a:effectLst/>
                        </a:rPr>
                        <a:t>A</a:t>
                      </a:r>
                      <a:endParaRPr lang="en-US" sz="2800" dirty="0">
                        <a:effectLst/>
                        <a:latin typeface="Calibri"/>
                        <a:ea typeface="Calibri"/>
                        <a:cs typeface="Calibri"/>
                      </a:endParaRPr>
                    </a:p>
                  </a:txBody>
                  <a:tcPr marL="63500" marR="63500" marT="63500" marB="63500">
                    <a:cell3D prstMaterial="dkEdge">
                      <a:bevel/>
                      <a:lightRig rig="flood" dir="t"/>
                    </a:cell3D>
                    <a:solidFill>
                      <a:srgbClr val="00B0F0"/>
                    </a:solidFill>
                  </a:tcPr>
                </a:tc>
                <a:tc>
                  <a:txBody>
                    <a:bodyPr/>
                    <a:lstStyle/>
                    <a:p>
                      <a:pPr marL="0" marR="0" algn="ctr">
                        <a:spcBef>
                          <a:spcPts val="0"/>
                        </a:spcBef>
                        <a:spcAft>
                          <a:spcPts val="0"/>
                        </a:spcAft>
                      </a:pPr>
                      <a:r>
                        <a:rPr lang="en-IE" sz="2800" dirty="0">
                          <a:effectLst/>
                        </a:rPr>
                        <a:t>B</a:t>
                      </a:r>
                      <a:endParaRPr lang="en-US" sz="2800" dirty="0">
                        <a:effectLst/>
                        <a:latin typeface="Calibri"/>
                        <a:ea typeface="Calibri"/>
                        <a:cs typeface="Calibri"/>
                      </a:endParaRPr>
                    </a:p>
                  </a:txBody>
                  <a:tcPr marL="63500" marR="63500" marT="63500" marB="63500">
                    <a:cell3D prstMaterial="dkEdge">
                      <a:bevel/>
                      <a:lightRig rig="flood" dir="t"/>
                    </a:cell3D>
                    <a:solidFill>
                      <a:srgbClr val="00B0F0"/>
                    </a:solidFill>
                  </a:tcPr>
                </a:tc>
                <a:extLst>
                  <a:ext uri="{0D108BD9-81ED-4DB2-BD59-A6C34878D82A}">
                    <a16:rowId xmlns:a16="http://schemas.microsoft.com/office/drawing/2014/main" val="10000"/>
                  </a:ext>
                </a:extLst>
              </a:tr>
              <a:tr h="641869">
                <a:tc>
                  <a:txBody>
                    <a:bodyPr/>
                    <a:lstStyle/>
                    <a:p>
                      <a:pPr marL="0" marR="0" algn="l">
                        <a:spcBef>
                          <a:spcPts val="0"/>
                        </a:spcBef>
                        <a:spcAft>
                          <a:spcPts val="0"/>
                        </a:spcAft>
                      </a:pPr>
                      <a:r>
                        <a:rPr lang="en-IE" sz="2800" dirty="0">
                          <a:effectLst/>
                        </a:rPr>
                        <a:t>  it is</a:t>
                      </a:r>
                      <a:endParaRPr lang="en-US" sz="2800" dirty="0">
                        <a:effectLst/>
                        <a:latin typeface="Calibri"/>
                        <a:ea typeface="Calibri"/>
                        <a:cs typeface="Calibri"/>
                      </a:endParaRPr>
                    </a:p>
                  </a:txBody>
                  <a:tcPr marL="63500" marR="63500" marT="63500" marB="63500">
                    <a:cell3D prstMaterial="dkEdge">
                      <a:bevel/>
                      <a:lightRig rig="flood" dir="t"/>
                    </a:cell3D>
                  </a:tcPr>
                </a:tc>
                <a:tc>
                  <a:txBody>
                    <a:bodyPr/>
                    <a:lstStyle/>
                    <a:p>
                      <a:pPr marL="0" marR="0" algn="l">
                        <a:spcBef>
                          <a:spcPts val="0"/>
                        </a:spcBef>
                        <a:spcAft>
                          <a:spcPts val="0"/>
                        </a:spcAft>
                      </a:pPr>
                      <a:r>
                        <a:rPr lang="en-IE" sz="2800" dirty="0">
                          <a:effectLst/>
                        </a:rPr>
                        <a:t>       </a:t>
                      </a:r>
                      <a:endParaRPr lang="en-US" sz="2800" dirty="0">
                        <a:effectLst/>
                        <a:latin typeface="Calibri"/>
                        <a:ea typeface="Calibri"/>
                        <a:cs typeface="Calibri"/>
                      </a:endParaRPr>
                    </a:p>
                  </a:txBody>
                  <a:tcPr marL="63500" marR="63500" marT="63500" marB="63500">
                    <a:cell3D prstMaterial="dkEdge">
                      <a:bevel/>
                      <a:lightRig rig="flood" dir="t"/>
                    </a:cell3D>
                  </a:tcPr>
                </a:tc>
                <a:extLst>
                  <a:ext uri="{0D108BD9-81ED-4DB2-BD59-A6C34878D82A}">
                    <a16:rowId xmlns:a16="http://schemas.microsoft.com/office/drawing/2014/main" val="10001"/>
                  </a:ext>
                </a:extLst>
              </a:tr>
              <a:tr h="641869">
                <a:tc>
                  <a:txBody>
                    <a:bodyPr/>
                    <a:lstStyle/>
                    <a:p>
                      <a:pPr marL="0" marR="0" algn="l">
                        <a:spcBef>
                          <a:spcPts val="0"/>
                        </a:spcBef>
                        <a:spcAft>
                          <a:spcPts val="0"/>
                        </a:spcAft>
                      </a:pPr>
                      <a:r>
                        <a:rPr lang="en-IE" sz="2800" dirty="0">
                          <a:effectLst/>
                        </a:rPr>
                        <a:t>  you had</a:t>
                      </a:r>
                      <a:endParaRPr lang="en-US" sz="2800" dirty="0">
                        <a:effectLst/>
                        <a:latin typeface="Calibri"/>
                        <a:ea typeface="Calibri"/>
                        <a:cs typeface="Calibri"/>
                      </a:endParaRPr>
                    </a:p>
                  </a:txBody>
                  <a:tcPr marL="63500" marR="63500" marT="63500" marB="63500">
                    <a:cell3D prstMaterial="dkEdge">
                      <a:bevel/>
                      <a:lightRig rig="flood" dir="t"/>
                    </a:cell3D>
                  </a:tcPr>
                </a:tc>
                <a:tc>
                  <a:txBody>
                    <a:bodyPr/>
                    <a:lstStyle/>
                    <a:p>
                      <a:pPr marL="0" marR="0" algn="l">
                        <a:spcBef>
                          <a:spcPts val="0"/>
                        </a:spcBef>
                        <a:spcAft>
                          <a:spcPts val="0"/>
                        </a:spcAft>
                      </a:pPr>
                      <a:r>
                        <a:rPr lang="en-IE" sz="2800" dirty="0">
                          <a:effectLst/>
                        </a:rPr>
                        <a:t>       </a:t>
                      </a:r>
                      <a:endParaRPr lang="en-US" sz="2800" dirty="0">
                        <a:effectLst/>
                        <a:latin typeface="Calibri"/>
                        <a:ea typeface="Calibri"/>
                        <a:cs typeface="Calibri"/>
                      </a:endParaRPr>
                    </a:p>
                  </a:txBody>
                  <a:tcPr marL="63500" marR="63500" marT="63500" marB="63500">
                    <a:cell3D prstMaterial="dkEdge">
                      <a:bevel/>
                      <a:lightRig rig="flood" dir="t"/>
                    </a:cell3D>
                  </a:tcPr>
                </a:tc>
                <a:extLst>
                  <a:ext uri="{0D108BD9-81ED-4DB2-BD59-A6C34878D82A}">
                    <a16:rowId xmlns:a16="http://schemas.microsoft.com/office/drawing/2014/main" val="10002"/>
                  </a:ext>
                </a:extLst>
              </a:tr>
              <a:tr h="641869">
                <a:tc>
                  <a:txBody>
                    <a:bodyPr/>
                    <a:lstStyle/>
                    <a:p>
                      <a:pPr marL="0" marR="0" algn="l">
                        <a:spcBef>
                          <a:spcPts val="0"/>
                        </a:spcBef>
                        <a:spcAft>
                          <a:spcPts val="0"/>
                        </a:spcAft>
                      </a:pPr>
                      <a:r>
                        <a:rPr lang="en-IE" sz="2800" dirty="0">
                          <a:effectLst/>
                        </a:rPr>
                        <a:t>  she will</a:t>
                      </a:r>
                      <a:endParaRPr lang="en-US" sz="2800" dirty="0">
                        <a:effectLst/>
                        <a:latin typeface="Calibri"/>
                        <a:ea typeface="Calibri"/>
                        <a:cs typeface="Calibri"/>
                      </a:endParaRPr>
                    </a:p>
                  </a:txBody>
                  <a:tcPr marL="63500" marR="63500" marT="63500" marB="63500">
                    <a:cell3D prstMaterial="dkEdge">
                      <a:bevel/>
                      <a:lightRig rig="flood" dir="t"/>
                    </a:cell3D>
                  </a:tcPr>
                </a:tc>
                <a:tc>
                  <a:txBody>
                    <a:bodyPr/>
                    <a:lstStyle/>
                    <a:p>
                      <a:pPr marL="0" marR="0" algn="l">
                        <a:spcBef>
                          <a:spcPts val="0"/>
                        </a:spcBef>
                        <a:spcAft>
                          <a:spcPts val="0"/>
                        </a:spcAft>
                      </a:pPr>
                      <a:r>
                        <a:rPr lang="en-IE" sz="2800" dirty="0">
                          <a:effectLst/>
                        </a:rPr>
                        <a:t>        </a:t>
                      </a:r>
                      <a:endParaRPr lang="en-US" sz="2800" dirty="0">
                        <a:effectLst/>
                        <a:latin typeface="Calibri"/>
                        <a:ea typeface="Calibri"/>
                        <a:cs typeface="Calibri"/>
                      </a:endParaRPr>
                    </a:p>
                  </a:txBody>
                  <a:tcPr marL="63500" marR="63500" marT="63500" marB="63500">
                    <a:cell3D prstMaterial="dkEdge">
                      <a:bevel/>
                      <a:lightRig rig="flood" dir="t"/>
                    </a:cell3D>
                  </a:tcPr>
                </a:tc>
                <a:extLst>
                  <a:ext uri="{0D108BD9-81ED-4DB2-BD59-A6C34878D82A}">
                    <a16:rowId xmlns:a16="http://schemas.microsoft.com/office/drawing/2014/main" val="10003"/>
                  </a:ext>
                </a:extLst>
              </a:tr>
              <a:tr h="672883">
                <a:tc>
                  <a:txBody>
                    <a:bodyPr/>
                    <a:lstStyle/>
                    <a:p>
                      <a:pPr marL="0" marR="0" algn="l">
                        <a:spcBef>
                          <a:spcPts val="0"/>
                        </a:spcBef>
                        <a:spcAft>
                          <a:spcPts val="0"/>
                        </a:spcAft>
                      </a:pPr>
                      <a:r>
                        <a:rPr lang="en-IE" sz="2800" dirty="0">
                          <a:effectLst/>
                        </a:rPr>
                        <a:t>  did not</a:t>
                      </a:r>
                      <a:endParaRPr lang="en-US" sz="2800" dirty="0">
                        <a:effectLst/>
                        <a:latin typeface="Calibri"/>
                        <a:ea typeface="Calibri"/>
                        <a:cs typeface="Calibri"/>
                      </a:endParaRPr>
                    </a:p>
                  </a:txBody>
                  <a:tcPr marL="63500" marR="63500" marT="63500" marB="63500">
                    <a:cell3D prstMaterial="dkEdge">
                      <a:bevel/>
                      <a:lightRig rig="flood" dir="t"/>
                    </a:cell3D>
                  </a:tcPr>
                </a:tc>
                <a:tc>
                  <a:txBody>
                    <a:bodyPr/>
                    <a:lstStyle/>
                    <a:p>
                      <a:pPr marL="0" marR="0" algn="l">
                        <a:spcBef>
                          <a:spcPts val="0"/>
                        </a:spcBef>
                        <a:spcAft>
                          <a:spcPts val="0"/>
                        </a:spcAft>
                      </a:pPr>
                      <a:endParaRPr lang="en-US" sz="2800" dirty="0">
                        <a:effectLst/>
                        <a:latin typeface="Calibri"/>
                        <a:ea typeface="Calibri"/>
                        <a:cs typeface="Calibri"/>
                      </a:endParaRPr>
                    </a:p>
                  </a:txBody>
                  <a:tcPr marL="63500" marR="63500" marT="63500" marB="63500">
                    <a:cell3D prstMaterial="dkEdge">
                      <a:bevel/>
                      <a:lightRig rig="flood" dir="t"/>
                    </a:cell3D>
                  </a:tcPr>
                </a:tc>
                <a:extLst>
                  <a:ext uri="{0D108BD9-81ED-4DB2-BD59-A6C34878D82A}">
                    <a16:rowId xmlns:a16="http://schemas.microsoft.com/office/drawing/2014/main" val="10004"/>
                  </a:ext>
                </a:extLst>
              </a:tr>
              <a:tr h="607078">
                <a:tc>
                  <a:txBody>
                    <a:bodyPr/>
                    <a:lstStyle/>
                    <a:p>
                      <a:pPr marL="0" marR="0" algn="l">
                        <a:spcBef>
                          <a:spcPts val="0"/>
                        </a:spcBef>
                        <a:spcAft>
                          <a:spcPts val="0"/>
                        </a:spcAft>
                      </a:pPr>
                      <a:r>
                        <a:rPr lang="en-IE" sz="2800" dirty="0">
                          <a:effectLst/>
                        </a:rPr>
                        <a:t>  will not</a:t>
                      </a:r>
                      <a:endParaRPr lang="en-US" sz="2800" dirty="0">
                        <a:effectLst/>
                        <a:latin typeface="Calibri"/>
                        <a:ea typeface="Calibri"/>
                        <a:cs typeface="Calibri"/>
                      </a:endParaRPr>
                    </a:p>
                  </a:txBody>
                  <a:tcPr marL="63500" marR="63500" marT="63500" marB="63500">
                    <a:cell3D prstMaterial="dkEdge">
                      <a:bevel/>
                      <a:lightRig rig="flood" dir="t"/>
                    </a:cell3D>
                  </a:tcPr>
                </a:tc>
                <a:tc>
                  <a:txBody>
                    <a:bodyPr/>
                    <a:lstStyle/>
                    <a:p>
                      <a:pPr marL="0" marR="0" algn="l">
                        <a:spcBef>
                          <a:spcPts val="0"/>
                        </a:spcBef>
                        <a:spcAft>
                          <a:spcPts val="0"/>
                        </a:spcAft>
                      </a:pPr>
                      <a:r>
                        <a:rPr lang="en-IE" sz="2800" dirty="0">
                          <a:effectLst/>
                        </a:rPr>
                        <a:t>       </a:t>
                      </a:r>
                      <a:endParaRPr lang="en-US" sz="2800" dirty="0">
                        <a:effectLst/>
                        <a:latin typeface="Calibri"/>
                        <a:ea typeface="Calibri"/>
                        <a:cs typeface="Calibri"/>
                      </a:endParaRPr>
                    </a:p>
                  </a:txBody>
                  <a:tcPr marL="63500" marR="63500" marT="63500" marB="63500">
                    <a:cell3D prstMaterial="dkEdge">
                      <a:bevel/>
                      <a:lightRig rig="flood" dir="t"/>
                    </a:cell3D>
                  </a:tcPr>
                </a:tc>
                <a:extLst>
                  <a:ext uri="{0D108BD9-81ED-4DB2-BD59-A6C34878D82A}">
                    <a16:rowId xmlns:a16="http://schemas.microsoft.com/office/drawing/2014/main" val="10005"/>
                  </a:ext>
                </a:extLst>
              </a:tr>
            </a:tbl>
          </a:graphicData>
        </a:graphic>
      </p:graphicFrame>
      <p:cxnSp>
        <p:nvCxnSpPr>
          <p:cNvPr id="10" name="Straight Arrow Connector 9"/>
          <p:cNvCxnSpPr/>
          <p:nvPr/>
        </p:nvCxnSpPr>
        <p:spPr>
          <a:xfrm>
            <a:off x="2539176" y="3429000"/>
            <a:ext cx="2654697" cy="121261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2817514" y="4029547"/>
            <a:ext cx="2376359" cy="191817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2817514" y="3429002"/>
            <a:ext cx="2414390" cy="122413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2817514" y="4079152"/>
            <a:ext cx="2376359" cy="117319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2817514" y="5252351"/>
            <a:ext cx="2376359" cy="76006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699389" y="3075440"/>
            <a:ext cx="607987" cy="523220"/>
          </a:xfrm>
          <a:prstGeom prst="rect">
            <a:avLst/>
          </a:prstGeom>
          <a:noFill/>
        </p:spPr>
        <p:txBody>
          <a:bodyPr wrap="none" rtlCol="0">
            <a:spAutoFit/>
          </a:bodyPr>
          <a:lstStyle/>
          <a:p>
            <a:r>
              <a:rPr lang="en-IE" sz="2800" dirty="0"/>
              <a:t>it’s</a:t>
            </a:r>
            <a:endParaRPr lang="en-US" sz="2800" dirty="0">
              <a:ea typeface="Calibri"/>
              <a:cs typeface="Calibri"/>
            </a:endParaRPr>
          </a:p>
        </p:txBody>
      </p:sp>
      <p:sp>
        <p:nvSpPr>
          <p:cNvPr id="47" name="TextBox 46"/>
          <p:cNvSpPr txBox="1"/>
          <p:nvPr/>
        </p:nvSpPr>
        <p:spPr>
          <a:xfrm>
            <a:off x="5260747" y="3075440"/>
            <a:ext cx="946093" cy="523220"/>
          </a:xfrm>
          <a:prstGeom prst="rect">
            <a:avLst/>
          </a:prstGeom>
          <a:noFill/>
        </p:spPr>
        <p:txBody>
          <a:bodyPr wrap="none" rtlCol="0">
            <a:spAutoFit/>
          </a:bodyPr>
          <a:lstStyle/>
          <a:p>
            <a:r>
              <a:rPr lang="en-IE" sz="2800" dirty="0"/>
              <a:t>she’ll</a:t>
            </a:r>
            <a:endParaRPr lang="en-US" sz="2800" dirty="0">
              <a:ea typeface="Calibri"/>
              <a:cs typeface="Calibri"/>
            </a:endParaRPr>
          </a:p>
        </p:txBody>
      </p:sp>
      <p:sp>
        <p:nvSpPr>
          <p:cNvPr id="48" name="TextBox 47"/>
          <p:cNvSpPr txBox="1"/>
          <p:nvPr/>
        </p:nvSpPr>
        <p:spPr>
          <a:xfrm>
            <a:off x="5260747" y="3767937"/>
            <a:ext cx="1043876" cy="523220"/>
          </a:xfrm>
          <a:prstGeom prst="rect">
            <a:avLst/>
          </a:prstGeom>
          <a:noFill/>
        </p:spPr>
        <p:txBody>
          <a:bodyPr wrap="none" rtlCol="0">
            <a:spAutoFit/>
          </a:bodyPr>
          <a:lstStyle/>
          <a:p>
            <a:r>
              <a:rPr lang="en-IE" sz="2800" dirty="0"/>
              <a:t>didn’t</a:t>
            </a:r>
            <a:endParaRPr lang="en-US" sz="2800" dirty="0">
              <a:ea typeface="Calibri"/>
              <a:cs typeface="Calibri"/>
            </a:endParaRPr>
          </a:p>
        </p:txBody>
      </p:sp>
      <p:sp>
        <p:nvSpPr>
          <p:cNvPr id="49" name="TextBox 48"/>
          <p:cNvSpPr txBox="1"/>
          <p:nvPr/>
        </p:nvSpPr>
        <p:spPr>
          <a:xfrm>
            <a:off x="5326791" y="4380004"/>
            <a:ext cx="607987" cy="523220"/>
          </a:xfrm>
          <a:prstGeom prst="rect">
            <a:avLst/>
          </a:prstGeom>
          <a:noFill/>
        </p:spPr>
        <p:txBody>
          <a:bodyPr wrap="none" rtlCol="0">
            <a:spAutoFit/>
          </a:bodyPr>
          <a:lstStyle/>
          <a:p>
            <a:r>
              <a:rPr lang="en-IE" sz="2800" dirty="0"/>
              <a:t>it’s</a:t>
            </a:r>
            <a:endParaRPr lang="en-US" sz="2800" dirty="0">
              <a:ea typeface="Calibri"/>
              <a:cs typeface="Calibri"/>
            </a:endParaRPr>
          </a:p>
        </p:txBody>
      </p:sp>
      <p:sp>
        <p:nvSpPr>
          <p:cNvPr id="50" name="TextBox 49"/>
          <p:cNvSpPr txBox="1"/>
          <p:nvPr/>
        </p:nvSpPr>
        <p:spPr>
          <a:xfrm>
            <a:off x="5211846" y="4979595"/>
            <a:ext cx="1211376" cy="523220"/>
          </a:xfrm>
          <a:prstGeom prst="rect">
            <a:avLst/>
          </a:prstGeom>
          <a:noFill/>
        </p:spPr>
        <p:txBody>
          <a:bodyPr wrap="square" rtlCol="0">
            <a:spAutoFit/>
          </a:bodyPr>
          <a:lstStyle/>
          <a:p>
            <a:r>
              <a:rPr lang="en-IE" sz="2800" dirty="0"/>
              <a:t> won’t</a:t>
            </a:r>
            <a:endParaRPr lang="en-US" sz="2800" dirty="0"/>
          </a:p>
        </p:txBody>
      </p:sp>
      <p:sp>
        <p:nvSpPr>
          <p:cNvPr id="51" name="TextBox 50"/>
          <p:cNvSpPr txBox="1"/>
          <p:nvPr/>
        </p:nvSpPr>
        <p:spPr>
          <a:xfrm>
            <a:off x="5246704" y="5604947"/>
            <a:ext cx="974177" cy="523220"/>
          </a:xfrm>
          <a:prstGeom prst="rect">
            <a:avLst/>
          </a:prstGeom>
          <a:noFill/>
        </p:spPr>
        <p:txBody>
          <a:bodyPr wrap="none" rtlCol="0">
            <a:spAutoFit/>
          </a:bodyPr>
          <a:lstStyle/>
          <a:p>
            <a:r>
              <a:rPr lang="en-IE" sz="2800" dirty="0"/>
              <a:t>you’d</a:t>
            </a:r>
            <a:endParaRPr lang="en-US" sz="2800" dirty="0">
              <a:ea typeface="Calibri"/>
              <a:cs typeface="Calibri"/>
            </a:endParaRPr>
          </a:p>
        </p:txBody>
      </p:sp>
      <p:sp>
        <p:nvSpPr>
          <p:cNvPr id="52" name="TextBox 51"/>
          <p:cNvSpPr txBox="1"/>
          <p:nvPr/>
        </p:nvSpPr>
        <p:spPr>
          <a:xfrm>
            <a:off x="6521166" y="3763820"/>
            <a:ext cx="974177" cy="523220"/>
          </a:xfrm>
          <a:prstGeom prst="rect">
            <a:avLst/>
          </a:prstGeom>
          <a:noFill/>
        </p:spPr>
        <p:txBody>
          <a:bodyPr wrap="none" rtlCol="0">
            <a:spAutoFit/>
          </a:bodyPr>
          <a:lstStyle/>
          <a:p>
            <a:r>
              <a:rPr lang="en-US" sz="2800" dirty="0"/>
              <a:t>you’d</a:t>
            </a:r>
          </a:p>
        </p:txBody>
      </p:sp>
      <p:sp>
        <p:nvSpPr>
          <p:cNvPr id="53" name="TextBox 52"/>
          <p:cNvSpPr txBox="1"/>
          <p:nvPr/>
        </p:nvSpPr>
        <p:spPr>
          <a:xfrm>
            <a:off x="6521166" y="4391526"/>
            <a:ext cx="946093" cy="523220"/>
          </a:xfrm>
          <a:prstGeom prst="rect">
            <a:avLst/>
          </a:prstGeom>
          <a:noFill/>
        </p:spPr>
        <p:txBody>
          <a:bodyPr wrap="none" rtlCol="0">
            <a:spAutoFit/>
          </a:bodyPr>
          <a:lstStyle/>
          <a:p>
            <a:r>
              <a:rPr lang="en-US" sz="2800" dirty="0"/>
              <a:t>she’ll</a:t>
            </a:r>
          </a:p>
        </p:txBody>
      </p:sp>
      <p:sp>
        <p:nvSpPr>
          <p:cNvPr id="54" name="TextBox 53"/>
          <p:cNvSpPr txBox="1"/>
          <p:nvPr/>
        </p:nvSpPr>
        <p:spPr>
          <a:xfrm>
            <a:off x="6521166" y="4979595"/>
            <a:ext cx="1043876" cy="523220"/>
          </a:xfrm>
          <a:prstGeom prst="rect">
            <a:avLst/>
          </a:prstGeom>
          <a:noFill/>
        </p:spPr>
        <p:txBody>
          <a:bodyPr wrap="none" rtlCol="0">
            <a:spAutoFit/>
          </a:bodyPr>
          <a:lstStyle/>
          <a:p>
            <a:r>
              <a:rPr lang="en-US" sz="2800" dirty="0"/>
              <a:t>didn’t</a:t>
            </a:r>
          </a:p>
        </p:txBody>
      </p:sp>
      <p:sp>
        <p:nvSpPr>
          <p:cNvPr id="55" name="TextBox 54"/>
          <p:cNvSpPr txBox="1"/>
          <p:nvPr/>
        </p:nvSpPr>
        <p:spPr>
          <a:xfrm>
            <a:off x="6434905" y="5632384"/>
            <a:ext cx="1026115" cy="523220"/>
          </a:xfrm>
          <a:prstGeom prst="rect">
            <a:avLst/>
          </a:prstGeom>
          <a:noFill/>
        </p:spPr>
        <p:txBody>
          <a:bodyPr wrap="none" rtlCol="0">
            <a:spAutoFit/>
          </a:bodyPr>
          <a:lstStyle/>
          <a:p>
            <a:r>
              <a:rPr lang="en-US" sz="2800" dirty="0"/>
              <a:t>won’t</a:t>
            </a:r>
          </a:p>
        </p:txBody>
      </p:sp>
      <p:sp>
        <p:nvSpPr>
          <p:cNvPr id="58" name="Flowchart: Decision 57"/>
          <p:cNvSpPr/>
          <p:nvPr/>
        </p:nvSpPr>
        <p:spPr>
          <a:xfrm>
            <a:off x="8719398" y="65630"/>
            <a:ext cx="1841098" cy="1254710"/>
          </a:xfrm>
          <a:prstGeom prst="flowChartDecision">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IE" sz="2400" b="1" dirty="0"/>
              <a:t>isn’t</a:t>
            </a:r>
            <a:endParaRPr lang="en-US" sz="2400"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999"/>
                                          </p:stCondLst>
                                        </p:cTn>
                                        <p:tgtEl>
                                          <p:spTgt spid="1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nodeType="afterEffect">
                                  <p:stCondLst>
                                    <p:cond delay="1000"/>
                                  </p:stCondLst>
                                  <p:childTnLst>
                                    <p:set>
                                      <p:cBhvr>
                                        <p:cTn id="9" dur="1" fill="hold">
                                          <p:stCondLst>
                                            <p:cond delay="999"/>
                                          </p:stCondLst>
                                        </p:cTn>
                                        <p:tgtEl>
                                          <p:spTgt spid="26"/>
                                        </p:tgtEl>
                                        <p:attrNameLst>
                                          <p:attrName>style.visibility</p:attrName>
                                        </p:attrNameLst>
                                      </p:cBhvr>
                                      <p:to>
                                        <p:strVal val="visible"/>
                                      </p:to>
                                    </p:set>
                                  </p:childTnLst>
                                </p:cTn>
                              </p:par>
                            </p:childTnLst>
                          </p:cTn>
                        </p:par>
                        <p:par>
                          <p:cTn id="10" fill="hold">
                            <p:stCondLst>
                              <p:cond delay="3000"/>
                            </p:stCondLst>
                            <p:childTnLst>
                              <p:par>
                                <p:cTn id="11" presetID="1" presetClass="entr" presetSubtype="0" fill="hold" nodeType="afterEffect">
                                  <p:stCondLst>
                                    <p:cond delay="1000"/>
                                  </p:stCondLst>
                                  <p:childTnLst>
                                    <p:set>
                                      <p:cBhvr>
                                        <p:cTn id="12" dur="1" fill="hold">
                                          <p:stCondLst>
                                            <p:cond delay="999"/>
                                          </p:stCondLst>
                                        </p:cTn>
                                        <p:tgtEl>
                                          <p:spTgt spid="28"/>
                                        </p:tgtEl>
                                        <p:attrNameLst>
                                          <p:attrName>style.visibility</p:attrName>
                                        </p:attrNameLst>
                                      </p:cBhvr>
                                      <p:to>
                                        <p:strVal val="visible"/>
                                      </p:to>
                                    </p:set>
                                  </p:childTnLst>
                                </p:cTn>
                              </p:par>
                            </p:childTnLst>
                          </p:cTn>
                        </p:par>
                        <p:par>
                          <p:cTn id="13" fill="hold">
                            <p:stCondLst>
                              <p:cond delay="5000"/>
                            </p:stCondLst>
                            <p:childTnLst>
                              <p:par>
                                <p:cTn id="14" presetID="1" presetClass="entr" presetSubtype="0" fill="hold" nodeType="afterEffect">
                                  <p:stCondLst>
                                    <p:cond delay="1000"/>
                                  </p:stCondLst>
                                  <p:childTnLst>
                                    <p:set>
                                      <p:cBhvr>
                                        <p:cTn id="15" dur="1" fill="hold">
                                          <p:stCondLst>
                                            <p:cond delay="999"/>
                                          </p:stCondLst>
                                        </p:cTn>
                                        <p:tgtEl>
                                          <p:spTgt spid="34"/>
                                        </p:tgtEl>
                                        <p:attrNameLst>
                                          <p:attrName>style.visibility</p:attrName>
                                        </p:attrNameLst>
                                      </p:cBhvr>
                                      <p:to>
                                        <p:strVal val="visible"/>
                                      </p:to>
                                    </p:set>
                                  </p:childTnLst>
                                </p:cTn>
                              </p:par>
                            </p:childTnLst>
                          </p:cTn>
                        </p:par>
                        <p:par>
                          <p:cTn id="16" fill="hold">
                            <p:stCondLst>
                              <p:cond delay="7000"/>
                            </p:stCondLst>
                            <p:childTnLst>
                              <p:par>
                                <p:cTn id="17" presetID="1" presetClass="entr" presetSubtype="0" fill="hold" nodeType="afterEffect">
                                  <p:stCondLst>
                                    <p:cond delay="1000"/>
                                  </p:stCondLst>
                                  <p:childTnLst>
                                    <p:set>
                                      <p:cBhvr>
                                        <p:cTn id="18" dur="1" fill="hold">
                                          <p:stCondLst>
                                            <p:cond delay="999"/>
                                          </p:stCondLst>
                                        </p:cTn>
                                        <p:tgtEl>
                                          <p:spTgt spid="35"/>
                                        </p:tgtEl>
                                        <p:attrNameLst>
                                          <p:attrName>style.visibility</p:attrName>
                                        </p:attrNameLst>
                                      </p:cBhvr>
                                      <p:to>
                                        <p:strVal val="visible"/>
                                      </p:to>
                                    </p:set>
                                  </p:childTnLst>
                                </p:cTn>
                              </p:par>
                            </p:childTnLst>
                          </p:cTn>
                        </p:par>
                        <p:par>
                          <p:cTn id="19" fill="hold">
                            <p:stCondLst>
                              <p:cond delay="9000"/>
                            </p:stCondLst>
                            <p:childTnLst>
                              <p:par>
                                <p:cTn id="20" presetID="1" presetClass="exit" presetSubtype="0" fill="hold" grpId="0" nodeType="afterEffect">
                                  <p:stCondLst>
                                    <p:cond delay="250"/>
                                  </p:stCondLst>
                                  <p:childTnLst>
                                    <p:set>
                                      <p:cBhvr>
                                        <p:cTn id="21" dur="1" fill="hold">
                                          <p:stCondLst>
                                            <p:cond delay="999"/>
                                          </p:stCondLst>
                                        </p:cTn>
                                        <p:tgtEl>
                                          <p:spTgt spid="47"/>
                                        </p:tgtEl>
                                        <p:attrNameLst>
                                          <p:attrName>style.visibility</p:attrName>
                                        </p:attrNameLst>
                                      </p:cBhvr>
                                      <p:to>
                                        <p:strVal val="hidden"/>
                                      </p:to>
                                    </p:set>
                                  </p:childTnLst>
                                </p:cTn>
                              </p:par>
                            </p:childTnLst>
                          </p:cTn>
                        </p:par>
                        <p:par>
                          <p:cTn id="22" fill="hold">
                            <p:stCondLst>
                              <p:cond delay="10250"/>
                            </p:stCondLst>
                            <p:childTnLst>
                              <p:par>
                                <p:cTn id="23" presetID="53" presetClass="entr" presetSubtype="16" fill="hold" nodeType="afterEffect">
                                  <p:stCondLst>
                                    <p:cond delay="1000"/>
                                  </p:stCondLst>
                                  <p:childTnLst>
                                    <p:set>
                                      <p:cBhvr>
                                        <p:cTn id="24" dur="1" fill="hold">
                                          <p:stCondLst>
                                            <p:cond delay="0"/>
                                          </p:stCondLst>
                                        </p:cTn>
                                        <p:tgtEl>
                                          <p:spTgt spid="32">
                                            <p:txEl>
                                              <p:pRg st="0" end="0"/>
                                            </p:txEl>
                                          </p:spTgt>
                                        </p:tgtEl>
                                        <p:attrNameLst>
                                          <p:attrName>style.visibility</p:attrName>
                                        </p:attrNameLst>
                                      </p:cBhvr>
                                      <p:to>
                                        <p:strVal val="visible"/>
                                      </p:to>
                                    </p:set>
                                    <p:anim calcmode="lin" valueType="num">
                                      <p:cBhvr>
                                        <p:cTn id="25" dur="1000" fill="hold"/>
                                        <p:tgtEl>
                                          <p:spTgt spid="32">
                                            <p:txEl>
                                              <p:pRg st="0" end="0"/>
                                            </p:txEl>
                                          </p:spTgt>
                                        </p:tgtEl>
                                        <p:attrNameLst>
                                          <p:attrName>ppt_w</p:attrName>
                                        </p:attrNameLst>
                                      </p:cBhvr>
                                      <p:tavLst>
                                        <p:tav tm="0">
                                          <p:val>
                                            <p:fltVal val="0"/>
                                          </p:val>
                                        </p:tav>
                                        <p:tav tm="100000">
                                          <p:val>
                                            <p:strVal val="#ppt_w"/>
                                          </p:val>
                                        </p:tav>
                                      </p:tavLst>
                                    </p:anim>
                                    <p:anim calcmode="lin" valueType="num">
                                      <p:cBhvr>
                                        <p:cTn id="26" dur="1000" fill="hold"/>
                                        <p:tgtEl>
                                          <p:spTgt spid="32">
                                            <p:txEl>
                                              <p:pRg st="0" end="0"/>
                                            </p:txEl>
                                          </p:spTgt>
                                        </p:tgtEl>
                                        <p:attrNameLst>
                                          <p:attrName>ppt_h</p:attrName>
                                        </p:attrNameLst>
                                      </p:cBhvr>
                                      <p:tavLst>
                                        <p:tav tm="0">
                                          <p:val>
                                            <p:fltVal val="0"/>
                                          </p:val>
                                        </p:tav>
                                        <p:tav tm="100000">
                                          <p:val>
                                            <p:strVal val="#ppt_h"/>
                                          </p:val>
                                        </p:tav>
                                      </p:tavLst>
                                    </p:anim>
                                    <p:animEffect transition="in" filter="fade">
                                      <p:cBhvr>
                                        <p:cTn id="27" dur="1000"/>
                                        <p:tgtEl>
                                          <p:spTgt spid="32">
                                            <p:txEl>
                                              <p:pRg st="0" end="0"/>
                                            </p:txEl>
                                          </p:spTgt>
                                        </p:tgtEl>
                                      </p:cBhvr>
                                    </p:animEffect>
                                  </p:childTnLst>
                                </p:cTn>
                              </p:par>
                            </p:childTnLst>
                          </p:cTn>
                        </p:par>
                        <p:par>
                          <p:cTn id="28" fill="hold">
                            <p:stCondLst>
                              <p:cond delay="12250"/>
                            </p:stCondLst>
                            <p:childTnLst>
                              <p:par>
                                <p:cTn id="29" presetID="42" presetClass="path" presetSubtype="0" accel="50000" decel="50000" fill="hold" grpId="0" nodeType="afterEffect">
                                  <p:stCondLst>
                                    <p:cond delay="0"/>
                                  </p:stCondLst>
                                  <p:childTnLst>
                                    <p:animMotion origin="layout" path="M -0.00065 0.01273 L -0.0775 0.01273 " pathEditMode="relative" rAng="0" ptsTypes="AA">
                                      <p:cBhvr>
                                        <p:cTn id="30" dur="1000" fill="hold"/>
                                        <p:tgtEl>
                                          <p:spTgt spid="32">
                                            <p:txEl>
                                              <p:pRg st="0" end="0"/>
                                            </p:txEl>
                                          </p:spTgt>
                                        </p:tgtEl>
                                        <p:attrNameLst>
                                          <p:attrName>ppt_x</p:attrName>
                                          <p:attrName>ppt_y</p:attrName>
                                        </p:attrNameLst>
                                      </p:cBhvr>
                                      <p:rCtr x="-3843" y="0"/>
                                    </p:animMotion>
                                  </p:childTnLst>
                                </p:cTn>
                              </p:par>
                            </p:childTnLst>
                          </p:cTn>
                        </p:par>
                        <p:par>
                          <p:cTn id="31" fill="hold">
                            <p:stCondLst>
                              <p:cond delay="13250"/>
                            </p:stCondLst>
                            <p:childTnLst>
                              <p:par>
                                <p:cTn id="32" presetID="1" presetClass="exit" presetSubtype="0" fill="hold" nodeType="afterEffect">
                                  <p:stCondLst>
                                    <p:cond delay="0"/>
                                  </p:stCondLst>
                                  <p:childTnLst>
                                    <p:set>
                                      <p:cBhvr>
                                        <p:cTn id="33" dur="1" fill="hold">
                                          <p:stCondLst>
                                            <p:cond delay="0"/>
                                          </p:stCondLst>
                                        </p:cTn>
                                        <p:tgtEl>
                                          <p:spTgt spid="28"/>
                                        </p:tgtEl>
                                        <p:attrNameLst>
                                          <p:attrName>style.visibility</p:attrName>
                                        </p:attrNameLst>
                                      </p:cBhvr>
                                      <p:to>
                                        <p:strVal val="hidden"/>
                                      </p:to>
                                    </p:set>
                                  </p:childTnLst>
                                </p:cTn>
                              </p:par>
                            </p:childTnLst>
                          </p:cTn>
                        </p:par>
                        <p:par>
                          <p:cTn id="34" fill="hold">
                            <p:stCondLst>
                              <p:cond delay="13250"/>
                            </p:stCondLst>
                            <p:childTnLst>
                              <p:par>
                                <p:cTn id="35" presetID="1" presetClass="exit" presetSubtype="0" fill="hold" grpId="0" nodeType="afterEffect">
                                  <p:stCondLst>
                                    <p:cond delay="0"/>
                                  </p:stCondLst>
                                  <p:childTnLst>
                                    <p:set>
                                      <p:cBhvr>
                                        <p:cTn id="36" dur="1" fill="hold">
                                          <p:stCondLst>
                                            <p:cond delay="999"/>
                                          </p:stCondLst>
                                        </p:cTn>
                                        <p:tgtEl>
                                          <p:spTgt spid="48"/>
                                        </p:tgtEl>
                                        <p:attrNameLst>
                                          <p:attrName>style.visibility</p:attrName>
                                        </p:attrNameLst>
                                      </p:cBhvr>
                                      <p:to>
                                        <p:strVal val="hidden"/>
                                      </p:to>
                                    </p:set>
                                  </p:childTnLst>
                                </p:cTn>
                              </p:par>
                            </p:childTnLst>
                          </p:cTn>
                        </p:par>
                        <p:par>
                          <p:cTn id="37" fill="hold">
                            <p:stCondLst>
                              <p:cond delay="14250"/>
                            </p:stCondLst>
                            <p:childTnLst>
                              <p:par>
                                <p:cTn id="38" presetID="53" presetClass="entr" presetSubtype="16" fill="hold" grpId="0" nodeType="afterEffect">
                                  <p:stCondLst>
                                    <p:cond delay="0"/>
                                  </p:stCondLst>
                                  <p:childTnLst>
                                    <p:set>
                                      <p:cBhvr>
                                        <p:cTn id="39" dur="1" fill="hold">
                                          <p:stCondLst>
                                            <p:cond delay="0"/>
                                          </p:stCondLst>
                                        </p:cTn>
                                        <p:tgtEl>
                                          <p:spTgt spid="52"/>
                                        </p:tgtEl>
                                        <p:attrNameLst>
                                          <p:attrName>style.visibility</p:attrName>
                                        </p:attrNameLst>
                                      </p:cBhvr>
                                      <p:to>
                                        <p:strVal val="visible"/>
                                      </p:to>
                                    </p:set>
                                    <p:anim calcmode="lin" valueType="num">
                                      <p:cBhvr>
                                        <p:cTn id="40" dur="1000" fill="hold"/>
                                        <p:tgtEl>
                                          <p:spTgt spid="52"/>
                                        </p:tgtEl>
                                        <p:attrNameLst>
                                          <p:attrName>ppt_w</p:attrName>
                                        </p:attrNameLst>
                                      </p:cBhvr>
                                      <p:tavLst>
                                        <p:tav tm="0">
                                          <p:val>
                                            <p:fltVal val="0"/>
                                          </p:val>
                                        </p:tav>
                                        <p:tav tm="100000">
                                          <p:val>
                                            <p:strVal val="#ppt_w"/>
                                          </p:val>
                                        </p:tav>
                                      </p:tavLst>
                                    </p:anim>
                                    <p:anim calcmode="lin" valueType="num">
                                      <p:cBhvr>
                                        <p:cTn id="41" dur="1000" fill="hold"/>
                                        <p:tgtEl>
                                          <p:spTgt spid="52"/>
                                        </p:tgtEl>
                                        <p:attrNameLst>
                                          <p:attrName>ppt_h</p:attrName>
                                        </p:attrNameLst>
                                      </p:cBhvr>
                                      <p:tavLst>
                                        <p:tav tm="0">
                                          <p:val>
                                            <p:fltVal val="0"/>
                                          </p:val>
                                        </p:tav>
                                        <p:tav tm="100000">
                                          <p:val>
                                            <p:strVal val="#ppt_h"/>
                                          </p:val>
                                        </p:tav>
                                      </p:tavLst>
                                    </p:anim>
                                    <p:animEffect transition="in" filter="fade">
                                      <p:cBhvr>
                                        <p:cTn id="42" dur="1000"/>
                                        <p:tgtEl>
                                          <p:spTgt spid="52"/>
                                        </p:tgtEl>
                                      </p:cBhvr>
                                    </p:animEffect>
                                  </p:childTnLst>
                                </p:cTn>
                              </p:par>
                            </p:childTnLst>
                          </p:cTn>
                        </p:par>
                        <p:par>
                          <p:cTn id="43" fill="hold">
                            <p:stCondLst>
                              <p:cond delay="15250"/>
                            </p:stCondLst>
                            <p:childTnLst>
                              <p:par>
                                <p:cTn id="44" presetID="42" presetClass="path" presetSubtype="0" accel="50000" decel="50000" fill="hold" grpId="1" nodeType="afterEffect">
                                  <p:stCondLst>
                                    <p:cond delay="0"/>
                                  </p:stCondLst>
                                  <p:childTnLst>
                                    <p:animMotion origin="layout" path="M 0.01381 -0.00278 L -0.07476 -0.00278 " pathEditMode="relative" rAng="0" ptsTypes="AA">
                                      <p:cBhvr>
                                        <p:cTn id="45" dur="1000" fill="hold"/>
                                        <p:tgtEl>
                                          <p:spTgt spid="52"/>
                                        </p:tgtEl>
                                        <p:attrNameLst>
                                          <p:attrName>ppt_x</p:attrName>
                                          <p:attrName>ppt_y</p:attrName>
                                        </p:attrNameLst>
                                      </p:cBhvr>
                                      <p:rCtr x="-4429" y="0"/>
                                    </p:animMotion>
                                  </p:childTnLst>
                                </p:cTn>
                              </p:par>
                            </p:childTnLst>
                          </p:cTn>
                        </p:par>
                        <p:par>
                          <p:cTn id="46" fill="hold">
                            <p:stCondLst>
                              <p:cond delay="16250"/>
                            </p:stCondLst>
                            <p:childTnLst>
                              <p:par>
                                <p:cTn id="47" presetID="1" presetClass="exit" presetSubtype="0" fill="hold" nodeType="afterEffect">
                                  <p:stCondLst>
                                    <p:cond delay="0"/>
                                  </p:stCondLst>
                                  <p:childTnLst>
                                    <p:set>
                                      <p:cBhvr>
                                        <p:cTn id="48" dur="1" fill="hold">
                                          <p:stCondLst>
                                            <p:cond delay="0"/>
                                          </p:stCondLst>
                                        </p:cTn>
                                        <p:tgtEl>
                                          <p:spTgt spid="34"/>
                                        </p:tgtEl>
                                        <p:attrNameLst>
                                          <p:attrName>style.visibility</p:attrName>
                                        </p:attrNameLst>
                                      </p:cBhvr>
                                      <p:to>
                                        <p:strVal val="hidden"/>
                                      </p:to>
                                    </p:set>
                                  </p:childTnLst>
                                </p:cTn>
                              </p:par>
                            </p:childTnLst>
                          </p:cTn>
                        </p:par>
                        <p:par>
                          <p:cTn id="49" fill="hold">
                            <p:stCondLst>
                              <p:cond delay="16250"/>
                            </p:stCondLst>
                            <p:childTnLst>
                              <p:par>
                                <p:cTn id="50" presetID="1" presetClass="exit" presetSubtype="0" fill="hold" grpId="0" nodeType="afterEffect">
                                  <p:stCondLst>
                                    <p:cond delay="0"/>
                                  </p:stCondLst>
                                  <p:childTnLst>
                                    <p:set>
                                      <p:cBhvr>
                                        <p:cTn id="51" dur="1" fill="hold">
                                          <p:stCondLst>
                                            <p:cond delay="999"/>
                                          </p:stCondLst>
                                        </p:cTn>
                                        <p:tgtEl>
                                          <p:spTgt spid="49"/>
                                        </p:tgtEl>
                                        <p:attrNameLst>
                                          <p:attrName>style.visibility</p:attrName>
                                        </p:attrNameLst>
                                      </p:cBhvr>
                                      <p:to>
                                        <p:strVal val="hidden"/>
                                      </p:to>
                                    </p:set>
                                  </p:childTnLst>
                                </p:cTn>
                              </p:par>
                            </p:childTnLst>
                          </p:cTn>
                        </p:par>
                        <p:par>
                          <p:cTn id="52" fill="hold">
                            <p:stCondLst>
                              <p:cond delay="17250"/>
                            </p:stCondLst>
                            <p:childTnLst>
                              <p:par>
                                <p:cTn id="53" presetID="53" presetClass="entr" presetSubtype="16" fill="hold" grpId="0" nodeType="afterEffect">
                                  <p:stCondLst>
                                    <p:cond delay="0"/>
                                  </p:stCondLst>
                                  <p:childTnLst>
                                    <p:set>
                                      <p:cBhvr>
                                        <p:cTn id="54" dur="1" fill="hold">
                                          <p:stCondLst>
                                            <p:cond delay="0"/>
                                          </p:stCondLst>
                                        </p:cTn>
                                        <p:tgtEl>
                                          <p:spTgt spid="53"/>
                                        </p:tgtEl>
                                        <p:attrNameLst>
                                          <p:attrName>style.visibility</p:attrName>
                                        </p:attrNameLst>
                                      </p:cBhvr>
                                      <p:to>
                                        <p:strVal val="visible"/>
                                      </p:to>
                                    </p:set>
                                    <p:anim calcmode="lin" valueType="num">
                                      <p:cBhvr>
                                        <p:cTn id="55" dur="1000" fill="hold"/>
                                        <p:tgtEl>
                                          <p:spTgt spid="53"/>
                                        </p:tgtEl>
                                        <p:attrNameLst>
                                          <p:attrName>ppt_w</p:attrName>
                                        </p:attrNameLst>
                                      </p:cBhvr>
                                      <p:tavLst>
                                        <p:tav tm="0">
                                          <p:val>
                                            <p:fltVal val="0"/>
                                          </p:val>
                                        </p:tav>
                                        <p:tav tm="100000">
                                          <p:val>
                                            <p:strVal val="#ppt_w"/>
                                          </p:val>
                                        </p:tav>
                                      </p:tavLst>
                                    </p:anim>
                                    <p:anim calcmode="lin" valueType="num">
                                      <p:cBhvr>
                                        <p:cTn id="56" dur="1000" fill="hold"/>
                                        <p:tgtEl>
                                          <p:spTgt spid="53"/>
                                        </p:tgtEl>
                                        <p:attrNameLst>
                                          <p:attrName>ppt_h</p:attrName>
                                        </p:attrNameLst>
                                      </p:cBhvr>
                                      <p:tavLst>
                                        <p:tav tm="0">
                                          <p:val>
                                            <p:fltVal val="0"/>
                                          </p:val>
                                        </p:tav>
                                        <p:tav tm="100000">
                                          <p:val>
                                            <p:strVal val="#ppt_h"/>
                                          </p:val>
                                        </p:tav>
                                      </p:tavLst>
                                    </p:anim>
                                    <p:animEffect transition="in" filter="fade">
                                      <p:cBhvr>
                                        <p:cTn id="57" dur="1000"/>
                                        <p:tgtEl>
                                          <p:spTgt spid="53"/>
                                        </p:tgtEl>
                                      </p:cBhvr>
                                    </p:animEffect>
                                  </p:childTnLst>
                                </p:cTn>
                              </p:par>
                            </p:childTnLst>
                          </p:cTn>
                        </p:par>
                        <p:par>
                          <p:cTn id="58" fill="hold">
                            <p:stCondLst>
                              <p:cond delay="18250"/>
                            </p:stCondLst>
                            <p:childTnLst>
                              <p:par>
                                <p:cTn id="59" presetID="42" presetClass="path" presetSubtype="0" accel="50000" decel="50000" fill="hold" grpId="1" nodeType="afterEffect">
                                  <p:stCondLst>
                                    <p:cond delay="0"/>
                                  </p:stCondLst>
                                  <p:childTnLst>
                                    <p:animMotion origin="layout" path="M 0.01498 0.00185 L -0.07372 -2.22222E-6 " pathEditMode="relative" rAng="0" ptsTypes="AA">
                                      <p:cBhvr>
                                        <p:cTn id="60" dur="1000" fill="hold"/>
                                        <p:tgtEl>
                                          <p:spTgt spid="53"/>
                                        </p:tgtEl>
                                        <p:attrNameLst>
                                          <p:attrName>ppt_x</p:attrName>
                                          <p:attrName>ppt_y</p:attrName>
                                        </p:attrNameLst>
                                      </p:cBhvr>
                                      <p:rCtr x="-4442" y="-93"/>
                                    </p:animMotion>
                                  </p:childTnLst>
                                </p:cTn>
                              </p:par>
                            </p:childTnLst>
                          </p:cTn>
                        </p:par>
                        <p:par>
                          <p:cTn id="61" fill="hold">
                            <p:stCondLst>
                              <p:cond delay="19250"/>
                            </p:stCondLst>
                            <p:childTnLst>
                              <p:par>
                                <p:cTn id="62" presetID="1" presetClass="exit" presetSubtype="0" fill="hold" nodeType="afterEffect">
                                  <p:stCondLst>
                                    <p:cond delay="0"/>
                                  </p:stCondLst>
                                  <p:childTnLst>
                                    <p:set>
                                      <p:cBhvr>
                                        <p:cTn id="63" dur="1" fill="hold">
                                          <p:stCondLst>
                                            <p:cond delay="0"/>
                                          </p:stCondLst>
                                        </p:cTn>
                                        <p:tgtEl>
                                          <p:spTgt spid="10"/>
                                        </p:tgtEl>
                                        <p:attrNameLst>
                                          <p:attrName>style.visibility</p:attrName>
                                        </p:attrNameLst>
                                      </p:cBhvr>
                                      <p:to>
                                        <p:strVal val="hidden"/>
                                      </p:to>
                                    </p:set>
                                  </p:childTnLst>
                                </p:cTn>
                              </p:par>
                            </p:childTnLst>
                          </p:cTn>
                        </p:par>
                        <p:par>
                          <p:cTn id="64" fill="hold">
                            <p:stCondLst>
                              <p:cond delay="19250"/>
                            </p:stCondLst>
                            <p:childTnLst>
                              <p:par>
                                <p:cTn id="65" presetID="1" presetClass="exit" presetSubtype="0" fill="hold" grpId="0" nodeType="afterEffect">
                                  <p:stCondLst>
                                    <p:cond delay="0"/>
                                  </p:stCondLst>
                                  <p:childTnLst>
                                    <p:set>
                                      <p:cBhvr>
                                        <p:cTn id="66" dur="1" fill="hold">
                                          <p:stCondLst>
                                            <p:cond delay="999"/>
                                          </p:stCondLst>
                                        </p:cTn>
                                        <p:tgtEl>
                                          <p:spTgt spid="50"/>
                                        </p:tgtEl>
                                        <p:attrNameLst>
                                          <p:attrName>style.visibility</p:attrName>
                                        </p:attrNameLst>
                                      </p:cBhvr>
                                      <p:to>
                                        <p:strVal val="hidden"/>
                                      </p:to>
                                    </p:set>
                                  </p:childTnLst>
                                </p:cTn>
                              </p:par>
                            </p:childTnLst>
                          </p:cTn>
                        </p:par>
                        <p:par>
                          <p:cTn id="67" fill="hold">
                            <p:stCondLst>
                              <p:cond delay="20250"/>
                            </p:stCondLst>
                            <p:childTnLst>
                              <p:par>
                                <p:cTn id="68" presetID="53" presetClass="entr" presetSubtype="16" fill="hold" grpId="0" nodeType="afterEffect">
                                  <p:stCondLst>
                                    <p:cond delay="0"/>
                                  </p:stCondLst>
                                  <p:childTnLst>
                                    <p:set>
                                      <p:cBhvr>
                                        <p:cTn id="69" dur="1" fill="hold">
                                          <p:stCondLst>
                                            <p:cond delay="0"/>
                                          </p:stCondLst>
                                        </p:cTn>
                                        <p:tgtEl>
                                          <p:spTgt spid="54"/>
                                        </p:tgtEl>
                                        <p:attrNameLst>
                                          <p:attrName>style.visibility</p:attrName>
                                        </p:attrNameLst>
                                      </p:cBhvr>
                                      <p:to>
                                        <p:strVal val="visible"/>
                                      </p:to>
                                    </p:set>
                                    <p:anim calcmode="lin" valueType="num">
                                      <p:cBhvr>
                                        <p:cTn id="70" dur="1000" fill="hold"/>
                                        <p:tgtEl>
                                          <p:spTgt spid="54"/>
                                        </p:tgtEl>
                                        <p:attrNameLst>
                                          <p:attrName>ppt_w</p:attrName>
                                        </p:attrNameLst>
                                      </p:cBhvr>
                                      <p:tavLst>
                                        <p:tav tm="0">
                                          <p:val>
                                            <p:fltVal val="0"/>
                                          </p:val>
                                        </p:tav>
                                        <p:tav tm="100000">
                                          <p:val>
                                            <p:strVal val="#ppt_w"/>
                                          </p:val>
                                        </p:tav>
                                      </p:tavLst>
                                    </p:anim>
                                    <p:anim calcmode="lin" valueType="num">
                                      <p:cBhvr>
                                        <p:cTn id="71" dur="1000" fill="hold"/>
                                        <p:tgtEl>
                                          <p:spTgt spid="54"/>
                                        </p:tgtEl>
                                        <p:attrNameLst>
                                          <p:attrName>ppt_h</p:attrName>
                                        </p:attrNameLst>
                                      </p:cBhvr>
                                      <p:tavLst>
                                        <p:tav tm="0">
                                          <p:val>
                                            <p:fltVal val="0"/>
                                          </p:val>
                                        </p:tav>
                                        <p:tav tm="100000">
                                          <p:val>
                                            <p:strVal val="#ppt_h"/>
                                          </p:val>
                                        </p:tav>
                                      </p:tavLst>
                                    </p:anim>
                                    <p:animEffect transition="in" filter="fade">
                                      <p:cBhvr>
                                        <p:cTn id="72" dur="1000"/>
                                        <p:tgtEl>
                                          <p:spTgt spid="54"/>
                                        </p:tgtEl>
                                      </p:cBhvr>
                                    </p:animEffect>
                                  </p:childTnLst>
                                </p:cTn>
                              </p:par>
                            </p:childTnLst>
                          </p:cTn>
                        </p:par>
                        <p:par>
                          <p:cTn id="73" fill="hold">
                            <p:stCondLst>
                              <p:cond delay="21250"/>
                            </p:stCondLst>
                            <p:childTnLst>
                              <p:par>
                                <p:cTn id="74" presetID="42" presetClass="path" presetSubtype="0" accel="50000" decel="50000" fill="hold" grpId="1" nodeType="afterEffect">
                                  <p:stCondLst>
                                    <p:cond delay="0"/>
                                  </p:stCondLst>
                                  <p:childTnLst>
                                    <p:animMotion origin="layout" path="M 0.01094 0.00023 L -0.07763 -0.00162 " pathEditMode="relative" rAng="0" ptsTypes="AA">
                                      <p:cBhvr>
                                        <p:cTn id="75" dur="1000" fill="hold"/>
                                        <p:tgtEl>
                                          <p:spTgt spid="54"/>
                                        </p:tgtEl>
                                        <p:attrNameLst>
                                          <p:attrName>ppt_x</p:attrName>
                                          <p:attrName>ppt_y</p:attrName>
                                        </p:attrNameLst>
                                      </p:cBhvr>
                                      <p:rCtr x="-4429" y="-93"/>
                                    </p:animMotion>
                                  </p:childTnLst>
                                </p:cTn>
                              </p:par>
                            </p:childTnLst>
                          </p:cTn>
                        </p:par>
                        <p:par>
                          <p:cTn id="76" fill="hold">
                            <p:stCondLst>
                              <p:cond delay="22250"/>
                            </p:stCondLst>
                            <p:childTnLst>
                              <p:par>
                                <p:cTn id="77" presetID="1" presetClass="exit" presetSubtype="0" fill="hold" nodeType="afterEffect">
                                  <p:stCondLst>
                                    <p:cond delay="0"/>
                                  </p:stCondLst>
                                  <p:childTnLst>
                                    <p:set>
                                      <p:cBhvr>
                                        <p:cTn id="78" dur="1" fill="hold">
                                          <p:stCondLst>
                                            <p:cond delay="0"/>
                                          </p:stCondLst>
                                        </p:cTn>
                                        <p:tgtEl>
                                          <p:spTgt spid="35"/>
                                        </p:tgtEl>
                                        <p:attrNameLst>
                                          <p:attrName>style.visibility</p:attrName>
                                        </p:attrNameLst>
                                      </p:cBhvr>
                                      <p:to>
                                        <p:strVal val="hidden"/>
                                      </p:to>
                                    </p:set>
                                  </p:childTnLst>
                                </p:cTn>
                              </p:par>
                            </p:childTnLst>
                          </p:cTn>
                        </p:par>
                        <p:par>
                          <p:cTn id="79" fill="hold">
                            <p:stCondLst>
                              <p:cond delay="22250"/>
                            </p:stCondLst>
                            <p:childTnLst>
                              <p:par>
                                <p:cTn id="80" presetID="1" presetClass="exit" presetSubtype="0" fill="hold" grpId="0" nodeType="afterEffect">
                                  <p:stCondLst>
                                    <p:cond delay="0"/>
                                  </p:stCondLst>
                                  <p:childTnLst>
                                    <p:set>
                                      <p:cBhvr>
                                        <p:cTn id="81" dur="1" fill="hold">
                                          <p:stCondLst>
                                            <p:cond delay="999"/>
                                          </p:stCondLst>
                                        </p:cTn>
                                        <p:tgtEl>
                                          <p:spTgt spid="51"/>
                                        </p:tgtEl>
                                        <p:attrNameLst>
                                          <p:attrName>style.visibility</p:attrName>
                                        </p:attrNameLst>
                                      </p:cBhvr>
                                      <p:to>
                                        <p:strVal val="hidden"/>
                                      </p:to>
                                    </p:set>
                                  </p:childTnLst>
                                </p:cTn>
                              </p:par>
                            </p:childTnLst>
                          </p:cTn>
                        </p:par>
                        <p:par>
                          <p:cTn id="82" fill="hold">
                            <p:stCondLst>
                              <p:cond delay="23250"/>
                            </p:stCondLst>
                            <p:childTnLst>
                              <p:par>
                                <p:cTn id="83" presetID="53" presetClass="entr" presetSubtype="16" fill="hold" grpId="0" nodeType="afterEffect">
                                  <p:stCondLst>
                                    <p:cond delay="0"/>
                                  </p:stCondLst>
                                  <p:childTnLst>
                                    <p:set>
                                      <p:cBhvr>
                                        <p:cTn id="84" dur="1" fill="hold">
                                          <p:stCondLst>
                                            <p:cond delay="0"/>
                                          </p:stCondLst>
                                        </p:cTn>
                                        <p:tgtEl>
                                          <p:spTgt spid="55"/>
                                        </p:tgtEl>
                                        <p:attrNameLst>
                                          <p:attrName>style.visibility</p:attrName>
                                        </p:attrNameLst>
                                      </p:cBhvr>
                                      <p:to>
                                        <p:strVal val="visible"/>
                                      </p:to>
                                    </p:set>
                                    <p:anim calcmode="lin" valueType="num">
                                      <p:cBhvr>
                                        <p:cTn id="85" dur="1000" fill="hold"/>
                                        <p:tgtEl>
                                          <p:spTgt spid="55"/>
                                        </p:tgtEl>
                                        <p:attrNameLst>
                                          <p:attrName>ppt_w</p:attrName>
                                        </p:attrNameLst>
                                      </p:cBhvr>
                                      <p:tavLst>
                                        <p:tav tm="0">
                                          <p:val>
                                            <p:fltVal val="0"/>
                                          </p:val>
                                        </p:tav>
                                        <p:tav tm="100000">
                                          <p:val>
                                            <p:strVal val="#ppt_w"/>
                                          </p:val>
                                        </p:tav>
                                      </p:tavLst>
                                    </p:anim>
                                    <p:anim calcmode="lin" valueType="num">
                                      <p:cBhvr>
                                        <p:cTn id="86" dur="1000" fill="hold"/>
                                        <p:tgtEl>
                                          <p:spTgt spid="55"/>
                                        </p:tgtEl>
                                        <p:attrNameLst>
                                          <p:attrName>ppt_h</p:attrName>
                                        </p:attrNameLst>
                                      </p:cBhvr>
                                      <p:tavLst>
                                        <p:tav tm="0">
                                          <p:val>
                                            <p:fltVal val="0"/>
                                          </p:val>
                                        </p:tav>
                                        <p:tav tm="100000">
                                          <p:val>
                                            <p:strVal val="#ppt_h"/>
                                          </p:val>
                                        </p:tav>
                                      </p:tavLst>
                                    </p:anim>
                                    <p:animEffect transition="in" filter="fade">
                                      <p:cBhvr>
                                        <p:cTn id="87" dur="1000"/>
                                        <p:tgtEl>
                                          <p:spTgt spid="55"/>
                                        </p:tgtEl>
                                      </p:cBhvr>
                                    </p:animEffect>
                                  </p:childTnLst>
                                </p:cTn>
                              </p:par>
                            </p:childTnLst>
                          </p:cTn>
                        </p:par>
                        <p:par>
                          <p:cTn id="88" fill="hold">
                            <p:stCondLst>
                              <p:cond delay="24250"/>
                            </p:stCondLst>
                            <p:childTnLst>
                              <p:par>
                                <p:cTn id="89" presetID="42" presetClass="path" presetSubtype="0" accel="50000" decel="50000" fill="hold" grpId="1" nodeType="afterEffect">
                                  <p:stCondLst>
                                    <p:cond delay="0"/>
                                  </p:stCondLst>
                                  <p:childTnLst>
                                    <p:animMotion origin="layout" path="M 0.01081 -0.00162 L -0.07187 -0.00255 " pathEditMode="relative" rAng="0" ptsTypes="AA">
                                      <p:cBhvr>
                                        <p:cTn id="90" dur="1000" fill="hold"/>
                                        <p:tgtEl>
                                          <p:spTgt spid="55"/>
                                        </p:tgtEl>
                                        <p:attrNameLst>
                                          <p:attrName>ppt_x</p:attrName>
                                          <p:attrName>ppt_y</p:attrName>
                                        </p:attrNameLst>
                                      </p:cBhvr>
                                      <p:rCtr x="-4141" y="-46"/>
                                    </p:animMotion>
                                  </p:childTnLst>
                                </p:cTn>
                              </p:par>
                            </p:childTnLst>
                          </p:cTn>
                        </p:par>
                        <p:par>
                          <p:cTn id="91" fill="hold">
                            <p:stCondLst>
                              <p:cond delay="25250"/>
                            </p:stCondLst>
                            <p:childTnLst>
                              <p:par>
                                <p:cTn id="92" presetID="1" presetClass="exit" presetSubtype="0" fill="hold" nodeType="afterEffect">
                                  <p:stCondLst>
                                    <p:cond delay="0"/>
                                  </p:stCondLst>
                                  <p:childTnLst>
                                    <p:set>
                                      <p:cBhvr>
                                        <p:cTn id="93" dur="1" fill="hold">
                                          <p:stCondLst>
                                            <p:cond delay="0"/>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5"/>
                  </p:tgtEl>
                </p:cond>
              </p:nextCondLst>
            </p:seq>
          </p:childTnLst>
        </p:cTn>
      </p:par>
    </p:tnLst>
    <p:bldLst>
      <p:bldP spid="32" grpId="0" build="allAtOnce"/>
      <p:bldP spid="47" grpId="0"/>
      <p:bldP spid="48" grpId="0"/>
      <p:bldP spid="49" grpId="0"/>
      <p:bldP spid="50" grpId="0"/>
      <p:bldP spid="51" grpId="0"/>
      <p:bldP spid="52" grpId="0"/>
      <p:bldP spid="52" grpId="1"/>
      <p:bldP spid="53" grpId="0"/>
      <p:bldP spid="53" grpId="1"/>
      <p:bldP spid="54" grpId="0"/>
      <p:bldP spid="54" grpId="1"/>
      <p:bldP spid="55" grpId="0"/>
      <p:bldP spid="55"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9697" y="275506"/>
            <a:ext cx="5544616" cy="648072"/>
          </a:xfrm>
          <a:prstGeom prst="roundRect">
            <a:avLst/>
          </a:prstGeom>
          <a:ln/>
        </p:spPr>
        <p:style>
          <a:lnRef idx="1">
            <a:schemeClr val="accent6"/>
          </a:lnRef>
          <a:fillRef idx="2">
            <a:schemeClr val="accent6"/>
          </a:fillRef>
          <a:effectRef idx="1">
            <a:schemeClr val="accent6"/>
          </a:effectRef>
          <a:fontRef idx="minor">
            <a:schemeClr val="dk1"/>
          </a:fontRef>
        </p:style>
        <p:txBody>
          <a:bodyPr>
            <a:noAutofit/>
          </a:bodyPr>
          <a:lstStyle/>
          <a:p>
            <a:r>
              <a:rPr lang="en-IE" dirty="0"/>
              <a:t>Write the Right Apostrophe</a:t>
            </a:r>
            <a:br>
              <a:rPr lang="en-US" dirty="0"/>
            </a:br>
            <a:endParaRPr lang="en-IN" dirty="0"/>
          </a:p>
        </p:txBody>
      </p:sp>
      <p:grpSp>
        <p:nvGrpSpPr>
          <p:cNvPr id="5" name="Group 4"/>
          <p:cNvGrpSpPr/>
          <p:nvPr/>
        </p:nvGrpSpPr>
        <p:grpSpPr>
          <a:xfrm>
            <a:off x="9265479" y="5278390"/>
            <a:ext cx="1851065" cy="934684"/>
            <a:chOff x="9091504" y="5301208"/>
            <a:chExt cx="935840" cy="934684"/>
          </a:xfrm>
        </p:grpSpPr>
        <p:sp>
          <p:nvSpPr>
            <p:cNvPr id="13" name="TextBox 12"/>
            <p:cNvSpPr txBox="1"/>
            <p:nvPr/>
          </p:nvSpPr>
          <p:spPr>
            <a:xfrm>
              <a:off x="9091504" y="5301208"/>
              <a:ext cx="935840" cy="523220"/>
            </a:xfrm>
            <a:prstGeom prst="rect">
              <a:avLst/>
            </a:prstGeom>
            <a:solidFill>
              <a:schemeClr val="accent6">
                <a:lumMod val="75000"/>
              </a:schemeClr>
            </a:solidFill>
            <a:ln/>
            <a:effectLst>
              <a:innerShdw blurRad="63500" dist="50800" dir="13500000">
                <a:prstClr val="black">
                  <a:alpha val="50000"/>
                </a:prstClr>
              </a:inn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n-IE" sz="2800" b="1" dirty="0">
                  <a:solidFill>
                    <a:schemeClr val="bg1"/>
                  </a:solidFill>
                </a:rPr>
                <a:t>Answer</a:t>
              </a:r>
              <a:endParaRPr lang="en-US" sz="2800" b="1" dirty="0">
                <a:solidFill>
                  <a:schemeClr val="bg1"/>
                </a:solidFill>
              </a:endParaRPr>
            </a:p>
          </p:txBody>
        </p:sp>
        <p:pic>
          <p:nvPicPr>
            <p:cNvPr id="14" name="Picture 4">
              <a:extLst>
                <a:ext uri="{FF2B5EF4-FFF2-40B4-BE49-F238E27FC236}">
                  <a16:creationId xmlns:a16="http://schemas.microsoft.com/office/drawing/2014/main" id="{9F95EBB7-17D5-DB53-4AEE-DC9E42E0E114}"/>
                </a:ext>
              </a:extLst>
            </p:cNvPr>
            <p:cNvPicPr>
              <a:picLocks noChangeAspect="1" noChangeArrowheads="1"/>
            </p:cNvPicPr>
            <p:nvPr/>
          </p:nvPicPr>
          <p:blipFill>
            <a:blip r:embed="rId3" cstate="print">
              <a:duotone>
                <a:prstClr val="black"/>
                <a:schemeClr val="accent6">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4"/>
                </a:ext>
              </a:extLst>
            </a:blip>
            <a:srcRect l="1668" r="1668"/>
            <a:stretch/>
          </p:blipFill>
          <p:spPr bwMode="auto">
            <a:xfrm rot="16200000">
              <a:off x="9326878" y="5778434"/>
              <a:ext cx="502635" cy="412281"/>
            </a:xfrm>
            <a:prstGeom prst="rect">
              <a:avLst/>
            </a:prstGeom>
            <a:noFill/>
          </p:spPr>
        </p:pic>
      </p:grpSp>
      <p:sp>
        <p:nvSpPr>
          <p:cNvPr id="4" name="Flowchart: Decision 3"/>
          <p:cNvSpPr/>
          <p:nvPr/>
        </p:nvSpPr>
        <p:spPr>
          <a:xfrm>
            <a:off x="1631504" y="65630"/>
            <a:ext cx="1841098" cy="1254710"/>
          </a:xfrm>
          <a:prstGeom prst="flowChartDecision">
            <a:avLst/>
          </a:prstGeom>
        </p:spPr>
        <p:style>
          <a:lnRef idx="0">
            <a:schemeClr val="accent6"/>
          </a:lnRef>
          <a:fillRef idx="3">
            <a:schemeClr val="accent6"/>
          </a:fillRef>
          <a:effectRef idx="3">
            <a:schemeClr val="accent6"/>
          </a:effectRef>
          <a:fontRef idx="minor">
            <a:schemeClr val="lt1"/>
          </a:fontRef>
        </p:style>
        <p:txBody>
          <a:bodyPr rtlCol="0" anchor="ctr"/>
          <a:lstStyle/>
          <a:p>
            <a:r>
              <a:rPr lang="en-IE" sz="2400" b="1" dirty="0"/>
              <a:t>you’ll  </a:t>
            </a:r>
            <a:endParaRPr lang="en-US" sz="2400" dirty="0"/>
          </a:p>
        </p:txBody>
      </p:sp>
      <mc:AlternateContent xmlns:mc="http://schemas.openxmlformats.org/markup-compatibility/2006" xmlns:a14="http://schemas.microsoft.com/office/drawing/2010/main">
        <mc:Choice Requires="a14">
          <p:sp>
            <p:nvSpPr>
              <p:cNvPr id="7" name="Rectangle 6"/>
              <p:cNvSpPr/>
              <p:nvPr/>
            </p:nvSpPr>
            <p:spPr>
              <a:xfrm>
                <a:off x="587959" y="1423229"/>
                <a:ext cx="10873208" cy="892552"/>
              </a:xfrm>
              <a:prstGeom prst="rect">
                <a:avLst/>
              </a:prstGeom>
              <a:ln w="38100">
                <a:noFill/>
              </a:ln>
            </p:spPr>
            <p:txBody>
              <a:bodyPr wrap="square">
                <a:spAutoFit/>
              </a:bodyPr>
              <a:lstStyle/>
              <a:p>
                <a:r>
                  <a:rPr lang="en-IE" sz="2800" dirty="0"/>
                  <a:t>II. Circle the word that shows the proper placement of apostrophe</a:t>
                </a:r>
                <a:r>
                  <a:rPr lang="en-IE" sz="2400" dirty="0"/>
                  <a:t>.</a:t>
                </a:r>
              </a:p>
              <a:p>
                <a:pPr algn="ctr"/>
                <a:r>
                  <a:rPr lang="en-IE" sz="2400" dirty="0"/>
                  <a:t>Example:  </a:t>
                </a:r>
                <a:r>
                  <a:rPr lang="en-IE" sz="2400" b="1" dirty="0"/>
                  <a:t>is not </a:t>
                </a:r>
                <a14:m>
                  <m:oMath xmlns:m="http://schemas.openxmlformats.org/officeDocument/2006/math">
                    <m:r>
                      <a:rPr lang="en-US" sz="2400" b="1" i="0" dirty="0" smtClean="0">
                        <a:latin typeface="Cambria Math"/>
                        <a:ea typeface="Cambria Math"/>
                      </a:rPr>
                      <m:t>  </m:t>
                    </m:r>
                    <m:r>
                      <a:rPr lang="en-IE" sz="2400" b="1" i="1" dirty="0">
                        <a:latin typeface="Cambria Math"/>
                        <a:ea typeface="Cambria Math"/>
                      </a:rPr>
                      <m:t>=</m:t>
                    </m:r>
                  </m:oMath>
                </a14:m>
                <a:r>
                  <a:rPr lang="en-US" sz="2400" b="1" dirty="0"/>
                  <a:t>     isn’t     </a:t>
                </a:r>
                <a:r>
                  <a:rPr lang="en-IE" sz="2400" b="1" dirty="0" err="1"/>
                  <a:t>is’nt</a:t>
                </a:r>
                <a:r>
                  <a:rPr lang="en-IE" sz="2400" b="1" dirty="0"/>
                  <a:t>     </a:t>
                </a:r>
                <a:r>
                  <a:rPr lang="en-IE" sz="2400" b="1" dirty="0" err="1"/>
                  <a:t>isnt</a:t>
                </a:r>
                <a:r>
                  <a:rPr lang="en-IE" sz="2400" b="1" dirty="0"/>
                  <a:t>’</a:t>
                </a:r>
                <a:endParaRPr lang="en-US" sz="2400" dirty="0"/>
              </a:p>
            </p:txBody>
          </p:sp>
        </mc:Choice>
        <mc:Fallback xmlns="">
          <p:sp>
            <p:nvSpPr>
              <p:cNvPr id="7" name="Rectangle 6"/>
              <p:cNvSpPr>
                <a:spLocks noRot="1" noChangeAspect="1" noMove="1" noResize="1" noEditPoints="1" noAdjustHandles="1" noChangeArrowheads="1" noChangeShapeType="1" noTextEdit="1"/>
              </p:cNvSpPr>
              <p:nvPr/>
            </p:nvSpPr>
            <p:spPr>
              <a:xfrm>
                <a:off x="587959" y="1423229"/>
                <a:ext cx="10873208" cy="892552"/>
              </a:xfrm>
              <a:prstGeom prst="rect">
                <a:avLst/>
              </a:prstGeom>
              <a:blipFill rotWithShape="1">
                <a:blip r:embed="rId12"/>
                <a:stretch>
                  <a:fillRect l="-1121" t="-6122" b="-14286"/>
                </a:stretch>
              </a:blipFill>
              <a:ln w="38100">
                <a:noFill/>
              </a:ln>
            </p:spPr>
            <p:txBody>
              <a:bodyPr/>
              <a:lstStyle/>
              <a:p>
                <a:r>
                  <a:rPr lang="en-US">
                    <a:noFill/>
                  </a:rPr>
                  <a:t> </a:t>
                </a:r>
              </a:p>
            </p:txBody>
          </p:sp>
        </mc:Fallback>
      </mc:AlternateContent>
      <p:sp>
        <p:nvSpPr>
          <p:cNvPr id="58" name="Flowchart: Decision 57"/>
          <p:cNvSpPr/>
          <p:nvPr/>
        </p:nvSpPr>
        <p:spPr>
          <a:xfrm>
            <a:off x="8791406" y="65630"/>
            <a:ext cx="1841098" cy="1254710"/>
          </a:xfrm>
          <a:prstGeom prst="flowChartDecision">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IE" sz="2400" b="1" dirty="0"/>
              <a:t>isn’t</a:t>
            </a:r>
            <a:endParaRPr lang="en-US" sz="2400" dirty="0"/>
          </a:p>
        </p:txBody>
      </p:sp>
      <p:sp>
        <p:nvSpPr>
          <p:cNvPr id="9" name="TextBox 8"/>
          <p:cNvSpPr txBox="1"/>
          <p:nvPr/>
        </p:nvSpPr>
        <p:spPr>
          <a:xfrm>
            <a:off x="1413643" y="2753578"/>
            <a:ext cx="1705467" cy="461665"/>
          </a:xfrm>
          <a:prstGeom prst="rect">
            <a:avLst/>
          </a:prstGeom>
          <a:noFill/>
        </p:spPr>
        <p:txBody>
          <a:bodyPr wrap="none" rtlCol="0">
            <a:spAutoFit/>
          </a:bodyPr>
          <a:lstStyle/>
          <a:p>
            <a:pPr lvl="0"/>
            <a:r>
              <a:rPr lang="en-IE" sz="2400" dirty="0"/>
              <a:t>1. they have</a:t>
            </a:r>
          </a:p>
        </p:txBody>
      </p:sp>
      <p:sp>
        <p:nvSpPr>
          <p:cNvPr id="11" name="TextBox 10"/>
          <p:cNvSpPr txBox="1"/>
          <p:nvPr/>
        </p:nvSpPr>
        <p:spPr>
          <a:xfrm>
            <a:off x="4219858" y="2714409"/>
            <a:ext cx="1099916" cy="461665"/>
          </a:xfrm>
          <a:prstGeom prst="rect">
            <a:avLst/>
          </a:prstGeom>
          <a:noFill/>
        </p:spPr>
        <p:txBody>
          <a:bodyPr wrap="none" rtlCol="0">
            <a:spAutoFit/>
          </a:bodyPr>
          <a:lstStyle/>
          <a:p>
            <a:pPr lvl="0"/>
            <a:r>
              <a:rPr lang="en-IE" sz="2400" dirty="0" err="1"/>
              <a:t>theyv’e</a:t>
            </a:r>
            <a:endParaRPr lang="en-US" sz="2400" dirty="0"/>
          </a:p>
        </p:txBody>
      </p:sp>
      <p:sp>
        <p:nvSpPr>
          <p:cNvPr id="15" name="TextBox 14"/>
          <p:cNvSpPr txBox="1"/>
          <p:nvPr/>
        </p:nvSpPr>
        <p:spPr>
          <a:xfrm>
            <a:off x="7876142" y="2730175"/>
            <a:ext cx="1113125" cy="461665"/>
          </a:xfrm>
          <a:prstGeom prst="rect">
            <a:avLst/>
          </a:prstGeom>
          <a:noFill/>
        </p:spPr>
        <p:txBody>
          <a:bodyPr wrap="none" rtlCol="0">
            <a:spAutoFit/>
          </a:bodyPr>
          <a:lstStyle/>
          <a:p>
            <a:pPr lvl="0"/>
            <a:r>
              <a:rPr lang="en-IE" sz="2400" dirty="0"/>
              <a:t>they’ve</a:t>
            </a:r>
          </a:p>
        </p:txBody>
      </p:sp>
      <mc:AlternateContent xmlns:mc="http://schemas.openxmlformats.org/markup-compatibility/2006" xmlns:a14="http://schemas.microsoft.com/office/drawing/2010/main">
        <mc:Choice Requires="a14">
          <p:sp>
            <p:nvSpPr>
              <p:cNvPr id="16" name="Rectangle 15"/>
              <p:cNvSpPr/>
              <p:nvPr/>
            </p:nvSpPr>
            <p:spPr>
              <a:xfrm>
                <a:off x="3229001" y="2841397"/>
                <a:ext cx="482824"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IE" sz="2400" i="1" dirty="0">
                          <a:latin typeface="Cambria Math"/>
                          <a:ea typeface="Cambria Math"/>
                        </a:rPr>
                        <m:t>=</m:t>
                      </m:r>
                    </m:oMath>
                  </m:oMathPara>
                </a14:m>
                <a:endParaRPr lang="en-US" sz="2400" dirty="0"/>
              </a:p>
            </p:txBody>
          </p:sp>
        </mc:Choice>
        <mc:Fallback xmlns="">
          <p:sp>
            <p:nvSpPr>
              <p:cNvPr id="16" name="Rectangle 15"/>
              <p:cNvSpPr>
                <a:spLocks noRot="1" noChangeAspect="1" noMove="1" noResize="1" noEditPoints="1" noAdjustHandles="1" noChangeArrowheads="1" noChangeShapeType="1" noTextEdit="1"/>
              </p:cNvSpPr>
              <p:nvPr/>
            </p:nvSpPr>
            <p:spPr>
              <a:xfrm>
                <a:off x="3229001" y="2841397"/>
                <a:ext cx="482824" cy="461665"/>
              </a:xfrm>
              <a:prstGeom prst="rect">
                <a:avLst/>
              </a:prstGeom>
              <a:blipFill rotWithShape="1">
                <a:blip r:embed="rId13"/>
                <a:stretch>
                  <a:fillRect/>
                </a:stretch>
              </a:blipFill>
            </p:spPr>
            <p:txBody>
              <a:bodyPr/>
              <a:lstStyle/>
              <a:p>
                <a:r>
                  <a:rPr lang="en-US">
                    <a:noFill/>
                  </a:rPr>
                  <a:t> </a:t>
                </a:r>
              </a:p>
            </p:txBody>
          </p:sp>
        </mc:Fallback>
      </mc:AlternateContent>
      <p:sp>
        <p:nvSpPr>
          <p:cNvPr id="17" name="Oval 16"/>
          <p:cNvSpPr/>
          <p:nvPr/>
        </p:nvSpPr>
        <p:spPr>
          <a:xfrm>
            <a:off x="7743680" y="2640394"/>
            <a:ext cx="1375261" cy="68803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407161" y="3478767"/>
            <a:ext cx="1455014" cy="461665"/>
          </a:xfrm>
          <a:prstGeom prst="rect">
            <a:avLst/>
          </a:prstGeom>
          <a:noFill/>
        </p:spPr>
        <p:txBody>
          <a:bodyPr wrap="none" rtlCol="0">
            <a:spAutoFit/>
          </a:bodyPr>
          <a:lstStyle/>
          <a:p>
            <a:pPr lvl="0"/>
            <a:r>
              <a:rPr lang="en-IE" sz="2400" dirty="0"/>
              <a:t>2. are not </a:t>
            </a:r>
          </a:p>
        </p:txBody>
      </p:sp>
      <p:sp>
        <p:nvSpPr>
          <p:cNvPr id="36" name="TextBox 35"/>
          <p:cNvSpPr txBox="1"/>
          <p:nvPr/>
        </p:nvSpPr>
        <p:spPr>
          <a:xfrm>
            <a:off x="1407161" y="4164128"/>
            <a:ext cx="1093569" cy="461665"/>
          </a:xfrm>
          <a:prstGeom prst="rect">
            <a:avLst/>
          </a:prstGeom>
          <a:noFill/>
        </p:spPr>
        <p:txBody>
          <a:bodyPr wrap="none" rtlCol="0">
            <a:spAutoFit/>
          </a:bodyPr>
          <a:lstStyle/>
          <a:p>
            <a:pPr lvl="0"/>
            <a:r>
              <a:rPr lang="en-IE" sz="2400" dirty="0"/>
              <a:t>3. I am </a:t>
            </a:r>
          </a:p>
        </p:txBody>
      </p:sp>
      <p:sp>
        <p:nvSpPr>
          <p:cNvPr id="37" name="TextBox 36"/>
          <p:cNvSpPr txBox="1"/>
          <p:nvPr/>
        </p:nvSpPr>
        <p:spPr>
          <a:xfrm>
            <a:off x="1413643" y="4857115"/>
            <a:ext cx="1445845" cy="461665"/>
          </a:xfrm>
          <a:prstGeom prst="rect">
            <a:avLst/>
          </a:prstGeom>
          <a:noFill/>
        </p:spPr>
        <p:txBody>
          <a:bodyPr wrap="none" rtlCol="0">
            <a:spAutoFit/>
          </a:bodyPr>
          <a:lstStyle/>
          <a:p>
            <a:pPr lvl="0"/>
            <a:r>
              <a:rPr lang="en-IE" sz="2400" dirty="0"/>
              <a:t>4. you will</a:t>
            </a:r>
          </a:p>
        </p:txBody>
      </p:sp>
      <p:sp>
        <p:nvSpPr>
          <p:cNvPr id="38" name="TextBox 37"/>
          <p:cNvSpPr txBox="1"/>
          <p:nvPr/>
        </p:nvSpPr>
        <p:spPr>
          <a:xfrm>
            <a:off x="1444158" y="5497393"/>
            <a:ext cx="1418017" cy="461665"/>
          </a:xfrm>
          <a:prstGeom prst="rect">
            <a:avLst/>
          </a:prstGeom>
          <a:noFill/>
        </p:spPr>
        <p:txBody>
          <a:bodyPr wrap="none" rtlCol="0">
            <a:spAutoFit/>
          </a:bodyPr>
          <a:lstStyle/>
          <a:p>
            <a:pPr lvl="0"/>
            <a:r>
              <a:rPr lang="en-IE" sz="2400" dirty="0"/>
              <a:t>5. can not</a:t>
            </a:r>
          </a:p>
        </p:txBody>
      </p:sp>
      <p:sp>
        <p:nvSpPr>
          <p:cNvPr id="18" name="Oval 17"/>
          <p:cNvSpPr/>
          <p:nvPr/>
        </p:nvSpPr>
        <p:spPr>
          <a:xfrm>
            <a:off x="6006340" y="1900282"/>
            <a:ext cx="980177" cy="41549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39" name="Rectangle 38"/>
              <p:cNvSpPr/>
              <p:nvPr/>
            </p:nvSpPr>
            <p:spPr>
              <a:xfrm>
                <a:off x="3231000" y="3429000"/>
                <a:ext cx="482824"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IE" sz="2400" i="1" dirty="0">
                          <a:latin typeface="Cambria Math"/>
                          <a:ea typeface="Cambria Math"/>
                        </a:rPr>
                        <m:t>=</m:t>
                      </m:r>
                    </m:oMath>
                  </m:oMathPara>
                </a14:m>
                <a:endParaRPr lang="en-US" sz="2400" dirty="0"/>
              </a:p>
            </p:txBody>
          </p:sp>
        </mc:Choice>
        <mc:Fallback xmlns="">
          <p:sp>
            <p:nvSpPr>
              <p:cNvPr id="39" name="Rectangle 38"/>
              <p:cNvSpPr>
                <a:spLocks noRot="1" noChangeAspect="1" noMove="1" noResize="1" noEditPoints="1" noAdjustHandles="1" noChangeArrowheads="1" noChangeShapeType="1" noTextEdit="1"/>
              </p:cNvSpPr>
              <p:nvPr/>
            </p:nvSpPr>
            <p:spPr>
              <a:xfrm>
                <a:off x="3231000" y="3429000"/>
                <a:ext cx="482824" cy="461665"/>
              </a:xfrm>
              <a:prstGeom prst="rect">
                <a:avLst/>
              </a:prstGeom>
              <a:blipFill rotWithShape="1">
                <a:blip r:embed="rId1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0" name="Rectangle 39"/>
              <p:cNvSpPr/>
              <p:nvPr/>
            </p:nvSpPr>
            <p:spPr>
              <a:xfrm>
                <a:off x="3231000" y="4169897"/>
                <a:ext cx="482824"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IE" sz="2400" i="1" dirty="0">
                          <a:latin typeface="Cambria Math"/>
                          <a:ea typeface="Cambria Math"/>
                        </a:rPr>
                        <m:t>=</m:t>
                      </m:r>
                    </m:oMath>
                  </m:oMathPara>
                </a14:m>
                <a:endParaRPr lang="en-US" sz="2400" dirty="0"/>
              </a:p>
            </p:txBody>
          </p:sp>
        </mc:Choice>
        <mc:Fallback xmlns="">
          <p:sp>
            <p:nvSpPr>
              <p:cNvPr id="40" name="Rectangle 39"/>
              <p:cNvSpPr>
                <a:spLocks noRot="1" noChangeAspect="1" noMove="1" noResize="1" noEditPoints="1" noAdjustHandles="1" noChangeArrowheads="1" noChangeShapeType="1" noTextEdit="1"/>
              </p:cNvSpPr>
              <p:nvPr/>
            </p:nvSpPr>
            <p:spPr>
              <a:xfrm>
                <a:off x="3231000" y="4169897"/>
                <a:ext cx="482824" cy="461665"/>
              </a:xfrm>
              <a:prstGeom prst="rect">
                <a:avLst/>
              </a:prstGeom>
              <a:blipFill rotWithShape="1">
                <a:blip r:embed="rId1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1" name="Rectangle 40"/>
              <p:cNvSpPr/>
              <p:nvPr/>
            </p:nvSpPr>
            <p:spPr>
              <a:xfrm>
                <a:off x="3229001" y="4905747"/>
                <a:ext cx="482824"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IE" sz="2400" i="1" dirty="0">
                          <a:latin typeface="Cambria Math"/>
                          <a:ea typeface="Cambria Math"/>
                        </a:rPr>
                        <m:t>=</m:t>
                      </m:r>
                    </m:oMath>
                  </m:oMathPara>
                </a14:m>
                <a:endParaRPr lang="en-US" sz="2400" dirty="0"/>
              </a:p>
            </p:txBody>
          </p:sp>
        </mc:Choice>
        <mc:Fallback xmlns="">
          <p:sp>
            <p:nvSpPr>
              <p:cNvPr id="41" name="Rectangle 40"/>
              <p:cNvSpPr>
                <a:spLocks noRot="1" noChangeAspect="1" noMove="1" noResize="1" noEditPoints="1" noAdjustHandles="1" noChangeArrowheads="1" noChangeShapeType="1" noTextEdit="1"/>
              </p:cNvSpPr>
              <p:nvPr/>
            </p:nvSpPr>
            <p:spPr>
              <a:xfrm>
                <a:off x="3229001" y="4905747"/>
                <a:ext cx="482824" cy="461665"/>
              </a:xfrm>
              <a:prstGeom prst="rect">
                <a:avLst/>
              </a:prstGeom>
              <a:blipFill rotWithShape="1">
                <a:blip r:embed="rId1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2" name="Rectangle 41"/>
              <p:cNvSpPr/>
              <p:nvPr/>
            </p:nvSpPr>
            <p:spPr>
              <a:xfrm>
                <a:off x="3229001" y="5465566"/>
                <a:ext cx="482824"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IE" sz="2400" i="1" dirty="0">
                          <a:latin typeface="Cambria Math"/>
                          <a:ea typeface="Cambria Math"/>
                        </a:rPr>
                        <m:t>=</m:t>
                      </m:r>
                    </m:oMath>
                  </m:oMathPara>
                </a14:m>
                <a:endParaRPr lang="en-US" sz="2400" dirty="0"/>
              </a:p>
            </p:txBody>
          </p:sp>
        </mc:Choice>
        <mc:Fallback xmlns="">
          <p:sp>
            <p:nvSpPr>
              <p:cNvPr id="42" name="Rectangle 41"/>
              <p:cNvSpPr>
                <a:spLocks noRot="1" noChangeAspect="1" noMove="1" noResize="1" noEditPoints="1" noAdjustHandles="1" noChangeArrowheads="1" noChangeShapeType="1" noTextEdit="1"/>
              </p:cNvSpPr>
              <p:nvPr/>
            </p:nvSpPr>
            <p:spPr>
              <a:xfrm>
                <a:off x="3229001" y="5465566"/>
                <a:ext cx="482824" cy="461665"/>
              </a:xfrm>
              <a:prstGeom prst="rect">
                <a:avLst/>
              </a:prstGeom>
              <a:blipFill rotWithShape="1">
                <a:blip r:embed="rId17"/>
                <a:stretch>
                  <a:fillRect/>
                </a:stretch>
              </a:blipFill>
            </p:spPr>
            <p:txBody>
              <a:bodyPr/>
              <a:lstStyle/>
              <a:p>
                <a:r>
                  <a:rPr lang="en-US">
                    <a:noFill/>
                  </a:rPr>
                  <a:t> </a:t>
                </a:r>
              </a:p>
            </p:txBody>
          </p:sp>
        </mc:Fallback>
      </mc:AlternateContent>
      <p:sp>
        <p:nvSpPr>
          <p:cNvPr id="19" name="TextBox 18"/>
          <p:cNvSpPr txBox="1"/>
          <p:nvPr/>
        </p:nvSpPr>
        <p:spPr>
          <a:xfrm>
            <a:off x="6006340" y="2749317"/>
            <a:ext cx="1087862" cy="461665"/>
          </a:xfrm>
          <a:prstGeom prst="rect">
            <a:avLst/>
          </a:prstGeom>
          <a:noFill/>
        </p:spPr>
        <p:txBody>
          <a:bodyPr wrap="none" rtlCol="0">
            <a:spAutoFit/>
          </a:bodyPr>
          <a:lstStyle/>
          <a:p>
            <a:pPr lvl="0"/>
            <a:r>
              <a:rPr lang="en-IE" sz="2400" dirty="0" err="1"/>
              <a:t>th’eyve</a:t>
            </a:r>
            <a:endParaRPr lang="en-US" sz="2400" dirty="0"/>
          </a:p>
        </p:txBody>
      </p:sp>
      <p:sp>
        <p:nvSpPr>
          <p:cNvPr id="43" name="TextBox 42"/>
          <p:cNvSpPr txBox="1"/>
          <p:nvPr/>
        </p:nvSpPr>
        <p:spPr>
          <a:xfrm>
            <a:off x="4151378" y="3520372"/>
            <a:ext cx="930832" cy="461665"/>
          </a:xfrm>
          <a:prstGeom prst="rect">
            <a:avLst/>
          </a:prstGeom>
          <a:noFill/>
        </p:spPr>
        <p:txBody>
          <a:bodyPr wrap="none" rtlCol="0">
            <a:spAutoFit/>
          </a:bodyPr>
          <a:lstStyle/>
          <a:p>
            <a:r>
              <a:rPr lang="en-IE" sz="2400" dirty="0"/>
              <a:t>aren’t</a:t>
            </a:r>
          </a:p>
        </p:txBody>
      </p:sp>
      <p:sp>
        <p:nvSpPr>
          <p:cNvPr id="44" name="TextBox 43"/>
          <p:cNvSpPr txBox="1"/>
          <p:nvPr/>
        </p:nvSpPr>
        <p:spPr>
          <a:xfrm>
            <a:off x="7876142" y="3494533"/>
            <a:ext cx="923843" cy="461665"/>
          </a:xfrm>
          <a:prstGeom prst="rect">
            <a:avLst/>
          </a:prstGeom>
          <a:noFill/>
        </p:spPr>
        <p:txBody>
          <a:bodyPr wrap="none" rtlCol="0">
            <a:spAutoFit/>
          </a:bodyPr>
          <a:lstStyle/>
          <a:p>
            <a:pPr lvl="0"/>
            <a:r>
              <a:rPr lang="en-IE" sz="2400" dirty="0" err="1"/>
              <a:t>ar’ent</a:t>
            </a:r>
            <a:endParaRPr lang="en-US" sz="2400" dirty="0"/>
          </a:p>
        </p:txBody>
      </p:sp>
      <p:sp>
        <p:nvSpPr>
          <p:cNvPr id="45" name="TextBox 44"/>
          <p:cNvSpPr txBox="1"/>
          <p:nvPr/>
        </p:nvSpPr>
        <p:spPr>
          <a:xfrm>
            <a:off x="6006340" y="3513675"/>
            <a:ext cx="921214" cy="461665"/>
          </a:xfrm>
          <a:prstGeom prst="rect">
            <a:avLst/>
          </a:prstGeom>
          <a:noFill/>
        </p:spPr>
        <p:txBody>
          <a:bodyPr wrap="none" rtlCol="0">
            <a:spAutoFit/>
          </a:bodyPr>
          <a:lstStyle/>
          <a:p>
            <a:pPr lvl="0"/>
            <a:r>
              <a:rPr lang="en-IE" sz="2400" dirty="0" err="1"/>
              <a:t>are’nt</a:t>
            </a:r>
            <a:endParaRPr lang="en-US" sz="2400" dirty="0"/>
          </a:p>
        </p:txBody>
      </p:sp>
      <p:sp>
        <p:nvSpPr>
          <p:cNvPr id="46" name="TextBox 45"/>
          <p:cNvSpPr txBox="1"/>
          <p:nvPr/>
        </p:nvSpPr>
        <p:spPr>
          <a:xfrm>
            <a:off x="4191213" y="4179726"/>
            <a:ext cx="708912" cy="461665"/>
          </a:xfrm>
          <a:prstGeom prst="rect">
            <a:avLst/>
          </a:prstGeom>
          <a:noFill/>
        </p:spPr>
        <p:txBody>
          <a:bodyPr wrap="none" rtlCol="0">
            <a:spAutoFit/>
          </a:bodyPr>
          <a:lstStyle/>
          <a:p>
            <a:r>
              <a:rPr lang="en-IE" sz="2400" dirty="0" err="1"/>
              <a:t>I’am</a:t>
            </a:r>
            <a:endParaRPr lang="en-US" sz="2400" dirty="0"/>
          </a:p>
        </p:txBody>
      </p:sp>
      <p:sp>
        <p:nvSpPr>
          <p:cNvPr id="56" name="TextBox 55"/>
          <p:cNvSpPr txBox="1"/>
          <p:nvPr/>
        </p:nvSpPr>
        <p:spPr>
          <a:xfrm>
            <a:off x="7847497" y="4195492"/>
            <a:ext cx="583814" cy="461665"/>
          </a:xfrm>
          <a:prstGeom prst="rect">
            <a:avLst/>
          </a:prstGeom>
          <a:noFill/>
        </p:spPr>
        <p:txBody>
          <a:bodyPr wrap="none" rtlCol="0">
            <a:spAutoFit/>
          </a:bodyPr>
          <a:lstStyle/>
          <a:p>
            <a:r>
              <a:rPr lang="en-IE" sz="2400" dirty="0" err="1"/>
              <a:t>Im</a:t>
            </a:r>
            <a:r>
              <a:rPr lang="en-IE" sz="2400" dirty="0"/>
              <a:t>’</a:t>
            </a:r>
            <a:endParaRPr lang="en-US" sz="2400" dirty="0"/>
          </a:p>
        </p:txBody>
      </p:sp>
      <p:sp>
        <p:nvSpPr>
          <p:cNvPr id="57" name="TextBox 56"/>
          <p:cNvSpPr txBox="1"/>
          <p:nvPr/>
        </p:nvSpPr>
        <p:spPr>
          <a:xfrm>
            <a:off x="5977695" y="4214634"/>
            <a:ext cx="577081" cy="461665"/>
          </a:xfrm>
          <a:prstGeom prst="rect">
            <a:avLst/>
          </a:prstGeom>
          <a:noFill/>
        </p:spPr>
        <p:txBody>
          <a:bodyPr wrap="none" rtlCol="0">
            <a:spAutoFit/>
          </a:bodyPr>
          <a:lstStyle/>
          <a:p>
            <a:r>
              <a:rPr lang="en-IE" sz="2400" dirty="0"/>
              <a:t>I’m</a:t>
            </a:r>
            <a:endParaRPr lang="en-US" sz="2400" dirty="0"/>
          </a:p>
        </p:txBody>
      </p:sp>
      <p:sp>
        <p:nvSpPr>
          <p:cNvPr id="59" name="TextBox 58"/>
          <p:cNvSpPr txBox="1"/>
          <p:nvPr/>
        </p:nvSpPr>
        <p:spPr>
          <a:xfrm>
            <a:off x="4219858" y="4832314"/>
            <a:ext cx="862352" cy="461665"/>
          </a:xfrm>
          <a:prstGeom prst="rect">
            <a:avLst/>
          </a:prstGeom>
          <a:noFill/>
        </p:spPr>
        <p:txBody>
          <a:bodyPr wrap="none" rtlCol="0">
            <a:spAutoFit/>
          </a:bodyPr>
          <a:lstStyle/>
          <a:p>
            <a:pPr lvl="0"/>
            <a:r>
              <a:rPr lang="en-IE" sz="2400" dirty="0" err="1"/>
              <a:t>youl’l</a:t>
            </a:r>
            <a:endParaRPr lang="en-US" sz="2400" dirty="0"/>
          </a:p>
        </p:txBody>
      </p:sp>
      <p:sp>
        <p:nvSpPr>
          <p:cNvPr id="60" name="TextBox 59"/>
          <p:cNvSpPr txBox="1"/>
          <p:nvPr/>
        </p:nvSpPr>
        <p:spPr>
          <a:xfrm>
            <a:off x="7876142" y="4848080"/>
            <a:ext cx="862352" cy="461665"/>
          </a:xfrm>
          <a:prstGeom prst="rect">
            <a:avLst/>
          </a:prstGeom>
          <a:noFill/>
        </p:spPr>
        <p:txBody>
          <a:bodyPr wrap="none" rtlCol="0">
            <a:spAutoFit/>
          </a:bodyPr>
          <a:lstStyle/>
          <a:p>
            <a:r>
              <a:rPr lang="en-IE" sz="2400" dirty="0"/>
              <a:t>you’ll</a:t>
            </a:r>
            <a:endParaRPr lang="en-US" sz="2400" dirty="0"/>
          </a:p>
        </p:txBody>
      </p:sp>
      <p:sp>
        <p:nvSpPr>
          <p:cNvPr id="61" name="TextBox 60"/>
          <p:cNvSpPr txBox="1"/>
          <p:nvPr/>
        </p:nvSpPr>
        <p:spPr>
          <a:xfrm>
            <a:off x="6006340" y="4867222"/>
            <a:ext cx="862352" cy="461665"/>
          </a:xfrm>
          <a:prstGeom prst="rect">
            <a:avLst/>
          </a:prstGeom>
          <a:noFill/>
        </p:spPr>
        <p:txBody>
          <a:bodyPr wrap="none" rtlCol="0">
            <a:spAutoFit/>
          </a:bodyPr>
          <a:lstStyle/>
          <a:p>
            <a:r>
              <a:rPr lang="en-IE" sz="2400" dirty="0" err="1"/>
              <a:t>youll</a:t>
            </a:r>
            <a:r>
              <a:rPr lang="en-IE" sz="2400" dirty="0"/>
              <a:t>’</a:t>
            </a:r>
            <a:endParaRPr lang="en-US" sz="2400" dirty="0"/>
          </a:p>
        </p:txBody>
      </p:sp>
      <p:sp>
        <p:nvSpPr>
          <p:cNvPr id="62" name="TextBox 61"/>
          <p:cNvSpPr txBox="1"/>
          <p:nvPr/>
        </p:nvSpPr>
        <p:spPr>
          <a:xfrm>
            <a:off x="4219858" y="5555589"/>
            <a:ext cx="800860" cy="461665"/>
          </a:xfrm>
          <a:prstGeom prst="rect">
            <a:avLst/>
          </a:prstGeom>
          <a:noFill/>
        </p:spPr>
        <p:txBody>
          <a:bodyPr wrap="none" rtlCol="0">
            <a:spAutoFit/>
          </a:bodyPr>
          <a:lstStyle/>
          <a:p>
            <a:pPr lvl="0"/>
            <a:r>
              <a:rPr lang="en-IE" sz="2400" dirty="0"/>
              <a:t>can’t</a:t>
            </a:r>
            <a:endParaRPr lang="en-US" sz="2400" dirty="0"/>
          </a:p>
        </p:txBody>
      </p:sp>
      <p:sp>
        <p:nvSpPr>
          <p:cNvPr id="63" name="TextBox 62"/>
          <p:cNvSpPr txBox="1"/>
          <p:nvPr/>
        </p:nvSpPr>
        <p:spPr>
          <a:xfrm>
            <a:off x="7876142" y="5571355"/>
            <a:ext cx="791242" cy="461665"/>
          </a:xfrm>
          <a:prstGeom prst="rect">
            <a:avLst/>
          </a:prstGeom>
          <a:noFill/>
        </p:spPr>
        <p:txBody>
          <a:bodyPr wrap="none" rtlCol="0">
            <a:spAutoFit/>
          </a:bodyPr>
          <a:lstStyle/>
          <a:p>
            <a:r>
              <a:rPr lang="en-IE" sz="2400" dirty="0" err="1"/>
              <a:t>ca’nt</a:t>
            </a:r>
            <a:endParaRPr lang="en-US" sz="2400" dirty="0"/>
          </a:p>
        </p:txBody>
      </p:sp>
      <p:sp>
        <p:nvSpPr>
          <p:cNvPr id="64" name="TextBox 63"/>
          <p:cNvSpPr txBox="1"/>
          <p:nvPr/>
        </p:nvSpPr>
        <p:spPr>
          <a:xfrm>
            <a:off x="6006340" y="5590497"/>
            <a:ext cx="808619" cy="461665"/>
          </a:xfrm>
          <a:prstGeom prst="rect">
            <a:avLst/>
          </a:prstGeom>
          <a:noFill/>
        </p:spPr>
        <p:txBody>
          <a:bodyPr wrap="none" rtlCol="0">
            <a:spAutoFit/>
          </a:bodyPr>
          <a:lstStyle/>
          <a:p>
            <a:r>
              <a:rPr lang="en-IE" sz="2400" dirty="0"/>
              <a:t>cant’</a:t>
            </a:r>
            <a:endParaRPr lang="en-US" sz="2400" dirty="0"/>
          </a:p>
        </p:txBody>
      </p:sp>
      <p:sp>
        <p:nvSpPr>
          <p:cNvPr id="65" name="Oval 64"/>
          <p:cNvSpPr/>
          <p:nvPr/>
        </p:nvSpPr>
        <p:spPr>
          <a:xfrm>
            <a:off x="3951229" y="3459303"/>
            <a:ext cx="1375261" cy="68803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7669113" y="4734896"/>
            <a:ext cx="1375261" cy="68803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3932930" y="5442405"/>
            <a:ext cx="1375261" cy="68803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5590243" y="4140568"/>
            <a:ext cx="1375261" cy="68803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872685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1000"/>
                                        <p:tgtEl>
                                          <p:spTgt spid="17"/>
                                        </p:tgtEl>
                                      </p:cBhvr>
                                    </p:animEffect>
                                  </p:childTnLst>
                                </p:cTn>
                              </p:par>
                            </p:childTnLst>
                          </p:cTn>
                        </p:par>
                        <p:par>
                          <p:cTn id="8" fill="hold">
                            <p:stCondLst>
                              <p:cond delay="1000"/>
                            </p:stCondLst>
                            <p:childTnLst>
                              <p:par>
                                <p:cTn id="9" presetID="22" presetClass="entr" presetSubtype="4" fill="hold" grpId="0" nodeType="afterEffect">
                                  <p:stCondLst>
                                    <p:cond delay="1000"/>
                                  </p:stCondLst>
                                  <p:childTnLst>
                                    <p:set>
                                      <p:cBhvr>
                                        <p:cTn id="10" dur="1" fill="hold">
                                          <p:stCondLst>
                                            <p:cond delay="0"/>
                                          </p:stCondLst>
                                        </p:cTn>
                                        <p:tgtEl>
                                          <p:spTgt spid="65"/>
                                        </p:tgtEl>
                                        <p:attrNameLst>
                                          <p:attrName>style.visibility</p:attrName>
                                        </p:attrNameLst>
                                      </p:cBhvr>
                                      <p:to>
                                        <p:strVal val="visible"/>
                                      </p:to>
                                    </p:set>
                                    <p:animEffect transition="in" filter="wipe(down)">
                                      <p:cBhvr>
                                        <p:cTn id="11" dur="100"/>
                                        <p:tgtEl>
                                          <p:spTgt spid="65"/>
                                        </p:tgtEl>
                                      </p:cBhvr>
                                    </p:animEffect>
                                  </p:childTnLst>
                                </p:cTn>
                              </p:par>
                            </p:childTnLst>
                          </p:cTn>
                        </p:par>
                        <p:par>
                          <p:cTn id="12" fill="hold">
                            <p:stCondLst>
                              <p:cond delay="2100"/>
                            </p:stCondLst>
                            <p:childTnLst>
                              <p:par>
                                <p:cTn id="13" presetID="22" presetClass="entr" presetSubtype="4" fill="hold" grpId="0" nodeType="afterEffect">
                                  <p:stCondLst>
                                    <p:cond delay="1000"/>
                                  </p:stCondLst>
                                  <p:childTnLst>
                                    <p:set>
                                      <p:cBhvr>
                                        <p:cTn id="14" dur="1" fill="hold">
                                          <p:stCondLst>
                                            <p:cond delay="0"/>
                                          </p:stCondLst>
                                        </p:cTn>
                                        <p:tgtEl>
                                          <p:spTgt spid="68"/>
                                        </p:tgtEl>
                                        <p:attrNameLst>
                                          <p:attrName>style.visibility</p:attrName>
                                        </p:attrNameLst>
                                      </p:cBhvr>
                                      <p:to>
                                        <p:strVal val="visible"/>
                                      </p:to>
                                    </p:set>
                                    <p:animEffect transition="in" filter="wipe(down)">
                                      <p:cBhvr>
                                        <p:cTn id="15" dur="1000"/>
                                        <p:tgtEl>
                                          <p:spTgt spid="68"/>
                                        </p:tgtEl>
                                      </p:cBhvr>
                                    </p:animEffect>
                                  </p:childTnLst>
                                </p:cTn>
                              </p:par>
                            </p:childTnLst>
                          </p:cTn>
                        </p:par>
                        <p:par>
                          <p:cTn id="16" fill="hold">
                            <p:stCondLst>
                              <p:cond delay="4100"/>
                            </p:stCondLst>
                            <p:childTnLst>
                              <p:par>
                                <p:cTn id="17" presetID="22" presetClass="entr" presetSubtype="4" fill="hold" grpId="0" nodeType="afterEffect">
                                  <p:stCondLst>
                                    <p:cond delay="1000"/>
                                  </p:stCondLst>
                                  <p:childTnLst>
                                    <p:set>
                                      <p:cBhvr>
                                        <p:cTn id="18" dur="1" fill="hold">
                                          <p:stCondLst>
                                            <p:cond delay="0"/>
                                          </p:stCondLst>
                                        </p:cTn>
                                        <p:tgtEl>
                                          <p:spTgt spid="66"/>
                                        </p:tgtEl>
                                        <p:attrNameLst>
                                          <p:attrName>style.visibility</p:attrName>
                                        </p:attrNameLst>
                                      </p:cBhvr>
                                      <p:to>
                                        <p:strVal val="visible"/>
                                      </p:to>
                                    </p:set>
                                    <p:animEffect transition="in" filter="wipe(down)">
                                      <p:cBhvr>
                                        <p:cTn id="19" dur="1000"/>
                                        <p:tgtEl>
                                          <p:spTgt spid="66"/>
                                        </p:tgtEl>
                                      </p:cBhvr>
                                    </p:animEffect>
                                  </p:childTnLst>
                                </p:cTn>
                              </p:par>
                            </p:childTnLst>
                          </p:cTn>
                        </p:par>
                        <p:par>
                          <p:cTn id="20" fill="hold">
                            <p:stCondLst>
                              <p:cond delay="6100"/>
                            </p:stCondLst>
                            <p:childTnLst>
                              <p:par>
                                <p:cTn id="21" presetID="22" presetClass="entr" presetSubtype="4" fill="hold" grpId="0" nodeType="afterEffect">
                                  <p:stCondLst>
                                    <p:cond delay="1000"/>
                                  </p:stCondLst>
                                  <p:childTnLst>
                                    <p:set>
                                      <p:cBhvr>
                                        <p:cTn id="22" dur="1" fill="hold">
                                          <p:stCondLst>
                                            <p:cond delay="0"/>
                                          </p:stCondLst>
                                        </p:cTn>
                                        <p:tgtEl>
                                          <p:spTgt spid="67"/>
                                        </p:tgtEl>
                                        <p:attrNameLst>
                                          <p:attrName>style.visibility</p:attrName>
                                        </p:attrNameLst>
                                      </p:cBhvr>
                                      <p:to>
                                        <p:strVal val="visible"/>
                                      </p:to>
                                    </p:set>
                                    <p:animEffect transition="in" filter="wipe(down)">
                                      <p:cBhvr>
                                        <p:cTn id="23" dur="1000"/>
                                        <p:tgtEl>
                                          <p:spTgt spid="67"/>
                                        </p:tgtEl>
                                      </p:cBhvr>
                                    </p:animEffect>
                                  </p:childTnLst>
                                </p:cTn>
                              </p:par>
                            </p:childTnLst>
                          </p:cTn>
                        </p:par>
                      </p:childTnLst>
                    </p:cTn>
                  </p:par>
                </p:childTnLst>
              </p:cTn>
              <p:nextCondLst>
                <p:cond evt="onClick" delay="0">
                  <p:tgtEl>
                    <p:spTgt spid="5"/>
                  </p:tgtEl>
                </p:cond>
              </p:nextCondLst>
            </p:seq>
          </p:childTnLst>
        </p:cTn>
      </p:par>
    </p:tnLst>
    <p:bldLst>
      <p:bldP spid="17" grpId="0" animBg="1"/>
      <p:bldP spid="65" grpId="0" animBg="1"/>
      <p:bldP spid="66" grpId="0" animBg="1"/>
      <p:bldP spid="67" grpId="0" animBg="1"/>
      <p:bldP spid="6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9697" y="275506"/>
            <a:ext cx="5544616" cy="648072"/>
          </a:xfrm>
          <a:prstGeom prst="roundRect">
            <a:avLst/>
          </a:prstGeom>
          <a:ln/>
        </p:spPr>
        <p:style>
          <a:lnRef idx="1">
            <a:schemeClr val="accent6"/>
          </a:lnRef>
          <a:fillRef idx="2">
            <a:schemeClr val="accent6"/>
          </a:fillRef>
          <a:effectRef idx="1">
            <a:schemeClr val="accent6"/>
          </a:effectRef>
          <a:fontRef idx="minor">
            <a:schemeClr val="dk1"/>
          </a:fontRef>
        </p:style>
        <p:txBody>
          <a:bodyPr>
            <a:noAutofit/>
          </a:bodyPr>
          <a:lstStyle/>
          <a:p>
            <a:r>
              <a:rPr lang="en-IE" dirty="0"/>
              <a:t>Write the Right Apostrophe</a:t>
            </a:r>
            <a:br>
              <a:rPr lang="en-US" dirty="0"/>
            </a:br>
            <a:endParaRPr lang="en-IN" dirty="0"/>
          </a:p>
        </p:txBody>
      </p:sp>
      <p:grpSp>
        <p:nvGrpSpPr>
          <p:cNvPr id="5" name="Group 4"/>
          <p:cNvGrpSpPr/>
          <p:nvPr/>
        </p:nvGrpSpPr>
        <p:grpSpPr>
          <a:xfrm>
            <a:off x="8890574" y="5259815"/>
            <a:ext cx="1851065" cy="934684"/>
            <a:chOff x="9091504" y="5301208"/>
            <a:chExt cx="935840" cy="934684"/>
          </a:xfrm>
        </p:grpSpPr>
        <p:sp>
          <p:nvSpPr>
            <p:cNvPr id="13" name="TextBox 12"/>
            <p:cNvSpPr txBox="1"/>
            <p:nvPr/>
          </p:nvSpPr>
          <p:spPr>
            <a:xfrm>
              <a:off x="9091504" y="5301208"/>
              <a:ext cx="935840" cy="523220"/>
            </a:xfrm>
            <a:prstGeom prst="rect">
              <a:avLst/>
            </a:prstGeom>
            <a:solidFill>
              <a:schemeClr val="accent6">
                <a:lumMod val="75000"/>
              </a:schemeClr>
            </a:solidFill>
            <a:ln/>
            <a:effectLst>
              <a:innerShdw blurRad="63500" dist="50800" dir="13500000">
                <a:prstClr val="black">
                  <a:alpha val="50000"/>
                </a:prstClr>
              </a:inn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n-IE" sz="2800" b="1" dirty="0">
                  <a:solidFill>
                    <a:schemeClr val="bg1"/>
                  </a:solidFill>
                </a:rPr>
                <a:t>Answer</a:t>
              </a:r>
              <a:endParaRPr lang="en-US" sz="2800" b="1" dirty="0">
                <a:solidFill>
                  <a:schemeClr val="bg1"/>
                </a:solidFill>
              </a:endParaRPr>
            </a:p>
          </p:txBody>
        </p:sp>
        <p:pic>
          <p:nvPicPr>
            <p:cNvPr id="14" name="Picture 4">
              <a:extLst>
                <a:ext uri="{FF2B5EF4-FFF2-40B4-BE49-F238E27FC236}">
                  <a16:creationId xmlns:a16="http://schemas.microsoft.com/office/drawing/2014/main" id="{9F95EBB7-17D5-DB53-4AEE-DC9E42E0E114}"/>
                </a:ext>
              </a:extLst>
            </p:cNvPr>
            <p:cNvPicPr>
              <a:picLocks noChangeAspect="1" noChangeArrowheads="1"/>
            </p:cNvPicPr>
            <p:nvPr/>
          </p:nvPicPr>
          <p:blipFill>
            <a:blip r:embed="rId3" cstate="print">
              <a:duotone>
                <a:prstClr val="black"/>
                <a:schemeClr val="accent6">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4"/>
                </a:ext>
              </a:extLst>
            </a:blip>
            <a:srcRect l="1668" r="1668"/>
            <a:stretch/>
          </p:blipFill>
          <p:spPr bwMode="auto">
            <a:xfrm rot="16200000">
              <a:off x="9326878" y="5778434"/>
              <a:ext cx="502635" cy="412281"/>
            </a:xfrm>
            <a:prstGeom prst="rect">
              <a:avLst/>
            </a:prstGeom>
            <a:noFill/>
          </p:spPr>
        </p:pic>
      </p:grpSp>
      <p:sp>
        <p:nvSpPr>
          <p:cNvPr id="4" name="Flowchart: Decision 3"/>
          <p:cNvSpPr/>
          <p:nvPr/>
        </p:nvSpPr>
        <p:spPr>
          <a:xfrm>
            <a:off x="1703512" y="65630"/>
            <a:ext cx="1841098" cy="1254710"/>
          </a:xfrm>
          <a:prstGeom prst="flowChartDecision">
            <a:avLst/>
          </a:prstGeom>
        </p:spPr>
        <p:style>
          <a:lnRef idx="0">
            <a:schemeClr val="accent6"/>
          </a:lnRef>
          <a:fillRef idx="3">
            <a:schemeClr val="accent6"/>
          </a:fillRef>
          <a:effectRef idx="3">
            <a:schemeClr val="accent6"/>
          </a:effectRef>
          <a:fontRef idx="minor">
            <a:schemeClr val="lt1"/>
          </a:fontRef>
        </p:style>
        <p:txBody>
          <a:bodyPr rtlCol="0" anchor="ctr"/>
          <a:lstStyle/>
          <a:p>
            <a:r>
              <a:rPr lang="en-IE" sz="2400" b="1" dirty="0"/>
              <a:t>you’ll  </a:t>
            </a:r>
            <a:endParaRPr lang="en-US" sz="2400" dirty="0"/>
          </a:p>
        </p:txBody>
      </p:sp>
      <p:sp>
        <p:nvSpPr>
          <p:cNvPr id="58" name="Flowchart: Decision 57"/>
          <p:cNvSpPr/>
          <p:nvPr/>
        </p:nvSpPr>
        <p:spPr>
          <a:xfrm>
            <a:off x="8791406" y="65630"/>
            <a:ext cx="1841098" cy="1254710"/>
          </a:xfrm>
          <a:prstGeom prst="flowChartDecision">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IE" sz="2400" b="1" dirty="0"/>
              <a:t>isn’t</a:t>
            </a:r>
            <a:endParaRPr lang="en-US" sz="2400" dirty="0"/>
          </a:p>
        </p:txBody>
      </p:sp>
      <p:sp>
        <p:nvSpPr>
          <p:cNvPr id="47" name="TextBox 46"/>
          <p:cNvSpPr txBox="1"/>
          <p:nvPr/>
        </p:nvSpPr>
        <p:spPr>
          <a:xfrm>
            <a:off x="457970" y="1400248"/>
            <a:ext cx="4598735" cy="523220"/>
          </a:xfrm>
          <a:prstGeom prst="rect">
            <a:avLst/>
          </a:prstGeom>
          <a:noFill/>
        </p:spPr>
        <p:txBody>
          <a:bodyPr wrap="square" rtlCol="0">
            <a:spAutoFit/>
          </a:bodyPr>
          <a:lstStyle/>
          <a:p>
            <a:r>
              <a:rPr lang="en-IE" sz="2800" dirty="0"/>
              <a:t>III. Choose the correct answer.</a:t>
            </a:r>
            <a:endParaRPr lang="en-US" sz="2800" dirty="0"/>
          </a:p>
        </p:txBody>
      </p:sp>
      <p:sp>
        <p:nvSpPr>
          <p:cNvPr id="48" name="TextBox 47"/>
          <p:cNvSpPr txBox="1"/>
          <p:nvPr/>
        </p:nvSpPr>
        <p:spPr>
          <a:xfrm>
            <a:off x="1436742" y="3841438"/>
            <a:ext cx="6761360" cy="523220"/>
          </a:xfrm>
          <a:prstGeom prst="rect">
            <a:avLst/>
          </a:prstGeom>
          <a:noFill/>
        </p:spPr>
        <p:txBody>
          <a:bodyPr wrap="square" rtlCol="0">
            <a:spAutoFit/>
          </a:bodyPr>
          <a:lstStyle/>
          <a:p>
            <a:pPr lvl="0"/>
            <a:r>
              <a:rPr lang="en-IE" sz="2800" dirty="0"/>
              <a:t>2. My                          scooter is red.                        </a:t>
            </a:r>
            <a:endParaRPr lang="en-US" sz="2800" dirty="0"/>
          </a:p>
        </p:txBody>
      </p:sp>
      <p:sp>
        <p:nvSpPr>
          <p:cNvPr id="49" name="TextBox 48"/>
          <p:cNvSpPr txBox="1"/>
          <p:nvPr/>
        </p:nvSpPr>
        <p:spPr>
          <a:xfrm>
            <a:off x="2069580" y="2810008"/>
            <a:ext cx="1455848" cy="523220"/>
          </a:xfrm>
          <a:prstGeom prst="rect">
            <a:avLst/>
          </a:prstGeom>
          <a:noFill/>
        </p:spPr>
        <p:txBody>
          <a:bodyPr wrap="none" rtlCol="0">
            <a:spAutoFit/>
          </a:bodyPr>
          <a:lstStyle/>
          <a:p>
            <a:r>
              <a:rPr lang="en-US" sz="2800" dirty="0"/>
              <a:t>A) </a:t>
            </a:r>
            <a:r>
              <a:rPr lang="en-IE" sz="2800" dirty="0"/>
              <a:t>friend</a:t>
            </a:r>
            <a:endParaRPr lang="en-US" sz="2800" dirty="0"/>
          </a:p>
        </p:txBody>
      </p:sp>
      <p:sp>
        <p:nvSpPr>
          <p:cNvPr id="50" name="TextBox 49"/>
          <p:cNvSpPr txBox="1"/>
          <p:nvPr/>
        </p:nvSpPr>
        <p:spPr>
          <a:xfrm>
            <a:off x="4932950" y="2810008"/>
            <a:ext cx="1723480" cy="523220"/>
          </a:xfrm>
          <a:prstGeom prst="rect">
            <a:avLst/>
          </a:prstGeom>
          <a:noFill/>
        </p:spPr>
        <p:txBody>
          <a:bodyPr wrap="square" rtlCol="0">
            <a:spAutoFit/>
          </a:bodyPr>
          <a:lstStyle/>
          <a:p>
            <a:r>
              <a:rPr lang="en-US" sz="2800" dirty="0"/>
              <a:t>B) </a:t>
            </a:r>
            <a:r>
              <a:rPr lang="en-IE" sz="2800" dirty="0"/>
              <a:t>friends’</a:t>
            </a:r>
            <a:endParaRPr lang="en-US" sz="2800" dirty="0">
              <a:latin typeface="+mj-lt"/>
            </a:endParaRPr>
          </a:p>
        </p:txBody>
      </p:sp>
      <p:sp>
        <p:nvSpPr>
          <p:cNvPr id="51" name="TextBox 50"/>
          <p:cNvSpPr txBox="1"/>
          <p:nvPr/>
        </p:nvSpPr>
        <p:spPr>
          <a:xfrm>
            <a:off x="7696428" y="2778816"/>
            <a:ext cx="1647118" cy="523220"/>
          </a:xfrm>
          <a:prstGeom prst="rect">
            <a:avLst/>
          </a:prstGeom>
          <a:noFill/>
        </p:spPr>
        <p:txBody>
          <a:bodyPr wrap="none" rtlCol="0">
            <a:spAutoFit/>
          </a:bodyPr>
          <a:lstStyle/>
          <a:p>
            <a:r>
              <a:rPr lang="en-US" sz="2800" dirty="0"/>
              <a:t>C) </a:t>
            </a:r>
            <a:r>
              <a:rPr lang="en-IE" sz="2800" dirty="0"/>
              <a:t>friend’s</a:t>
            </a:r>
            <a:endParaRPr lang="en-US" sz="2800" dirty="0"/>
          </a:p>
        </p:txBody>
      </p:sp>
      <p:pic>
        <p:nvPicPr>
          <p:cNvPr id="52" name="Graphic 5" descr="Checkmark with solid fill">
            <a:extLst>
              <a:ext uri="{FF2B5EF4-FFF2-40B4-BE49-F238E27FC236}">
                <a16:creationId xmlns:a16="http://schemas.microsoft.com/office/drawing/2014/main" id="{0FF4FA3A-8FB6-A949-800B-F18648B1B02A}"/>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310641" y="2314397"/>
            <a:ext cx="745232" cy="745232"/>
          </a:xfrm>
          <a:prstGeom prst="rect">
            <a:avLst/>
          </a:prstGeom>
        </p:spPr>
      </p:pic>
      <p:sp>
        <p:nvSpPr>
          <p:cNvPr id="3" name="TextBox 2"/>
          <p:cNvSpPr txBox="1"/>
          <p:nvPr/>
        </p:nvSpPr>
        <p:spPr>
          <a:xfrm>
            <a:off x="4068498" y="2276872"/>
            <a:ext cx="1265603" cy="523220"/>
          </a:xfrm>
          <a:prstGeom prst="rect">
            <a:avLst/>
          </a:prstGeom>
          <a:noFill/>
        </p:spPr>
        <p:txBody>
          <a:bodyPr wrap="none" rtlCol="0">
            <a:spAutoFit/>
          </a:bodyPr>
          <a:lstStyle/>
          <a:p>
            <a:r>
              <a:rPr lang="en-US" sz="2800" dirty="0">
                <a:solidFill>
                  <a:srgbClr val="FF0000"/>
                </a:solidFill>
              </a:rPr>
              <a:t>friend’s</a:t>
            </a:r>
          </a:p>
        </p:txBody>
      </p:sp>
      <p:sp>
        <p:nvSpPr>
          <p:cNvPr id="6" name="TextBox 5"/>
          <p:cNvSpPr txBox="1"/>
          <p:nvPr/>
        </p:nvSpPr>
        <p:spPr>
          <a:xfrm>
            <a:off x="3801054" y="2276872"/>
            <a:ext cx="1800493" cy="523220"/>
          </a:xfrm>
          <a:prstGeom prst="rect">
            <a:avLst/>
          </a:prstGeom>
          <a:noFill/>
        </p:spPr>
        <p:txBody>
          <a:bodyPr wrap="none" rtlCol="0">
            <a:spAutoFit/>
          </a:bodyPr>
          <a:lstStyle/>
          <a:p>
            <a:r>
              <a:rPr lang="en-US" sz="2800" b="1" dirty="0"/>
              <a:t>_________</a:t>
            </a:r>
          </a:p>
        </p:txBody>
      </p:sp>
      <p:sp>
        <p:nvSpPr>
          <p:cNvPr id="53" name="TextBox 52"/>
          <p:cNvSpPr txBox="1"/>
          <p:nvPr/>
        </p:nvSpPr>
        <p:spPr>
          <a:xfrm>
            <a:off x="1405256" y="2255596"/>
            <a:ext cx="6761360" cy="523220"/>
          </a:xfrm>
          <a:prstGeom prst="rect">
            <a:avLst/>
          </a:prstGeom>
          <a:noFill/>
        </p:spPr>
        <p:txBody>
          <a:bodyPr wrap="square" rtlCol="0">
            <a:spAutoFit/>
          </a:bodyPr>
          <a:lstStyle/>
          <a:p>
            <a:pPr lvl="0"/>
            <a:r>
              <a:rPr lang="en-IE" sz="2800" dirty="0"/>
              <a:t>1. What is your                        name?</a:t>
            </a:r>
            <a:endParaRPr lang="en-US" sz="2800" dirty="0"/>
          </a:p>
        </p:txBody>
      </p:sp>
      <p:sp>
        <p:nvSpPr>
          <p:cNvPr id="76" name="TextBox 75"/>
          <p:cNvSpPr txBox="1"/>
          <p:nvPr/>
        </p:nvSpPr>
        <p:spPr>
          <a:xfrm>
            <a:off x="2035527" y="4592021"/>
            <a:ext cx="1918923" cy="523220"/>
          </a:xfrm>
          <a:prstGeom prst="rect">
            <a:avLst/>
          </a:prstGeom>
          <a:noFill/>
        </p:spPr>
        <p:txBody>
          <a:bodyPr wrap="none" rtlCol="0">
            <a:spAutoFit/>
          </a:bodyPr>
          <a:lstStyle/>
          <a:p>
            <a:r>
              <a:rPr lang="en-US" sz="2800" dirty="0"/>
              <a:t>A) </a:t>
            </a:r>
            <a:r>
              <a:rPr lang="en-IE" sz="2800" dirty="0"/>
              <a:t>teacher’s</a:t>
            </a:r>
            <a:endParaRPr lang="en-US" sz="2800" dirty="0"/>
          </a:p>
        </p:txBody>
      </p:sp>
      <p:sp>
        <p:nvSpPr>
          <p:cNvPr id="77" name="TextBox 76"/>
          <p:cNvSpPr txBox="1"/>
          <p:nvPr/>
        </p:nvSpPr>
        <p:spPr>
          <a:xfrm>
            <a:off x="4898897" y="4592021"/>
            <a:ext cx="1939904" cy="523220"/>
          </a:xfrm>
          <a:prstGeom prst="rect">
            <a:avLst/>
          </a:prstGeom>
          <a:noFill/>
        </p:spPr>
        <p:txBody>
          <a:bodyPr wrap="square" rtlCol="0">
            <a:spAutoFit/>
          </a:bodyPr>
          <a:lstStyle/>
          <a:p>
            <a:r>
              <a:rPr lang="en-US" sz="2800" dirty="0"/>
              <a:t>B)</a:t>
            </a:r>
            <a:r>
              <a:rPr lang="en-IE" sz="2800" dirty="0"/>
              <a:t> teachers’     </a:t>
            </a:r>
            <a:endParaRPr lang="en-US" sz="2800" dirty="0">
              <a:latin typeface="+mj-lt"/>
            </a:endParaRPr>
          </a:p>
        </p:txBody>
      </p:sp>
      <p:sp>
        <p:nvSpPr>
          <p:cNvPr id="78" name="TextBox 77"/>
          <p:cNvSpPr txBox="1"/>
          <p:nvPr/>
        </p:nvSpPr>
        <p:spPr>
          <a:xfrm>
            <a:off x="7634165" y="4560829"/>
            <a:ext cx="1811330" cy="523220"/>
          </a:xfrm>
          <a:prstGeom prst="rect">
            <a:avLst/>
          </a:prstGeom>
          <a:noFill/>
        </p:spPr>
        <p:txBody>
          <a:bodyPr wrap="none" rtlCol="0">
            <a:spAutoFit/>
          </a:bodyPr>
          <a:lstStyle/>
          <a:p>
            <a:r>
              <a:rPr lang="en-US" sz="2800" dirty="0"/>
              <a:t>C) </a:t>
            </a:r>
            <a:r>
              <a:rPr lang="en-IE" sz="2800" dirty="0"/>
              <a:t>teachers</a:t>
            </a:r>
            <a:endParaRPr lang="en-US" sz="2800" dirty="0"/>
          </a:p>
        </p:txBody>
      </p:sp>
      <p:sp>
        <p:nvSpPr>
          <p:cNvPr id="8" name="TextBox 7"/>
          <p:cNvSpPr txBox="1"/>
          <p:nvPr/>
        </p:nvSpPr>
        <p:spPr>
          <a:xfrm>
            <a:off x="2202144" y="3842942"/>
            <a:ext cx="2307042" cy="523220"/>
          </a:xfrm>
          <a:prstGeom prst="rect">
            <a:avLst/>
          </a:prstGeom>
          <a:noFill/>
        </p:spPr>
        <p:txBody>
          <a:bodyPr wrap="none" rtlCol="0">
            <a:spAutoFit/>
          </a:bodyPr>
          <a:lstStyle/>
          <a:p>
            <a:r>
              <a:rPr lang="en-US" sz="2800" b="1" dirty="0"/>
              <a:t>    __________</a:t>
            </a:r>
          </a:p>
        </p:txBody>
      </p:sp>
      <p:sp>
        <p:nvSpPr>
          <p:cNvPr id="10" name="TextBox 9"/>
          <p:cNvSpPr txBox="1"/>
          <p:nvPr/>
        </p:nvSpPr>
        <p:spPr>
          <a:xfrm>
            <a:off x="2724491" y="3849224"/>
            <a:ext cx="1519775" cy="523220"/>
          </a:xfrm>
          <a:prstGeom prst="rect">
            <a:avLst/>
          </a:prstGeom>
          <a:noFill/>
        </p:spPr>
        <p:txBody>
          <a:bodyPr wrap="none" rtlCol="0">
            <a:spAutoFit/>
          </a:bodyPr>
          <a:lstStyle/>
          <a:p>
            <a:r>
              <a:rPr lang="en-US" sz="2800" dirty="0">
                <a:solidFill>
                  <a:srgbClr val="FF0000"/>
                </a:solidFill>
              </a:rPr>
              <a:t>teacher’s</a:t>
            </a:r>
          </a:p>
        </p:txBody>
      </p:sp>
      <p:pic>
        <p:nvPicPr>
          <p:cNvPr id="79" name="Graphic 5" descr="Checkmark with solid fill">
            <a:extLst>
              <a:ext uri="{FF2B5EF4-FFF2-40B4-BE49-F238E27FC236}">
                <a16:creationId xmlns:a16="http://schemas.microsoft.com/office/drawing/2014/main" id="{0FF4FA3A-8FB6-A949-800B-F18648B1B02A}"/>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54489" y="4449823"/>
            <a:ext cx="745232" cy="745232"/>
          </a:xfrm>
          <a:prstGeom prst="rect">
            <a:avLst/>
          </a:prstGeom>
        </p:spPr>
      </p:pic>
    </p:spTree>
    <p:extLst>
      <p:ext uri="{BB962C8B-B14F-4D97-AF65-F5344CB8AC3E}">
        <p14:creationId xmlns:p14="http://schemas.microsoft.com/office/powerpoint/2010/main" val="114032557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down)">
                                      <p:cBhvr>
                                        <p:cTn id="7" dur="1000"/>
                                        <p:tgtEl>
                                          <p:spTgt spid="52"/>
                                        </p:tgtEl>
                                      </p:cBhvr>
                                    </p:animEffect>
                                  </p:childTnLst>
                                </p:cTn>
                              </p:par>
                            </p:childTnLst>
                          </p:cTn>
                        </p:par>
                        <p:par>
                          <p:cTn id="8" fill="hold">
                            <p:stCondLst>
                              <p:cond delay="1000"/>
                            </p:stCondLst>
                            <p:childTnLst>
                              <p:par>
                                <p:cTn id="9" presetID="53" presetClass="entr" presetSubtype="16" fill="hold" grpId="0" nodeType="afterEffect">
                                  <p:stCondLst>
                                    <p:cond delay="100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0" fill="hold"/>
                                        <p:tgtEl>
                                          <p:spTgt spid="3"/>
                                        </p:tgtEl>
                                        <p:attrNameLst>
                                          <p:attrName>ppt_w</p:attrName>
                                        </p:attrNameLst>
                                      </p:cBhvr>
                                      <p:tavLst>
                                        <p:tav tm="0">
                                          <p:val>
                                            <p:fltVal val="0"/>
                                          </p:val>
                                        </p:tav>
                                        <p:tav tm="100000">
                                          <p:val>
                                            <p:strVal val="#ppt_w"/>
                                          </p:val>
                                        </p:tav>
                                      </p:tavLst>
                                    </p:anim>
                                    <p:anim calcmode="lin" valueType="num">
                                      <p:cBhvr>
                                        <p:cTn id="12" dur="1000" fill="hold"/>
                                        <p:tgtEl>
                                          <p:spTgt spid="3"/>
                                        </p:tgtEl>
                                        <p:attrNameLst>
                                          <p:attrName>ppt_h</p:attrName>
                                        </p:attrNameLst>
                                      </p:cBhvr>
                                      <p:tavLst>
                                        <p:tav tm="0">
                                          <p:val>
                                            <p:fltVal val="0"/>
                                          </p:val>
                                        </p:tav>
                                        <p:tav tm="100000">
                                          <p:val>
                                            <p:strVal val="#ppt_h"/>
                                          </p:val>
                                        </p:tav>
                                      </p:tavLst>
                                    </p:anim>
                                    <p:animEffect transition="in" filter="fade">
                                      <p:cBhvr>
                                        <p:cTn id="13" dur="1000"/>
                                        <p:tgtEl>
                                          <p:spTgt spid="3"/>
                                        </p:tgtEl>
                                      </p:cBhvr>
                                    </p:animEffect>
                                  </p:childTnLst>
                                </p:cTn>
                              </p:par>
                            </p:childTnLst>
                          </p:cTn>
                        </p:par>
                        <p:par>
                          <p:cTn id="14" fill="hold">
                            <p:stCondLst>
                              <p:cond delay="3000"/>
                            </p:stCondLst>
                            <p:childTnLst>
                              <p:par>
                                <p:cTn id="15" presetID="1" presetClass="exit" presetSubtype="0" fill="hold" grpId="0" nodeType="afterEffect">
                                  <p:stCondLst>
                                    <p:cond delay="500"/>
                                  </p:stCondLst>
                                  <p:childTnLst>
                                    <p:set>
                                      <p:cBhvr>
                                        <p:cTn id="16" dur="1" fill="hold">
                                          <p:stCondLst>
                                            <p:cond delay="499"/>
                                          </p:stCondLst>
                                        </p:cTn>
                                        <p:tgtEl>
                                          <p:spTgt spid="6"/>
                                        </p:tgtEl>
                                        <p:attrNameLst>
                                          <p:attrName>style.visibility</p:attrName>
                                        </p:attrNameLst>
                                      </p:cBhvr>
                                      <p:to>
                                        <p:strVal val="hidden"/>
                                      </p:to>
                                    </p:set>
                                  </p:childTnLst>
                                </p:cTn>
                              </p:par>
                            </p:childTnLst>
                          </p:cTn>
                        </p:par>
                        <p:par>
                          <p:cTn id="17" fill="hold">
                            <p:stCondLst>
                              <p:cond delay="4000"/>
                            </p:stCondLst>
                            <p:childTnLst>
                              <p:par>
                                <p:cTn id="18" presetID="22" presetClass="entr" presetSubtype="4" fill="hold" nodeType="afterEffect">
                                  <p:stCondLst>
                                    <p:cond delay="500"/>
                                  </p:stCondLst>
                                  <p:childTnLst>
                                    <p:set>
                                      <p:cBhvr>
                                        <p:cTn id="19" dur="1" fill="hold">
                                          <p:stCondLst>
                                            <p:cond delay="0"/>
                                          </p:stCondLst>
                                        </p:cTn>
                                        <p:tgtEl>
                                          <p:spTgt spid="79"/>
                                        </p:tgtEl>
                                        <p:attrNameLst>
                                          <p:attrName>style.visibility</p:attrName>
                                        </p:attrNameLst>
                                      </p:cBhvr>
                                      <p:to>
                                        <p:strVal val="visible"/>
                                      </p:to>
                                    </p:set>
                                    <p:animEffect transition="in" filter="wipe(down)">
                                      <p:cBhvr>
                                        <p:cTn id="20" dur="1000"/>
                                        <p:tgtEl>
                                          <p:spTgt spid="79"/>
                                        </p:tgtEl>
                                      </p:cBhvr>
                                    </p:animEffect>
                                  </p:childTnLst>
                                </p:cTn>
                              </p:par>
                            </p:childTnLst>
                          </p:cTn>
                        </p:par>
                        <p:par>
                          <p:cTn id="21" fill="hold">
                            <p:stCondLst>
                              <p:cond delay="5500"/>
                            </p:stCondLst>
                            <p:childTnLst>
                              <p:par>
                                <p:cTn id="22" presetID="53" presetClass="entr" presetSubtype="16" fill="hold" grpId="0" nodeType="afterEffect">
                                  <p:stCondLst>
                                    <p:cond delay="500"/>
                                  </p:stCondLst>
                                  <p:childTnLst>
                                    <p:set>
                                      <p:cBhvr>
                                        <p:cTn id="23" dur="1" fill="hold">
                                          <p:stCondLst>
                                            <p:cond delay="0"/>
                                          </p:stCondLst>
                                        </p:cTn>
                                        <p:tgtEl>
                                          <p:spTgt spid="10"/>
                                        </p:tgtEl>
                                        <p:attrNameLst>
                                          <p:attrName>style.visibility</p:attrName>
                                        </p:attrNameLst>
                                      </p:cBhvr>
                                      <p:to>
                                        <p:strVal val="visible"/>
                                      </p:to>
                                    </p:set>
                                    <p:anim calcmode="lin" valueType="num">
                                      <p:cBhvr>
                                        <p:cTn id="24" dur="1000" fill="hold"/>
                                        <p:tgtEl>
                                          <p:spTgt spid="10"/>
                                        </p:tgtEl>
                                        <p:attrNameLst>
                                          <p:attrName>ppt_w</p:attrName>
                                        </p:attrNameLst>
                                      </p:cBhvr>
                                      <p:tavLst>
                                        <p:tav tm="0">
                                          <p:val>
                                            <p:fltVal val="0"/>
                                          </p:val>
                                        </p:tav>
                                        <p:tav tm="100000">
                                          <p:val>
                                            <p:strVal val="#ppt_w"/>
                                          </p:val>
                                        </p:tav>
                                      </p:tavLst>
                                    </p:anim>
                                    <p:anim calcmode="lin" valueType="num">
                                      <p:cBhvr>
                                        <p:cTn id="25" dur="1000" fill="hold"/>
                                        <p:tgtEl>
                                          <p:spTgt spid="10"/>
                                        </p:tgtEl>
                                        <p:attrNameLst>
                                          <p:attrName>ppt_h</p:attrName>
                                        </p:attrNameLst>
                                      </p:cBhvr>
                                      <p:tavLst>
                                        <p:tav tm="0">
                                          <p:val>
                                            <p:fltVal val="0"/>
                                          </p:val>
                                        </p:tav>
                                        <p:tav tm="100000">
                                          <p:val>
                                            <p:strVal val="#ppt_h"/>
                                          </p:val>
                                        </p:tav>
                                      </p:tavLst>
                                    </p:anim>
                                    <p:animEffect transition="in" filter="fade">
                                      <p:cBhvr>
                                        <p:cTn id="26" dur="1000"/>
                                        <p:tgtEl>
                                          <p:spTgt spid="10"/>
                                        </p:tgtEl>
                                      </p:cBhvr>
                                    </p:animEffect>
                                  </p:childTnLst>
                                </p:cTn>
                              </p:par>
                            </p:childTnLst>
                          </p:cTn>
                        </p:par>
                        <p:par>
                          <p:cTn id="27" fill="hold">
                            <p:stCondLst>
                              <p:cond delay="7000"/>
                            </p:stCondLst>
                            <p:childTnLst>
                              <p:par>
                                <p:cTn id="28" presetID="1" presetClass="exit" presetSubtype="0" fill="hold" grpId="0" nodeType="afterEffect">
                                  <p:stCondLst>
                                    <p:cond delay="500"/>
                                  </p:stCondLst>
                                  <p:childTnLst>
                                    <p:set>
                                      <p:cBhvr>
                                        <p:cTn id="29" dur="1" fill="hold">
                                          <p:stCondLst>
                                            <p:cond delay="499"/>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5"/>
                  </p:tgtEl>
                </p:cond>
              </p:nextCondLst>
            </p:seq>
          </p:childTnLst>
        </p:cTn>
      </p:par>
    </p:tnLst>
    <p:bldLst>
      <p:bldP spid="3" grpId="0"/>
      <p:bldP spid="6" grpId="0"/>
      <p:bldP spid="8"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9697" y="275506"/>
            <a:ext cx="5544616" cy="648072"/>
          </a:xfrm>
          <a:prstGeom prst="roundRect">
            <a:avLst/>
          </a:prstGeom>
          <a:ln/>
        </p:spPr>
        <p:style>
          <a:lnRef idx="1">
            <a:schemeClr val="accent6"/>
          </a:lnRef>
          <a:fillRef idx="2">
            <a:schemeClr val="accent6"/>
          </a:fillRef>
          <a:effectRef idx="1">
            <a:schemeClr val="accent6"/>
          </a:effectRef>
          <a:fontRef idx="minor">
            <a:schemeClr val="dk1"/>
          </a:fontRef>
        </p:style>
        <p:txBody>
          <a:bodyPr>
            <a:noAutofit/>
          </a:bodyPr>
          <a:lstStyle/>
          <a:p>
            <a:r>
              <a:rPr lang="en-IE" dirty="0"/>
              <a:t>Write the Right Apostrophe</a:t>
            </a:r>
            <a:br>
              <a:rPr lang="en-US" dirty="0"/>
            </a:br>
            <a:endParaRPr lang="en-IN" dirty="0"/>
          </a:p>
        </p:txBody>
      </p:sp>
      <p:grpSp>
        <p:nvGrpSpPr>
          <p:cNvPr id="5" name="Group 4"/>
          <p:cNvGrpSpPr/>
          <p:nvPr/>
        </p:nvGrpSpPr>
        <p:grpSpPr>
          <a:xfrm>
            <a:off x="8890574" y="5259815"/>
            <a:ext cx="1851065" cy="934684"/>
            <a:chOff x="9091504" y="5301208"/>
            <a:chExt cx="935840" cy="934684"/>
          </a:xfrm>
        </p:grpSpPr>
        <p:sp>
          <p:nvSpPr>
            <p:cNvPr id="13" name="TextBox 12"/>
            <p:cNvSpPr txBox="1"/>
            <p:nvPr/>
          </p:nvSpPr>
          <p:spPr>
            <a:xfrm>
              <a:off x="9091504" y="5301208"/>
              <a:ext cx="935840" cy="523220"/>
            </a:xfrm>
            <a:prstGeom prst="rect">
              <a:avLst/>
            </a:prstGeom>
            <a:solidFill>
              <a:schemeClr val="accent6">
                <a:lumMod val="75000"/>
              </a:schemeClr>
            </a:solidFill>
            <a:ln/>
            <a:effectLst>
              <a:innerShdw blurRad="63500" dist="50800" dir="13500000">
                <a:prstClr val="black">
                  <a:alpha val="50000"/>
                </a:prstClr>
              </a:inn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n-IE" sz="2800" b="1" dirty="0">
                  <a:solidFill>
                    <a:schemeClr val="bg1"/>
                  </a:solidFill>
                </a:rPr>
                <a:t>Answer</a:t>
              </a:r>
              <a:endParaRPr lang="en-US" sz="2800" b="1" dirty="0">
                <a:solidFill>
                  <a:schemeClr val="bg1"/>
                </a:solidFill>
              </a:endParaRPr>
            </a:p>
          </p:txBody>
        </p:sp>
        <p:pic>
          <p:nvPicPr>
            <p:cNvPr id="14" name="Picture 4">
              <a:extLst>
                <a:ext uri="{FF2B5EF4-FFF2-40B4-BE49-F238E27FC236}">
                  <a16:creationId xmlns:a16="http://schemas.microsoft.com/office/drawing/2014/main" id="{9F95EBB7-17D5-DB53-4AEE-DC9E42E0E114}"/>
                </a:ext>
              </a:extLst>
            </p:cNvPr>
            <p:cNvPicPr>
              <a:picLocks noChangeAspect="1" noChangeArrowheads="1"/>
            </p:cNvPicPr>
            <p:nvPr/>
          </p:nvPicPr>
          <p:blipFill>
            <a:blip r:embed="rId3" cstate="print">
              <a:duotone>
                <a:prstClr val="black"/>
                <a:schemeClr val="accent6">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4"/>
                </a:ext>
              </a:extLst>
            </a:blip>
            <a:srcRect l="1668" r="1668"/>
            <a:stretch/>
          </p:blipFill>
          <p:spPr bwMode="auto">
            <a:xfrm rot="16200000">
              <a:off x="9326878" y="5778434"/>
              <a:ext cx="502635" cy="412281"/>
            </a:xfrm>
            <a:prstGeom prst="rect">
              <a:avLst/>
            </a:prstGeom>
            <a:noFill/>
          </p:spPr>
        </p:pic>
      </p:grpSp>
      <p:sp>
        <p:nvSpPr>
          <p:cNvPr id="4" name="Flowchart: Decision 3"/>
          <p:cNvSpPr/>
          <p:nvPr/>
        </p:nvSpPr>
        <p:spPr>
          <a:xfrm>
            <a:off x="1703512" y="65630"/>
            <a:ext cx="1841098" cy="1254710"/>
          </a:xfrm>
          <a:prstGeom prst="flowChartDecision">
            <a:avLst/>
          </a:prstGeom>
        </p:spPr>
        <p:style>
          <a:lnRef idx="0">
            <a:schemeClr val="accent6"/>
          </a:lnRef>
          <a:fillRef idx="3">
            <a:schemeClr val="accent6"/>
          </a:fillRef>
          <a:effectRef idx="3">
            <a:schemeClr val="accent6"/>
          </a:effectRef>
          <a:fontRef idx="minor">
            <a:schemeClr val="lt1"/>
          </a:fontRef>
        </p:style>
        <p:txBody>
          <a:bodyPr rtlCol="0" anchor="ctr"/>
          <a:lstStyle/>
          <a:p>
            <a:r>
              <a:rPr lang="en-IE" sz="2400" b="1" dirty="0"/>
              <a:t>you’ll  </a:t>
            </a:r>
            <a:endParaRPr lang="en-US" sz="2400" dirty="0"/>
          </a:p>
        </p:txBody>
      </p:sp>
      <p:sp>
        <p:nvSpPr>
          <p:cNvPr id="58" name="Flowchart: Decision 57"/>
          <p:cNvSpPr/>
          <p:nvPr/>
        </p:nvSpPr>
        <p:spPr>
          <a:xfrm>
            <a:off x="8791406" y="65630"/>
            <a:ext cx="1841098" cy="1254710"/>
          </a:xfrm>
          <a:prstGeom prst="flowChartDecision">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IE" sz="2400" b="1" dirty="0"/>
              <a:t>isn’t</a:t>
            </a:r>
            <a:endParaRPr lang="en-US" sz="2400" dirty="0"/>
          </a:p>
        </p:txBody>
      </p:sp>
      <p:sp>
        <p:nvSpPr>
          <p:cNvPr id="47" name="TextBox 46"/>
          <p:cNvSpPr txBox="1"/>
          <p:nvPr/>
        </p:nvSpPr>
        <p:spPr>
          <a:xfrm>
            <a:off x="627071" y="1460559"/>
            <a:ext cx="4829543" cy="523220"/>
          </a:xfrm>
          <a:prstGeom prst="rect">
            <a:avLst/>
          </a:prstGeom>
          <a:noFill/>
        </p:spPr>
        <p:txBody>
          <a:bodyPr wrap="square" rtlCol="0">
            <a:spAutoFit/>
          </a:bodyPr>
          <a:lstStyle/>
          <a:p>
            <a:r>
              <a:rPr lang="en-IE" sz="2800" dirty="0"/>
              <a:t>III. Choose the correct answer.</a:t>
            </a:r>
            <a:endParaRPr lang="en-US" sz="2800" dirty="0"/>
          </a:p>
        </p:txBody>
      </p:sp>
      <p:sp>
        <p:nvSpPr>
          <p:cNvPr id="48" name="TextBox 47"/>
          <p:cNvSpPr txBox="1"/>
          <p:nvPr/>
        </p:nvSpPr>
        <p:spPr>
          <a:xfrm>
            <a:off x="1044550" y="3777474"/>
            <a:ext cx="8252978" cy="523220"/>
          </a:xfrm>
          <a:prstGeom prst="rect">
            <a:avLst/>
          </a:prstGeom>
          <a:noFill/>
        </p:spPr>
        <p:txBody>
          <a:bodyPr wrap="square" rtlCol="0">
            <a:spAutoFit/>
          </a:bodyPr>
          <a:lstStyle/>
          <a:p>
            <a:r>
              <a:rPr lang="en-IE" sz="2800" dirty="0"/>
              <a:t>4. I live very near my                                  house.</a:t>
            </a:r>
            <a:endParaRPr lang="en-US" sz="2800" dirty="0"/>
          </a:p>
        </p:txBody>
      </p:sp>
      <p:sp>
        <p:nvSpPr>
          <p:cNvPr id="49" name="TextBox 48"/>
          <p:cNvSpPr txBox="1"/>
          <p:nvPr/>
        </p:nvSpPr>
        <p:spPr>
          <a:xfrm>
            <a:off x="1405256" y="2759406"/>
            <a:ext cx="1807161" cy="523220"/>
          </a:xfrm>
          <a:prstGeom prst="rect">
            <a:avLst/>
          </a:prstGeom>
          <a:noFill/>
        </p:spPr>
        <p:txBody>
          <a:bodyPr wrap="none" rtlCol="0">
            <a:spAutoFit/>
          </a:bodyPr>
          <a:lstStyle/>
          <a:p>
            <a:r>
              <a:rPr lang="en-US" sz="2800" dirty="0"/>
              <a:t>A)</a:t>
            </a:r>
            <a:r>
              <a:rPr lang="en-IE" sz="2800" dirty="0"/>
              <a:t> mothers</a:t>
            </a:r>
            <a:endParaRPr lang="en-US" sz="2800" dirty="0"/>
          </a:p>
        </p:txBody>
      </p:sp>
      <p:sp>
        <p:nvSpPr>
          <p:cNvPr id="50" name="TextBox 49"/>
          <p:cNvSpPr txBox="1"/>
          <p:nvPr/>
        </p:nvSpPr>
        <p:spPr>
          <a:xfrm>
            <a:off x="4268626" y="2759406"/>
            <a:ext cx="1971390" cy="523220"/>
          </a:xfrm>
          <a:prstGeom prst="rect">
            <a:avLst/>
          </a:prstGeom>
          <a:noFill/>
        </p:spPr>
        <p:txBody>
          <a:bodyPr wrap="square" rtlCol="0">
            <a:spAutoFit/>
          </a:bodyPr>
          <a:lstStyle/>
          <a:p>
            <a:r>
              <a:rPr lang="en-US" sz="2800" dirty="0"/>
              <a:t>B) </a:t>
            </a:r>
            <a:r>
              <a:rPr lang="en-IE" sz="2800" dirty="0"/>
              <a:t>mothers’</a:t>
            </a:r>
            <a:endParaRPr lang="en-US" sz="2800" dirty="0"/>
          </a:p>
        </p:txBody>
      </p:sp>
      <p:sp>
        <p:nvSpPr>
          <p:cNvPr id="51" name="TextBox 50"/>
          <p:cNvSpPr txBox="1"/>
          <p:nvPr/>
        </p:nvSpPr>
        <p:spPr>
          <a:xfrm>
            <a:off x="7032104" y="2728214"/>
            <a:ext cx="1879489" cy="523220"/>
          </a:xfrm>
          <a:prstGeom prst="rect">
            <a:avLst/>
          </a:prstGeom>
          <a:noFill/>
        </p:spPr>
        <p:txBody>
          <a:bodyPr wrap="none" rtlCol="0">
            <a:spAutoFit/>
          </a:bodyPr>
          <a:lstStyle/>
          <a:p>
            <a:r>
              <a:rPr lang="en-US" sz="2800" dirty="0"/>
              <a:t>C) </a:t>
            </a:r>
            <a:r>
              <a:rPr lang="en-IE" sz="2800" dirty="0"/>
              <a:t>mother’s</a:t>
            </a:r>
            <a:endParaRPr lang="en-US" sz="2800" dirty="0"/>
          </a:p>
        </p:txBody>
      </p:sp>
      <p:pic>
        <p:nvPicPr>
          <p:cNvPr id="52" name="Graphic 5" descr="Checkmark with solid fill">
            <a:extLst>
              <a:ext uri="{FF2B5EF4-FFF2-40B4-BE49-F238E27FC236}">
                <a16:creationId xmlns:a16="http://schemas.microsoft.com/office/drawing/2014/main" id="{0FF4FA3A-8FB6-A949-800B-F18648B1B02A}"/>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657090" y="2386790"/>
            <a:ext cx="745232" cy="745232"/>
          </a:xfrm>
          <a:prstGeom prst="rect">
            <a:avLst/>
          </a:prstGeom>
        </p:spPr>
      </p:pic>
      <p:sp>
        <p:nvSpPr>
          <p:cNvPr id="53" name="TextBox 52"/>
          <p:cNvSpPr txBox="1"/>
          <p:nvPr/>
        </p:nvSpPr>
        <p:spPr>
          <a:xfrm>
            <a:off x="1093571" y="2093988"/>
            <a:ext cx="7341027" cy="523220"/>
          </a:xfrm>
          <a:prstGeom prst="rect">
            <a:avLst/>
          </a:prstGeom>
          <a:noFill/>
        </p:spPr>
        <p:txBody>
          <a:bodyPr wrap="square" rtlCol="0">
            <a:spAutoFit/>
          </a:bodyPr>
          <a:lstStyle/>
          <a:p>
            <a:pPr lvl="0"/>
            <a:r>
              <a:rPr lang="en-IE" sz="2800" dirty="0"/>
              <a:t>3. My                          brothers live in Mumbai.</a:t>
            </a:r>
            <a:endParaRPr lang="en-US" sz="2800" dirty="0"/>
          </a:p>
        </p:txBody>
      </p:sp>
      <p:sp>
        <p:nvSpPr>
          <p:cNvPr id="76" name="TextBox 75"/>
          <p:cNvSpPr txBox="1"/>
          <p:nvPr/>
        </p:nvSpPr>
        <p:spPr>
          <a:xfrm>
            <a:off x="1436742" y="4727769"/>
            <a:ext cx="8090933" cy="523220"/>
          </a:xfrm>
          <a:prstGeom prst="rect">
            <a:avLst/>
          </a:prstGeom>
          <a:noFill/>
        </p:spPr>
        <p:txBody>
          <a:bodyPr wrap="none" rtlCol="0">
            <a:spAutoFit/>
          </a:bodyPr>
          <a:lstStyle/>
          <a:p>
            <a:r>
              <a:rPr lang="en-US" sz="2800" dirty="0"/>
              <a:t>A) </a:t>
            </a:r>
            <a:r>
              <a:rPr lang="en-IE" sz="2800" dirty="0"/>
              <a:t>grandparent’s     B) grandparents’    C) grandparents</a:t>
            </a:r>
            <a:endParaRPr lang="en-US" sz="2800" dirty="0"/>
          </a:p>
        </p:txBody>
      </p:sp>
      <p:pic>
        <p:nvPicPr>
          <p:cNvPr id="79" name="Graphic 5" descr="Checkmark with solid fill">
            <a:extLst>
              <a:ext uri="{FF2B5EF4-FFF2-40B4-BE49-F238E27FC236}">
                <a16:creationId xmlns:a16="http://schemas.microsoft.com/office/drawing/2014/main" id="{0FF4FA3A-8FB6-A949-800B-F18648B1B02A}"/>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011501" y="4305323"/>
            <a:ext cx="745232" cy="745232"/>
          </a:xfrm>
          <a:prstGeom prst="rect">
            <a:avLst/>
          </a:prstGeom>
        </p:spPr>
      </p:pic>
      <p:sp>
        <p:nvSpPr>
          <p:cNvPr id="7" name="TextBox 6"/>
          <p:cNvSpPr txBox="1"/>
          <p:nvPr/>
        </p:nvSpPr>
        <p:spPr>
          <a:xfrm>
            <a:off x="2012322" y="2044165"/>
            <a:ext cx="2159566" cy="523220"/>
          </a:xfrm>
          <a:prstGeom prst="rect">
            <a:avLst/>
          </a:prstGeom>
          <a:noFill/>
        </p:spPr>
        <p:txBody>
          <a:bodyPr wrap="none" rtlCol="0">
            <a:spAutoFit/>
          </a:bodyPr>
          <a:lstStyle/>
          <a:p>
            <a:r>
              <a:rPr lang="en-US" sz="2800" b="1" dirty="0"/>
              <a:t>___________</a:t>
            </a:r>
          </a:p>
        </p:txBody>
      </p:sp>
      <p:sp>
        <p:nvSpPr>
          <p:cNvPr id="9" name="TextBox 8"/>
          <p:cNvSpPr txBox="1"/>
          <p:nvPr/>
        </p:nvSpPr>
        <p:spPr>
          <a:xfrm>
            <a:off x="2343118" y="2044165"/>
            <a:ext cx="1497974" cy="523220"/>
          </a:xfrm>
          <a:prstGeom prst="rect">
            <a:avLst/>
          </a:prstGeom>
          <a:noFill/>
        </p:spPr>
        <p:txBody>
          <a:bodyPr wrap="none" rtlCol="0">
            <a:spAutoFit/>
          </a:bodyPr>
          <a:lstStyle/>
          <a:p>
            <a:r>
              <a:rPr lang="en-US" sz="2800" dirty="0">
                <a:solidFill>
                  <a:srgbClr val="FF0000"/>
                </a:solidFill>
              </a:rPr>
              <a:t>mother’s</a:t>
            </a:r>
          </a:p>
        </p:txBody>
      </p:sp>
      <p:sp>
        <p:nvSpPr>
          <p:cNvPr id="11" name="TextBox 10"/>
          <p:cNvSpPr txBox="1"/>
          <p:nvPr/>
        </p:nvSpPr>
        <p:spPr>
          <a:xfrm>
            <a:off x="4017759" y="3837529"/>
            <a:ext cx="2877711" cy="523220"/>
          </a:xfrm>
          <a:prstGeom prst="rect">
            <a:avLst/>
          </a:prstGeom>
          <a:noFill/>
        </p:spPr>
        <p:txBody>
          <a:bodyPr wrap="none" rtlCol="0">
            <a:spAutoFit/>
          </a:bodyPr>
          <a:lstStyle/>
          <a:p>
            <a:r>
              <a:rPr lang="en-US" sz="2800" b="1" dirty="0"/>
              <a:t>_______________</a:t>
            </a:r>
          </a:p>
        </p:txBody>
      </p:sp>
      <p:sp>
        <p:nvSpPr>
          <p:cNvPr id="12" name="TextBox 11"/>
          <p:cNvSpPr txBox="1"/>
          <p:nvPr/>
        </p:nvSpPr>
        <p:spPr>
          <a:xfrm>
            <a:off x="4411195" y="3837529"/>
            <a:ext cx="2216248" cy="523220"/>
          </a:xfrm>
          <a:prstGeom prst="rect">
            <a:avLst/>
          </a:prstGeom>
          <a:noFill/>
        </p:spPr>
        <p:txBody>
          <a:bodyPr wrap="none" rtlCol="0">
            <a:spAutoFit/>
          </a:bodyPr>
          <a:lstStyle/>
          <a:p>
            <a:r>
              <a:rPr lang="en-US" sz="2800" dirty="0">
                <a:solidFill>
                  <a:srgbClr val="FF0000"/>
                </a:solidFill>
              </a:rPr>
              <a:t>grandparents’</a:t>
            </a:r>
          </a:p>
        </p:txBody>
      </p:sp>
    </p:spTree>
    <p:extLst>
      <p:ext uri="{BB962C8B-B14F-4D97-AF65-F5344CB8AC3E}">
        <p14:creationId xmlns:p14="http://schemas.microsoft.com/office/powerpoint/2010/main" val="338699420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down)">
                                      <p:cBhvr>
                                        <p:cTn id="7" dur="1000"/>
                                        <p:tgtEl>
                                          <p:spTgt spid="52"/>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1" presetClass="exit" presetSubtype="0" fill="hold" grpId="0" nodeType="afterEffect">
                                  <p:stCondLst>
                                    <p:cond delay="0"/>
                                  </p:stCondLst>
                                  <p:childTnLst>
                                    <p:set>
                                      <p:cBhvr>
                                        <p:cTn id="16" dur="1" fill="hold">
                                          <p:stCondLst>
                                            <p:cond delay="499"/>
                                          </p:stCondLst>
                                        </p:cTn>
                                        <p:tgtEl>
                                          <p:spTgt spid="7"/>
                                        </p:tgtEl>
                                        <p:attrNameLst>
                                          <p:attrName>style.visibility</p:attrName>
                                        </p:attrNameLst>
                                      </p:cBhvr>
                                      <p:to>
                                        <p:strVal val="hidden"/>
                                      </p:to>
                                    </p:set>
                                  </p:childTnLst>
                                </p:cTn>
                              </p:par>
                            </p:childTnLst>
                          </p:cTn>
                        </p:par>
                        <p:par>
                          <p:cTn id="17" fill="hold">
                            <p:stCondLst>
                              <p:cond delay="2500"/>
                            </p:stCondLst>
                            <p:childTnLst>
                              <p:par>
                                <p:cTn id="18" presetID="22" presetClass="entr" presetSubtype="4" fill="hold" nodeType="afterEffect">
                                  <p:stCondLst>
                                    <p:cond delay="0"/>
                                  </p:stCondLst>
                                  <p:childTnLst>
                                    <p:set>
                                      <p:cBhvr>
                                        <p:cTn id="19" dur="1" fill="hold">
                                          <p:stCondLst>
                                            <p:cond delay="0"/>
                                          </p:stCondLst>
                                        </p:cTn>
                                        <p:tgtEl>
                                          <p:spTgt spid="79"/>
                                        </p:tgtEl>
                                        <p:attrNameLst>
                                          <p:attrName>style.visibility</p:attrName>
                                        </p:attrNameLst>
                                      </p:cBhvr>
                                      <p:to>
                                        <p:strVal val="visible"/>
                                      </p:to>
                                    </p:set>
                                    <p:animEffect transition="in" filter="wipe(down)">
                                      <p:cBhvr>
                                        <p:cTn id="20" dur="1000"/>
                                        <p:tgtEl>
                                          <p:spTgt spid="79"/>
                                        </p:tgtEl>
                                      </p:cBhvr>
                                    </p:animEffect>
                                  </p:childTnLst>
                                </p:cTn>
                              </p:par>
                            </p:childTnLst>
                          </p:cTn>
                        </p:par>
                        <p:par>
                          <p:cTn id="21" fill="hold">
                            <p:stCondLst>
                              <p:cond delay="3500"/>
                            </p:stCondLst>
                            <p:childTnLst>
                              <p:par>
                                <p:cTn id="22" presetID="53" presetClass="entr" presetSubtype="16" fill="hold" grpId="0" nodeType="afterEffect">
                                  <p:stCondLst>
                                    <p:cond delay="1000"/>
                                  </p:stCondLst>
                                  <p:childTnLst>
                                    <p:set>
                                      <p:cBhvr>
                                        <p:cTn id="23" dur="1" fill="hold">
                                          <p:stCondLst>
                                            <p:cond delay="0"/>
                                          </p:stCondLst>
                                        </p:cTn>
                                        <p:tgtEl>
                                          <p:spTgt spid="12"/>
                                        </p:tgtEl>
                                        <p:attrNameLst>
                                          <p:attrName>style.visibility</p:attrName>
                                        </p:attrNameLst>
                                      </p:cBhvr>
                                      <p:to>
                                        <p:strVal val="visible"/>
                                      </p:to>
                                    </p:set>
                                    <p:anim calcmode="lin" valueType="num">
                                      <p:cBhvr>
                                        <p:cTn id="24" dur="1000" fill="hold"/>
                                        <p:tgtEl>
                                          <p:spTgt spid="12"/>
                                        </p:tgtEl>
                                        <p:attrNameLst>
                                          <p:attrName>ppt_w</p:attrName>
                                        </p:attrNameLst>
                                      </p:cBhvr>
                                      <p:tavLst>
                                        <p:tav tm="0">
                                          <p:val>
                                            <p:fltVal val="0"/>
                                          </p:val>
                                        </p:tav>
                                        <p:tav tm="100000">
                                          <p:val>
                                            <p:strVal val="#ppt_w"/>
                                          </p:val>
                                        </p:tav>
                                      </p:tavLst>
                                    </p:anim>
                                    <p:anim calcmode="lin" valueType="num">
                                      <p:cBhvr>
                                        <p:cTn id="25" dur="1000" fill="hold"/>
                                        <p:tgtEl>
                                          <p:spTgt spid="12"/>
                                        </p:tgtEl>
                                        <p:attrNameLst>
                                          <p:attrName>ppt_h</p:attrName>
                                        </p:attrNameLst>
                                      </p:cBhvr>
                                      <p:tavLst>
                                        <p:tav tm="0">
                                          <p:val>
                                            <p:fltVal val="0"/>
                                          </p:val>
                                        </p:tav>
                                        <p:tav tm="100000">
                                          <p:val>
                                            <p:strVal val="#ppt_h"/>
                                          </p:val>
                                        </p:tav>
                                      </p:tavLst>
                                    </p:anim>
                                    <p:animEffect transition="in" filter="fade">
                                      <p:cBhvr>
                                        <p:cTn id="26" dur="1000"/>
                                        <p:tgtEl>
                                          <p:spTgt spid="12"/>
                                        </p:tgtEl>
                                      </p:cBhvr>
                                    </p:animEffect>
                                  </p:childTnLst>
                                </p:cTn>
                              </p:par>
                            </p:childTnLst>
                          </p:cTn>
                        </p:par>
                        <p:par>
                          <p:cTn id="27" fill="hold">
                            <p:stCondLst>
                              <p:cond delay="5500"/>
                            </p:stCondLst>
                            <p:childTnLst>
                              <p:par>
                                <p:cTn id="28" presetID="1" presetClass="exit" presetSubtype="0" fill="hold" grpId="0" nodeType="afterEffect">
                                  <p:stCondLst>
                                    <p:cond delay="0"/>
                                  </p:stCondLst>
                                  <p:childTnLst>
                                    <p:set>
                                      <p:cBhvr>
                                        <p:cTn id="29" dur="1" fill="hold">
                                          <p:stCondLst>
                                            <p:cond delay="9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5"/>
                  </p:tgtEl>
                </p:cond>
              </p:nextCondLst>
            </p:seq>
          </p:childTnLst>
        </p:cTn>
      </p:par>
    </p:tnLst>
    <p:bldLst>
      <p:bldP spid="7" grpId="0"/>
      <p:bldP spid="9"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9697" y="275506"/>
            <a:ext cx="5544616" cy="648072"/>
          </a:xfrm>
          <a:prstGeom prst="roundRect">
            <a:avLst/>
          </a:prstGeom>
          <a:ln/>
        </p:spPr>
        <p:style>
          <a:lnRef idx="1">
            <a:schemeClr val="accent6"/>
          </a:lnRef>
          <a:fillRef idx="2">
            <a:schemeClr val="accent6"/>
          </a:fillRef>
          <a:effectRef idx="1">
            <a:schemeClr val="accent6"/>
          </a:effectRef>
          <a:fontRef idx="minor">
            <a:schemeClr val="dk1"/>
          </a:fontRef>
        </p:style>
        <p:txBody>
          <a:bodyPr>
            <a:noAutofit/>
          </a:bodyPr>
          <a:lstStyle/>
          <a:p>
            <a:r>
              <a:rPr lang="en-IE" dirty="0"/>
              <a:t>Write the Right Apostrophe</a:t>
            </a:r>
            <a:br>
              <a:rPr lang="en-US" dirty="0"/>
            </a:br>
            <a:endParaRPr lang="en-IN" dirty="0"/>
          </a:p>
        </p:txBody>
      </p:sp>
      <p:grpSp>
        <p:nvGrpSpPr>
          <p:cNvPr id="5" name="Group 4"/>
          <p:cNvGrpSpPr/>
          <p:nvPr/>
        </p:nvGrpSpPr>
        <p:grpSpPr>
          <a:xfrm>
            <a:off x="4943872" y="5923316"/>
            <a:ext cx="1851065" cy="934684"/>
            <a:chOff x="9091504" y="5301208"/>
            <a:chExt cx="935840" cy="934684"/>
          </a:xfrm>
        </p:grpSpPr>
        <p:sp>
          <p:nvSpPr>
            <p:cNvPr id="13" name="TextBox 12"/>
            <p:cNvSpPr txBox="1"/>
            <p:nvPr/>
          </p:nvSpPr>
          <p:spPr>
            <a:xfrm>
              <a:off x="9091504" y="5301208"/>
              <a:ext cx="935840" cy="523220"/>
            </a:xfrm>
            <a:prstGeom prst="rect">
              <a:avLst/>
            </a:prstGeom>
            <a:solidFill>
              <a:schemeClr val="accent6">
                <a:lumMod val="75000"/>
              </a:schemeClr>
            </a:solidFill>
            <a:ln/>
            <a:effectLst>
              <a:innerShdw blurRad="63500" dist="50800" dir="13500000">
                <a:prstClr val="black">
                  <a:alpha val="50000"/>
                </a:prstClr>
              </a:inn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n-IE" sz="2800" b="1" dirty="0">
                  <a:solidFill>
                    <a:schemeClr val="bg1"/>
                  </a:solidFill>
                </a:rPr>
                <a:t>Answer</a:t>
              </a:r>
              <a:endParaRPr lang="en-US" sz="2800" b="1" dirty="0">
                <a:solidFill>
                  <a:schemeClr val="bg1"/>
                </a:solidFill>
              </a:endParaRPr>
            </a:p>
          </p:txBody>
        </p:sp>
        <p:pic>
          <p:nvPicPr>
            <p:cNvPr id="14" name="Picture 4">
              <a:extLst>
                <a:ext uri="{FF2B5EF4-FFF2-40B4-BE49-F238E27FC236}">
                  <a16:creationId xmlns:a16="http://schemas.microsoft.com/office/drawing/2014/main" id="{9F95EBB7-17D5-DB53-4AEE-DC9E42E0E114}"/>
                </a:ext>
              </a:extLst>
            </p:cNvPr>
            <p:cNvPicPr>
              <a:picLocks noChangeAspect="1" noChangeArrowheads="1"/>
            </p:cNvPicPr>
            <p:nvPr/>
          </p:nvPicPr>
          <p:blipFill>
            <a:blip r:embed="rId3" cstate="print">
              <a:duotone>
                <a:prstClr val="black"/>
                <a:schemeClr val="accent6">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4"/>
                </a:ext>
              </a:extLst>
            </a:blip>
            <a:srcRect l="1668" r="1668"/>
            <a:stretch/>
          </p:blipFill>
          <p:spPr bwMode="auto">
            <a:xfrm rot="16200000">
              <a:off x="9326878" y="5778434"/>
              <a:ext cx="502635" cy="412281"/>
            </a:xfrm>
            <a:prstGeom prst="rect">
              <a:avLst/>
            </a:prstGeom>
            <a:noFill/>
          </p:spPr>
        </p:pic>
      </p:grpSp>
      <p:sp>
        <p:nvSpPr>
          <p:cNvPr id="4" name="Flowchart: Decision 3"/>
          <p:cNvSpPr/>
          <p:nvPr/>
        </p:nvSpPr>
        <p:spPr>
          <a:xfrm>
            <a:off x="1703512" y="65630"/>
            <a:ext cx="1841098" cy="1254710"/>
          </a:xfrm>
          <a:prstGeom prst="flowChartDecision">
            <a:avLst/>
          </a:prstGeom>
        </p:spPr>
        <p:style>
          <a:lnRef idx="0">
            <a:schemeClr val="accent6"/>
          </a:lnRef>
          <a:fillRef idx="3">
            <a:schemeClr val="accent6"/>
          </a:fillRef>
          <a:effectRef idx="3">
            <a:schemeClr val="accent6"/>
          </a:effectRef>
          <a:fontRef idx="minor">
            <a:schemeClr val="lt1"/>
          </a:fontRef>
        </p:style>
        <p:txBody>
          <a:bodyPr rtlCol="0" anchor="ctr"/>
          <a:lstStyle/>
          <a:p>
            <a:r>
              <a:rPr lang="en-IE" sz="2400" b="1" dirty="0"/>
              <a:t>you’ll  </a:t>
            </a:r>
            <a:endParaRPr lang="en-US" sz="2400" dirty="0"/>
          </a:p>
        </p:txBody>
      </p:sp>
      <p:sp>
        <p:nvSpPr>
          <p:cNvPr id="58" name="Flowchart: Decision 57"/>
          <p:cNvSpPr/>
          <p:nvPr/>
        </p:nvSpPr>
        <p:spPr>
          <a:xfrm>
            <a:off x="8791406" y="65630"/>
            <a:ext cx="1841098" cy="1254710"/>
          </a:xfrm>
          <a:prstGeom prst="flowChartDecision">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IE" sz="2400" b="1" dirty="0"/>
              <a:t>isn’t</a:t>
            </a:r>
            <a:endParaRPr lang="en-US" sz="2400" dirty="0"/>
          </a:p>
        </p:txBody>
      </p:sp>
      <p:sp>
        <p:nvSpPr>
          <p:cNvPr id="15" name="Rectangle 14"/>
          <p:cNvSpPr/>
          <p:nvPr/>
        </p:nvSpPr>
        <p:spPr>
          <a:xfrm>
            <a:off x="225765" y="1247113"/>
            <a:ext cx="7357399" cy="523220"/>
          </a:xfrm>
          <a:prstGeom prst="rect">
            <a:avLst/>
          </a:prstGeom>
        </p:spPr>
        <p:txBody>
          <a:bodyPr wrap="none">
            <a:spAutoFit/>
          </a:bodyPr>
          <a:lstStyle/>
          <a:p>
            <a:r>
              <a:rPr lang="en-IE" sz="2800" dirty="0"/>
              <a:t>IV.  Rewrite the sentences using the apostrophe.</a:t>
            </a:r>
            <a:endParaRPr lang="en-US" sz="2800" dirty="0"/>
          </a:p>
        </p:txBody>
      </p:sp>
      <p:sp>
        <p:nvSpPr>
          <p:cNvPr id="16" name="TextBox 15"/>
          <p:cNvSpPr txBox="1"/>
          <p:nvPr/>
        </p:nvSpPr>
        <p:spPr>
          <a:xfrm>
            <a:off x="555109" y="1883762"/>
            <a:ext cx="4857612" cy="523220"/>
          </a:xfrm>
          <a:prstGeom prst="rect">
            <a:avLst/>
          </a:prstGeom>
          <a:noFill/>
        </p:spPr>
        <p:txBody>
          <a:bodyPr wrap="none" rtlCol="0">
            <a:spAutoFit/>
          </a:bodyPr>
          <a:lstStyle/>
          <a:p>
            <a:r>
              <a:rPr lang="en-IE" sz="2800" dirty="0"/>
              <a:t>1. The crows nest has eggs in it. </a:t>
            </a:r>
            <a:endParaRPr lang="en-US" sz="2800" dirty="0"/>
          </a:p>
        </p:txBody>
      </p:sp>
      <p:sp>
        <p:nvSpPr>
          <p:cNvPr id="17" name="TextBox 16"/>
          <p:cNvSpPr txBox="1"/>
          <p:nvPr/>
        </p:nvSpPr>
        <p:spPr>
          <a:xfrm>
            <a:off x="555109" y="2686834"/>
            <a:ext cx="4517199" cy="523220"/>
          </a:xfrm>
          <a:prstGeom prst="rect">
            <a:avLst/>
          </a:prstGeom>
          <a:noFill/>
        </p:spPr>
        <p:txBody>
          <a:bodyPr wrap="none" rtlCol="0">
            <a:spAutoFit/>
          </a:bodyPr>
          <a:lstStyle/>
          <a:p>
            <a:r>
              <a:rPr lang="en-IE" sz="2800" dirty="0"/>
              <a:t>2. Ritu is sitting in James seat.</a:t>
            </a:r>
            <a:endParaRPr lang="en-US" sz="2800" dirty="0"/>
          </a:p>
        </p:txBody>
      </p:sp>
      <p:sp>
        <p:nvSpPr>
          <p:cNvPr id="18" name="TextBox 17"/>
          <p:cNvSpPr txBox="1"/>
          <p:nvPr/>
        </p:nvSpPr>
        <p:spPr>
          <a:xfrm>
            <a:off x="555109" y="3435869"/>
            <a:ext cx="5810929" cy="954107"/>
          </a:xfrm>
          <a:prstGeom prst="rect">
            <a:avLst/>
          </a:prstGeom>
          <a:noFill/>
        </p:spPr>
        <p:txBody>
          <a:bodyPr wrap="square" rtlCol="0">
            <a:spAutoFit/>
          </a:bodyPr>
          <a:lstStyle/>
          <a:p>
            <a:r>
              <a:rPr lang="en-IE" sz="2800" dirty="0"/>
              <a:t>3. The students books were scattered all over the floor.</a:t>
            </a:r>
            <a:endParaRPr lang="en-US" sz="2800" dirty="0"/>
          </a:p>
        </p:txBody>
      </p:sp>
      <p:sp>
        <p:nvSpPr>
          <p:cNvPr id="19" name="TextBox 18"/>
          <p:cNvSpPr txBox="1"/>
          <p:nvPr/>
        </p:nvSpPr>
        <p:spPr>
          <a:xfrm>
            <a:off x="493281" y="4570886"/>
            <a:ext cx="4737401" cy="523220"/>
          </a:xfrm>
          <a:prstGeom prst="rect">
            <a:avLst/>
          </a:prstGeom>
          <a:noFill/>
        </p:spPr>
        <p:txBody>
          <a:bodyPr wrap="square" rtlCol="0">
            <a:spAutoFit/>
          </a:bodyPr>
          <a:lstStyle/>
          <a:p>
            <a:r>
              <a:rPr lang="en-IE" sz="2800" dirty="0"/>
              <a:t>4. </a:t>
            </a:r>
            <a:r>
              <a:rPr lang="en-IE" sz="2800" dirty="0" err="1"/>
              <a:t>Nitins</a:t>
            </a:r>
            <a:r>
              <a:rPr lang="en-IE" sz="2800" dirty="0"/>
              <a:t> toys were all new.</a:t>
            </a:r>
            <a:endParaRPr lang="en-US" sz="2800" dirty="0"/>
          </a:p>
        </p:txBody>
      </p:sp>
      <p:sp>
        <p:nvSpPr>
          <p:cNvPr id="20" name="TextBox 19"/>
          <p:cNvSpPr txBox="1"/>
          <p:nvPr/>
        </p:nvSpPr>
        <p:spPr>
          <a:xfrm>
            <a:off x="493281" y="5236345"/>
            <a:ext cx="5621347" cy="523220"/>
          </a:xfrm>
          <a:prstGeom prst="rect">
            <a:avLst/>
          </a:prstGeom>
          <a:noFill/>
        </p:spPr>
        <p:txBody>
          <a:bodyPr wrap="none" rtlCol="0">
            <a:spAutoFit/>
          </a:bodyPr>
          <a:lstStyle/>
          <a:p>
            <a:r>
              <a:rPr lang="en-IE" sz="2800" dirty="0"/>
              <a:t>5. </a:t>
            </a:r>
            <a:r>
              <a:rPr lang="en-IE" sz="2800" dirty="0" err="1"/>
              <a:t>Megha</a:t>
            </a:r>
            <a:r>
              <a:rPr lang="en-IE" sz="2800" dirty="0"/>
              <a:t> </a:t>
            </a:r>
            <a:r>
              <a:rPr lang="en-IE" sz="2800" dirty="0" err="1"/>
              <a:t>couldnt</a:t>
            </a:r>
            <a:r>
              <a:rPr lang="en-IE" sz="2800" dirty="0"/>
              <a:t> find her lost pencil.</a:t>
            </a:r>
            <a:endParaRPr lang="en-US" sz="2800" dirty="0"/>
          </a:p>
        </p:txBody>
      </p:sp>
      <p:sp>
        <p:nvSpPr>
          <p:cNvPr id="33" name="TextBox 32"/>
          <p:cNvSpPr txBox="1"/>
          <p:nvPr/>
        </p:nvSpPr>
        <p:spPr>
          <a:xfrm>
            <a:off x="6330456" y="1816265"/>
            <a:ext cx="4583242" cy="523220"/>
          </a:xfrm>
          <a:prstGeom prst="rect">
            <a:avLst/>
          </a:prstGeom>
          <a:solidFill>
            <a:schemeClr val="accent6">
              <a:lumMod val="20000"/>
              <a:lumOff val="80000"/>
            </a:schemeClr>
          </a:solidFill>
        </p:spPr>
        <p:txBody>
          <a:bodyPr wrap="none" rtlCol="0">
            <a:spAutoFit/>
          </a:bodyPr>
          <a:lstStyle/>
          <a:p>
            <a:r>
              <a:rPr lang="en-IE" sz="2800" dirty="0"/>
              <a:t>The </a:t>
            </a:r>
            <a:r>
              <a:rPr lang="en-IE" sz="2800" dirty="0">
                <a:solidFill>
                  <a:srgbClr val="FF0000"/>
                </a:solidFill>
              </a:rPr>
              <a:t>crow’s </a:t>
            </a:r>
            <a:r>
              <a:rPr lang="en-IE" sz="2800" dirty="0"/>
              <a:t>nest has eggs in it. </a:t>
            </a:r>
            <a:endParaRPr lang="en-US" sz="2800" dirty="0"/>
          </a:p>
        </p:txBody>
      </p:sp>
      <p:sp>
        <p:nvSpPr>
          <p:cNvPr id="34" name="TextBox 33"/>
          <p:cNvSpPr txBox="1"/>
          <p:nvPr/>
        </p:nvSpPr>
        <p:spPr>
          <a:xfrm>
            <a:off x="6312471" y="2754911"/>
            <a:ext cx="4332853" cy="523220"/>
          </a:xfrm>
          <a:prstGeom prst="rect">
            <a:avLst/>
          </a:prstGeom>
          <a:solidFill>
            <a:schemeClr val="accent6">
              <a:lumMod val="20000"/>
              <a:lumOff val="80000"/>
            </a:schemeClr>
          </a:solidFill>
        </p:spPr>
        <p:txBody>
          <a:bodyPr wrap="none" rtlCol="0">
            <a:spAutoFit/>
          </a:bodyPr>
          <a:lstStyle/>
          <a:p>
            <a:r>
              <a:rPr lang="en-IE" sz="2800" dirty="0"/>
              <a:t> Ritu is sitting in </a:t>
            </a:r>
            <a:r>
              <a:rPr lang="en-IE" sz="2800" dirty="0">
                <a:solidFill>
                  <a:srgbClr val="FF0000"/>
                </a:solidFill>
              </a:rPr>
              <a:t>James’</a:t>
            </a:r>
            <a:r>
              <a:rPr lang="en-IE" sz="2800" dirty="0"/>
              <a:t> seat.</a:t>
            </a:r>
            <a:endParaRPr lang="en-US" sz="2800" dirty="0"/>
          </a:p>
        </p:txBody>
      </p:sp>
      <p:sp>
        <p:nvSpPr>
          <p:cNvPr id="35" name="TextBox 34"/>
          <p:cNvSpPr txBox="1"/>
          <p:nvPr/>
        </p:nvSpPr>
        <p:spPr>
          <a:xfrm>
            <a:off x="6309196" y="3503946"/>
            <a:ext cx="5619452" cy="954107"/>
          </a:xfrm>
          <a:prstGeom prst="rect">
            <a:avLst/>
          </a:prstGeom>
          <a:solidFill>
            <a:schemeClr val="accent6">
              <a:lumMod val="20000"/>
              <a:lumOff val="80000"/>
            </a:schemeClr>
          </a:solidFill>
        </p:spPr>
        <p:txBody>
          <a:bodyPr wrap="square" rtlCol="0">
            <a:spAutoFit/>
          </a:bodyPr>
          <a:lstStyle/>
          <a:p>
            <a:r>
              <a:rPr lang="en-IE" sz="2800" dirty="0"/>
              <a:t>The </a:t>
            </a:r>
            <a:r>
              <a:rPr lang="en-IE" sz="2800" dirty="0">
                <a:solidFill>
                  <a:srgbClr val="FF0000"/>
                </a:solidFill>
              </a:rPr>
              <a:t>students’</a:t>
            </a:r>
            <a:r>
              <a:rPr lang="en-IE" sz="2800" dirty="0"/>
              <a:t> books were scattered all over the floor.</a:t>
            </a:r>
            <a:endParaRPr lang="en-US" sz="2800" dirty="0"/>
          </a:p>
        </p:txBody>
      </p:sp>
      <p:sp>
        <p:nvSpPr>
          <p:cNvPr id="36" name="TextBox 35"/>
          <p:cNvSpPr txBox="1"/>
          <p:nvPr/>
        </p:nvSpPr>
        <p:spPr>
          <a:xfrm>
            <a:off x="6309196" y="4570886"/>
            <a:ext cx="3784241" cy="523220"/>
          </a:xfrm>
          <a:prstGeom prst="rect">
            <a:avLst/>
          </a:prstGeom>
          <a:solidFill>
            <a:schemeClr val="accent6">
              <a:lumMod val="20000"/>
              <a:lumOff val="80000"/>
            </a:schemeClr>
          </a:solidFill>
        </p:spPr>
        <p:txBody>
          <a:bodyPr wrap="none" rtlCol="0">
            <a:spAutoFit/>
          </a:bodyPr>
          <a:lstStyle/>
          <a:p>
            <a:r>
              <a:rPr lang="en-IE" sz="2800" dirty="0">
                <a:solidFill>
                  <a:srgbClr val="FF0000"/>
                </a:solidFill>
              </a:rPr>
              <a:t>Nitin’s</a:t>
            </a:r>
            <a:r>
              <a:rPr lang="en-IE" sz="2800" dirty="0"/>
              <a:t> toys were all new.</a:t>
            </a:r>
            <a:endParaRPr lang="en-US" sz="2800" dirty="0"/>
          </a:p>
        </p:txBody>
      </p:sp>
      <p:sp>
        <p:nvSpPr>
          <p:cNvPr id="37" name="TextBox 36"/>
          <p:cNvSpPr txBox="1"/>
          <p:nvPr/>
        </p:nvSpPr>
        <p:spPr>
          <a:xfrm>
            <a:off x="6309196" y="5318221"/>
            <a:ext cx="5358583" cy="523220"/>
          </a:xfrm>
          <a:prstGeom prst="rect">
            <a:avLst/>
          </a:prstGeom>
          <a:solidFill>
            <a:schemeClr val="accent6">
              <a:lumMod val="20000"/>
              <a:lumOff val="80000"/>
            </a:schemeClr>
          </a:solidFill>
        </p:spPr>
        <p:txBody>
          <a:bodyPr wrap="none" rtlCol="0">
            <a:spAutoFit/>
          </a:bodyPr>
          <a:lstStyle/>
          <a:p>
            <a:r>
              <a:rPr lang="en-IE" sz="2800" dirty="0" err="1"/>
              <a:t>Megha</a:t>
            </a:r>
            <a:r>
              <a:rPr lang="en-IE" sz="2800" dirty="0"/>
              <a:t> </a:t>
            </a:r>
            <a:r>
              <a:rPr lang="en-IE" sz="2800" dirty="0">
                <a:solidFill>
                  <a:srgbClr val="FF0000"/>
                </a:solidFill>
              </a:rPr>
              <a:t>couldn’t</a:t>
            </a:r>
            <a:r>
              <a:rPr lang="en-IE" sz="2800" dirty="0"/>
              <a:t> find her lost pencil.</a:t>
            </a:r>
            <a:endParaRPr lang="en-US" sz="2800" dirty="0"/>
          </a:p>
        </p:txBody>
      </p:sp>
    </p:spTree>
    <p:extLst>
      <p:ext uri="{BB962C8B-B14F-4D97-AF65-F5344CB8AC3E}">
        <p14:creationId xmlns:p14="http://schemas.microsoft.com/office/powerpoint/2010/main" val="3078980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left)">
                                      <p:cBhvr>
                                        <p:cTn id="11" dur="1000"/>
                                        <p:tgtEl>
                                          <p:spTgt spid="17"/>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left)">
                                      <p:cBhvr>
                                        <p:cTn id="15" dur="1000"/>
                                        <p:tgtEl>
                                          <p:spTgt spid="18"/>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left)">
                                      <p:cBhvr>
                                        <p:cTn id="19" dur="1000"/>
                                        <p:tgtEl>
                                          <p:spTgt spid="19"/>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wipe(left)">
                                      <p:cBhvr>
                                        <p:cTn id="23"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4" restart="whenNotActive" fill="hold" evtFilter="cancelBubble" nodeType="interactiveSeq">
                <p:stCondLst>
                  <p:cond evt="onClick" delay="0">
                    <p:tgtEl>
                      <p:spTgt spid="5"/>
                    </p:tgtEl>
                  </p:cond>
                </p:stCondLst>
                <p:endSync evt="end" delay="0">
                  <p:rtn val="all"/>
                </p:endSync>
                <p:childTnLst>
                  <p:par>
                    <p:cTn id="25" fill="hold">
                      <p:stCondLst>
                        <p:cond delay="0"/>
                      </p:stCondLst>
                      <p:childTnLst>
                        <p:par>
                          <p:cTn id="26" fill="hold">
                            <p:stCondLst>
                              <p:cond delay="0"/>
                            </p:stCondLst>
                            <p:childTnLst>
                              <p:par>
                                <p:cTn id="27" presetID="22" presetClass="entr" presetSubtype="8" fill="hold" grpId="0"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wipe(left)">
                                      <p:cBhvr>
                                        <p:cTn id="29" dur="1000"/>
                                        <p:tgtEl>
                                          <p:spTgt spid="33"/>
                                        </p:tgtEl>
                                      </p:cBhvr>
                                    </p:animEffect>
                                  </p:childTnLst>
                                </p:cTn>
                              </p:par>
                            </p:childTnLst>
                          </p:cTn>
                        </p:par>
                        <p:par>
                          <p:cTn id="30" fill="hold">
                            <p:stCondLst>
                              <p:cond delay="1000"/>
                            </p:stCondLst>
                            <p:childTnLst>
                              <p:par>
                                <p:cTn id="31" presetID="22" presetClass="entr" presetSubtype="8" fill="hold" grpId="0" nodeType="after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wipe(left)">
                                      <p:cBhvr>
                                        <p:cTn id="33" dur="1000"/>
                                        <p:tgtEl>
                                          <p:spTgt spid="34"/>
                                        </p:tgtEl>
                                      </p:cBhvr>
                                    </p:animEffect>
                                  </p:childTnLst>
                                </p:cTn>
                              </p:par>
                            </p:childTnLst>
                          </p:cTn>
                        </p:par>
                        <p:par>
                          <p:cTn id="34" fill="hold">
                            <p:stCondLst>
                              <p:cond delay="2000"/>
                            </p:stCondLst>
                            <p:childTnLst>
                              <p:par>
                                <p:cTn id="35" presetID="22" presetClass="entr" presetSubtype="8" fill="hold" grpId="0" nodeType="after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wipe(left)">
                                      <p:cBhvr>
                                        <p:cTn id="37" dur="1000"/>
                                        <p:tgtEl>
                                          <p:spTgt spid="35"/>
                                        </p:tgtEl>
                                      </p:cBhvr>
                                    </p:animEffect>
                                  </p:childTnLst>
                                </p:cTn>
                              </p:par>
                            </p:childTnLst>
                          </p:cTn>
                        </p:par>
                        <p:par>
                          <p:cTn id="38" fill="hold">
                            <p:stCondLst>
                              <p:cond delay="3000"/>
                            </p:stCondLst>
                            <p:childTnLst>
                              <p:par>
                                <p:cTn id="39" presetID="22" presetClass="entr" presetSubtype="8" fill="hold" grpId="0" nodeType="after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wipe(left)">
                                      <p:cBhvr>
                                        <p:cTn id="41" dur="1000"/>
                                        <p:tgtEl>
                                          <p:spTgt spid="36"/>
                                        </p:tgtEl>
                                      </p:cBhvr>
                                    </p:animEffect>
                                  </p:childTnLst>
                                </p:cTn>
                              </p:par>
                            </p:childTnLst>
                          </p:cTn>
                        </p:par>
                        <p:par>
                          <p:cTn id="42" fill="hold">
                            <p:stCondLst>
                              <p:cond delay="4000"/>
                            </p:stCondLst>
                            <p:childTnLst>
                              <p:par>
                                <p:cTn id="43" presetID="22" presetClass="entr" presetSubtype="8" fill="hold" grpId="0" nodeType="after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wipe(left)">
                                      <p:cBhvr>
                                        <p:cTn id="45" dur="1000"/>
                                        <p:tgtEl>
                                          <p:spTgt spid="37"/>
                                        </p:tgtEl>
                                      </p:cBhvr>
                                    </p:animEffect>
                                  </p:childTnLst>
                                </p:cTn>
                              </p:par>
                            </p:childTnLst>
                          </p:cTn>
                        </p:par>
                      </p:childTnLst>
                    </p:cTn>
                  </p:par>
                </p:childTnLst>
              </p:cTn>
              <p:nextCondLst>
                <p:cond evt="onClick" delay="0">
                  <p:tgtEl>
                    <p:spTgt spid="5"/>
                  </p:tgtEl>
                </p:cond>
              </p:nextCondLst>
            </p:seq>
          </p:childTnLst>
        </p:cTn>
      </p:par>
    </p:tnLst>
    <p:bldLst>
      <p:bldP spid="16" grpId="0"/>
      <p:bldP spid="17" grpId="0"/>
      <p:bldP spid="18" grpId="0"/>
      <p:bldP spid="19" grpId="0"/>
      <p:bldP spid="20" grpId="0"/>
      <p:bldP spid="33" grpId="0" animBg="1"/>
      <p:bldP spid="34" grpId="0" animBg="1"/>
      <p:bldP spid="35" grpId="0" animBg="1"/>
      <p:bldP spid="36" grpId="0" animBg="1"/>
      <p:bldP spid="3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9697" y="275506"/>
            <a:ext cx="5544616" cy="648072"/>
          </a:xfrm>
          <a:prstGeom prst="roundRect">
            <a:avLst/>
          </a:prstGeom>
          <a:ln/>
        </p:spPr>
        <p:style>
          <a:lnRef idx="1">
            <a:schemeClr val="accent6"/>
          </a:lnRef>
          <a:fillRef idx="2">
            <a:schemeClr val="accent6"/>
          </a:fillRef>
          <a:effectRef idx="1">
            <a:schemeClr val="accent6"/>
          </a:effectRef>
          <a:fontRef idx="minor">
            <a:schemeClr val="dk1"/>
          </a:fontRef>
        </p:style>
        <p:txBody>
          <a:bodyPr>
            <a:noAutofit/>
          </a:bodyPr>
          <a:lstStyle/>
          <a:p>
            <a:r>
              <a:rPr lang="en-IE" dirty="0"/>
              <a:t>Write the Right Apostrophe</a:t>
            </a:r>
            <a:br>
              <a:rPr lang="en-US" dirty="0"/>
            </a:br>
            <a:endParaRPr lang="en-IN" dirty="0"/>
          </a:p>
        </p:txBody>
      </p:sp>
      <p:sp>
        <p:nvSpPr>
          <p:cNvPr id="4" name="Flowchart: Decision 3"/>
          <p:cNvSpPr/>
          <p:nvPr/>
        </p:nvSpPr>
        <p:spPr>
          <a:xfrm>
            <a:off x="1703512" y="65630"/>
            <a:ext cx="1841098" cy="1254710"/>
          </a:xfrm>
          <a:prstGeom prst="flowChartDecision">
            <a:avLst/>
          </a:prstGeom>
        </p:spPr>
        <p:style>
          <a:lnRef idx="0">
            <a:schemeClr val="accent6"/>
          </a:lnRef>
          <a:fillRef idx="3">
            <a:schemeClr val="accent6"/>
          </a:fillRef>
          <a:effectRef idx="3">
            <a:schemeClr val="accent6"/>
          </a:effectRef>
          <a:fontRef idx="minor">
            <a:schemeClr val="lt1"/>
          </a:fontRef>
        </p:style>
        <p:txBody>
          <a:bodyPr rtlCol="0" anchor="ctr"/>
          <a:lstStyle/>
          <a:p>
            <a:r>
              <a:rPr lang="en-IE" sz="2400" b="1" dirty="0"/>
              <a:t>you’ll  </a:t>
            </a:r>
            <a:endParaRPr lang="en-US" sz="2400" dirty="0"/>
          </a:p>
        </p:txBody>
      </p:sp>
      <p:sp>
        <p:nvSpPr>
          <p:cNvPr id="58" name="Flowchart: Decision 57"/>
          <p:cNvSpPr/>
          <p:nvPr/>
        </p:nvSpPr>
        <p:spPr>
          <a:xfrm>
            <a:off x="8791406" y="65630"/>
            <a:ext cx="1841098" cy="1254710"/>
          </a:xfrm>
          <a:prstGeom prst="flowChartDecision">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IE" sz="2400" b="1" dirty="0"/>
              <a:t>isn’t</a:t>
            </a:r>
            <a:endParaRPr lang="en-US" sz="2400" dirty="0"/>
          </a:p>
        </p:txBody>
      </p:sp>
      <p:sp>
        <p:nvSpPr>
          <p:cNvPr id="3" name="Rectangle 2"/>
          <p:cNvSpPr/>
          <p:nvPr/>
        </p:nvSpPr>
        <p:spPr>
          <a:xfrm>
            <a:off x="623392" y="1556792"/>
            <a:ext cx="6837706" cy="523220"/>
          </a:xfrm>
          <a:prstGeom prst="rect">
            <a:avLst/>
          </a:prstGeom>
        </p:spPr>
        <p:txBody>
          <a:bodyPr wrap="none">
            <a:spAutoFit/>
          </a:bodyPr>
          <a:lstStyle/>
          <a:p>
            <a:r>
              <a:rPr lang="en-IE" sz="2800" dirty="0"/>
              <a:t>V. Make sentences with the following words.</a:t>
            </a:r>
            <a:endParaRPr lang="en-US" sz="2800" dirty="0"/>
          </a:p>
        </p:txBody>
      </p:sp>
      <p:sp>
        <p:nvSpPr>
          <p:cNvPr id="7" name="TextBox 6"/>
          <p:cNvSpPr txBox="1"/>
          <p:nvPr/>
        </p:nvSpPr>
        <p:spPr>
          <a:xfrm>
            <a:off x="1360896" y="2404045"/>
            <a:ext cx="8136904" cy="1384995"/>
          </a:xfrm>
          <a:prstGeom prst="rect">
            <a:avLst/>
          </a:prstGeom>
          <a:noFill/>
        </p:spPr>
        <p:txBody>
          <a:bodyPr wrap="square" rtlCol="0">
            <a:spAutoFit/>
          </a:bodyPr>
          <a:lstStyle/>
          <a:p>
            <a:r>
              <a:rPr lang="en-IE" sz="2800" dirty="0"/>
              <a:t>1.Komal’s bag:</a:t>
            </a:r>
          </a:p>
          <a:p>
            <a:r>
              <a:rPr lang="en-IE" sz="2800" dirty="0"/>
              <a:t> </a:t>
            </a:r>
          </a:p>
          <a:p>
            <a:r>
              <a:rPr lang="en-IE" sz="2800" dirty="0"/>
              <a:t>_________________________________________</a:t>
            </a:r>
            <a:endParaRPr lang="en-US" sz="2800" dirty="0"/>
          </a:p>
        </p:txBody>
      </p:sp>
      <p:sp>
        <p:nvSpPr>
          <p:cNvPr id="22" name="TextBox 21"/>
          <p:cNvSpPr txBox="1"/>
          <p:nvPr/>
        </p:nvSpPr>
        <p:spPr>
          <a:xfrm>
            <a:off x="1343472" y="4232319"/>
            <a:ext cx="7954056" cy="1384995"/>
          </a:xfrm>
          <a:prstGeom prst="rect">
            <a:avLst/>
          </a:prstGeom>
          <a:noFill/>
        </p:spPr>
        <p:txBody>
          <a:bodyPr wrap="square" rtlCol="0">
            <a:spAutoFit/>
          </a:bodyPr>
          <a:lstStyle/>
          <a:p>
            <a:r>
              <a:rPr lang="en-IE" sz="2800" dirty="0"/>
              <a:t> 2. can’t:</a:t>
            </a:r>
          </a:p>
          <a:p>
            <a:r>
              <a:rPr lang="en-IE" sz="2800" dirty="0"/>
              <a:t> </a:t>
            </a:r>
          </a:p>
          <a:p>
            <a:r>
              <a:rPr lang="en-IE" sz="2800" dirty="0"/>
              <a:t>___________________________________________</a:t>
            </a:r>
            <a:endParaRPr lang="en-US" sz="2800" dirty="0"/>
          </a:p>
        </p:txBody>
      </p:sp>
      <p:sp>
        <p:nvSpPr>
          <p:cNvPr id="6" name="TextBox 5">
            <a:extLst>
              <a:ext uri="{FF2B5EF4-FFF2-40B4-BE49-F238E27FC236}">
                <a16:creationId xmlns:a16="http://schemas.microsoft.com/office/drawing/2014/main" id="{DAE370D5-B913-F698-C8A9-11805EB1D5F6}"/>
              </a:ext>
            </a:extLst>
          </p:cNvPr>
          <p:cNvSpPr txBox="1"/>
          <p:nvPr/>
        </p:nvSpPr>
        <p:spPr>
          <a:xfrm>
            <a:off x="1415480" y="2676468"/>
            <a:ext cx="6294862" cy="954107"/>
          </a:xfrm>
          <a:prstGeom prst="rect">
            <a:avLst/>
          </a:prstGeom>
          <a:noFill/>
        </p:spPr>
        <p:txBody>
          <a:bodyPr wrap="square" anchor="b">
            <a:spAutoFit/>
          </a:bodyPr>
          <a:lstStyle/>
          <a:p>
            <a:pPr algn="l"/>
            <a:endParaRPr lang="en-US" sz="2800" b="0" i="0" u="none" strike="noStrike" baseline="0" dirty="0">
              <a:solidFill>
                <a:srgbClr val="FF0000"/>
              </a:solidFill>
              <a:latin typeface="Calibri" panose="020F0502020204030204" pitchFamily="34" charset="0"/>
            </a:endParaRPr>
          </a:p>
          <a:p>
            <a:r>
              <a:rPr lang="en-US" sz="2800" b="1" i="0" u="none" strike="noStrike" baseline="0" dirty="0">
                <a:solidFill>
                  <a:srgbClr val="FF0000"/>
                </a:solidFill>
                <a:latin typeface="Calibri" panose="020F0502020204030204" pitchFamily="34" charset="0"/>
              </a:rPr>
              <a:t>Sample: </a:t>
            </a:r>
            <a:r>
              <a:rPr lang="en-US" sz="2800" b="0" i="0" u="none" strike="noStrike" baseline="0" dirty="0">
                <a:solidFill>
                  <a:srgbClr val="FF0000"/>
                </a:solidFill>
                <a:latin typeface="Calibri" panose="020F0502020204030204" pitchFamily="34" charset="0"/>
              </a:rPr>
              <a:t>Komal’s bag is very big. </a:t>
            </a:r>
            <a:endParaRPr lang="en-US" sz="2800" dirty="0">
              <a:solidFill>
                <a:srgbClr val="FF0000"/>
              </a:solidFill>
            </a:endParaRPr>
          </a:p>
        </p:txBody>
      </p:sp>
      <p:sp>
        <p:nvSpPr>
          <p:cNvPr id="8" name="Answer Box">
            <a:extLst>
              <a:ext uri="{FF2B5EF4-FFF2-40B4-BE49-F238E27FC236}">
                <a16:creationId xmlns:a16="http://schemas.microsoft.com/office/drawing/2014/main" id="{EF6DA296-29EC-48F9-3C43-F1BDEDBB9265}"/>
              </a:ext>
            </a:extLst>
          </p:cNvPr>
          <p:cNvSpPr txBox="1"/>
          <p:nvPr/>
        </p:nvSpPr>
        <p:spPr>
          <a:xfrm>
            <a:off x="1347741" y="4479600"/>
            <a:ext cx="8378461" cy="954107"/>
          </a:xfrm>
          <a:prstGeom prst="rect">
            <a:avLst/>
          </a:prstGeom>
          <a:noFill/>
        </p:spPr>
        <p:txBody>
          <a:bodyPr wrap="square" anchor="b">
            <a:spAutoFit/>
          </a:bodyPr>
          <a:lstStyle/>
          <a:p>
            <a:pPr algn="l"/>
            <a:endParaRPr lang="en-US" sz="2800" b="0" i="0" u="none" strike="noStrike" baseline="0" dirty="0">
              <a:solidFill>
                <a:srgbClr val="FF0000"/>
              </a:solidFill>
              <a:latin typeface="Calibri" panose="020F0502020204030204" pitchFamily="34" charset="0"/>
            </a:endParaRPr>
          </a:p>
          <a:p>
            <a:pPr algn="l"/>
            <a:r>
              <a:rPr lang="en-US" sz="2800" b="1" i="0" u="none" strike="noStrike" baseline="0" dirty="0">
                <a:solidFill>
                  <a:srgbClr val="FF0000"/>
                </a:solidFill>
                <a:latin typeface="Calibri" panose="020F0502020204030204" pitchFamily="34" charset="0"/>
              </a:rPr>
              <a:t>Sample: </a:t>
            </a:r>
            <a:r>
              <a:rPr lang="en-US" sz="2800" b="0" i="0" u="none" strike="noStrike" baseline="0" dirty="0">
                <a:solidFill>
                  <a:srgbClr val="FF0000"/>
                </a:solidFill>
                <a:latin typeface="Calibri" panose="020F0502020204030204" pitchFamily="34" charset="0"/>
              </a:rPr>
              <a:t>I can’t run in the race as I have hurt my leg</a:t>
            </a:r>
            <a:r>
              <a:rPr lang="en-US" sz="2800" b="1" i="0" u="none" strike="noStrike" baseline="0" dirty="0">
                <a:solidFill>
                  <a:srgbClr val="FF0000"/>
                </a:solidFill>
                <a:latin typeface="Calibri" panose="020F0502020204030204" pitchFamily="34" charset="0"/>
              </a:rPr>
              <a:t>.</a:t>
            </a:r>
            <a:r>
              <a:rPr lang="en-US" sz="2800" b="0" i="0" u="none" strike="noStrike" baseline="0" dirty="0">
                <a:solidFill>
                  <a:srgbClr val="FF0000"/>
                </a:solidFill>
                <a:latin typeface="Calibri" panose="020F0502020204030204" pitchFamily="34" charset="0"/>
              </a:rPr>
              <a:t> </a:t>
            </a:r>
            <a:endParaRPr lang="en-US" sz="2800" dirty="0">
              <a:solidFill>
                <a:srgbClr val="FF0000"/>
              </a:solidFill>
            </a:endParaRPr>
          </a:p>
        </p:txBody>
      </p:sp>
      <p:grpSp>
        <p:nvGrpSpPr>
          <p:cNvPr id="9" name="Group 8">
            <a:extLst>
              <a:ext uri="{FF2B5EF4-FFF2-40B4-BE49-F238E27FC236}">
                <a16:creationId xmlns:a16="http://schemas.microsoft.com/office/drawing/2014/main" id="{F74721DE-7E73-FD34-799F-AB78B85B88A1}"/>
              </a:ext>
            </a:extLst>
          </p:cNvPr>
          <p:cNvGrpSpPr/>
          <p:nvPr/>
        </p:nvGrpSpPr>
        <p:grpSpPr>
          <a:xfrm>
            <a:off x="9468470" y="4726564"/>
            <a:ext cx="2493248" cy="891067"/>
            <a:chOff x="8929172" y="5301208"/>
            <a:chExt cx="1260507" cy="891067"/>
          </a:xfrm>
        </p:grpSpPr>
        <p:sp>
          <p:nvSpPr>
            <p:cNvPr id="10" name="TextBox 9">
              <a:extLst>
                <a:ext uri="{FF2B5EF4-FFF2-40B4-BE49-F238E27FC236}">
                  <a16:creationId xmlns:a16="http://schemas.microsoft.com/office/drawing/2014/main" id="{4E0CDCB8-4C0B-3F4A-06A3-0565C05029BE}"/>
                </a:ext>
              </a:extLst>
            </p:cNvPr>
            <p:cNvSpPr txBox="1"/>
            <p:nvPr/>
          </p:nvSpPr>
          <p:spPr>
            <a:xfrm>
              <a:off x="8929172" y="5301208"/>
              <a:ext cx="1260507" cy="523220"/>
            </a:xfrm>
            <a:prstGeom prst="rect">
              <a:avLst/>
            </a:prstGeom>
            <a:solidFill>
              <a:schemeClr val="accent6">
                <a:lumMod val="75000"/>
              </a:schemeClr>
            </a:solidFill>
            <a:ln/>
            <a:effectLst>
              <a:innerShdw blurRad="63500" dist="50800" dir="13500000">
                <a:prstClr val="black">
                  <a:alpha val="50000"/>
                </a:prstClr>
              </a:inn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n-IE" sz="2800" b="1" dirty="0">
                  <a:solidFill>
                    <a:schemeClr val="bg1"/>
                  </a:solidFill>
                </a:rPr>
                <a:t>Sample Answer</a:t>
              </a:r>
              <a:endParaRPr lang="en-US" sz="2800" b="1" dirty="0">
                <a:solidFill>
                  <a:schemeClr val="bg1"/>
                </a:solidFill>
              </a:endParaRPr>
            </a:p>
          </p:txBody>
        </p:sp>
        <p:pic>
          <p:nvPicPr>
            <p:cNvPr id="11" name="Picture 4">
              <a:extLst>
                <a:ext uri="{FF2B5EF4-FFF2-40B4-BE49-F238E27FC236}">
                  <a16:creationId xmlns:a16="http://schemas.microsoft.com/office/drawing/2014/main" id="{8EF8EBA0-4D4A-0DF7-9AB8-084EA5F0B9BA}"/>
                </a:ext>
              </a:extLst>
            </p:cNvPr>
            <p:cNvPicPr>
              <a:picLocks noChangeAspect="1" noChangeArrowheads="1"/>
            </p:cNvPicPr>
            <p:nvPr/>
          </p:nvPicPr>
          <p:blipFill>
            <a:blip r:embed="rId3" cstate="print">
              <a:duotone>
                <a:prstClr val="black"/>
                <a:schemeClr val="accent6">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4"/>
                </a:ext>
              </a:extLst>
            </a:blip>
            <a:srcRect l="1668" r="1668"/>
            <a:stretch/>
          </p:blipFill>
          <p:spPr bwMode="auto">
            <a:xfrm rot="16200000">
              <a:off x="9370495" y="5814211"/>
              <a:ext cx="415401" cy="340727"/>
            </a:xfrm>
            <a:prstGeom prst="rect">
              <a:avLst/>
            </a:prstGeom>
            <a:noFill/>
          </p:spPr>
        </p:pic>
      </p:grpSp>
    </p:spTree>
    <p:extLst>
      <p:ext uri="{BB962C8B-B14F-4D97-AF65-F5344CB8AC3E}">
        <p14:creationId xmlns:p14="http://schemas.microsoft.com/office/powerpoint/2010/main" val="392475121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par>
                          <p:cTn id="8" fill="hold">
                            <p:stCondLst>
                              <p:cond delay="1000"/>
                            </p:stCondLst>
                            <p:childTnLst>
                              <p:par>
                                <p:cTn id="9" presetID="22" presetClass="entr" presetSubtype="8" fill="hold" grpId="0" nodeType="afterEffect">
                                  <p:stCondLst>
                                    <p:cond delay="50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1000"/>
                                        <p:tgtEl>
                                          <p:spTgt spid="8"/>
                                        </p:tgtEl>
                                      </p:cBhvr>
                                    </p:animEffect>
                                  </p:childTnLst>
                                </p:cTn>
                              </p:par>
                            </p:childTnLst>
                          </p:cTn>
                        </p:par>
                      </p:childTnLst>
                    </p:cTn>
                  </p:par>
                </p:childTnLst>
              </p:cTn>
              <p:nextCondLst>
                <p:cond evt="onClick" delay="0">
                  <p:tgtEl>
                    <p:spTgt spid="9"/>
                  </p:tgtEl>
                </p:cond>
              </p:nextCondLst>
            </p:seq>
          </p:childTnLst>
        </p:cTn>
      </p:par>
    </p:tnLst>
    <p:bldLst>
      <p:bldP spid="6"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5" name="Table 4">
            <a:extLst>
              <a:ext uri="{FF2B5EF4-FFF2-40B4-BE49-F238E27FC236}">
                <a16:creationId xmlns:a16="http://schemas.microsoft.com/office/drawing/2014/main" id="{7C292E11-7A95-4830-A9C6-AC9B8E3974B2}"/>
              </a:ext>
            </a:extLst>
          </p:cNvPr>
          <p:cNvGraphicFramePr>
            <a:graphicFrameLocks noGrp="1"/>
          </p:cNvGraphicFramePr>
          <p:nvPr>
            <p:extLst>
              <p:ext uri="{D42A27DB-BD31-4B8C-83A1-F6EECF244321}">
                <p14:modId xmlns:p14="http://schemas.microsoft.com/office/powerpoint/2010/main" val="1115022480"/>
              </p:ext>
            </p:extLst>
          </p:nvPr>
        </p:nvGraphicFramePr>
        <p:xfrm>
          <a:off x="1127448" y="700345"/>
          <a:ext cx="9937104" cy="1907294"/>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2167642">
                  <a:extLst>
                    <a:ext uri="{9D8B030D-6E8A-4147-A177-3AD203B41FA5}">
                      <a16:colId xmlns:a16="http://schemas.microsoft.com/office/drawing/2014/main" val="20001"/>
                    </a:ext>
                  </a:extLst>
                </a:gridCol>
                <a:gridCol w="684076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748239">
                <a:tc>
                  <a:txBody>
                    <a:bodyPr/>
                    <a:lstStyle/>
                    <a:p>
                      <a:pPr algn="ctr"/>
                      <a:endParaRPr lang="en-IN" sz="900" dirty="0"/>
                    </a:p>
                    <a:p>
                      <a:pPr algn="ctr"/>
                      <a:endParaRPr lang="en-IN" sz="900" dirty="0"/>
                    </a:p>
                    <a:p>
                      <a:pPr algn="ctr"/>
                      <a:r>
                        <a:rPr lang="en-IN" sz="900" dirty="0"/>
                        <a:t>1</a:t>
                      </a:r>
                    </a:p>
                  </a:txBody>
                  <a:tcPr/>
                </a:tc>
                <a:tc>
                  <a:txBody>
                    <a:bodyPr/>
                    <a:lstStyle/>
                    <a:p>
                      <a:endParaRPr lang="en-IN"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900" b="0" dirty="0"/>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a:hlinkClick r:id="rId3"/>
                        </a:rPr>
                        <a:t>https://pixabay.com/vectors/student-boy-study-write-take-notes-7452041/</a:t>
                      </a:r>
                      <a:r>
                        <a:rPr lang="en-US" sz="900" dirty="0"/>
                        <a:t> attribution to </a:t>
                      </a:r>
                      <a:r>
                        <a:rPr lang="en-US" sz="900" b="0" i="0" u="none" strike="noStrike" kern="1200" dirty="0">
                          <a:solidFill>
                            <a:schemeClr val="dk1"/>
                          </a:solidFill>
                          <a:effectLst/>
                          <a:latin typeface="+mn-lt"/>
                          <a:ea typeface="+mn-ea"/>
                          <a:cs typeface="+mn-cs"/>
                          <a:hlinkClick r:id="rId4"/>
                        </a:rPr>
                        <a:t>aryawidiaputra2002</a:t>
                      </a:r>
                      <a:endParaRPr lang="en-US" sz="900" dirty="0"/>
                    </a:p>
                  </a:txBody>
                  <a:tcPr/>
                </a:tc>
                <a:extLst>
                  <a:ext uri="{0D108BD9-81ED-4DB2-BD59-A6C34878D82A}">
                    <a16:rowId xmlns:a16="http://schemas.microsoft.com/office/drawing/2014/main" val="10001"/>
                  </a:ext>
                </a:extLst>
              </a:tr>
              <a:tr h="762815">
                <a:tc>
                  <a:txBody>
                    <a:bodyPr/>
                    <a:lstStyle/>
                    <a:p>
                      <a:pPr algn="ctr"/>
                      <a:r>
                        <a:rPr lang="en-IN" sz="900" dirty="0"/>
                        <a:t>2-7</a:t>
                      </a:r>
                    </a:p>
                  </a:txBody>
                  <a:tcPr/>
                </a:tc>
                <a:tc>
                  <a:txBody>
                    <a:bodyPr/>
                    <a:lstStyle/>
                    <a:p>
                      <a:endParaRPr lang="en-IN" sz="900" dirty="0"/>
                    </a:p>
                  </a:txBody>
                  <a:tcPr/>
                </a:tc>
                <a:tc>
                  <a:txBody>
                    <a:bodyPr/>
                    <a:lstStyle/>
                    <a:p>
                      <a:r>
                        <a:rPr lang="en-IN" sz="900" dirty="0"/>
                        <a:t>PPT Icon</a:t>
                      </a:r>
                    </a:p>
                  </a:txBody>
                  <a:tcPr/>
                </a:tc>
                <a:extLst>
                  <a:ext uri="{0D108BD9-81ED-4DB2-BD59-A6C34878D82A}">
                    <a16:rowId xmlns:a16="http://schemas.microsoft.com/office/drawing/2014/main" val="10007"/>
                  </a:ext>
                </a:extLst>
              </a:tr>
            </a:tbl>
          </a:graphicData>
        </a:graphic>
      </p:graphicFrame>
      <p:pic>
        <p:nvPicPr>
          <p:cNvPr id="3" name="Picture 2">
            <a:extLst>
              <a:ext uri="{FF2B5EF4-FFF2-40B4-BE49-F238E27FC236}">
                <a16:creationId xmlns:a16="http://schemas.microsoft.com/office/drawing/2014/main" id="{DD59B046-F6AB-918C-B61F-4F840DDCB146}"/>
              </a:ext>
            </a:extLst>
          </p:cNvPr>
          <p:cNvPicPr>
            <a:picLocks noChangeAspect="1"/>
          </p:cNvPicPr>
          <p:nvPr/>
        </p:nvPicPr>
        <p:blipFill>
          <a:blip r:embed="rId5"/>
          <a:stretch>
            <a:fillRect/>
          </a:stretch>
        </p:blipFill>
        <p:spPr>
          <a:xfrm>
            <a:off x="2999656" y="1196752"/>
            <a:ext cx="576064" cy="461151"/>
          </a:xfrm>
          <a:prstGeom prst="rect">
            <a:avLst/>
          </a:prstGeom>
        </p:spPr>
      </p:pic>
      <p:pic>
        <p:nvPicPr>
          <p:cNvPr id="4" name="Picture 4">
            <a:extLst>
              <a:ext uri="{FF2B5EF4-FFF2-40B4-BE49-F238E27FC236}">
                <a16:creationId xmlns:a16="http://schemas.microsoft.com/office/drawing/2014/main" id="{15C9FCDB-6E29-B459-4A1F-53B3BCF1189D}"/>
              </a:ext>
            </a:extLst>
          </p:cNvPr>
          <p:cNvPicPr>
            <a:picLocks noChangeAspect="1" noChangeArrowheads="1"/>
          </p:cNvPicPr>
          <p:nvPr/>
        </p:nvPicPr>
        <p:blipFill>
          <a:blip r:embed="rId6" cstate="print">
            <a:duotone>
              <a:prstClr val="black"/>
              <a:schemeClr val="accent6">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7"/>
              </a:ext>
            </a:extLst>
          </a:blip>
          <a:srcRect l="1668" r="1668"/>
          <a:stretch/>
        </p:blipFill>
        <p:spPr bwMode="auto">
          <a:xfrm rot="16200000">
            <a:off x="3056922" y="1787559"/>
            <a:ext cx="415401" cy="673949"/>
          </a:xfrm>
          <a:prstGeom prst="rect">
            <a:avLst/>
          </a:prstGeom>
          <a:noFill/>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7418</TotalTime>
  <Words>882</Words>
  <Application>Microsoft Office PowerPoint</Application>
  <PresentationFormat>Widescreen</PresentationFormat>
  <Paragraphs>163</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Cambria Math</vt:lpstr>
      <vt:lpstr>Wingdings</vt:lpstr>
      <vt:lpstr>DD</vt:lpstr>
      <vt:lpstr> Write the Right Apostrophe </vt:lpstr>
      <vt:lpstr>Write the Right Apostrophe </vt:lpstr>
      <vt:lpstr>Write the Right Apostrophe </vt:lpstr>
      <vt:lpstr>Write the Right Apostrophe </vt:lpstr>
      <vt:lpstr>Write the Right Apostrophe </vt:lpstr>
      <vt:lpstr>Write the Right Apostrophe </vt:lpstr>
      <vt:lpstr>Write the Right Apostrophe </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244</cp:revision>
  <dcterms:created xsi:type="dcterms:W3CDTF">2020-08-28T09:38:22Z</dcterms:created>
  <dcterms:modified xsi:type="dcterms:W3CDTF">2022-12-16T05:31:36Z</dcterms:modified>
</cp:coreProperties>
</file>