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76" r:id="rId2"/>
    <p:sldId id="260"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C9B3F"/>
    <a:srgbClr val="2C69B2"/>
    <a:srgbClr val="255997"/>
    <a:srgbClr val="B84542"/>
    <a:srgbClr val="A2965C"/>
    <a:srgbClr val="6E55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408" autoAdjust="0"/>
    <p:restoredTop sz="79012" autoAdjust="0"/>
  </p:normalViewPr>
  <p:slideViewPr>
    <p:cSldViewPr>
      <p:cViewPr varScale="1">
        <p:scale>
          <a:sx n="82" d="100"/>
          <a:sy n="82" d="100"/>
        </p:scale>
        <p:origin x="1960" y="184"/>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8038C4-BF72-4988-81DB-5A7A33E682F0}" type="datetimeFigureOut">
              <a:rPr lang="en-US" smtClean="0"/>
              <a:pPr/>
              <a:t>12/15/22</a:t>
            </a:fld>
            <a:endParaRPr lang="en-IN"/>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B85EF6-E28C-49A7-8AAB-FE1184C01F95}" type="slidenum">
              <a:rPr lang="en-IN" smtClean="0"/>
              <a:pPr/>
              <a:t>‹#›</a:t>
            </a:fld>
            <a:endParaRPr lang="en-IN"/>
          </a:p>
        </p:txBody>
      </p:sp>
    </p:spTree>
    <p:extLst>
      <p:ext uri="{BB962C8B-B14F-4D97-AF65-F5344CB8AC3E}">
        <p14:creationId xmlns:p14="http://schemas.microsoft.com/office/powerpoint/2010/main" val="36866843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Apostrophe image</a:t>
            </a:r>
            <a:r>
              <a:rPr lang="en-IN" sz="1200" b="0" i="0" u="none" strike="noStrike" kern="1200" baseline="0" dirty="0">
                <a:solidFill>
                  <a:schemeClr val="tx1"/>
                </a:solidFill>
                <a:latin typeface="+mn-lt"/>
                <a:ea typeface="+mn-ea"/>
                <a:cs typeface="+mn-cs"/>
              </a:rPr>
              <a:t> light blue - https://openclipart.org/detail/333933/right-single-quotation-mark</a:t>
            </a:r>
          </a:p>
        </p:txBody>
      </p:sp>
      <p:sp>
        <p:nvSpPr>
          <p:cNvPr id="4" name="Slide Number Placeholder 3"/>
          <p:cNvSpPr>
            <a:spLocks noGrp="1"/>
          </p:cNvSpPr>
          <p:nvPr>
            <p:ph type="sldNum" sz="quarter" idx="10"/>
          </p:nvPr>
        </p:nvSpPr>
        <p:spPr/>
        <p:txBody>
          <a:bodyPr/>
          <a:lstStyle/>
          <a:p>
            <a:fld id="{D7B85EF6-E28C-49A7-8AAB-FE1184C01F95}" type="slidenum">
              <a:rPr lang="en-IN" smtClean="0"/>
              <a:pPr/>
              <a:t>1</a:t>
            </a:fld>
            <a:endParaRPr lang="en-IN"/>
          </a:p>
        </p:txBody>
      </p:sp>
    </p:spTree>
    <p:extLst>
      <p:ext uri="{BB962C8B-B14F-4D97-AF65-F5344CB8AC3E}">
        <p14:creationId xmlns:p14="http://schemas.microsoft.com/office/powerpoint/2010/main" val="39464925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Apostrophe image</a:t>
            </a:r>
            <a:r>
              <a:rPr lang="en-IN" sz="1200" b="0" i="0" u="none" strike="noStrike" kern="1200" baseline="0" dirty="0">
                <a:solidFill>
                  <a:schemeClr val="tx1"/>
                </a:solidFill>
                <a:latin typeface="+mn-lt"/>
                <a:ea typeface="+mn-ea"/>
                <a:cs typeface="+mn-cs"/>
              </a:rPr>
              <a:t> light blue - https://openclipart.org/detail/333933/right-single-quotation-mark</a:t>
            </a:r>
            <a:endParaRPr lang="en-IN" b="0" dirty="0"/>
          </a:p>
          <a:p>
            <a:endParaRPr lang="en-IN" dirty="0"/>
          </a:p>
        </p:txBody>
      </p:sp>
      <p:sp>
        <p:nvSpPr>
          <p:cNvPr id="4" name="Slide Number Placeholder 3"/>
          <p:cNvSpPr>
            <a:spLocks noGrp="1"/>
          </p:cNvSpPr>
          <p:nvPr>
            <p:ph type="sldNum" sz="quarter" idx="10"/>
          </p:nvPr>
        </p:nvSpPr>
        <p:spPr/>
        <p:txBody>
          <a:bodyPr/>
          <a:lstStyle/>
          <a:p>
            <a:fld id="{D7B85EF6-E28C-49A7-8AAB-FE1184C01F95}" type="slidenum">
              <a:rPr lang="en-IN" smtClean="0"/>
              <a:pPr/>
              <a:t>2</a:t>
            </a:fld>
            <a:endParaRPr lang="en-IN"/>
          </a:p>
        </p:txBody>
      </p:sp>
    </p:spTree>
    <p:extLst>
      <p:ext uri="{BB962C8B-B14F-4D97-AF65-F5344CB8AC3E}">
        <p14:creationId xmlns:p14="http://schemas.microsoft.com/office/powerpoint/2010/main" val="17933826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D7B85EF6-E28C-49A7-8AAB-FE1184C01F95}" type="slidenum">
              <a:rPr lang="en-IN" smtClean="0"/>
              <a:pPr/>
              <a:t>3</a:t>
            </a:fld>
            <a:endParaRPr lang="en-IN"/>
          </a:p>
        </p:txBody>
      </p:sp>
    </p:spTree>
    <p:extLst>
      <p:ext uri="{BB962C8B-B14F-4D97-AF65-F5344CB8AC3E}">
        <p14:creationId xmlns:p14="http://schemas.microsoft.com/office/powerpoint/2010/main" val="187540626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981069"/>
            <a:ext cx="10363200" cy="1655843"/>
          </a:xfrm>
          <a:prstGeom prst="rect">
            <a:avLst/>
          </a:prstGeom>
        </p:spPr>
        <p:txBody>
          <a:bodyPr anchor="ctr">
            <a:noAutofit/>
          </a:bodyPr>
          <a:lstStyle>
            <a:lvl1pPr>
              <a:defRPr sz="5400"/>
            </a:lvl1pPr>
          </a:lstStyle>
          <a:p>
            <a:r>
              <a:rPr lang="en-US" dirty="0"/>
              <a:t>Click to add Asset Title </a:t>
            </a:r>
            <a:br>
              <a:rPr lang="en-US" dirty="0"/>
            </a:br>
            <a:r>
              <a:rPr lang="en-US" dirty="0"/>
              <a:t>(Size 54)</a:t>
            </a:r>
            <a:endParaRPr lang="en-IN" dirty="0"/>
          </a:p>
        </p:txBody>
      </p:sp>
      <p:sp>
        <p:nvSpPr>
          <p:cNvPr id="3" name="Subtitle 2"/>
          <p:cNvSpPr>
            <a:spLocks noGrp="1"/>
          </p:cNvSpPr>
          <p:nvPr>
            <p:ph type="subTitle" idx="1" hasCustomPrompt="1"/>
          </p:nvPr>
        </p:nvSpPr>
        <p:spPr>
          <a:xfrm>
            <a:off x="1828800" y="2996952"/>
            <a:ext cx="8534400" cy="1752600"/>
          </a:xfrm>
          <a:prstGeom prst="rect">
            <a:avLst/>
          </a:prstGeom>
        </p:spPr>
        <p:txBody>
          <a:bodyPr anchor="ctr"/>
          <a:lstStyle>
            <a:lvl1pPr marL="0" indent="0" algn="ctr">
              <a:buNone/>
              <a:defRPr lang="en-US" smtClean="0"/>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 (Size 32)</a:t>
            </a:r>
            <a:endParaRPr lang="en-IN" dirty="0"/>
          </a:p>
        </p:txBody>
      </p:sp>
      <p:sp>
        <p:nvSpPr>
          <p:cNvPr id="8"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8" name="Google Shape;23;p5"/>
          <p:cNvSpPr/>
          <p:nvPr userDrawn="1"/>
        </p:nvSpPr>
        <p:spPr>
          <a:xfrm>
            <a:off x="7635686"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i="0" u="none" strike="noStrike" cap="none">
                <a:solidFill>
                  <a:srgbClr val="08482B"/>
                </a:solidFill>
                <a:latin typeface="Calibri"/>
                <a:ea typeface="Calibri"/>
                <a:cs typeface="Calibri"/>
                <a:sym typeface="Calibri"/>
              </a:rPr>
              <a:t>Integral Education</a:t>
            </a:r>
            <a:r>
              <a:rPr lang="en-US" sz="1400" b="0" i="0" u="none" strike="noStrike" cap="none">
                <a:solidFill>
                  <a:srgbClr val="08482B"/>
                </a:solidFill>
                <a:latin typeface="Calibri"/>
                <a:ea typeface="Calibri"/>
                <a:cs typeface="Calibri"/>
                <a:sym typeface="Calibri"/>
              </a:rPr>
              <a:t> </a:t>
            </a:r>
            <a:r>
              <a:rPr lang="en-US" sz="1400" b="1" i="0" u="none" strike="noStrike" cap="none">
                <a:solidFill>
                  <a:srgbClr val="002060"/>
                </a:solidFill>
                <a:latin typeface="Calibri"/>
                <a:ea typeface="Calibri"/>
                <a:cs typeface="Calibri"/>
                <a:sym typeface="Calibri"/>
              </a:rPr>
              <a:t>FOR  </a:t>
            </a:r>
            <a:r>
              <a:rPr lang="en-US" sz="1400" b="1" i="0" u="none" strike="noStrike" cap="none">
                <a:solidFill>
                  <a:srgbClr val="C00000"/>
                </a:solidFill>
                <a:latin typeface="Calibri"/>
                <a:ea typeface="Calibri"/>
                <a:cs typeface="Calibri"/>
                <a:sym typeface="Calibri"/>
              </a:rPr>
              <a:t>ALL, </a:t>
            </a:r>
            <a:r>
              <a:rPr lang="en-US" sz="1400" b="1" i="0" u="none" strike="noStrike" cap="none">
                <a:solidFill>
                  <a:srgbClr val="002060"/>
                </a:solidFill>
                <a:latin typeface="Calibri"/>
                <a:ea typeface="Calibri"/>
                <a:cs typeface="Calibri"/>
                <a:sym typeface="Calibri"/>
              </a:rPr>
              <a:t>BY</a:t>
            </a:r>
            <a:r>
              <a:rPr lang="en-US" sz="1400" b="1" i="0" u="none" strike="noStrike" cap="none">
                <a:solidFill>
                  <a:srgbClr val="C00000"/>
                </a:solidFill>
                <a:latin typeface="Calibri"/>
                <a:ea typeface="Calibri"/>
                <a:cs typeface="Calibri"/>
                <a:sym typeface="Calibri"/>
              </a:rPr>
              <a:t> ALL</a:t>
            </a:r>
            <a:endParaRPr sz="1800"/>
          </a:p>
        </p:txBody>
      </p:sp>
      <p:pic>
        <p:nvPicPr>
          <p:cNvPr id="5" name="Picture 4" descr="A picture containing text, clock&#10;&#10;Description automatically generated">
            <a:extLst>
              <a:ext uri="{FF2B5EF4-FFF2-40B4-BE49-F238E27FC236}">
                <a16:creationId xmlns:a16="http://schemas.microsoft.com/office/drawing/2014/main" id="{428BD76F-BD24-44AD-BEDE-7058FCE9136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6539" y="47740"/>
            <a:ext cx="902286" cy="957155"/>
          </a:xfrm>
          <a:prstGeom prst="rect">
            <a:avLst/>
          </a:prstGeom>
        </p:spPr>
      </p:pic>
      <p:pic>
        <p:nvPicPr>
          <p:cNvPr id="19" name="Picture 18" descr="A picture containing text, light&#10;&#10;Description automatically generated">
            <a:extLst>
              <a:ext uri="{FF2B5EF4-FFF2-40B4-BE49-F238E27FC236}">
                <a16:creationId xmlns:a16="http://schemas.microsoft.com/office/drawing/2014/main" id="{D3D53DF3-BD88-4C6D-9E85-C8E61E5F24EE}"/>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064552" y="5924470"/>
            <a:ext cx="914479" cy="914479"/>
          </a:xfrm>
          <a:prstGeom prst="rect">
            <a:avLst/>
          </a:prstGeom>
        </p:spPr>
      </p:pic>
      <p:pic>
        <p:nvPicPr>
          <p:cNvPr id="21" name="Picture 20" descr="Calendar&#10;&#10;Description automatically generated with low confidence">
            <a:extLst>
              <a:ext uri="{FF2B5EF4-FFF2-40B4-BE49-F238E27FC236}">
                <a16:creationId xmlns:a16="http://schemas.microsoft.com/office/drawing/2014/main" id="{9CE2D3C8-E81A-4774-AE86-696A10FEE4ED}"/>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138893" y="66030"/>
            <a:ext cx="963251" cy="938865"/>
          </a:xfrm>
          <a:prstGeom prst="rect">
            <a:avLst/>
          </a:prstGeom>
        </p:spPr>
      </p:pic>
      <p:sp>
        <p:nvSpPr>
          <p:cNvPr id="9" name="TextBox 8">
            <a:extLst>
              <a:ext uri="{FF2B5EF4-FFF2-40B4-BE49-F238E27FC236}">
                <a16:creationId xmlns:a16="http://schemas.microsoft.com/office/drawing/2014/main" id="{26886058-AB27-4E28-9B3E-0249FA73FA1D}"/>
              </a:ext>
            </a:extLst>
          </p:cNvPr>
          <p:cNvSpPr txBox="1"/>
          <p:nvPr userDrawn="1"/>
        </p:nvSpPr>
        <p:spPr>
          <a:xfrm>
            <a:off x="1550132" y="5293602"/>
            <a:ext cx="9091736" cy="1215717"/>
          </a:xfrm>
          <a:prstGeom prst="rect">
            <a:avLst/>
          </a:prstGeom>
          <a:noFill/>
          <a:ln>
            <a:solidFill>
              <a:schemeClr val="tx1"/>
            </a:solidFill>
          </a:ln>
        </p:spPr>
        <p:txBody>
          <a:bodyPr wrap="square">
            <a:spAutoFit/>
          </a:bodyPr>
          <a:lstStyle/>
          <a:p>
            <a:pPr algn="ctr">
              <a:spcAft>
                <a:spcPts val="600"/>
              </a:spcAft>
            </a:pPr>
            <a:r>
              <a:rPr lang="en-US" sz="800" u="sng" dirty="0">
                <a:solidFill>
                  <a:schemeClr val="tx1"/>
                </a:solidFill>
              </a:rPr>
              <a:t>COPYRIGHT NOTICE</a:t>
            </a:r>
            <a:endParaRPr lang="en-US" sz="800" dirty="0">
              <a:solidFill>
                <a:schemeClr val="tx1"/>
              </a:solidFill>
            </a:endParaRPr>
          </a:p>
          <a:p>
            <a:pPr algn="ctr">
              <a:spcAft>
                <a:spcPts val="600"/>
              </a:spcAft>
              <a:buFont typeface="Wingdings" pitchFamily="2" charset="2"/>
              <a:buChar char="ü"/>
            </a:pPr>
            <a:r>
              <a:rPr lang="en-US" sz="800" dirty="0">
                <a:solidFill>
                  <a:schemeClr val="tx1"/>
                </a:solidFill>
              </a:rPr>
              <a:t>Strictly not for Commercial use. </a:t>
            </a:r>
          </a:p>
          <a:p>
            <a:pPr algn="ctr">
              <a:spcAft>
                <a:spcPts val="600"/>
              </a:spcAft>
              <a:buFont typeface="Wingdings" pitchFamily="2" charset="2"/>
              <a:buChar char="ü"/>
            </a:pPr>
            <a:r>
              <a:rPr lang="en-US" sz="800" dirty="0">
                <a:solidFill>
                  <a:schemeClr val="tx1"/>
                </a:solidFill>
              </a:rPr>
              <a:t>Provided on ‘as is’ basis with no warranties of any kind. </a:t>
            </a:r>
          </a:p>
          <a:p>
            <a:pPr algn="ctr">
              <a:spcAft>
                <a:spcPts val="600"/>
              </a:spcAft>
              <a:buFont typeface="Wingdings" pitchFamily="2" charset="2"/>
              <a:buChar char="ü"/>
            </a:pPr>
            <a:r>
              <a:rPr lang="en-US" sz="800" dirty="0">
                <a:solidFill>
                  <a:schemeClr val="tx1"/>
                </a:solidFill>
              </a:rPr>
              <a:t>Content that falls in Public Domain or common Knowledge facts can be used freely. </a:t>
            </a:r>
          </a:p>
          <a:p>
            <a:pPr algn="ctr">
              <a:spcAft>
                <a:spcPts val="600"/>
              </a:spcAft>
              <a:buFont typeface="Wingdings" pitchFamily="2" charset="2"/>
              <a:buChar char="ü"/>
            </a:pPr>
            <a:r>
              <a:rPr lang="en-US" sz="800" dirty="0">
                <a:solidFill>
                  <a:schemeClr val="tx1"/>
                </a:solidFill>
              </a:rPr>
              <a:t>Some of the contents are owned by the Third parties and are used in compliance with their licensing conditions. Any one infringing the Copyright of such Third parties will be doing so at their own risks and costs. </a:t>
            </a:r>
          </a:p>
          <a:p>
            <a:pPr algn="ctr">
              <a:spcAft>
                <a:spcPts val="600"/>
              </a:spcAft>
              <a:buFont typeface="Wingdings" pitchFamily="2" charset="2"/>
              <a:buChar char="ü"/>
            </a:pPr>
            <a:r>
              <a:rPr lang="en-US" sz="800" dirty="0">
                <a:solidFill>
                  <a:schemeClr val="tx1"/>
                </a:solidFill>
              </a:rPr>
              <a:t>Content can be downloaded and used for Personal, educational and informational purposes only.  Any attempt to remove, alter, circumvent or  distort  the data that is accessed Is Illegal and strictly prohibited.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66856" y="71414"/>
            <a:ext cx="9296427" cy="654032"/>
          </a:xfrm>
          <a:prstGeom prst="rect">
            <a:avLst/>
          </a:prstGeom>
        </p:spPr>
        <p:txBody>
          <a:bodyPr>
            <a:normAutofit/>
          </a:bodyPr>
          <a:lstStyle>
            <a:lvl1pPr>
              <a:defRPr sz="3600" baseline="0"/>
            </a:lvl1pPr>
          </a:lstStyle>
          <a:p>
            <a:r>
              <a:rPr lang="en-US" dirty="0"/>
              <a:t>Click to add slide title (Size 36)</a:t>
            </a:r>
            <a:endParaRPr lang="en-IN" dirty="0"/>
          </a:p>
        </p:txBody>
      </p:sp>
      <p:sp>
        <p:nvSpPr>
          <p:cNvPr id="9"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1" name="Text Placeholder 10"/>
          <p:cNvSpPr>
            <a:spLocks noGrp="1"/>
          </p:cNvSpPr>
          <p:nvPr>
            <p:ph type="body" sz="quarter" idx="10" hasCustomPrompt="1"/>
          </p:nvPr>
        </p:nvSpPr>
        <p:spPr>
          <a:xfrm>
            <a:off x="857251" y="1214438"/>
            <a:ext cx="10668000" cy="4786312"/>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baseline="0"/>
            </a:lvl1pPr>
            <a:lvl2pPr>
              <a:defRPr/>
            </a:lvl2pPr>
            <a:lvl3pPr>
              <a:defRPr/>
            </a:lvl3pPr>
            <a:lvl4pPr>
              <a:defRPr sz="1800"/>
            </a:lvl4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a:t>Text font </a:t>
            </a:r>
            <a:r>
              <a:rPr lang="en-US" dirty="0" err="1"/>
              <a:t>calibri</a:t>
            </a:r>
            <a:r>
              <a:rPr lang="en-US" dirty="0"/>
              <a:t> , Size range 32 to 20.  Table / GO size &gt;= 18</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IN" dirty="0"/>
          </a:p>
        </p:txBody>
      </p:sp>
      <p:pic>
        <p:nvPicPr>
          <p:cNvPr id="7" name="Picture 6" descr="A picture containing text, light&#10;&#10;Description automatically generated">
            <a:extLst>
              <a:ext uri="{FF2B5EF4-FFF2-40B4-BE49-F238E27FC236}">
                <a16:creationId xmlns:a16="http://schemas.microsoft.com/office/drawing/2014/main" id="{406F829A-A9AE-454A-A57B-45B44CE3B34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64552" y="5924470"/>
            <a:ext cx="914479" cy="914479"/>
          </a:xfrm>
          <a:prstGeom prst="rect">
            <a:avLst/>
          </a:prstGeom>
        </p:spPr>
      </p:pic>
      <p:pic>
        <p:nvPicPr>
          <p:cNvPr id="10" name="Picture 9" descr="Calendar&#10;&#10;Description automatically generated with low confidence">
            <a:extLst>
              <a:ext uri="{FF2B5EF4-FFF2-40B4-BE49-F238E27FC236}">
                <a16:creationId xmlns:a16="http://schemas.microsoft.com/office/drawing/2014/main" id="{3DB01AB4-72FA-43A4-A513-AF85E706263F}"/>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8893" y="66030"/>
            <a:ext cx="963251" cy="93886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52464" y="-24"/>
            <a:ext cx="10363200" cy="500042"/>
          </a:xfrm>
          <a:prstGeom prst="rect">
            <a:avLst/>
          </a:prstGeom>
        </p:spPr>
        <p:txBody>
          <a:bodyPr anchor="t">
            <a:normAutofit/>
          </a:bodyPr>
          <a:lstStyle>
            <a:lvl1pPr algn="ctr">
              <a:defRPr sz="3600" b="1" cap="all"/>
            </a:lvl1pPr>
          </a:lstStyle>
          <a:p>
            <a:r>
              <a:rPr lang="en-US" dirty="0"/>
              <a:t>MM Index</a:t>
            </a:r>
            <a:endParaRPr lang="en-IN" dirty="0"/>
          </a:p>
        </p:txBody>
      </p:sp>
      <p:sp>
        <p:nvSpPr>
          <p:cNvPr id="10"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pic>
        <p:nvPicPr>
          <p:cNvPr id="6" name="Picture 5" descr="A picture containing text, light&#10;&#10;Description automatically generated">
            <a:extLst>
              <a:ext uri="{FF2B5EF4-FFF2-40B4-BE49-F238E27FC236}">
                <a16:creationId xmlns:a16="http://schemas.microsoft.com/office/drawing/2014/main" id="{A295D194-953C-4C7A-B9AB-5EAC619F66A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64552" y="5924470"/>
            <a:ext cx="914479" cy="914479"/>
          </a:xfrm>
          <a:prstGeom prst="rect">
            <a:avLst/>
          </a:prstGeom>
        </p:spPr>
      </p:pic>
      <p:pic>
        <p:nvPicPr>
          <p:cNvPr id="7" name="Picture 6" descr="Calendar&#10;&#10;Description automatically generated with low confidence">
            <a:extLst>
              <a:ext uri="{FF2B5EF4-FFF2-40B4-BE49-F238E27FC236}">
                <a16:creationId xmlns:a16="http://schemas.microsoft.com/office/drawing/2014/main" id="{D60BDD97-0EE4-4885-8842-96419DB7F588}"/>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8893" y="66030"/>
            <a:ext cx="963251" cy="938865"/>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586B843-FCBD-4D84-B418-E65ED763E040}"/>
              </a:ext>
            </a:extLst>
          </p:cNvPr>
          <p:cNvSpPr>
            <a:spLocks noGrp="1"/>
          </p:cNvSpPr>
          <p:nvPr>
            <p:ph type="ctrTitle"/>
          </p:nvPr>
        </p:nvSpPr>
        <p:spPr>
          <a:xfrm>
            <a:off x="767408" y="2247365"/>
            <a:ext cx="10363200" cy="2003570"/>
          </a:xfrm>
          <a:solidFill>
            <a:schemeClr val="accent6">
              <a:lumMod val="20000"/>
              <a:lumOff val="80000"/>
            </a:schemeClr>
          </a:solidFill>
        </p:spPr>
        <p:txBody>
          <a:bodyPr anchor="b"/>
          <a:lstStyle/>
          <a:p>
            <a:br>
              <a:rPr lang="en-IE" b="1" dirty="0"/>
            </a:br>
            <a:r>
              <a:rPr lang="en-IE" b="1" dirty="0" err="1"/>
              <a:t>Summary_Punctuation</a:t>
            </a:r>
            <a:r>
              <a:rPr lang="en-IE" b="1" dirty="0"/>
              <a:t> </a:t>
            </a:r>
            <a:br>
              <a:rPr lang="en-IE" b="1" dirty="0"/>
            </a:br>
            <a:r>
              <a:rPr lang="en-US" b="1" dirty="0"/>
              <a:t>The Apostrophe</a:t>
            </a:r>
            <a:endParaRPr lang="en-US" dirty="0"/>
          </a:p>
        </p:txBody>
      </p:sp>
      <p:pic>
        <p:nvPicPr>
          <p:cNvPr id="1026" name="Picture 2" descr="https://openclipart.org/image/400px/33393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99456" y="646869"/>
            <a:ext cx="1574380" cy="2602281"/>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https://openclipart.org/image/400px/33393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99456" y="610695"/>
            <a:ext cx="1574380" cy="2602281"/>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ttps://openclipart.org/image/400px/33393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34188" y="2564904"/>
            <a:ext cx="1574380" cy="260228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73B136C-4C41-4F32-A5AD-ECC1CF8EC8D1}"/>
              </a:ext>
            </a:extLst>
          </p:cNvPr>
          <p:cNvSpPr>
            <a:spLocks noGrp="1"/>
          </p:cNvSpPr>
          <p:nvPr>
            <p:ph type="title"/>
          </p:nvPr>
        </p:nvSpPr>
        <p:spPr>
          <a:xfrm>
            <a:off x="1431499" y="44624"/>
            <a:ext cx="9296427" cy="491385"/>
          </a:xfrm>
        </p:spPr>
        <p:style>
          <a:lnRef idx="2">
            <a:schemeClr val="accent1"/>
          </a:lnRef>
          <a:fillRef idx="1">
            <a:schemeClr val="lt1"/>
          </a:fillRef>
          <a:effectRef idx="0">
            <a:schemeClr val="accent1"/>
          </a:effectRef>
          <a:fontRef idx="minor">
            <a:schemeClr val="dk1"/>
          </a:fontRef>
        </p:style>
        <p:txBody>
          <a:bodyPr>
            <a:normAutofit fontScale="90000"/>
          </a:bodyPr>
          <a:lstStyle/>
          <a:p>
            <a:r>
              <a:rPr lang="en-US" dirty="0"/>
              <a:t>An Apostrophe (’)</a:t>
            </a:r>
          </a:p>
        </p:txBody>
      </p:sp>
      <p:sp>
        <p:nvSpPr>
          <p:cNvPr id="27" name="Freeform: Shape 26">
            <a:extLst>
              <a:ext uri="{FF2B5EF4-FFF2-40B4-BE49-F238E27FC236}">
                <a16:creationId xmlns:a16="http://schemas.microsoft.com/office/drawing/2014/main" id="{D634D297-959E-09A8-9382-EF113A50115E}"/>
              </a:ext>
            </a:extLst>
          </p:cNvPr>
          <p:cNvSpPr/>
          <p:nvPr/>
        </p:nvSpPr>
        <p:spPr>
          <a:xfrm>
            <a:off x="8162573" y="2740902"/>
            <a:ext cx="2253907" cy="512100"/>
          </a:xfrm>
          <a:custGeom>
            <a:avLst/>
            <a:gdLst>
              <a:gd name="connsiteX0" fmla="*/ 0 w 947790"/>
              <a:gd name="connsiteY0" fmla="*/ 0 h 473895"/>
              <a:gd name="connsiteX1" fmla="*/ 947790 w 947790"/>
              <a:gd name="connsiteY1" fmla="*/ 0 h 473895"/>
              <a:gd name="connsiteX2" fmla="*/ 947790 w 947790"/>
              <a:gd name="connsiteY2" fmla="*/ 473895 h 473895"/>
              <a:gd name="connsiteX3" fmla="*/ 0 w 947790"/>
              <a:gd name="connsiteY3" fmla="*/ 473895 h 473895"/>
              <a:gd name="connsiteX4" fmla="*/ 0 w 947790"/>
              <a:gd name="connsiteY4" fmla="*/ 0 h 4738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7790" h="473895">
                <a:moveTo>
                  <a:pt x="0" y="0"/>
                </a:moveTo>
                <a:lnTo>
                  <a:pt x="947790" y="0"/>
                </a:lnTo>
                <a:lnTo>
                  <a:pt x="947790" y="473895"/>
                </a:lnTo>
                <a:lnTo>
                  <a:pt x="0" y="473895"/>
                </a:lnTo>
                <a:lnTo>
                  <a:pt x="0" y="0"/>
                </a:lnTo>
                <a:close/>
              </a:path>
            </a:pathLst>
          </a:custGeom>
        </p:spPr>
        <p:style>
          <a:lnRef idx="1">
            <a:schemeClr val="accent1"/>
          </a:lnRef>
          <a:fillRef idx="3">
            <a:schemeClr val="accent1"/>
          </a:fillRef>
          <a:effectRef idx="2">
            <a:schemeClr val="accent1"/>
          </a:effectRef>
          <a:fontRef idx="minor">
            <a:schemeClr val="lt1"/>
          </a:fontRef>
        </p:style>
        <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2800" b="1" kern="1200" dirty="0">
                <a:solidFill>
                  <a:schemeClr val="bg1"/>
                </a:solidFill>
              </a:rPr>
              <a:t>Contractions</a:t>
            </a:r>
          </a:p>
        </p:txBody>
      </p:sp>
      <p:sp>
        <p:nvSpPr>
          <p:cNvPr id="2065" name="Freeform: Shape 2064">
            <a:extLst>
              <a:ext uri="{FF2B5EF4-FFF2-40B4-BE49-F238E27FC236}">
                <a16:creationId xmlns:a16="http://schemas.microsoft.com/office/drawing/2014/main" id="{1ECA86DD-BD79-63E1-9E38-69E14BD67274}"/>
              </a:ext>
            </a:extLst>
          </p:cNvPr>
          <p:cNvSpPr/>
          <p:nvPr/>
        </p:nvSpPr>
        <p:spPr>
          <a:xfrm>
            <a:off x="1199456" y="620688"/>
            <a:ext cx="9743502" cy="557928"/>
          </a:xfrm>
          <a:custGeom>
            <a:avLst/>
            <a:gdLst>
              <a:gd name="connsiteX0" fmla="*/ 0 w 947790"/>
              <a:gd name="connsiteY0" fmla="*/ 0 h 473895"/>
              <a:gd name="connsiteX1" fmla="*/ 947790 w 947790"/>
              <a:gd name="connsiteY1" fmla="*/ 0 h 473895"/>
              <a:gd name="connsiteX2" fmla="*/ 947790 w 947790"/>
              <a:gd name="connsiteY2" fmla="*/ 473895 h 473895"/>
              <a:gd name="connsiteX3" fmla="*/ 0 w 947790"/>
              <a:gd name="connsiteY3" fmla="*/ 473895 h 473895"/>
              <a:gd name="connsiteX4" fmla="*/ 0 w 947790"/>
              <a:gd name="connsiteY4" fmla="*/ 0 h 4738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7790" h="473895">
                <a:moveTo>
                  <a:pt x="0" y="0"/>
                </a:moveTo>
                <a:lnTo>
                  <a:pt x="947790" y="0"/>
                </a:lnTo>
                <a:lnTo>
                  <a:pt x="947790" y="473895"/>
                </a:lnTo>
                <a:lnTo>
                  <a:pt x="0" y="473895"/>
                </a:lnTo>
                <a:lnTo>
                  <a:pt x="0" y="0"/>
                </a:lnTo>
                <a:close/>
              </a:path>
            </a:pathLst>
          </a:custGeom>
          <a:solidFill>
            <a:schemeClr val="accent5">
              <a:lumMod val="60000"/>
              <a:lumOff val="40000"/>
            </a:schemeClr>
          </a:solidFill>
        </p:spPr>
        <p:style>
          <a:lnRef idx="1">
            <a:schemeClr val="accent5"/>
          </a:lnRef>
          <a:fillRef idx="2">
            <a:schemeClr val="accent5"/>
          </a:fillRef>
          <a:effectRef idx="1">
            <a:schemeClr val="accent5"/>
          </a:effectRef>
          <a:fontRef idx="minor">
            <a:schemeClr val="dk1"/>
          </a:fontRef>
        </p:style>
        <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2800" kern="1200" dirty="0"/>
              <a:t>  </a:t>
            </a:r>
            <a:r>
              <a:rPr lang="en-US" sz="2800" kern="1200" dirty="0">
                <a:solidFill>
                  <a:srgbClr val="000000"/>
                </a:solidFill>
              </a:rPr>
              <a:t>It </a:t>
            </a:r>
            <a:r>
              <a:rPr lang="en-US" sz="2800" i="0" u="none" strike="noStrike" dirty="0">
                <a:solidFill>
                  <a:srgbClr val="000000"/>
                </a:solidFill>
                <a:effectLst/>
              </a:rPr>
              <a:t>is a type of punctuation mark that looks like a floating comma.</a:t>
            </a:r>
            <a:endParaRPr lang="en-US" sz="2800" kern="1200" dirty="0"/>
          </a:p>
        </p:txBody>
      </p:sp>
      <p:sp>
        <p:nvSpPr>
          <p:cNvPr id="2093" name="TextBox 2092">
            <a:extLst>
              <a:ext uri="{FF2B5EF4-FFF2-40B4-BE49-F238E27FC236}">
                <a16:creationId xmlns:a16="http://schemas.microsoft.com/office/drawing/2014/main" id="{F48F9D93-A882-968E-BB6D-F5CBF27EC551}"/>
              </a:ext>
            </a:extLst>
          </p:cNvPr>
          <p:cNvSpPr txBox="1"/>
          <p:nvPr/>
        </p:nvSpPr>
        <p:spPr>
          <a:xfrm>
            <a:off x="155342" y="3501008"/>
            <a:ext cx="6181344" cy="978408"/>
          </a:xfrm>
          <a:prstGeom prst="rect">
            <a:avLst/>
          </a:prstGeom>
          <a:solidFill>
            <a:schemeClr val="accent2">
              <a:lumMod val="40000"/>
              <a:lumOff val="60000"/>
            </a:schemeClr>
          </a:solidFill>
        </p:spPr>
        <p:style>
          <a:lnRef idx="1">
            <a:schemeClr val="accent4"/>
          </a:lnRef>
          <a:fillRef idx="2">
            <a:schemeClr val="accent4"/>
          </a:fillRef>
          <a:effectRef idx="1">
            <a:schemeClr val="accent4"/>
          </a:effectRef>
          <a:fontRef idx="minor">
            <a:schemeClr val="dk1"/>
          </a:fontRef>
        </p:style>
        <p:txBody>
          <a:bodyPr wrap="square" rtlCol="0" anchor="ctr">
            <a:spAutoFit/>
          </a:bodyPr>
          <a:lstStyle/>
          <a:p>
            <a:pPr lvl="0"/>
            <a:r>
              <a:rPr lang="en-IE" sz="2600" dirty="0"/>
              <a:t>Add </a:t>
            </a:r>
            <a:r>
              <a:rPr lang="en-IE" sz="2600" b="1" dirty="0"/>
              <a:t>’s </a:t>
            </a:r>
            <a:r>
              <a:rPr lang="en-IE" sz="2600" dirty="0"/>
              <a:t>after singular nouns and names.</a:t>
            </a:r>
            <a:endParaRPr lang="en-IN" sz="2600" dirty="0"/>
          </a:p>
        </p:txBody>
      </p:sp>
      <p:sp>
        <p:nvSpPr>
          <p:cNvPr id="2094" name="TextBox 2093">
            <a:extLst>
              <a:ext uri="{FF2B5EF4-FFF2-40B4-BE49-F238E27FC236}">
                <a16:creationId xmlns:a16="http://schemas.microsoft.com/office/drawing/2014/main" id="{BDE93EDF-DDA1-EB4D-318A-A0E3EAF6AA6D}"/>
              </a:ext>
            </a:extLst>
          </p:cNvPr>
          <p:cNvSpPr txBox="1"/>
          <p:nvPr/>
        </p:nvSpPr>
        <p:spPr>
          <a:xfrm>
            <a:off x="155342" y="4538824"/>
            <a:ext cx="6181344" cy="978408"/>
          </a:xfrm>
          <a:prstGeom prst="rect">
            <a:avLst/>
          </a:prstGeom>
        </p:spPr>
        <p:style>
          <a:lnRef idx="1">
            <a:schemeClr val="accent2"/>
          </a:lnRef>
          <a:fillRef idx="2">
            <a:schemeClr val="accent2"/>
          </a:fillRef>
          <a:effectRef idx="1">
            <a:schemeClr val="accent2"/>
          </a:effectRef>
          <a:fontRef idx="minor">
            <a:schemeClr val="dk1"/>
          </a:fontRef>
        </p:style>
        <p:txBody>
          <a:bodyPr wrap="square" lIns="91440" tIns="91440" bIns="0" rtlCol="0" anchor="ctr">
            <a:spAutoFit/>
          </a:bodyPr>
          <a:lstStyle/>
          <a:p>
            <a:pPr lvl="0"/>
            <a:r>
              <a:rPr lang="en-IE" sz="2600" dirty="0"/>
              <a:t>Add </a:t>
            </a:r>
            <a:r>
              <a:rPr lang="en-IE" sz="2600" b="1" dirty="0"/>
              <a:t>’ </a:t>
            </a:r>
            <a:r>
              <a:rPr lang="en-IE" sz="2600" dirty="0"/>
              <a:t>after plural nouns that end with </a:t>
            </a:r>
            <a:r>
              <a:rPr lang="en-IE" sz="2600" b="1" dirty="0"/>
              <a:t>s.</a:t>
            </a:r>
            <a:endParaRPr lang="en-IN" sz="2600" dirty="0"/>
          </a:p>
        </p:txBody>
      </p:sp>
      <p:sp>
        <p:nvSpPr>
          <p:cNvPr id="2095" name="TextBox 2094">
            <a:extLst>
              <a:ext uri="{FF2B5EF4-FFF2-40B4-BE49-F238E27FC236}">
                <a16:creationId xmlns:a16="http://schemas.microsoft.com/office/drawing/2014/main" id="{FD7DBAAA-513D-9B2C-B8CF-C53B771AFF3F}"/>
              </a:ext>
            </a:extLst>
          </p:cNvPr>
          <p:cNvSpPr txBox="1"/>
          <p:nvPr/>
        </p:nvSpPr>
        <p:spPr>
          <a:xfrm>
            <a:off x="155342" y="5554800"/>
            <a:ext cx="6181344" cy="978601"/>
          </a:xfrm>
          <a:prstGeom prst="rect">
            <a:avLst/>
          </a:prstGeom>
        </p:spPr>
        <p:style>
          <a:lnRef idx="1">
            <a:schemeClr val="accent6"/>
          </a:lnRef>
          <a:fillRef idx="2">
            <a:schemeClr val="accent6"/>
          </a:fillRef>
          <a:effectRef idx="1">
            <a:schemeClr val="accent6"/>
          </a:effectRef>
          <a:fontRef idx="minor">
            <a:schemeClr val="dk1"/>
          </a:fontRef>
        </p:style>
        <p:txBody>
          <a:bodyPr wrap="square" rtlCol="0" anchor="ctr">
            <a:spAutoFit/>
          </a:bodyPr>
          <a:lstStyle/>
          <a:p>
            <a:pPr marR="114300" lvl="0">
              <a:lnSpc>
                <a:spcPct val="114000"/>
              </a:lnSpc>
              <a:spcAft>
                <a:spcPts val="0"/>
              </a:spcAft>
            </a:pPr>
            <a:r>
              <a:rPr lang="en-IE" sz="2600" dirty="0">
                <a:latin typeface="Calibri" panose="020F0502020204030204" pitchFamily="34" charset="0"/>
                <a:ea typeface="Calibri" panose="020F0502020204030204" pitchFamily="34" charset="0"/>
              </a:rPr>
              <a:t>Add an </a:t>
            </a:r>
            <a:r>
              <a:rPr lang="en-IE" sz="2600" b="1" dirty="0">
                <a:latin typeface="Calibri" panose="020F0502020204030204" pitchFamily="34" charset="0"/>
                <a:ea typeface="Calibri" panose="020F0502020204030204" pitchFamily="34" charset="0"/>
              </a:rPr>
              <a:t>’s </a:t>
            </a:r>
            <a:r>
              <a:rPr lang="en-IE" sz="2600" dirty="0">
                <a:latin typeface="Calibri" panose="020F0502020204030204" pitchFamily="34" charset="0"/>
                <a:ea typeface="Calibri" panose="020F0502020204030204" pitchFamily="34" charset="0"/>
              </a:rPr>
              <a:t>after plural nouns that don’t end in </a:t>
            </a:r>
            <a:r>
              <a:rPr lang="en-IE" sz="2600" b="1" dirty="0">
                <a:latin typeface="Calibri" panose="020F0502020204030204" pitchFamily="34" charset="0"/>
                <a:ea typeface="Calibri" panose="020F0502020204030204" pitchFamily="34" charset="0"/>
              </a:rPr>
              <a:t>s.</a:t>
            </a:r>
            <a:endParaRPr lang="en-IN" sz="2600" dirty="0">
              <a:latin typeface="Calibri" panose="020F0502020204030204" pitchFamily="34" charset="0"/>
              <a:ea typeface="Calibri" panose="020F0502020204030204" pitchFamily="34" charset="0"/>
            </a:endParaRPr>
          </a:p>
        </p:txBody>
      </p:sp>
      <p:sp>
        <p:nvSpPr>
          <p:cNvPr id="2098" name="Freeform: Shape 2097">
            <a:extLst>
              <a:ext uri="{FF2B5EF4-FFF2-40B4-BE49-F238E27FC236}">
                <a16:creationId xmlns:a16="http://schemas.microsoft.com/office/drawing/2014/main" id="{0A6889DA-424B-F48B-499C-EDE732E7FAFC}"/>
              </a:ext>
            </a:extLst>
          </p:cNvPr>
          <p:cNvSpPr/>
          <p:nvPr/>
        </p:nvSpPr>
        <p:spPr>
          <a:xfrm>
            <a:off x="884461" y="2740902"/>
            <a:ext cx="3629941" cy="512100"/>
          </a:xfrm>
          <a:custGeom>
            <a:avLst/>
            <a:gdLst>
              <a:gd name="connsiteX0" fmla="*/ 0 w 947790"/>
              <a:gd name="connsiteY0" fmla="*/ 0 h 473895"/>
              <a:gd name="connsiteX1" fmla="*/ 947790 w 947790"/>
              <a:gd name="connsiteY1" fmla="*/ 0 h 473895"/>
              <a:gd name="connsiteX2" fmla="*/ 947790 w 947790"/>
              <a:gd name="connsiteY2" fmla="*/ 473895 h 473895"/>
              <a:gd name="connsiteX3" fmla="*/ 0 w 947790"/>
              <a:gd name="connsiteY3" fmla="*/ 473895 h 473895"/>
              <a:gd name="connsiteX4" fmla="*/ 0 w 947790"/>
              <a:gd name="connsiteY4" fmla="*/ 0 h 4738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7790" h="473895">
                <a:moveTo>
                  <a:pt x="0" y="0"/>
                </a:moveTo>
                <a:lnTo>
                  <a:pt x="947790" y="0"/>
                </a:lnTo>
                <a:lnTo>
                  <a:pt x="947790" y="473895"/>
                </a:lnTo>
                <a:lnTo>
                  <a:pt x="0" y="473895"/>
                </a:lnTo>
                <a:lnTo>
                  <a:pt x="0" y="0"/>
                </a:lnTo>
                <a:close/>
              </a:path>
            </a:pathLst>
          </a:custGeom>
          <a:gradFill flip="none" rotWithShape="1">
            <a:gsLst>
              <a:gs pos="0">
                <a:srgbClr val="BC5908">
                  <a:shade val="30000"/>
                  <a:satMod val="115000"/>
                </a:srgbClr>
              </a:gs>
              <a:gs pos="50000">
                <a:srgbClr val="BC5908">
                  <a:shade val="67500"/>
                  <a:satMod val="115000"/>
                </a:srgbClr>
              </a:gs>
              <a:gs pos="100000">
                <a:srgbClr val="BC5908">
                  <a:shade val="100000"/>
                  <a:satMod val="115000"/>
                </a:srgbClr>
              </a:gs>
            </a:gsLst>
            <a:path path="circle">
              <a:fillToRect l="100000" t="100000"/>
            </a:path>
            <a:tileRect r="-100000" b="-100000"/>
          </a:gradFill>
        </p:spPr>
        <p:style>
          <a:lnRef idx="1">
            <a:schemeClr val="accent2"/>
          </a:lnRef>
          <a:fillRef idx="2">
            <a:schemeClr val="accent2"/>
          </a:fillRef>
          <a:effectRef idx="1">
            <a:schemeClr val="accent2"/>
          </a:effectRef>
          <a:fontRef idx="minor">
            <a:schemeClr val="dk1"/>
          </a:fontRef>
        </p:style>
        <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2800" b="1" kern="1200" dirty="0">
                <a:solidFill>
                  <a:schemeClr val="bg1"/>
                </a:solidFill>
              </a:rPr>
              <a:t>Belonging/Possession</a:t>
            </a:r>
          </a:p>
        </p:txBody>
      </p:sp>
      <p:sp>
        <p:nvSpPr>
          <p:cNvPr id="2099" name="TextBox 2098">
            <a:extLst>
              <a:ext uri="{FF2B5EF4-FFF2-40B4-BE49-F238E27FC236}">
                <a16:creationId xmlns:a16="http://schemas.microsoft.com/office/drawing/2014/main" id="{72BD3D68-EE41-C831-0C0E-F007FB81D777}"/>
              </a:ext>
            </a:extLst>
          </p:cNvPr>
          <p:cNvSpPr txBox="1"/>
          <p:nvPr/>
        </p:nvSpPr>
        <p:spPr>
          <a:xfrm>
            <a:off x="6637306" y="3522712"/>
            <a:ext cx="5363350" cy="91440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marR="114300" lvl="0" algn="just">
              <a:lnSpc>
                <a:spcPct val="114000"/>
              </a:lnSpc>
              <a:spcAft>
                <a:spcPts val="0"/>
              </a:spcAft>
            </a:pPr>
            <a:r>
              <a:rPr lang="en-IE" sz="2600" dirty="0">
                <a:latin typeface="Calibri" panose="020F0502020204030204" pitchFamily="34" charset="0"/>
                <a:ea typeface="Calibri" panose="020F0502020204030204" pitchFamily="34" charset="0"/>
              </a:rPr>
              <a:t>To show that a letter or some letters have been left out/omitted.</a:t>
            </a:r>
            <a:endParaRPr lang="en-IN" sz="2600" dirty="0">
              <a:latin typeface="Calibri" panose="020F0502020204030204" pitchFamily="34" charset="0"/>
              <a:ea typeface="Calibri" panose="020F0502020204030204" pitchFamily="34" charset="0"/>
            </a:endParaRPr>
          </a:p>
        </p:txBody>
      </p:sp>
      <p:cxnSp>
        <p:nvCxnSpPr>
          <p:cNvPr id="6" name="Straight Arrow Connector 5">
            <a:extLst>
              <a:ext uri="{FF2B5EF4-FFF2-40B4-BE49-F238E27FC236}">
                <a16:creationId xmlns:a16="http://schemas.microsoft.com/office/drawing/2014/main" id="{163D7EE7-0C0A-1762-233B-F11DAEA3752F}"/>
              </a:ext>
            </a:extLst>
          </p:cNvPr>
          <p:cNvCxnSpPr>
            <a:cxnSpLocks/>
          </p:cNvCxnSpPr>
          <p:nvPr/>
        </p:nvCxnSpPr>
        <p:spPr>
          <a:xfrm>
            <a:off x="6096000" y="1196752"/>
            <a:ext cx="0" cy="276623"/>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8" name="Freeform: Shape 7">
            <a:extLst>
              <a:ext uri="{FF2B5EF4-FFF2-40B4-BE49-F238E27FC236}">
                <a16:creationId xmlns:a16="http://schemas.microsoft.com/office/drawing/2014/main" id="{D3BFC835-F15E-AE13-2253-11210DB1BBCE}"/>
              </a:ext>
            </a:extLst>
          </p:cNvPr>
          <p:cNvSpPr/>
          <p:nvPr/>
        </p:nvSpPr>
        <p:spPr>
          <a:xfrm>
            <a:off x="3445699" y="1484784"/>
            <a:ext cx="5314597" cy="512100"/>
          </a:xfrm>
          <a:custGeom>
            <a:avLst/>
            <a:gdLst>
              <a:gd name="connsiteX0" fmla="*/ 0 w 947790"/>
              <a:gd name="connsiteY0" fmla="*/ 0 h 473895"/>
              <a:gd name="connsiteX1" fmla="*/ 947790 w 947790"/>
              <a:gd name="connsiteY1" fmla="*/ 0 h 473895"/>
              <a:gd name="connsiteX2" fmla="*/ 947790 w 947790"/>
              <a:gd name="connsiteY2" fmla="*/ 473895 h 473895"/>
              <a:gd name="connsiteX3" fmla="*/ 0 w 947790"/>
              <a:gd name="connsiteY3" fmla="*/ 473895 h 473895"/>
              <a:gd name="connsiteX4" fmla="*/ 0 w 947790"/>
              <a:gd name="connsiteY4" fmla="*/ 0 h 4738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7790" h="473895">
                <a:moveTo>
                  <a:pt x="0" y="0"/>
                </a:moveTo>
                <a:lnTo>
                  <a:pt x="947790" y="0"/>
                </a:lnTo>
                <a:lnTo>
                  <a:pt x="947790" y="473895"/>
                </a:lnTo>
                <a:lnTo>
                  <a:pt x="0" y="473895"/>
                </a:lnTo>
                <a:lnTo>
                  <a:pt x="0" y="0"/>
                </a:lnTo>
                <a:close/>
              </a:path>
            </a:pathLst>
          </a:custGeom>
          <a:solidFill>
            <a:schemeClr val="accent6">
              <a:lumMod val="75000"/>
            </a:schemeClr>
          </a:solidFill>
        </p:spPr>
        <p:style>
          <a:lnRef idx="1">
            <a:schemeClr val="accent2"/>
          </a:lnRef>
          <a:fillRef idx="2">
            <a:schemeClr val="accent2"/>
          </a:fillRef>
          <a:effectRef idx="1">
            <a:schemeClr val="accent2"/>
          </a:effectRef>
          <a:fontRef idx="minor">
            <a:schemeClr val="dk1"/>
          </a:fontRef>
        </p:style>
        <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2600" b="1" kern="1200" dirty="0">
                <a:solidFill>
                  <a:schemeClr val="bg1"/>
                </a:solidFill>
              </a:rPr>
              <a:t>An Apostrophe is used to show</a:t>
            </a:r>
          </a:p>
        </p:txBody>
      </p:sp>
      <p:cxnSp>
        <p:nvCxnSpPr>
          <p:cNvPr id="9" name="Straight Arrow Connector 8">
            <a:extLst>
              <a:ext uri="{FF2B5EF4-FFF2-40B4-BE49-F238E27FC236}">
                <a16:creationId xmlns:a16="http://schemas.microsoft.com/office/drawing/2014/main" id="{B8378D58-2590-C68C-D125-7D1849E50C6E}"/>
              </a:ext>
            </a:extLst>
          </p:cNvPr>
          <p:cNvCxnSpPr>
            <a:cxnSpLocks/>
          </p:cNvCxnSpPr>
          <p:nvPr/>
        </p:nvCxnSpPr>
        <p:spPr>
          <a:xfrm>
            <a:off x="6117768" y="2045633"/>
            <a:ext cx="0" cy="334714"/>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11" name="Straight Connector 10">
            <a:extLst>
              <a:ext uri="{FF2B5EF4-FFF2-40B4-BE49-F238E27FC236}">
                <a16:creationId xmlns:a16="http://schemas.microsoft.com/office/drawing/2014/main" id="{DDE5604B-BED2-B614-EB7E-38C1EA2B83DE}"/>
              </a:ext>
            </a:extLst>
          </p:cNvPr>
          <p:cNvCxnSpPr>
            <a:cxnSpLocks/>
          </p:cNvCxnSpPr>
          <p:nvPr/>
        </p:nvCxnSpPr>
        <p:spPr>
          <a:xfrm>
            <a:off x="2711624" y="2420888"/>
            <a:ext cx="6574313" cy="0"/>
          </a:xfrm>
          <a:prstGeom prst="line">
            <a:avLst/>
          </a:prstGeom>
        </p:spPr>
        <p:style>
          <a:lnRef idx="2">
            <a:schemeClr val="dk1"/>
          </a:lnRef>
          <a:fillRef idx="0">
            <a:schemeClr val="dk1"/>
          </a:fillRef>
          <a:effectRef idx="1">
            <a:schemeClr val="dk1"/>
          </a:effectRef>
          <a:fontRef idx="minor">
            <a:schemeClr val="tx1"/>
          </a:fontRef>
        </p:style>
      </p:cxnSp>
      <p:cxnSp>
        <p:nvCxnSpPr>
          <p:cNvPr id="15" name="Straight Arrow Connector 14">
            <a:extLst>
              <a:ext uri="{FF2B5EF4-FFF2-40B4-BE49-F238E27FC236}">
                <a16:creationId xmlns:a16="http://schemas.microsoft.com/office/drawing/2014/main" id="{31FE8F4A-6993-88F0-A877-E581C27781EB}"/>
              </a:ext>
            </a:extLst>
          </p:cNvPr>
          <p:cNvCxnSpPr>
            <a:cxnSpLocks/>
          </p:cNvCxnSpPr>
          <p:nvPr/>
        </p:nvCxnSpPr>
        <p:spPr>
          <a:xfrm>
            <a:off x="2711624" y="2432297"/>
            <a:ext cx="0" cy="276623"/>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16" name="Straight Arrow Connector 15">
            <a:extLst>
              <a:ext uri="{FF2B5EF4-FFF2-40B4-BE49-F238E27FC236}">
                <a16:creationId xmlns:a16="http://schemas.microsoft.com/office/drawing/2014/main" id="{34DC0972-B302-3D34-C121-DBD05F9D3C52}"/>
              </a:ext>
            </a:extLst>
          </p:cNvPr>
          <p:cNvCxnSpPr>
            <a:cxnSpLocks/>
          </p:cNvCxnSpPr>
          <p:nvPr/>
        </p:nvCxnSpPr>
        <p:spPr>
          <a:xfrm>
            <a:off x="9264352" y="2420888"/>
            <a:ext cx="0" cy="276623"/>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53565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1000"/>
                                        <p:tgtEl>
                                          <p:spTgt spid="6"/>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up)">
                                      <p:cBhvr>
                                        <p:cTn id="11" dur="1000"/>
                                        <p:tgtEl>
                                          <p:spTgt spid="8"/>
                                        </p:tgtEl>
                                      </p:cBhvr>
                                    </p:animEffect>
                                  </p:childTnLst>
                                </p:cTn>
                              </p:par>
                            </p:childTnLst>
                          </p:cTn>
                        </p:par>
                        <p:par>
                          <p:cTn id="12" fill="hold">
                            <p:stCondLst>
                              <p:cond delay="2000"/>
                            </p:stCondLst>
                            <p:childTnLst>
                              <p:par>
                                <p:cTn id="13" presetID="22" presetClass="entr" presetSubtype="1" fill="hold"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up)">
                                      <p:cBhvr>
                                        <p:cTn id="15" dur="1000"/>
                                        <p:tgtEl>
                                          <p:spTgt spid="9"/>
                                        </p:tgtEl>
                                      </p:cBhvr>
                                    </p:animEffect>
                                  </p:childTnLst>
                                </p:cTn>
                              </p:par>
                            </p:childTnLst>
                          </p:cTn>
                        </p:par>
                        <p:par>
                          <p:cTn id="16" fill="hold">
                            <p:stCondLst>
                              <p:cond delay="3000"/>
                            </p:stCondLst>
                            <p:childTnLst>
                              <p:par>
                                <p:cTn id="17" presetID="22" presetClass="entr" presetSubtype="1" fill="hold" nodeType="after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ipe(up)">
                                      <p:cBhvr>
                                        <p:cTn id="19" dur="1000"/>
                                        <p:tgtEl>
                                          <p:spTgt spid="11"/>
                                        </p:tgtEl>
                                      </p:cBhvr>
                                    </p:animEffect>
                                  </p:childTnLst>
                                </p:cTn>
                              </p:par>
                            </p:childTnLst>
                          </p:cTn>
                        </p:par>
                        <p:par>
                          <p:cTn id="20" fill="hold">
                            <p:stCondLst>
                              <p:cond delay="4000"/>
                            </p:stCondLst>
                            <p:childTnLst>
                              <p:par>
                                <p:cTn id="21" presetID="22" presetClass="entr" presetSubtype="1" fill="hold" nodeType="after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wipe(up)">
                                      <p:cBhvr>
                                        <p:cTn id="23" dur="1000"/>
                                        <p:tgtEl>
                                          <p:spTgt spid="15"/>
                                        </p:tgtEl>
                                      </p:cBhvr>
                                    </p:animEffect>
                                  </p:childTnLst>
                                </p:cTn>
                              </p:par>
                            </p:childTnLst>
                          </p:cTn>
                        </p:par>
                        <p:par>
                          <p:cTn id="24" fill="hold">
                            <p:stCondLst>
                              <p:cond delay="5000"/>
                            </p:stCondLst>
                            <p:childTnLst>
                              <p:par>
                                <p:cTn id="25" presetID="22" presetClass="entr" presetSubtype="1" fill="hold" grpId="0" nodeType="afterEffect">
                                  <p:stCondLst>
                                    <p:cond delay="0"/>
                                  </p:stCondLst>
                                  <p:childTnLst>
                                    <p:set>
                                      <p:cBhvr>
                                        <p:cTn id="26" dur="1" fill="hold">
                                          <p:stCondLst>
                                            <p:cond delay="0"/>
                                          </p:stCondLst>
                                        </p:cTn>
                                        <p:tgtEl>
                                          <p:spTgt spid="2098"/>
                                        </p:tgtEl>
                                        <p:attrNameLst>
                                          <p:attrName>style.visibility</p:attrName>
                                        </p:attrNameLst>
                                      </p:cBhvr>
                                      <p:to>
                                        <p:strVal val="visible"/>
                                      </p:to>
                                    </p:set>
                                    <p:animEffect transition="in" filter="wipe(up)">
                                      <p:cBhvr>
                                        <p:cTn id="27" dur="1000"/>
                                        <p:tgtEl>
                                          <p:spTgt spid="2098"/>
                                        </p:tgtEl>
                                      </p:cBhvr>
                                    </p:animEffect>
                                  </p:childTnLst>
                                </p:cTn>
                              </p:par>
                            </p:childTnLst>
                          </p:cTn>
                        </p:par>
                      </p:childTnLst>
                    </p:cTn>
                  </p:par>
                  <p:par>
                    <p:cTn id="28" fill="hold">
                      <p:stCondLst>
                        <p:cond delay="indefinite"/>
                      </p:stCondLst>
                      <p:childTnLst>
                        <p:par>
                          <p:cTn id="29" fill="hold">
                            <p:stCondLst>
                              <p:cond delay="0"/>
                            </p:stCondLst>
                            <p:childTnLst>
                              <p:par>
                                <p:cTn id="30" presetID="47" presetClass="entr" presetSubtype="0" fill="hold" grpId="0" nodeType="clickEffect">
                                  <p:stCondLst>
                                    <p:cond delay="0"/>
                                  </p:stCondLst>
                                  <p:childTnLst>
                                    <p:set>
                                      <p:cBhvr>
                                        <p:cTn id="31" dur="1" fill="hold">
                                          <p:stCondLst>
                                            <p:cond delay="0"/>
                                          </p:stCondLst>
                                        </p:cTn>
                                        <p:tgtEl>
                                          <p:spTgt spid="2093"/>
                                        </p:tgtEl>
                                        <p:attrNameLst>
                                          <p:attrName>style.visibility</p:attrName>
                                        </p:attrNameLst>
                                      </p:cBhvr>
                                      <p:to>
                                        <p:strVal val="visible"/>
                                      </p:to>
                                    </p:set>
                                    <p:animEffect transition="in" filter="fade">
                                      <p:cBhvr>
                                        <p:cTn id="32" dur="1000"/>
                                        <p:tgtEl>
                                          <p:spTgt spid="2093"/>
                                        </p:tgtEl>
                                      </p:cBhvr>
                                    </p:animEffect>
                                    <p:anim calcmode="lin" valueType="num">
                                      <p:cBhvr>
                                        <p:cTn id="33" dur="1000" fill="hold"/>
                                        <p:tgtEl>
                                          <p:spTgt spid="2093"/>
                                        </p:tgtEl>
                                        <p:attrNameLst>
                                          <p:attrName>ppt_x</p:attrName>
                                        </p:attrNameLst>
                                      </p:cBhvr>
                                      <p:tavLst>
                                        <p:tav tm="0">
                                          <p:val>
                                            <p:strVal val="#ppt_x"/>
                                          </p:val>
                                        </p:tav>
                                        <p:tav tm="100000">
                                          <p:val>
                                            <p:strVal val="#ppt_x"/>
                                          </p:val>
                                        </p:tav>
                                      </p:tavLst>
                                    </p:anim>
                                    <p:anim calcmode="lin" valueType="num">
                                      <p:cBhvr>
                                        <p:cTn id="34" dur="1000" fill="hold"/>
                                        <p:tgtEl>
                                          <p:spTgt spid="2093"/>
                                        </p:tgtEl>
                                        <p:attrNameLst>
                                          <p:attrName>ppt_y</p:attrName>
                                        </p:attrNameLst>
                                      </p:cBhvr>
                                      <p:tavLst>
                                        <p:tav tm="0">
                                          <p:val>
                                            <p:strVal val="#ppt_y-.1"/>
                                          </p:val>
                                        </p:tav>
                                        <p:tav tm="100000">
                                          <p:val>
                                            <p:strVal val="#ppt_y"/>
                                          </p:val>
                                        </p:tav>
                                      </p:tavLst>
                                    </p:anim>
                                  </p:childTnLst>
                                </p:cTn>
                              </p:par>
                            </p:childTnLst>
                          </p:cTn>
                        </p:par>
                        <p:par>
                          <p:cTn id="35" fill="hold">
                            <p:stCondLst>
                              <p:cond delay="1000"/>
                            </p:stCondLst>
                            <p:childTnLst>
                              <p:par>
                                <p:cTn id="36" presetID="47" presetClass="entr" presetSubtype="0" fill="hold" grpId="0" nodeType="afterEffect">
                                  <p:stCondLst>
                                    <p:cond delay="0"/>
                                  </p:stCondLst>
                                  <p:childTnLst>
                                    <p:set>
                                      <p:cBhvr>
                                        <p:cTn id="37" dur="1" fill="hold">
                                          <p:stCondLst>
                                            <p:cond delay="0"/>
                                          </p:stCondLst>
                                        </p:cTn>
                                        <p:tgtEl>
                                          <p:spTgt spid="2094"/>
                                        </p:tgtEl>
                                        <p:attrNameLst>
                                          <p:attrName>style.visibility</p:attrName>
                                        </p:attrNameLst>
                                      </p:cBhvr>
                                      <p:to>
                                        <p:strVal val="visible"/>
                                      </p:to>
                                    </p:set>
                                    <p:animEffect transition="in" filter="fade">
                                      <p:cBhvr>
                                        <p:cTn id="38" dur="1000"/>
                                        <p:tgtEl>
                                          <p:spTgt spid="2094"/>
                                        </p:tgtEl>
                                      </p:cBhvr>
                                    </p:animEffect>
                                    <p:anim calcmode="lin" valueType="num">
                                      <p:cBhvr>
                                        <p:cTn id="39" dur="1000" fill="hold"/>
                                        <p:tgtEl>
                                          <p:spTgt spid="2094"/>
                                        </p:tgtEl>
                                        <p:attrNameLst>
                                          <p:attrName>ppt_x</p:attrName>
                                        </p:attrNameLst>
                                      </p:cBhvr>
                                      <p:tavLst>
                                        <p:tav tm="0">
                                          <p:val>
                                            <p:strVal val="#ppt_x"/>
                                          </p:val>
                                        </p:tav>
                                        <p:tav tm="100000">
                                          <p:val>
                                            <p:strVal val="#ppt_x"/>
                                          </p:val>
                                        </p:tav>
                                      </p:tavLst>
                                    </p:anim>
                                    <p:anim calcmode="lin" valueType="num">
                                      <p:cBhvr>
                                        <p:cTn id="40" dur="1000" fill="hold"/>
                                        <p:tgtEl>
                                          <p:spTgt spid="2094"/>
                                        </p:tgtEl>
                                        <p:attrNameLst>
                                          <p:attrName>ppt_y</p:attrName>
                                        </p:attrNameLst>
                                      </p:cBhvr>
                                      <p:tavLst>
                                        <p:tav tm="0">
                                          <p:val>
                                            <p:strVal val="#ppt_y-.1"/>
                                          </p:val>
                                        </p:tav>
                                        <p:tav tm="100000">
                                          <p:val>
                                            <p:strVal val="#ppt_y"/>
                                          </p:val>
                                        </p:tav>
                                      </p:tavLst>
                                    </p:anim>
                                  </p:childTnLst>
                                </p:cTn>
                              </p:par>
                            </p:childTnLst>
                          </p:cTn>
                        </p:par>
                        <p:par>
                          <p:cTn id="41" fill="hold">
                            <p:stCondLst>
                              <p:cond delay="2000"/>
                            </p:stCondLst>
                            <p:childTnLst>
                              <p:par>
                                <p:cTn id="42" presetID="47" presetClass="entr" presetSubtype="0" fill="hold" grpId="0" nodeType="afterEffect">
                                  <p:stCondLst>
                                    <p:cond delay="0"/>
                                  </p:stCondLst>
                                  <p:childTnLst>
                                    <p:set>
                                      <p:cBhvr>
                                        <p:cTn id="43" dur="1" fill="hold">
                                          <p:stCondLst>
                                            <p:cond delay="0"/>
                                          </p:stCondLst>
                                        </p:cTn>
                                        <p:tgtEl>
                                          <p:spTgt spid="2095"/>
                                        </p:tgtEl>
                                        <p:attrNameLst>
                                          <p:attrName>style.visibility</p:attrName>
                                        </p:attrNameLst>
                                      </p:cBhvr>
                                      <p:to>
                                        <p:strVal val="visible"/>
                                      </p:to>
                                    </p:set>
                                    <p:animEffect transition="in" filter="fade">
                                      <p:cBhvr>
                                        <p:cTn id="44" dur="1000"/>
                                        <p:tgtEl>
                                          <p:spTgt spid="2095"/>
                                        </p:tgtEl>
                                      </p:cBhvr>
                                    </p:animEffect>
                                    <p:anim calcmode="lin" valueType="num">
                                      <p:cBhvr>
                                        <p:cTn id="45" dur="1000" fill="hold"/>
                                        <p:tgtEl>
                                          <p:spTgt spid="2095"/>
                                        </p:tgtEl>
                                        <p:attrNameLst>
                                          <p:attrName>ppt_x</p:attrName>
                                        </p:attrNameLst>
                                      </p:cBhvr>
                                      <p:tavLst>
                                        <p:tav tm="0">
                                          <p:val>
                                            <p:strVal val="#ppt_x"/>
                                          </p:val>
                                        </p:tav>
                                        <p:tav tm="100000">
                                          <p:val>
                                            <p:strVal val="#ppt_x"/>
                                          </p:val>
                                        </p:tav>
                                      </p:tavLst>
                                    </p:anim>
                                    <p:anim calcmode="lin" valueType="num">
                                      <p:cBhvr>
                                        <p:cTn id="46" dur="1000" fill="hold"/>
                                        <p:tgtEl>
                                          <p:spTgt spid="2095"/>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2" presetClass="entr" presetSubtype="1" fill="hold" nodeType="clickEffect">
                                  <p:stCondLst>
                                    <p:cond delay="0"/>
                                  </p:stCondLst>
                                  <p:childTnLst>
                                    <p:set>
                                      <p:cBhvr>
                                        <p:cTn id="50" dur="1" fill="hold">
                                          <p:stCondLst>
                                            <p:cond delay="0"/>
                                          </p:stCondLst>
                                        </p:cTn>
                                        <p:tgtEl>
                                          <p:spTgt spid="16"/>
                                        </p:tgtEl>
                                        <p:attrNameLst>
                                          <p:attrName>style.visibility</p:attrName>
                                        </p:attrNameLst>
                                      </p:cBhvr>
                                      <p:to>
                                        <p:strVal val="visible"/>
                                      </p:to>
                                    </p:set>
                                    <p:animEffect transition="in" filter="wipe(up)">
                                      <p:cBhvr>
                                        <p:cTn id="51" dur="1000"/>
                                        <p:tgtEl>
                                          <p:spTgt spid="16"/>
                                        </p:tgtEl>
                                      </p:cBhvr>
                                    </p:animEffect>
                                  </p:childTnLst>
                                </p:cTn>
                              </p:par>
                            </p:childTnLst>
                          </p:cTn>
                        </p:par>
                        <p:par>
                          <p:cTn id="52" fill="hold">
                            <p:stCondLst>
                              <p:cond delay="1000"/>
                            </p:stCondLst>
                            <p:childTnLst>
                              <p:par>
                                <p:cTn id="53" presetID="22" presetClass="entr" presetSubtype="1" fill="hold" grpId="0" nodeType="afterEffect">
                                  <p:stCondLst>
                                    <p:cond delay="0"/>
                                  </p:stCondLst>
                                  <p:childTnLst>
                                    <p:set>
                                      <p:cBhvr>
                                        <p:cTn id="54" dur="1" fill="hold">
                                          <p:stCondLst>
                                            <p:cond delay="0"/>
                                          </p:stCondLst>
                                        </p:cTn>
                                        <p:tgtEl>
                                          <p:spTgt spid="27"/>
                                        </p:tgtEl>
                                        <p:attrNameLst>
                                          <p:attrName>style.visibility</p:attrName>
                                        </p:attrNameLst>
                                      </p:cBhvr>
                                      <p:to>
                                        <p:strVal val="visible"/>
                                      </p:to>
                                    </p:set>
                                    <p:animEffect transition="in" filter="wipe(up)">
                                      <p:cBhvr>
                                        <p:cTn id="55" dur="1000"/>
                                        <p:tgtEl>
                                          <p:spTgt spid="27"/>
                                        </p:tgtEl>
                                      </p:cBhvr>
                                    </p:animEffect>
                                  </p:childTnLst>
                                </p:cTn>
                              </p:par>
                            </p:childTnLst>
                          </p:cTn>
                        </p:par>
                      </p:childTnLst>
                    </p:cTn>
                  </p:par>
                  <p:par>
                    <p:cTn id="56" fill="hold">
                      <p:stCondLst>
                        <p:cond delay="indefinite"/>
                      </p:stCondLst>
                      <p:childTnLst>
                        <p:par>
                          <p:cTn id="57" fill="hold">
                            <p:stCondLst>
                              <p:cond delay="0"/>
                            </p:stCondLst>
                            <p:childTnLst>
                              <p:par>
                                <p:cTn id="58" presetID="47" presetClass="entr" presetSubtype="0" fill="hold" grpId="0" nodeType="clickEffect">
                                  <p:stCondLst>
                                    <p:cond delay="0"/>
                                  </p:stCondLst>
                                  <p:childTnLst>
                                    <p:set>
                                      <p:cBhvr>
                                        <p:cTn id="59" dur="1" fill="hold">
                                          <p:stCondLst>
                                            <p:cond delay="0"/>
                                          </p:stCondLst>
                                        </p:cTn>
                                        <p:tgtEl>
                                          <p:spTgt spid="2099"/>
                                        </p:tgtEl>
                                        <p:attrNameLst>
                                          <p:attrName>style.visibility</p:attrName>
                                        </p:attrNameLst>
                                      </p:cBhvr>
                                      <p:to>
                                        <p:strVal val="visible"/>
                                      </p:to>
                                    </p:set>
                                    <p:animEffect transition="in" filter="fade">
                                      <p:cBhvr>
                                        <p:cTn id="60" dur="1000"/>
                                        <p:tgtEl>
                                          <p:spTgt spid="2099"/>
                                        </p:tgtEl>
                                      </p:cBhvr>
                                    </p:animEffect>
                                    <p:anim calcmode="lin" valueType="num">
                                      <p:cBhvr>
                                        <p:cTn id="61" dur="1000" fill="hold"/>
                                        <p:tgtEl>
                                          <p:spTgt spid="2099"/>
                                        </p:tgtEl>
                                        <p:attrNameLst>
                                          <p:attrName>ppt_x</p:attrName>
                                        </p:attrNameLst>
                                      </p:cBhvr>
                                      <p:tavLst>
                                        <p:tav tm="0">
                                          <p:val>
                                            <p:strVal val="#ppt_x"/>
                                          </p:val>
                                        </p:tav>
                                        <p:tav tm="100000">
                                          <p:val>
                                            <p:strVal val="#ppt_x"/>
                                          </p:val>
                                        </p:tav>
                                      </p:tavLst>
                                    </p:anim>
                                    <p:anim calcmode="lin" valueType="num">
                                      <p:cBhvr>
                                        <p:cTn id="62" dur="1000" fill="hold"/>
                                        <p:tgtEl>
                                          <p:spTgt spid="209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093" grpId="0" animBg="1"/>
      <p:bldP spid="2094" grpId="0" animBg="1"/>
      <p:bldP spid="2095" grpId="0" animBg="1"/>
      <p:bldP spid="2098" grpId="0" animBg="1"/>
      <p:bldP spid="2099" grpId="0" animBg="1"/>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MM INDEX</a:t>
            </a:r>
          </a:p>
        </p:txBody>
      </p:sp>
      <p:graphicFrame>
        <p:nvGraphicFramePr>
          <p:cNvPr id="4" name="Table 3">
            <a:extLst>
              <a:ext uri="{FF2B5EF4-FFF2-40B4-BE49-F238E27FC236}">
                <a16:creationId xmlns:a16="http://schemas.microsoft.com/office/drawing/2014/main" id="{6582EEB0-1FE4-49B4-BD65-584833C40CF9}"/>
              </a:ext>
            </a:extLst>
          </p:cNvPr>
          <p:cNvGraphicFramePr>
            <a:graphicFrameLocks noGrp="1"/>
          </p:cNvGraphicFramePr>
          <p:nvPr>
            <p:extLst>
              <p:ext uri="{D42A27DB-BD31-4B8C-83A1-F6EECF244321}">
                <p14:modId xmlns:p14="http://schemas.microsoft.com/office/powerpoint/2010/main" val="2939899122"/>
              </p:ext>
            </p:extLst>
          </p:nvPr>
        </p:nvGraphicFramePr>
        <p:xfrm>
          <a:off x="1127448" y="700345"/>
          <a:ext cx="9937104" cy="5067996"/>
        </p:xfrm>
        <a:graphic>
          <a:graphicData uri="http://schemas.openxmlformats.org/drawingml/2006/table">
            <a:tbl>
              <a:tblPr firstRow="1" bandRow="1">
                <a:tableStyleId>{5C22544A-7EE6-4342-B048-85BDC9FD1C3A}</a:tableStyleId>
              </a:tblPr>
              <a:tblGrid>
                <a:gridCol w="928702">
                  <a:extLst>
                    <a:ext uri="{9D8B030D-6E8A-4147-A177-3AD203B41FA5}">
                      <a16:colId xmlns:a16="http://schemas.microsoft.com/office/drawing/2014/main" val="20000"/>
                    </a:ext>
                  </a:extLst>
                </a:gridCol>
                <a:gridCol w="1485922">
                  <a:extLst>
                    <a:ext uri="{9D8B030D-6E8A-4147-A177-3AD203B41FA5}">
                      <a16:colId xmlns:a16="http://schemas.microsoft.com/office/drawing/2014/main" val="20001"/>
                    </a:ext>
                  </a:extLst>
                </a:gridCol>
                <a:gridCol w="7522480">
                  <a:extLst>
                    <a:ext uri="{9D8B030D-6E8A-4147-A177-3AD203B41FA5}">
                      <a16:colId xmlns:a16="http://schemas.microsoft.com/office/drawing/2014/main" val="20002"/>
                    </a:ext>
                  </a:extLst>
                </a:gridCol>
              </a:tblGrid>
              <a:tr h="389313">
                <a:tc>
                  <a:txBody>
                    <a:bodyPr/>
                    <a:lstStyle/>
                    <a:p>
                      <a:pPr algn="ctr"/>
                      <a:r>
                        <a:rPr lang="en-IN" sz="2000" dirty="0"/>
                        <a:t>Slide</a:t>
                      </a:r>
                      <a:r>
                        <a:rPr lang="en-IN" sz="2000" baseline="0" dirty="0"/>
                        <a:t> #</a:t>
                      </a:r>
                      <a:endParaRPr lang="en-IN" sz="2000" dirty="0"/>
                    </a:p>
                  </a:txBody>
                  <a:tcPr/>
                </a:tc>
                <a:tc>
                  <a:txBody>
                    <a:bodyPr/>
                    <a:lstStyle/>
                    <a:p>
                      <a:pPr algn="ctr"/>
                      <a:r>
                        <a:rPr lang="en-IN" sz="2000" dirty="0"/>
                        <a:t>Thumbnail</a:t>
                      </a:r>
                    </a:p>
                  </a:txBody>
                  <a:tcPr/>
                </a:tc>
                <a:tc>
                  <a:txBody>
                    <a:bodyPr/>
                    <a:lstStyle/>
                    <a:p>
                      <a:pPr algn="ctr"/>
                      <a:r>
                        <a:rPr lang="en-IN" sz="2000" dirty="0"/>
                        <a:t>Source link and Attribution</a:t>
                      </a:r>
                    </a:p>
                  </a:txBody>
                  <a:tcPr/>
                </a:tc>
                <a:extLst>
                  <a:ext uri="{0D108BD9-81ED-4DB2-BD59-A6C34878D82A}">
                    <a16:rowId xmlns:a16="http://schemas.microsoft.com/office/drawing/2014/main" val="10000"/>
                  </a:ext>
                </a:extLst>
              </a:tr>
              <a:tr h="389313">
                <a:tc>
                  <a:txBody>
                    <a:bodyPr/>
                    <a:lstStyle/>
                    <a:p>
                      <a:pPr algn="ctr"/>
                      <a:r>
                        <a:rPr lang="en-IN" sz="900" dirty="0"/>
                        <a:t>1,2 </a:t>
                      </a:r>
                    </a:p>
                  </a:txBody>
                  <a:tcPr anchor="ctr"/>
                </a:tc>
                <a:tc>
                  <a:txBody>
                    <a:bodyPr/>
                    <a:lstStyle/>
                    <a:p>
                      <a:endParaRPr lang="en-IN" sz="900" dirty="0"/>
                    </a:p>
                  </a:txBody>
                  <a:tcPr/>
                </a:tc>
                <a:tc>
                  <a:txBody>
                    <a:bodyPr/>
                    <a:lstStyle/>
                    <a:p>
                      <a:r>
                        <a:rPr lang="en-IN" sz="900" b="0" i="0" u="none" strike="noStrike" kern="1200" dirty="0">
                          <a:solidFill>
                            <a:schemeClr val="tx1"/>
                          </a:solidFill>
                          <a:latin typeface="+mn-lt"/>
                          <a:ea typeface="+mn-ea"/>
                          <a:cs typeface="+mn-cs"/>
                        </a:rPr>
                        <a:t>Apostrophe image</a:t>
                      </a:r>
                      <a:r>
                        <a:rPr lang="en-IN" sz="900" b="0" i="0" u="none" strike="noStrike" kern="1200" baseline="0" dirty="0">
                          <a:solidFill>
                            <a:schemeClr val="tx1"/>
                          </a:solidFill>
                          <a:latin typeface="+mn-lt"/>
                          <a:ea typeface="+mn-ea"/>
                          <a:cs typeface="+mn-cs"/>
                        </a:rPr>
                        <a:t> light blue - https://openclipart.org/detail/333933/right-single-quotation-mark</a:t>
                      </a:r>
                      <a:endParaRPr lang="en-IN" sz="900" dirty="0"/>
                    </a:p>
                  </a:txBody>
                  <a:tcPr/>
                </a:tc>
                <a:extLst>
                  <a:ext uri="{0D108BD9-81ED-4DB2-BD59-A6C34878D82A}">
                    <a16:rowId xmlns:a16="http://schemas.microsoft.com/office/drawing/2014/main" val="10001"/>
                  </a:ext>
                </a:extLst>
              </a:tr>
              <a:tr h="389313">
                <a:tc>
                  <a:txBody>
                    <a:bodyPr/>
                    <a:lstStyle/>
                    <a:p>
                      <a:pPr algn="ctr"/>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2"/>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4"/>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5"/>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6"/>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7"/>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8"/>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9"/>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10"/>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11"/>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12"/>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13"/>
                  </a:ext>
                </a:extLst>
              </a:tr>
            </a:tbl>
          </a:graphicData>
        </a:graphic>
      </p:graphicFrame>
      <p:pic>
        <p:nvPicPr>
          <p:cNvPr id="5" name="Picture 2" descr="https://openclipart.org/image/400px/33393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14275" y="1164494"/>
            <a:ext cx="145309" cy="24018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D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DD</Template>
  <TotalTime>911</TotalTime>
  <Words>279</Words>
  <Application>Microsoft Macintosh PowerPoint</Application>
  <PresentationFormat>Widescreen</PresentationFormat>
  <Paragraphs>28</Paragraphs>
  <Slides>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Wingdings</vt:lpstr>
      <vt:lpstr>DD</vt:lpstr>
      <vt:lpstr> Summary_Punctuation  The Apostrophe</vt:lpstr>
      <vt:lpstr>An Apostrophe (’)</vt:lpstr>
      <vt:lpstr>MM INDEX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sssvv</dc:creator>
  <cp:lastModifiedBy>Mahesh Mahadevan</cp:lastModifiedBy>
  <cp:revision>105</cp:revision>
  <dcterms:created xsi:type="dcterms:W3CDTF">2020-08-28T09:38:22Z</dcterms:created>
  <dcterms:modified xsi:type="dcterms:W3CDTF">2022-12-15T17:15:57Z</dcterms:modified>
</cp:coreProperties>
</file>