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7"/>
  </p:notesMasterIdLst>
  <p:sldIdLst>
    <p:sldId id="280" r:id="rId3"/>
    <p:sldId id="266" r:id="rId4"/>
    <p:sldId id="267" r:id="rId5"/>
    <p:sldId id="270" r:id="rId6"/>
    <p:sldId id="271" r:id="rId7"/>
    <p:sldId id="273" r:id="rId8"/>
    <p:sldId id="274" r:id="rId9"/>
    <p:sldId id="275" r:id="rId10"/>
    <p:sldId id="268" r:id="rId11"/>
    <p:sldId id="277" r:id="rId12"/>
    <p:sldId id="276" r:id="rId13"/>
    <p:sldId id="278" r:id="rId14"/>
    <p:sldId id="279"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82E"/>
    <a:srgbClr val="8B00EA"/>
    <a:srgbClr val="F1F1F1"/>
    <a:srgbClr val="E5E5E5"/>
    <a:srgbClr val="990000"/>
    <a:srgbClr val="000066"/>
    <a:srgbClr val="CCFF33"/>
    <a:srgbClr val="00FF00"/>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01" autoAdjust="0"/>
  </p:normalViewPr>
  <p:slideViewPr>
    <p:cSldViewPr>
      <p:cViewPr varScale="1">
        <p:scale>
          <a:sx n="44" d="100"/>
          <a:sy n="44" d="100"/>
        </p:scale>
        <p:origin x="872"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2/10/2023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85EF6-E28C-49A7-8AAB-FE1184C01F95}"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a:lnSpc>
                <a:spcPct val="114000"/>
              </a:lnSpc>
              <a:spcBef>
                <a:spcPts val="1200"/>
              </a:spcBef>
              <a:spcAft>
                <a:spcPts val="1200"/>
              </a:spcAft>
            </a:pPr>
            <a:endParaRPr lang="en-IN" sz="1200" b="1"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a:lnSpc>
                <a:spcPct val="114000"/>
              </a:lnSpc>
              <a:spcBef>
                <a:spcPts val="1200"/>
              </a:spcBef>
              <a:spcAft>
                <a:spcPts val="1200"/>
              </a:spcAft>
            </a:pPr>
            <a:endParaRPr lang="en-IN" sz="1200" b="0"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r>
              <a:rPr lang="en-IN" dirty="0"/>
              <a:t>Boy 1 - https://pixabay.com/illustrations/boy-thinking-thought-bubble-child-5888240/</a:t>
            </a:r>
          </a:p>
          <a:p>
            <a:r>
              <a:rPr lang="en-IN" dirty="0"/>
              <a:t>Boy 2 - https://pixabay.com/vectors/boy-sad-stress-young-man-young-6204400/</a:t>
            </a:r>
          </a:p>
          <a:p>
            <a:r>
              <a:rPr lang="en-IN" dirty="0"/>
              <a:t>Boy 3 - https://pixabay.com/illustrations/stress-nerve-pain-headache-migraine-4498569/</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extLst>
      <p:ext uri="{BB962C8B-B14F-4D97-AF65-F5344CB8AC3E}">
        <p14:creationId xmlns:p14="http://schemas.microsoft.com/office/powerpoint/2010/main" val="125078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a:t>
            </a:r>
            <a:r>
              <a:rPr lang="en-IE" sz="1800" dirty="0">
                <a:effectLst/>
                <a:latin typeface="Calibri" panose="020F0502020204030204" pitchFamily="34" charset="0"/>
                <a:ea typeface="Calibri" panose="020F0502020204030204" pitchFamily="34" charset="0"/>
              </a:rPr>
              <a:t>The teacher may then present the Superlative form of adjectives.</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The teacher may ask three students of different hair lengths to stand in front of the class. Describe the length of their hair using degrees of comparison:</a:t>
            </a:r>
            <a:endParaRPr lang="en-AE"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extLst>
      <p:ext uri="{BB962C8B-B14F-4D97-AF65-F5344CB8AC3E}">
        <p14:creationId xmlns:p14="http://schemas.microsoft.com/office/powerpoint/2010/main" val="197255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a:lnSpc>
                <a:spcPct val="114000"/>
              </a:lnSpc>
              <a:spcBef>
                <a:spcPts val="1200"/>
              </a:spcBef>
              <a:spcAft>
                <a:spcPts val="1200"/>
              </a:spcAft>
            </a:pPr>
            <a:br>
              <a:rPr lang="en-IN" sz="1200" b="0" i="0" u="none" strike="noStrike" kern="1200" dirty="0">
                <a:solidFill>
                  <a:schemeClr val="tx1"/>
                </a:solidFill>
                <a:latin typeface="+mn-lt"/>
                <a:ea typeface="+mn-ea"/>
                <a:cs typeface="+mn-cs"/>
              </a:rPr>
            </a:b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a:lnSpc>
                <a:spcPct val="114000"/>
              </a:lnSpc>
              <a:spcBef>
                <a:spcPts val="1200"/>
              </a:spcBef>
              <a:spcAft>
                <a:spcPts val="1200"/>
              </a:spcAft>
            </a:pPr>
            <a:r>
              <a:rPr lang="en-IN" dirty="0"/>
              <a:t>Water- https://pixabay.com/vectors/water-glass-half-full-drink-empty-305658/</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12</a:t>
            </a:fld>
            <a:endParaRPr lang="en-IN"/>
          </a:p>
        </p:txBody>
      </p:sp>
    </p:spTree>
    <p:extLst>
      <p:ext uri="{BB962C8B-B14F-4D97-AF65-F5344CB8AC3E}">
        <p14:creationId xmlns:p14="http://schemas.microsoft.com/office/powerpoint/2010/main" val="258958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a:lnSpc>
                <a:spcPct val="114000"/>
              </a:lnSpc>
              <a:spcBef>
                <a:spcPts val="1200"/>
              </a:spcBef>
              <a:spcAft>
                <a:spcPts val="1200"/>
              </a:spcAft>
            </a:pP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13</a:t>
            </a:fld>
            <a:endParaRPr lang="en-IN"/>
          </a:p>
        </p:txBody>
      </p:sp>
    </p:spTree>
    <p:extLst>
      <p:ext uri="{BB962C8B-B14F-4D97-AF65-F5344CB8AC3E}">
        <p14:creationId xmlns:p14="http://schemas.microsoft.com/office/powerpoint/2010/main" val="17330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85EF6-E28C-49A7-8AAB-FE1184C01F95}"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The teacher may begin the class with a review activity by writing a few sentences on the blackboard and then ask the students to identify the underlined adjectives and state their forms (Positive or Comparative) in the sentences given. The teacher may give more examples to explain the degrees of comparison, how two or more things are compared.</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(The rules mentioned are for teacher’s reference and not so much for the students to memorise them. The teacher could have an interactive session  with  the students for them to learn how to use degrees of comparison in written and spoken form.)               </a:t>
            </a:r>
            <a:endParaRPr lang="en-AE"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71157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effectLst/>
                <a:latin typeface="Calibri" panose="020F0502020204030204" pitchFamily="34" charset="0"/>
                <a:ea typeface="Calibri" panose="020F0502020204030204" pitchFamily="34" charset="0"/>
              </a:rPr>
              <a:t>The teacher may ask three students of different hair lengths to stand in front of the class. Describe the length of their hair using degrees of comparison:</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Then the teacher explains that the </a:t>
            </a:r>
            <a:r>
              <a:rPr lang="en-IE" sz="1800" b="1" dirty="0">
                <a:effectLst/>
                <a:latin typeface="Calibri" panose="020F0502020204030204" pitchFamily="34" charset="0"/>
                <a:ea typeface="Calibri" panose="020F0502020204030204" pitchFamily="34" charset="0"/>
              </a:rPr>
              <a:t>first sentence</a:t>
            </a:r>
            <a:r>
              <a:rPr lang="en-IE" sz="1800" dirty="0">
                <a:effectLst/>
                <a:latin typeface="Calibri" panose="020F0502020204030204" pitchFamily="34" charset="0"/>
                <a:ea typeface="Calibri" panose="020F0502020204030204" pitchFamily="34" charset="0"/>
              </a:rPr>
              <a:t> simply makes a statement using the adjective </a:t>
            </a:r>
            <a:r>
              <a:rPr lang="en-IE" sz="1800" dirty="0">
                <a:solidFill>
                  <a:srgbClr val="7030A0"/>
                </a:solidFill>
                <a:effectLst/>
                <a:latin typeface="Calibri" panose="020F0502020204030204" pitchFamily="34" charset="0"/>
                <a:ea typeface="Calibri" panose="020F0502020204030204" pitchFamily="34" charset="0"/>
              </a:rPr>
              <a:t>long</a:t>
            </a:r>
            <a:r>
              <a:rPr lang="en-IE" sz="1800" dirty="0">
                <a:effectLst/>
                <a:latin typeface="Calibri" panose="020F0502020204030204" pitchFamily="34" charset="0"/>
                <a:ea typeface="Calibri" panose="020F0502020204030204" pitchFamily="34" charset="0"/>
              </a:rPr>
              <a:t> in positive form.</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In the </a:t>
            </a:r>
            <a:r>
              <a:rPr lang="en-IE" sz="1800" b="1" dirty="0">
                <a:effectLst/>
                <a:latin typeface="Calibri" panose="020F0502020204030204" pitchFamily="34" charset="0"/>
                <a:ea typeface="Calibri" panose="020F0502020204030204" pitchFamily="34" charset="0"/>
              </a:rPr>
              <a:t>second sentence</a:t>
            </a:r>
            <a:r>
              <a:rPr lang="en-IE" sz="1800" dirty="0">
                <a:effectLst/>
                <a:latin typeface="Calibri" panose="020F0502020204030204" pitchFamily="34" charset="0"/>
                <a:ea typeface="Calibri" panose="020F0502020204030204" pitchFamily="34" charset="0"/>
              </a:rPr>
              <a:t> the comparison is between two persons, comparative form </a:t>
            </a:r>
            <a:r>
              <a:rPr lang="en-IE" sz="1800" dirty="0">
                <a:solidFill>
                  <a:srgbClr val="7030A0"/>
                </a:solidFill>
                <a:effectLst/>
                <a:latin typeface="Calibri" panose="020F0502020204030204" pitchFamily="34" charset="0"/>
                <a:ea typeface="Calibri" panose="020F0502020204030204" pitchFamily="34" charset="0"/>
              </a:rPr>
              <a:t>longer than</a:t>
            </a:r>
            <a:r>
              <a:rPr lang="en-IE" sz="1800" dirty="0">
                <a:effectLst/>
                <a:latin typeface="Calibri" panose="020F0502020204030204" pitchFamily="34" charset="0"/>
                <a:ea typeface="Calibri" panose="020F0502020204030204" pitchFamily="34" charset="0"/>
              </a:rPr>
              <a:t> is used.</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In the </a:t>
            </a:r>
            <a:r>
              <a:rPr lang="en-IE" sz="1800" b="1" dirty="0">
                <a:effectLst/>
                <a:latin typeface="Calibri" panose="020F0502020204030204" pitchFamily="34" charset="0"/>
                <a:ea typeface="Calibri" panose="020F0502020204030204" pitchFamily="34" charset="0"/>
              </a:rPr>
              <a:t>third sentence</a:t>
            </a:r>
            <a:r>
              <a:rPr lang="en-IE" sz="1800" dirty="0">
                <a:effectLst/>
                <a:latin typeface="Calibri" panose="020F0502020204030204" pitchFamily="34" charset="0"/>
                <a:ea typeface="Calibri" panose="020F0502020204030204" pitchFamily="34" charset="0"/>
              </a:rPr>
              <a:t> </a:t>
            </a:r>
            <a:r>
              <a:rPr lang="en-IE" sz="1800" dirty="0">
                <a:solidFill>
                  <a:srgbClr val="7030A0"/>
                </a:solidFill>
                <a:effectLst/>
                <a:latin typeface="Calibri" panose="020F0502020204030204" pitchFamily="34" charset="0"/>
                <a:ea typeface="Calibri" panose="020F0502020204030204" pitchFamily="34" charset="0"/>
              </a:rPr>
              <a:t>the longest</a:t>
            </a:r>
            <a:r>
              <a:rPr lang="en-IE" sz="1800" dirty="0">
                <a:effectLst/>
                <a:latin typeface="Calibri" panose="020F0502020204030204" pitchFamily="34" charset="0"/>
                <a:ea typeface="Calibri" panose="020F0502020204030204" pitchFamily="34" charset="0"/>
              </a:rPr>
              <a:t> is in the superlative form as the comparison is used for two or more persons. </a:t>
            </a:r>
          </a:p>
          <a:p>
            <a:pPr>
              <a:lnSpc>
                <a:spcPct val="114000"/>
              </a:lnSpc>
              <a:spcBef>
                <a:spcPts val="1200"/>
              </a:spcBef>
              <a:spcAft>
                <a:spcPts val="1200"/>
              </a:spcAft>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dirty="0"/>
          </a:p>
          <a:p>
            <a:r>
              <a:rPr lang="en-IN" dirty="0"/>
              <a:t>Girl1 - https://www.freepik.com/free-vector/happy-diwali-day-logo-design_32670338.htm By </a:t>
            </a:r>
            <a:r>
              <a:rPr lang="en-IN" dirty="0" err="1"/>
              <a:t>brgfx</a:t>
            </a:r>
            <a:endParaRPr lang="en-IN" dirty="0"/>
          </a:p>
          <a:p>
            <a:r>
              <a:rPr lang="en-IN" dirty="0"/>
              <a:t>Girl 2 - https://pixabay.com/illustrations/little-girl-kid-cartoon-girl-child-6400002/</a:t>
            </a:r>
          </a:p>
          <a:p>
            <a:r>
              <a:rPr lang="en-IN" dirty="0"/>
              <a:t>Girl 3 - https://www.freepik.com/free-vector/hand-drawn-teej-festival-illustration_15034819.htm By </a:t>
            </a:r>
            <a:r>
              <a:rPr lang="en-IN" dirty="0" err="1"/>
              <a:t>freepik</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72317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Similarly the teacher could demonstrate with objects like  pencils, books and heights of students for better understanding of the concept of ‘Superlatives’. Superlatives are used to compare more than two people or things.</a:t>
            </a:r>
            <a:endParaRPr lang="en-I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endParaRPr lang="en-IE" sz="1800" b="1" i="0" u="none" strike="noStrike" kern="1200" dirty="0">
              <a:solidFill>
                <a:schemeClr val="tx1"/>
              </a:solidFill>
              <a:effectLst/>
              <a:latin typeface="Calibri" panose="020F0502020204030204" pitchFamily="34" charset="0"/>
              <a:ea typeface="Calibri" panose="020F0502020204030204" pitchFamily="34" charset="0"/>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a:lnSpc>
                <a:spcPct val="114000"/>
              </a:lnSpc>
              <a:spcBef>
                <a:spcPts val="1200"/>
              </a:spcBef>
              <a:spcAft>
                <a:spcPts val="1200"/>
              </a:spcAft>
            </a:pP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dirty="0"/>
              <a:t>Biggest book - https://pixabay.com/vectors/book-read-library-reading-2028193/</a:t>
            </a:r>
          </a:p>
          <a:p>
            <a:r>
              <a:rPr lang="en-IN" dirty="0"/>
              <a:t>Bigger book - https://pixabay.com/vectors/book-black-education-paperback-25158/</a:t>
            </a:r>
          </a:p>
          <a:p>
            <a:r>
              <a:rPr lang="en-IN" dirty="0"/>
              <a:t>Big book - https://pixabay.com/vectors/book-blue-closed-literature-297246/</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86969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Similarly the teacher could demonstrate with objects like  pencils, books and heights of students for better understanding of the concept of ‘Superlatives’. Superlatives are used to compare more than two people or things.</a:t>
            </a:r>
            <a:endParaRPr lang="en-IN" sz="1200" b="0" i="0" u="none" strike="noStrike" kern="1200" dirty="0">
              <a:solidFill>
                <a:schemeClr val="tx1"/>
              </a:solidFill>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dirty="0"/>
          </a:p>
          <a:p>
            <a:r>
              <a:rPr lang="en-IN" dirty="0"/>
              <a:t>Boy 1 - https://pixabay.com/vectors/boy-young-man-1456758/</a:t>
            </a:r>
          </a:p>
          <a:p>
            <a:r>
              <a:rPr lang="en-IN" dirty="0"/>
              <a:t>Boy 2 -  https://pixabay.com/vectors/boy-man-teen-teenager-young-161793/</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Boy 3 - https://pixabay.com/vectors/man-boy-person-male-thinking-157378/</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239272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sz="1200" b="0"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a:lnSpc>
                <a:spcPct val="114000"/>
              </a:lnSpc>
              <a:spcBef>
                <a:spcPts val="1200"/>
              </a:spcBef>
              <a:spcAft>
                <a:spcPts val="1200"/>
              </a:spcAft>
            </a:pPr>
            <a:endParaRPr lang="en-IN" sz="1200" b="0"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86754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a:lnSpc>
                <a:spcPct val="114000"/>
              </a:lnSpc>
              <a:spcBef>
                <a:spcPts val="1200"/>
              </a:spcBef>
              <a:spcAft>
                <a:spcPts val="1200"/>
              </a:spcAft>
            </a:pPr>
            <a:endParaRPr lang="en-IN" sz="1200" b="1"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a:lnSpc>
                <a:spcPct val="114000"/>
              </a:lnSpc>
              <a:spcBef>
                <a:spcPts val="1200"/>
              </a:spcBef>
              <a:spcAft>
                <a:spcPts val="1200"/>
              </a:spcAft>
            </a:pPr>
            <a:br>
              <a:rPr lang="en-IN" sz="1200" b="0" i="0" u="none" strike="noStrike" kern="1200" dirty="0">
                <a:solidFill>
                  <a:schemeClr val="tx1"/>
                </a:solidFill>
                <a:latin typeface="+mn-lt"/>
                <a:ea typeface="+mn-ea"/>
                <a:cs typeface="+mn-cs"/>
              </a:rPr>
            </a:b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398003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a:lnSpc>
                <a:spcPct val="114000"/>
              </a:lnSpc>
              <a:spcBef>
                <a:spcPts val="1200"/>
              </a:spcBef>
              <a:spcAft>
                <a:spcPts val="1200"/>
              </a:spcAft>
            </a:pPr>
            <a:endParaRPr lang="en-IN" sz="1200" b="1"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a:lnSpc>
                <a:spcPct val="114000"/>
              </a:lnSpc>
              <a:spcBef>
                <a:spcPts val="1200"/>
              </a:spcBef>
              <a:spcAft>
                <a:spcPts val="1200"/>
              </a:spcAft>
            </a:pPr>
            <a:endParaRPr lang="en-IN" sz="1200" b="0" i="0" u="none" strike="noStrike" kern="1200" dirty="0">
              <a:solidFill>
                <a:schemeClr val="tx1"/>
              </a:solidFill>
              <a:latin typeface="+mn-lt"/>
              <a:ea typeface="+mn-ea"/>
              <a:cs typeface="+mn-cs"/>
            </a:endParaRPr>
          </a:p>
          <a:p>
            <a:pPr>
              <a:lnSpc>
                <a:spcPct val="114000"/>
              </a:lnSpc>
              <a:spcBef>
                <a:spcPts val="1200"/>
              </a:spcBef>
              <a:spcAft>
                <a:spcPts val="1200"/>
              </a:spcAft>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a:lnSpc>
                <a:spcPct val="114000"/>
              </a:lnSpc>
              <a:spcBef>
                <a:spcPts val="1200"/>
              </a:spcBef>
              <a:spcAft>
                <a:spcPts val="1200"/>
              </a:spcAft>
            </a:pPr>
            <a:r>
              <a:rPr lang="en-IN" dirty="0"/>
              <a:t>Balloon - https://pixabay.com/vectors/balloon-color-birthday-party-2514738/</a:t>
            </a:r>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414194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effectLst/>
                <a:latin typeface="Calibri" panose="020F0502020204030204" pitchFamily="34" charset="0"/>
                <a:ea typeface="Calibri" panose="020F0502020204030204" pitchFamily="34" charset="0"/>
              </a:rPr>
              <a:t>The teacher may then present the Superlative form of adjectives.</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The teacher may ask three students of different hair lengths to stand in front of the class. Describe the length of their hair using degrees of comparison:</a:t>
            </a:r>
            <a:endParaRPr lang="en-AE"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p14="http://schemas.microsoft.com/office/powerpoint/2010/main" val="239865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2" y="95208"/>
            <a:ext cx="678726" cy="720000"/>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
        <p:nvSpPr>
          <p:cNvPr id="4" name="TextBox 3">
            <a:extLst>
              <a:ext uri="{FF2B5EF4-FFF2-40B4-BE49-F238E27FC236}">
                <a16:creationId xmlns:a16="http://schemas.microsoft.com/office/drawing/2014/main" id="{A5880E23-A228-8B87-7BE3-9F32A1CC58BB}"/>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extLst>
      <p:ext uri="{BB962C8B-B14F-4D97-AF65-F5344CB8AC3E}">
        <p14:creationId xmlns:p14="http://schemas.microsoft.com/office/powerpoint/2010/main" val="345584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A picture containing text, light&#10;&#10;Description automatically generated">
            <a:extLst>
              <a:ext uri="{FF2B5EF4-FFF2-40B4-BE49-F238E27FC236}">
                <a16:creationId xmlns:a16="http://schemas.microsoft.com/office/drawing/2014/main" id="{1716D0EA-6595-0DDF-A11C-967389A9B8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7FAECEB2-1ECA-B3BF-148C-B228983D68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extLst>
      <p:ext uri="{BB962C8B-B14F-4D97-AF65-F5344CB8AC3E}">
        <p14:creationId xmlns:p14="http://schemas.microsoft.com/office/powerpoint/2010/main" val="98517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A picture containing text, light&#10;&#10;Description automatically generated">
            <a:extLst>
              <a:ext uri="{FF2B5EF4-FFF2-40B4-BE49-F238E27FC236}">
                <a16:creationId xmlns:a16="http://schemas.microsoft.com/office/drawing/2014/main" id="{98FC515C-74C0-6C54-7807-BC2FE2A64E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F895204D-23B7-8FBD-30C1-DC654857B8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extLst>
      <p:ext uri="{BB962C8B-B14F-4D97-AF65-F5344CB8AC3E}">
        <p14:creationId xmlns:p14="http://schemas.microsoft.com/office/powerpoint/2010/main" val="2739717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43963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5A63A-425F-A7E5-4DEF-F893BFDDCEEA}"/>
              </a:ext>
            </a:extLst>
          </p:cNvPr>
          <p:cNvSpPr txBox="1"/>
          <p:nvPr/>
        </p:nvSpPr>
        <p:spPr>
          <a:xfrm flipH="1">
            <a:off x="1703512" y="1932751"/>
            <a:ext cx="8789553" cy="2195453"/>
          </a:xfrm>
          <a:prstGeom prst="flowChartMultidocument">
            <a:avLst/>
          </a:prstGeom>
          <a:solidFill>
            <a:srgbClr val="8B00EA"/>
          </a:solidFill>
          <a:ln>
            <a:solidFill>
              <a:srgbClr val="CCFF33"/>
            </a:solidFill>
          </a:ln>
          <a:scene3d>
            <a:camera prst="orthographicFront"/>
            <a:lightRig rig="threePt" dir="t"/>
          </a:scene3d>
          <a:sp3d>
            <a:bevelT w="139700" h="139700" prst="divot"/>
          </a:sp3d>
        </p:spPr>
        <p:txBody>
          <a:bodyPr wrap="square" anchor="b">
            <a:spAutoFit/>
          </a:bodyPr>
          <a:lstStyle/>
          <a:p>
            <a:pPr algn="ctr"/>
            <a:r>
              <a:rPr lang="en-IN" sz="5400" b="1" i="0" dirty="0">
                <a:solidFill>
                  <a:schemeClr val="bg1"/>
                </a:solidFill>
                <a:effectLst/>
              </a:rPr>
              <a:t>Superlatives-Adjectives</a:t>
            </a:r>
          </a:p>
          <a:p>
            <a:pPr algn="ctr"/>
            <a:endParaRPr lang="en-IN" sz="5400" b="1" i="0" dirty="0">
              <a:solidFill>
                <a:srgbClr val="000000"/>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A9482F-1DE2-24D7-BBC1-9B69CEB51691}"/>
              </a:ext>
            </a:extLst>
          </p:cNvPr>
          <p:cNvSpPr txBox="1"/>
          <p:nvPr/>
        </p:nvSpPr>
        <p:spPr>
          <a:xfrm>
            <a:off x="4934667" y="5949519"/>
            <a:ext cx="2338012" cy="523220"/>
          </a:xfrm>
          <a:prstGeom prst="rect">
            <a:avLst/>
          </a:prstGeom>
          <a:noFill/>
        </p:spPr>
        <p:txBody>
          <a:bodyPr wrap="square" rtlCol="0">
            <a:spAutoFit/>
          </a:bodyPr>
          <a:lstStyle/>
          <a:p>
            <a:r>
              <a:rPr lang="en-US" sz="2800" dirty="0"/>
              <a:t>more worried</a:t>
            </a:r>
            <a:endParaRPr lang="en-AE" sz="2800" dirty="0"/>
          </a:p>
        </p:txBody>
      </p:sp>
      <p:sp>
        <p:nvSpPr>
          <p:cNvPr id="8" name="TextBox 7">
            <a:extLst>
              <a:ext uri="{FF2B5EF4-FFF2-40B4-BE49-F238E27FC236}">
                <a16:creationId xmlns:a16="http://schemas.microsoft.com/office/drawing/2014/main" id="{6E1652AE-5F3E-DFB0-559F-2110CF80C0E2}"/>
              </a:ext>
            </a:extLst>
          </p:cNvPr>
          <p:cNvSpPr txBox="1"/>
          <p:nvPr/>
        </p:nvSpPr>
        <p:spPr>
          <a:xfrm>
            <a:off x="8813745" y="5949519"/>
            <a:ext cx="2168600" cy="523220"/>
          </a:xfrm>
          <a:prstGeom prst="rect">
            <a:avLst/>
          </a:prstGeom>
          <a:noFill/>
        </p:spPr>
        <p:txBody>
          <a:bodyPr wrap="square" rtlCol="0">
            <a:spAutoFit/>
          </a:bodyPr>
          <a:lstStyle/>
          <a:p>
            <a:r>
              <a:rPr lang="en-US" sz="2800" dirty="0"/>
              <a:t>most worried</a:t>
            </a:r>
            <a:endParaRPr lang="en-AE" sz="2800" dirty="0"/>
          </a:p>
        </p:txBody>
      </p:sp>
      <p:sp>
        <p:nvSpPr>
          <p:cNvPr id="9" name="TextBox 8">
            <a:extLst>
              <a:ext uri="{FF2B5EF4-FFF2-40B4-BE49-F238E27FC236}">
                <a16:creationId xmlns:a16="http://schemas.microsoft.com/office/drawing/2014/main" id="{170C597D-20B2-F180-8070-7AC207064278}"/>
              </a:ext>
            </a:extLst>
          </p:cNvPr>
          <p:cNvSpPr txBox="1"/>
          <p:nvPr/>
        </p:nvSpPr>
        <p:spPr>
          <a:xfrm>
            <a:off x="999448" y="5949519"/>
            <a:ext cx="1533384" cy="523220"/>
          </a:xfrm>
          <a:prstGeom prst="rect">
            <a:avLst/>
          </a:prstGeom>
          <a:noFill/>
        </p:spPr>
        <p:txBody>
          <a:bodyPr wrap="square" rtlCol="0">
            <a:spAutoFit/>
          </a:bodyPr>
          <a:lstStyle/>
          <a:p>
            <a:r>
              <a:rPr lang="en-US" sz="2800" dirty="0"/>
              <a:t>worried</a:t>
            </a:r>
            <a:endParaRPr lang="en-AE" sz="2800" dirty="0"/>
          </a:p>
        </p:txBody>
      </p:sp>
      <p:sp>
        <p:nvSpPr>
          <p:cNvPr id="19" name="TextBox 18">
            <a:extLst>
              <a:ext uri="{FF2B5EF4-FFF2-40B4-BE49-F238E27FC236}">
                <a16:creationId xmlns:a16="http://schemas.microsoft.com/office/drawing/2014/main" id="{DDA96365-AEDF-4837-32B4-EE98BB979C8E}"/>
              </a:ext>
            </a:extLst>
          </p:cNvPr>
          <p:cNvSpPr txBox="1"/>
          <p:nvPr/>
        </p:nvSpPr>
        <p:spPr>
          <a:xfrm>
            <a:off x="1991544" y="1456525"/>
            <a:ext cx="9575141" cy="954107"/>
          </a:xfrm>
          <a:prstGeom prst="rect">
            <a:avLst/>
          </a:prstGeom>
          <a:noFill/>
        </p:spPr>
        <p:txBody>
          <a:bodyPr wrap="square">
            <a:spAutoFit/>
          </a:bodyPr>
          <a:lstStyle/>
          <a:p>
            <a:r>
              <a:rPr lang="en-GB" sz="2800" dirty="0">
                <a:solidFill>
                  <a:srgbClr val="000066"/>
                </a:solidFill>
              </a:rPr>
              <a:t>Two syllable Adjectives ending in </a:t>
            </a:r>
            <a:r>
              <a:rPr lang="en-GB" sz="2800" b="1" dirty="0">
                <a:solidFill>
                  <a:srgbClr val="000066"/>
                </a:solidFill>
              </a:rPr>
              <a:t>ed, </a:t>
            </a:r>
            <a:r>
              <a:rPr lang="en-GB" sz="2800" b="1" dirty="0" err="1">
                <a:solidFill>
                  <a:srgbClr val="000066"/>
                </a:solidFill>
              </a:rPr>
              <a:t>ing</a:t>
            </a:r>
            <a:r>
              <a:rPr lang="en-GB" sz="2800" b="1" dirty="0">
                <a:solidFill>
                  <a:srgbClr val="000066"/>
                </a:solidFill>
              </a:rPr>
              <a:t> , </a:t>
            </a:r>
            <a:r>
              <a:rPr lang="en-GB" sz="2800" b="1" dirty="0" err="1">
                <a:solidFill>
                  <a:srgbClr val="000066"/>
                </a:solidFill>
              </a:rPr>
              <a:t>ful</a:t>
            </a:r>
            <a:r>
              <a:rPr lang="en-GB" sz="2800" dirty="0">
                <a:solidFill>
                  <a:srgbClr val="000066"/>
                </a:solidFill>
              </a:rPr>
              <a:t> or </a:t>
            </a:r>
            <a:r>
              <a:rPr lang="en-GB" sz="2800" b="1" dirty="0">
                <a:solidFill>
                  <a:srgbClr val="000066"/>
                </a:solidFill>
              </a:rPr>
              <a:t>less</a:t>
            </a:r>
            <a:r>
              <a:rPr lang="en-GB" sz="2800" dirty="0">
                <a:solidFill>
                  <a:srgbClr val="000066"/>
                </a:solidFill>
              </a:rPr>
              <a:t> always form the comparative with </a:t>
            </a:r>
            <a:r>
              <a:rPr lang="en-GB" sz="2800" dirty="0">
                <a:solidFill>
                  <a:srgbClr val="FF0000"/>
                </a:solidFill>
              </a:rPr>
              <a:t>more</a:t>
            </a:r>
            <a:r>
              <a:rPr lang="en-GB" sz="2800" dirty="0">
                <a:solidFill>
                  <a:srgbClr val="000066"/>
                </a:solidFill>
              </a:rPr>
              <a:t> and the superlative with </a:t>
            </a:r>
            <a:r>
              <a:rPr lang="en-GB" sz="2800" dirty="0">
                <a:solidFill>
                  <a:srgbClr val="FF0000"/>
                </a:solidFill>
              </a:rPr>
              <a:t>most</a:t>
            </a:r>
            <a:r>
              <a:rPr lang="en-GB" sz="2800" dirty="0">
                <a:solidFill>
                  <a:srgbClr val="000066"/>
                </a:solidFill>
              </a:rPr>
              <a:t>. </a:t>
            </a:r>
          </a:p>
        </p:txBody>
      </p:sp>
      <p:sp>
        <p:nvSpPr>
          <p:cNvPr id="20" name="TextBox 19">
            <a:extLst>
              <a:ext uri="{FF2B5EF4-FFF2-40B4-BE49-F238E27FC236}">
                <a16:creationId xmlns:a16="http://schemas.microsoft.com/office/drawing/2014/main" id="{C6CAA1B0-ACBF-E254-159B-1A120B1AE8ED}"/>
              </a:ext>
            </a:extLst>
          </p:cNvPr>
          <p:cNvSpPr txBox="1"/>
          <p:nvPr/>
        </p:nvSpPr>
        <p:spPr>
          <a:xfrm>
            <a:off x="135351" y="1565704"/>
            <a:ext cx="1728193"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- 5</a:t>
            </a:r>
            <a:endParaRPr lang="en-AE" sz="2800" b="1" dirty="0">
              <a:solidFill>
                <a:schemeClr val="bg1"/>
              </a:solidFill>
            </a:endParaRPr>
          </a:p>
        </p:txBody>
      </p:sp>
      <p:pic>
        <p:nvPicPr>
          <p:cNvPr id="2054" name="Picture 6" descr="Free vector graphics of Boy">
            <a:extLst>
              <a:ext uri="{FF2B5EF4-FFF2-40B4-BE49-F238E27FC236}">
                <a16:creationId xmlns:a16="http://schemas.microsoft.com/office/drawing/2014/main" id="{45AAE514-6C71-E8A5-F2AC-B74834E20F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9" t="3953" r="21875" b="3613"/>
          <a:stretch/>
        </p:blipFill>
        <p:spPr bwMode="auto">
          <a:xfrm>
            <a:off x="4930753" y="2837531"/>
            <a:ext cx="2345841" cy="291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illustrations of Stress">
            <a:extLst>
              <a:ext uri="{FF2B5EF4-FFF2-40B4-BE49-F238E27FC236}">
                <a16:creationId xmlns:a16="http://schemas.microsoft.com/office/drawing/2014/main" id="{9B16710E-19EB-6933-0A33-5144596715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7095" y="2698744"/>
            <a:ext cx="2421900" cy="291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illustrations of Boy">
            <a:extLst>
              <a:ext uri="{FF2B5EF4-FFF2-40B4-BE49-F238E27FC236}">
                <a16:creationId xmlns:a16="http://schemas.microsoft.com/office/drawing/2014/main" id="{65162358-993A-920B-99FB-298E8DCC89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77" t="56299" r="67850" b="11583"/>
          <a:stretch/>
        </p:blipFill>
        <p:spPr bwMode="auto">
          <a:xfrm>
            <a:off x="623392" y="2768137"/>
            <a:ext cx="2285496" cy="2916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4A30394-1DF8-4F80-8859-B0D5B3542A95}"/>
              </a:ext>
            </a:extLst>
          </p:cNvPr>
          <p:cNvGrpSpPr/>
          <p:nvPr/>
        </p:nvGrpSpPr>
        <p:grpSpPr>
          <a:xfrm>
            <a:off x="2135560" y="291321"/>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F24DCFDD-BB68-9FAE-B974-8F5F81323F00}"/>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Arrow: Pentagon 10">
              <a:extLst>
                <a:ext uri="{FF2B5EF4-FFF2-40B4-BE49-F238E27FC236}">
                  <a16:creationId xmlns:a16="http://schemas.microsoft.com/office/drawing/2014/main" id="{164C53C0-1768-BD3F-2345-1AF8D99378AB}"/>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3600" b="1" dirty="0">
                  <a:solidFill>
                    <a:schemeClr val="bg1"/>
                  </a:solidFill>
                </a:rPr>
                <a:t>Superlatives-Adjectives Rules</a:t>
              </a:r>
            </a:p>
            <a:p>
              <a:pPr algn="ctr"/>
              <a:endParaRPr lang="en-IN" b="1" dirty="0">
                <a:solidFill>
                  <a:schemeClr val="bg1"/>
                </a:solidFill>
              </a:endParaRPr>
            </a:p>
          </p:txBody>
        </p:sp>
        <p:sp>
          <p:nvSpPr>
            <p:cNvPr id="12" name="Arrow: Chevron 11">
              <a:extLst>
                <a:ext uri="{FF2B5EF4-FFF2-40B4-BE49-F238E27FC236}">
                  <a16:creationId xmlns:a16="http://schemas.microsoft.com/office/drawing/2014/main" id="{0D874C24-B25F-9A6D-72B6-FABFB04B52FA}"/>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20552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90">
                                          <p:stCondLst>
                                            <p:cond delay="0"/>
                                          </p:stCondLst>
                                        </p:cTn>
                                        <p:tgtEl>
                                          <p:spTgt spid="20"/>
                                        </p:tgtEl>
                                      </p:cBhvr>
                                    </p:animEffect>
                                    <p:anim calcmode="lin" valueType="num">
                                      <p:cBhvr>
                                        <p:cTn id="8"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3" dur="13">
                                          <p:stCondLst>
                                            <p:cond delay="325"/>
                                          </p:stCondLst>
                                        </p:cTn>
                                        <p:tgtEl>
                                          <p:spTgt spid="20"/>
                                        </p:tgtEl>
                                      </p:cBhvr>
                                      <p:to x="100000" y="60000"/>
                                    </p:animScale>
                                    <p:animScale>
                                      <p:cBhvr>
                                        <p:cTn id="14" dur="83" decel="50000">
                                          <p:stCondLst>
                                            <p:cond delay="338"/>
                                          </p:stCondLst>
                                        </p:cTn>
                                        <p:tgtEl>
                                          <p:spTgt spid="20"/>
                                        </p:tgtEl>
                                      </p:cBhvr>
                                      <p:to x="100000" y="100000"/>
                                    </p:animScale>
                                    <p:animScale>
                                      <p:cBhvr>
                                        <p:cTn id="15" dur="13">
                                          <p:stCondLst>
                                            <p:cond delay="656"/>
                                          </p:stCondLst>
                                        </p:cTn>
                                        <p:tgtEl>
                                          <p:spTgt spid="20"/>
                                        </p:tgtEl>
                                      </p:cBhvr>
                                      <p:to x="100000" y="80000"/>
                                    </p:animScale>
                                    <p:animScale>
                                      <p:cBhvr>
                                        <p:cTn id="16" dur="83" decel="50000">
                                          <p:stCondLst>
                                            <p:cond delay="669"/>
                                          </p:stCondLst>
                                        </p:cTn>
                                        <p:tgtEl>
                                          <p:spTgt spid="20"/>
                                        </p:tgtEl>
                                      </p:cBhvr>
                                      <p:to x="100000" y="100000"/>
                                    </p:animScale>
                                    <p:animScale>
                                      <p:cBhvr>
                                        <p:cTn id="17" dur="13">
                                          <p:stCondLst>
                                            <p:cond delay="821"/>
                                          </p:stCondLst>
                                        </p:cTn>
                                        <p:tgtEl>
                                          <p:spTgt spid="20"/>
                                        </p:tgtEl>
                                      </p:cBhvr>
                                      <p:to x="100000" y="90000"/>
                                    </p:animScale>
                                    <p:animScale>
                                      <p:cBhvr>
                                        <p:cTn id="18" dur="83" decel="50000">
                                          <p:stCondLst>
                                            <p:cond delay="834"/>
                                          </p:stCondLst>
                                        </p:cTn>
                                        <p:tgtEl>
                                          <p:spTgt spid="20"/>
                                        </p:tgtEl>
                                      </p:cBhvr>
                                      <p:to x="100000" y="100000"/>
                                    </p:animScale>
                                    <p:animScale>
                                      <p:cBhvr>
                                        <p:cTn id="19" dur="13">
                                          <p:stCondLst>
                                            <p:cond delay="904"/>
                                          </p:stCondLst>
                                        </p:cTn>
                                        <p:tgtEl>
                                          <p:spTgt spid="20"/>
                                        </p:tgtEl>
                                      </p:cBhvr>
                                      <p:to x="100000" y="95000"/>
                                    </p:animScale>
                                    <p:animScale>
                                      <p:cBhvr>
                                        <p:cTn id="20" dur="83" decel="50000">
                                          <p:stCondLst>
                                            <p:cond delay="917"/>
                                          </p:stCondLst>
                                        </p:cTn>
                                        <p:tgtEl>
                                          <p:spTgt spid="20"/>
                                        </p:tgtEl>
                                      </p:cBhvr>
                                      <p:to x="100000" y="100000"/>
                                    </p:animScale>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058"/>
                                        </p:tgtEl>
                                        <p:attrNameLst>
                                          <p:attrName>style.visibility</p:attrName>
                                        </p:attrNameLst>
                                      </p:cBhvr>
                                      <p:to>
                                        <p:strVal val="visible"/>
                                      </p:to>
                                    </p:set>
                                    <p:animEffect transition="in" filter="wipe(up)">
                                      <p:cBhvr>
                                        <p:cTn id="29" dur="1000"/>
                                        <p:tgtEl>
                                          <p:spTgt spid="2058"/>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wipe(up)">
                                      <p:cBhvr>
                                        <p:cTn id="37" dur="1000"/>
                                        <p:tgtEl>
                                          <p:spTgt spid="205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1000"/>
                                        <p:tgtEl>
                                          <p:spTgt spid="7"/>
                                        </p:tgtEl>
                                      </p:cBhvr>
                                    </p:animEffect>
                                  </p:childTnLst>
                                </p:cTn>
                              </p:par>
                            </p:childTnLst>
                          </p:cTn>
                        </p:par>
                        <p:par>
                          <p:cTn id="42" fill="hold">
                            <p:stCondLst>
                              <p:cond delay="4000"/>
                            </p:stCondLst>
                            <p:childTnLst>
                              <p:par>
                                <p:cTn id="43" presetID="22" presetClass="entr" presetSubtype="1" fill="hold" nodeType="afterEffect">
                                  <p:stCondLst>
                                    <p:cond delay="500"/>
                                  </p:stCondLst>
                                  <p:childTnLst>
                                    <p:set>
                                      <p:cBhvr>
                                        <p:cTn id="44" dur="1" fill="hold">
                                          <p:stCondLst>
                                            <p:cond delay="0"/>
                                          </p:stCondLst>
                                        </p:cTn>
                                        <p:tgtEl>
                                          <p:spTgt spid="2056"/>
                                        </p:tgtEl>
                                        <p:attrNameLst>
                                          <p:attrName>style.visibility</p:attrName>
                                        </p:attrNameLst>
                                      </p:cBhvr>
                                      <p:to>
                                        <p:strVal val="visible"/>
                                      </p:to>
                                    </p:set>
                                    <p:animEffect transition="in" filter="wipe(up)">
                                      <p:cBhvr>
                                        <p:cTn id="45" dur="1000"/>
                                        <p:tgtEl>
                                          <p:spTgt spid="2056"/>
                                        </p:tgtEl>
                                      </p:cBhvr>
                                    </p:animEffect>
                                  </p:childTnLst>
                                </p:cTn>
                              </p:par>
                            </p:childTnLst>
                          </p:cTn>
                        </p:par>
                        <p:par>
                          <p:cTn id="46" fill="hold">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9"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9">
            <a:extLst>
              <a:ext uri="{FF2B5EF4-FFF2-40B4-BE49-F238E27FC236}">
                <a16:creationId xmlns:a16="http://schemas.microsoft.com/office/drawing/2014/main" id="{72D426EA-663B-BFD2-C291-C2FE3A5C3568}"/>
              </a:ext>
            </a:extLst>
          </p:cNvPr>
          <p:cNvGraphicFramePr>
            <a:graphicFrameLocks noGrp="1"/>
          </p:cNvGraphicFramePr>
          <p:nvPr>
            <p:extLst>
              <p:ext uri="{D42A27DB-BD31-4B8C-83A1-F6EECF244321}">
                <p14:modId xmlns:p14="http://schemas.microsoft.com/office/powerpoint/2010/main" val="1330816934"/>
              </p:ext>
            </p:extLst>
          </p:nvPr>
        </p:nvGraphicFramePr>
        <p:xfrm>
          <a:off x="1057362" y="3068960"/>
          <a:ext cx="9575142" cy="3168352"/>
        </p:xfrm>
        <a:graphic>
          <a:graphicData uri="http://schemas.openxmlformats.org/drawingml/2006/table">
            <a:tbl>
              <a:tblPr firstRow="1" bandRow="1">
                <a:tableStyleId>{5DA37D80-6434-44D0-A028-1B22A696006F}</a:tableStyleId>
              </a:tblPr>
              <a:tblGrid>
                <a:gridCol w="3191714">
                  <a:extLst>
                    <a:ext uri="{9D8B030D-6E8A-4147-A177-3AD203B41FA5}">
                      <a16:colId xmlns:a16="http://schemas.microsoft.com/office/drawing/2014/main" val="3537098369"/>
                    </a:ext>
                  </a:extLst>
                </a:gridCol>
                <a:gridCol w="3191714">
                  <a:extLst>
                    <a:ext uri="{9D8B030D-6E8A-4147-A177-3AD203B41FA5}">
                      <a16:colId xmlns:a16="http://schemas.microsoft.com/office/drawing/2014/main" val="1291292779"/>
                    </a:ext>
                  </a:extLst>
                </a:gridCol>
                <a:gridCol w="3191714">
                  <a:extLst>
                    <a:ext uri="{9D8B030D-6E8A-4147-A177-3AD203B41FA5}">
                      <a16:colId xmlns:a16="http://schemas.microsoft.com/office/drawing/2014/main" val="127885150"/>
                    </a:ext>
                  </a:extLst>
                </a:gridCol>
              </a:tblGrid>
              <a:tr h="792088">
                <a:tc>
                  <a:txBody>
                    <a:bodyPr/>
                    <a:lstStyle/>
                    <a:p>
                      <a:pPr algn="ctr"/>
                      <a:r>
                        <a:rPr lang="en-US" sz="2800" dirty="0"/>
                        <a:t>ADJECTIVE</a:t>
                      </a:r>
                      <a:endParaRPr lang="en-AE" sz="2800" dirty="0"/>
                    </a:p>
                  </a:txBody>
                  <a:tcPr/>
                </a:tc>
                <a:tc>
                  <a:txBody>
                    <a:bodyPr/>
                    <a:lstStyle/>
                    <a:p>
                      <a:pPr algn="ctr"/>
                      <a:r>
                        <a:rPr lang="en-IN" sz="2800" dirty="0"/>
                        <a:t> COMPARATIVE</a:t>
                      </a:r>
                      <a:endParaRPr lang="en-AE" sz="2800" dirty="0"/>
                    </a:p>
                  </a:txBody>
                  <a:tcPr/>
                </a:tc>
                <a:tc>
                  <a:txBody>
                    <a:bodyPr/>
                    <a:lstStyle/>
                    <a:p>
                      <a:pPr algn="ctr"/>
                      <a:r>
                        <a:rPr lang="en-IE" sz="2800" b="1" kern="1200" dirty="0">
                          <a:solidFill>
                            <a:schemeClr val="tx1"/>
                          </a:solidFill>
                          <a:effectLst/>
                        </a:rPr>
                        <a:t>SUPERLATIVE</a:t>
                      </a:r>
                      <a:endParaRPr lang="en-AE" sz="2800" dirty="0">
                        <a:solidFill>
                          <a:schemeClr val="tx1"/>
                        </a:solidFill>
                      </a:endParaRPr>
                    </a:p>
                  </a:txBody>
                  <a:tcPr/>
                </a:tc>
                <a:extLst>
                  <a:ext uri="{0D108BD9-81ED-4DB2-BD59-A6C34878D82A}">
                    <a16:rowId xmlns:a16="http://schemas.microsoft.com/office/drawing/2014/main" val="1780450967"/>
                  </a:ext>
                </a:extLst>
              </a:tr>
              <a:tr h="79208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4208924820"/>
                  </a:ext>
                </a:extLst>
              </a:tr>
              <a:tr h="79208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3484252169"/>
                  </a:ext>
                </a:extLst>
              </a:tr>
              <a:tr h="79208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197777505"/>
                  </a:ext>
                </a:extLst>
              </a:tr>
            </a:tbl>
          </a:graphicData>
        </a:graphic>
      </p:graphicFrame>
      <p:sp>
        <p:nvSpPr>
          <p:cNvPr id="4" name="TextBox 3">
            <a:extLst>
              <a:ext uri="{FF2B5EF4-FFF2-40B4-BE49-F238E27FC236}">
                <a16:creationId xmlns:a16="http://schemas.microsoft.com/office/drawing/2014/main" id="{EF3BE5EF-1008-1332-21F5-DA2D72E24313}"/>
              </a:ext>
            </a:extLst>
          </p:cNvPr>
          <p:cNvSpPr txBox="1"/>
          <p:nvPr/>
        </p:nvSpPr>
        <p:spPr>
          <a:xfrm>
            <a:off x="1631504" y="4008760"/>
            <a:ext cx="1922734" cy="523220"/>
          </a:xfrm>
          <a:prstGeom prst="rect">
            <a:avLst/>
          </a:prstGeom>
          <a:noFill/>
        </p:spPr>
        <p:txBody>
          <a:bodyPr wrap="square" rtlCol="0">
            <a:spAutoFit/>
          </a:bodyPr>
          <a:lstStyle/>
          <a:p>
            <a:pPr algn="ctr"/>
            <a:r>
              <a:rPr lang="en-US" sz="2800" dirty="0"/>
              <a:t>worried</a:t>
            </a:r>
            <a:endParaRPr lang="en-AE" sz="2800" dirty="0"/>
          </a:p>
        </p:txBody>
      </p:sp>
      <p:sp>
        <p:nvSpPr>
          <p:cNvPr id="5" name="TextBox 4">
            <a:extLst>
              <a:ext uri="{FF2B5EF4-FFF2-40B4-BE49-F238E27FC236}">
                <a16:creationId xmlns:a16="http://schemas.microsoft.com/office/drawing/2014/main" id="{CA7886B0-D31E-3595-56C8-97CA99368394}"/>
              </a:ext>
            </a:extLst>
          </p:cNvPr>
          <p:cNvSpPr txBox="1"/>
          <p:nvPr/>
        </p:nvSpPr>
        <p:spPr>
          <a:xfrm>
            <a:off x="4439816" y="4008760"/>
            <a:ext cx="2789296" cy="523220"/>
          </a:xfrm>
          <a:prstGeom prst="rect">
            <a:avLst/>
          </a:prstGeom>
          <a:noFill/>
        </p:spPr>
        <p:txBody>
          <a:bodyPr wrap="square" rtlCol="0">
            <a:spAutoFit/>
          </a:bodyPr>
          <a:lstStyle/>
          <a:p>
            <a:pPr algn="ctr"/>
            <a:r>
              <a:rPr lang="en-US" sz="2800" dirty="0"/>
              <a:t>more worried</a:t>
            </a:r>
            <a:endParaRPr lang="en-AE" sz="2800" dirty="0"/>
          </a:p>
        </p:txBody>
      </p:sp>
      <p:sp>
        <p:nvSpPr>
          <p:cNvPr id="6" name="TextBox 5">
            <a:extLst>
              <a:ext uri="{FF2B5EF4-FFF2-40B4-BE49-F238E27FC236}">
                <a16:creationId xmlns:a16="http://schemas.microsoft.com/office/drawing/2014/main" id="{85804962-8D9E-FEA5-616B-692ED7776B73}"/>
              </a:ext>
            </a:extLst>
          </p:cNvPr>
          <p:cNvSpPr txBox="1"/>
          <p:nvPr/>
        </p:nvSpPr>
        <p:spPr>
          <a:xfrm>
            <a:off x="7968208" y="4008760"/>
            <a:ext cx="2305204" cy="523220"/>
          </a:xfrm>
          <a:prstGeom prst="rect">
            <a:avLst/>
          </a:prstGeom>
          <a:noFill/>
        </p:spPr>
        <p:txBody>
          <a:bodyPr wrap="square" rtlCol="0">
            <a:spAutoFit/>
          </a:bodyPr>
          <a:lstStyle/>
          <a:p>
            <a:pPr algn="ctr"/>
            <a:r>
              <a:rPr lang="en-US" sz="2800" dirty="0"/>
              <a:t>most worried</a:t>
            </a:r>
            <a:endParaRPr lang="en-AE" sz="2800" dirty="0"/>
          </a:p>
        </p:txBody>
      </p:sp>
      <p:sp>
        <p:nvSpPr>
          <p:cNvPr id="7" name="TextBox 6">
            <a:extLst>
              <a:ext uri="{FF2B5EF4-FFF2-40B4-BE49-F238E27FC236}">
                <a16:creationId xmlns:a16="http://schemas.microsoft.com/office/drawing/2014/main" id="{E2DA4E49-7A88-FB46-AFC4-109DDBCCA9D8}"/>
              </a:ext>
            </a:extLst>
          </p:cNvPr>
          <p:cNvSpPr txBox="1"/>
          <p:nvPr/>
        </p:nvSpPr>
        <p:spPr>
          <a:xfrm>
            <a:off x="7999735" y="4750864"/>
            <a:ext cx="2242150" cy="523220"/>
          </a:xfrm>
          <a:prstGeom prst="rect">
            <a:avLst/>
          </a:prstGeom>
          <a:noFill/>
        </p:spPr>
        <p:txBody>
          <a:bodyPr wrap="square" rtlCol="0">
            <a:spAutoFit/>
          </a:bodyPr>
          <a:lstStyle/>
          <a:p>
            <a:pPr algn="ctr"/>
            <a:r>
              <a:rPr lang="en-US" sz="2800" dirty="0"/>
              <a:t>most careful</a:t>
            </a:r>
            <a:endParaRPr lang="en-AE" sz="2800" dirty="0"/>
          </a:p>
        </p:txBody>
      </p:sp>
      <p:sp>
        <p:nvSpPr>
          <p:cNvPr id="8" name="TextBox 7">
            <a:extLst>
              <a:ext uri="{FF2B5EF4-FFF2-40B4-BE49-F238E27FC236}">
                <a16:creationId xmlns:a16="http://schemas.microsoft.com/office/drawing/2014/main" id="{EC340919-D531-2550-3590-F4AF18861113}"/>
              </a:ext>
            </a:extLst>
          </p:cNvPr>
          <p:cNvSpPr txBox="1"/>
          <p:nvPr/>
        </p:nvSpPr>
        <p:spPr>
          <a:xfrm>
            <a:off x="4522719" y="4729048"/>
            <a:ext cx="2623490" cy="523220"/>
          </a:xfrm>
          <a:prstGeom prst="rect">
            <a:avLst/>
          </a:prstGeom>
          <a:noFill/>
        </p:spPr>
        <p:txBody>
          <a:bodyPr wrap="square" rtlCol="0">
            <a:spAutoFit/>
          </a:bodyPr>
          <a:lstStyle/>
          <a:p>
            <a:pPr algn="ctr"/>
            <a:r>
              <a:rPr lang="en-US" sz="2800" dirty="0"/>
              <a:t>more careful</a:t>
            </a:r>
            <a:endParaRPr lang="en-AE" sz="2800" dirty="0"/>
          </a:p>
        </p:txBody>
      </p:sp>
      <p:sp>
        <p:nvSpPr>
          <p:cNvPr id="9" name="TextBox 8">
            <a:extLst>
              <a:ext uri="{FF2B5EF4-FFF2-40B4-BE49-F238E27FC236}">
                <a16:creationId xmlns:a16="http://schemas.microsoft.com/office/drawing/2014/main" id="{EA7AD734-3BE8-CF5C-FEF0-89AD14FF1459}"/>
              </a:ext>
            </a:extLst>
          </p:cNvPr>
          <p:cNvSpPr txBox="1"/>
          <p:nvPr/>
        </p:nvSpPr>
        <p:spPr>
          <a:xfrm>
            <a:off x="1721297" y="4726088"/>
            <a:ext cx="1743149" cy="523220"/>
          </a:xfrm>
          <a:prstGeom prst="rect">
            <a:avLst/>
          </a:prstGeom>
          <a:noFill/>
        </p:spPr>
        <p:txBody>
          <a:bodyPr wrap="square" rtlCol="0">
            <a:spAutoFit/>
          </a:bodyPr>
          <a:lstStyle/>
          <a:p>
            <a:pPr algn="ctr"/>
            <a:r>
              <a:rPr lang="en-US" sz="2800" dirty="0"/>
              <a:t>careful</a:t>
            </a:r>
            <a:endParaRPr lang="en-AE" sz="2800" dirty="0"/>
          </a:p>
        </p:txBody>
      </p:sp>
      <p:sp>
        <p:nvSpPr>
          <p:cNvPr id="10" name="TextBox 9">
            <a:extLst>
              <a:ext uri="{FF2B5EF4-FFF2-40B4-BE49-F238E27FC236}">
                <a16:creationId xmlns:a16="http://schemas.microsoft.com/office/drawing/2014/main" id="{E5E7CDC2-634D-C41C-6D77-CFB619A1620A}"/>
              </a:ext>
            </a:extLst>
          </p:cNvPr>
          <p:cNvSpPr txBox="1"/>
          <p:nvPr/>
        </p:nvSpPr>
        <p:spPr>
          <a:xfrm>
            <a:off x="7999735" y="5603248"/>
            <a:ext cx="2242150" cy="523220"/>
          </a:xfrm>
          <a:prstGeom prst="rect">
            <a:avLst/>
          </a:prstGeom>
          <a:noFill/>
        </p:spPr>
        <p:txBody>
          <a:bodyPr wrap="square" rtlCol="0">
            <a:spAutoFit/>
          </a:bodyPr>
          <a:lstStyle/>
          <a:p>
            <a:pPr algn="ctr"/>
            <a:r>
              <a:rPr lang="en-US" sz="2800" dirty="0"/>
              <a:t>most useless</a:t>
            </a:r>
            <a:endParaRPr lang="en-AE" sz="2800" dirty="0"/>
          </a:p>
        </p:txBody>
      </p:sp>
      <p:sp>
        <p:nvSpPr>
          <p:cNvPr id="11" name="TextBox 10">
            <a:extLst>
              <a:ext uri="{FF2B5EF4-FFF2-40B4-BE49-F238E27FC236}">
                <a16:creationId xmlns:a16="http://schemas.microsoft.com/office/drawing/2014/main" id="{8937B6CF-982D-28D5-EDFE-5CDB8FDD3976}"/>
              </a:ext>
            </a:extLst>
          </p:cNvPr>
          <p:cNvSpPr txBox="1"/>
          <p:nvPr/>
        </p:nvSpPr>
        <p:spPr>
          <a:xfrm>
            <a:off x="4477963" y="5581432"/>
            <a:ext cx="2713002" cy="523220"/>
          </a:xfrm>
          <a:prstGeom prst="rect">
            <a:avLst/>
          </a:prstGeom>
          <a:noFill/>
        </p:spPr>
        <p:txBody>
          <a:bodyPr wrap="square" rtlCol="0">
            <a:spAutoFit/>
          </a:bodyPr>
          <a:lstStyle/>
          <a:p>
            <a:pPr algn="ctr"/>
            <a:r>
              <a:rPr lang="en-US" sz="2800" dirty="0"/>
              <a:t>more useless</a:t>
            </a:r>
            <a:endParaRPr lang="en-AE" sz="2800" dirty="0"/>
          </a:p>
        </p:txBody>
      </p:sp>
      <p:sp>
        <p:nvSpPr>
          <p:cNvPr id="12" name="TextBox 11">
            <a:extLst>
              <a:ext uri="{FF2B5EF4-FFF2-40B4-BE49-F238E27FC236}">
                <a16:creationId xmlns:a16="http://schemas.microsoft.com/office/drawing/2014/main" id="{71F7867A-DFA1-91E5-9A3C-70AB8C632860}"/>
              </a:ext>
            </a:extLst>
          </p:cNvPr>
          <p:cNvSpPr txBox="1"/>
          <p:nvPr/>
        </p:nvSpPr>
        <p:spPr>
          <a:xfrm>
            <a:off x="1631504" y="5550811"/>
            <a:ext cx="1922734" cy="523220"/>
          </a:xfrm>
          <a:prstGeom prst="rect">
            <a:avLst/>
          </a:prstGeom>
          <a:noFill/>
        </p:spPr>
        <p:txBody>
          <a:bodyPr wrap="square" rtlCol="0">
            <a:spAutoFit/>
          </a:bodyPr>
          <a:lstStyle/>
          <a:p>
            <a:pPr algn="ctr"/>
            <a:r>
              <a:rPr lang="en-US" sz="2800" dirty="0"/>
              <a:t>useless</a:t>
            </a:r>
            <a:endParaRPr lang="en-AE" sz="2800" dirty="0"/>
          </a:p>
        </p:txBody>
      </p:sp>
      <p:sp>
        <p:nvSpPr>
          <p:cNvPr id="19" name="TextBox 18">
            <a:extLst>
              <a:ext uri="{FF2B5EF4-FFF2-40B4-BE49-F238E27FC236}">
                <a16:creationId xmlns:a16="http://schemas.microsoft.com/office/drawing/2014/main" id="{6E8DC021-2099-2BAA-80D4-E175DE9FD55E}"/>
              </a:ext>
            </a:extLst>
          </p:cNvPr>
          <p:cNvSpPr txBox="1"/>
          <p:nvPr/>
        </p:nvSpPr>
        <p:spPr>
          <a:xfrm>
            <a:off x="227347" y="1484784"/>
            <a:ext cx="1728193"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- 5</a:t>
            </a:r>
            <a:endParaRPr lang="en-AE" sz="2800" b="1" dirty="0">
              <a:solidFill>
                <a:schemeClr val="bg1"/>
              </a:solidFill>
            </a:endParaRPr>
          </a:p>
        </p:txBody>
      </p:sp>
      <p:grpSp>
        <p:nvGrpSpPr>
          <p:cNvPr id="20" name="Group 19">
            <a:extLst>
              <a:ext uri="{FF2B5EF4-FFF2-40B4-BE49-F238E27FC236}">
                <a16:creationId xmlns:a16="http://schemas.microsoft.com/office/drawing/2014/main" id="{6B18E3D9-1BD7-4182-398E-76065B286620}"/>
              </a:ext>
            </a:extLst>
          </p:cNvPr>
          <p:cNvGrpSpPr/>
          <p:nvPr/>
        </p:nvGrpSpPr>
        <p:grpSpPr>
          <a:xfrm>
            <a:off x="2164026" y="291321"/>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21" name="Arrow: Chevron 20">
              <a:extLst>
                <a:ext uri="{FF2B5EF4-FFF2-40B4-BE49-F238E27FC236}">
                  <a16:creationId xmlns:a16="http://schemas.microsoft.com/office/drawing/2014/main" id="{ACC8430C-40DC-3C27-69E3-24F4B0EB7AC6}"/>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Arrow: Pentagon 21">
              <a:extLst>
                <a:ext uri="{FF2B5EF4-FFF2-40B4-BE49-F238E27FC236}">
                  <a16:creationId xmlns:a16="http://schemas.microsoft.com/office/drawing/2014/main" id="{DC91E534-452B-CE19-B92D-D2E5B04D63B8}"/>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3600" b="1" dirty="0">
                  <a:solidFill>
                    <a:schemeClr val="bg1"/>
                  </a:solidFill>
                </a:rPr>
                <a:t>Superlatives-Adjectives Rules</a:t>
              </a:r>
            </a:p>
            <a:p>
              <a:pPr algn="ctr"/>
              <a:endParaRPr lang="en-IN" b="1" dirty="0">
                <a:solidFill>
                  <a:schemeClr val="bg1"/>
                </a:solidFill>
              </a:endParaRPr>
            </a:p>
          </p:txBody>
        </p:sp>
        <p:sp>
          <p:nvSpPr>
            <p:cNvPr id="23" name="Arrow: Chevron 22">
              <a:extLst>
                <a:ext uri="{FF2B5EF4-FFF2-40B4-BE49-F238E27FC236}">
                  <a16:creationId xmlns:a16="http://schemas.microsoft.com/office/drawing/2014/main" id="{B404B0C3-60EE-7831-7D85-E1D1D443C8DD}"/>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3" name="TextBox 12">
            <a:extLst>
              <a:ext uri="{FF2B5EF4-FFF2-40B4-BE49-F238E27FC236}">
                <a16:creationId xmlns:a16="http://schemas.microsoft.com/office/drawing/2014/main" id="{65F0D11A-144A-714F-DA9F-AAB9D0173E87}"/>
              </a:ext>
            </a:extLst>
          </p:cNvPr>
          <p:cNvSpPr txBox="1"/>
          <p:nvPr/>
        </p:nvSpPr>
        <p:spPr>
          <a:xfrm>
            <a:off x="1991544" y="1456525"/>
            <a:ext cx="9575141" cy="954107"/>
          </a:xfrm>
          <a:prstGeom prst="rect">
            <a:avLst/>
          </a:prstGeom>
          <a:noFill/>
        </p:spPr>
        <p:txBody>
          <a:bodyPr wrap="square">
            <a:spAutoFit/>
          </a:bodyPr>
          <a:lstStyle/>
          <a:p>
            <a:r>
              <a:rPr lang="en-GB" sz="2800" dirty="0">
                <a:solidFill>
                  <a:srgbClr val="000066"/>
                </a:solidFill>
              </a:rPr>
              <a:t>Two syllable Adjectives ending in </a:t>
            </a:r>
            <a:r>
              <a:rPr lang="en-GB" sz="2800" b="1" dirty="0">
                <a:solidFill>
                  <a:srgbClr val="000066"/>
                </a:solidFill>
              </a:rPr>
              <a:t>ed, </a:t>
            </a:r>
            <a:r>
              <a:rPr lang="en-GB" sz="2800" b="1" dirty="0" err="1">
                <a:solidFill>
                  <a:srgbClr val="000066"/>
                </a:solidFill>
              </a:rPr>
              <a:t>ing</a:t>
            </a:r>
            <a:r>
              <a:rPr lang="en-GB" sz="2800" b="1" dirty="0">
                <a:solidFill>
                  <a:srgbClr val="000066"/>
                </a:solidFill>
              </a:rPr>
              <a:t>, </a:t>
            </a:r>
            <a:r>
              <a:rPr lang="en-GB" sz="2800" b="1" dirty="0" err="1">
                <a:solidFill>
                  <a:srgbClr val="000066"/>
                </a:solidFill>
              </a:rPr>
              <a:t>ful</a:t>
            </a:r>
            <a:r>
              <a:rPr lang="en-GB" sz="2800" dirty="0">
                <a:solidFill>
                  <a:srgbClr val="000066"/>
                </a:solidFill>
              </a:rPr>
              <a:t> or </a:t>
            </a:r>
            <a:r>
              <a:rPr lang="en-GB" sz="2800" b="1" dirty="0">
                <a:solidFill>
                  <a:srgbClr val="000066"/>
                </a:solidFill>
              </a:rPr>
              <a:t>less</a:t>
            </a:r>
            <a:r>
              <a:rPr lang="en-GB" sz="2800" dirty="0">
                <a:solidFill>
                  <a:srgbClr val="000066"/>
                </a:solidFill>
              </a:rPr>
              <a:t> always form the comparative with </a:t>
            </a:r>
            <a:r>
              <a:rPr lang="en-GB" sz="2800" dirty="0">
                <a:solidFill>
                  <a:srgbClr val="FF0000"/>
                </a:solidFill>
              </a:rPr>
              <a:t>more</a:t>
            </a:r>
            <a:r>
              <a:rPr lang="en-GB" sz="2800" dirty="0">
                <a:solidFill>
                  <a:srgbClr val="000066"/>
                </a:solidFill>
              </a:rPr>
              <a:t> and the superlative with </a:t>
            </a:r>
            <a:r>
              <a:rPr lang="en-GB" sz="2800" dirty="0">
                <a:solidFill>
                  <a:srgbClr val="FF0000"/>
                </a:solidFill>
              </a:rPr>
              <a:t>most</a:t>
            </a:r>
            <a:r>
              <a:rPr lang="en-GB" sz="2800" dirty="0">
                <a:solidFill>
                  <a:srgbClr val="000066"/>
                </a:solidFill>
              </a:rPr>
              <a:t>. </a:t>
            </a:r>
          </a:p>
        </p:txBody>
      </p:sp>
    </p:spTree>
    <p:extLst>
      <p:ext uri="{BB962C8B-B14F-4D97-AF65-F5344CB8AC3E}">
        <p14:creationId xmlns:p14="http://schemas.microsoft.com/office/powerpoint/2010/main" val="174180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290">
                                          <p:stCondLst>
                                            <p:cond delay="0"/>
                                          </p:stCondLst>
                                        </p:cTn>
                                        <p:tgtEl>
                                          <p:spTgt spid="19"/>
                                        </p:tgtEl>
                                      </p:cBhvr>
                                    </p:animEffect>
                                    <p:anim calcmode="lin" valueType="num">
                                      <p:cBhvr>
                                        <p:cTn id="8"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3" dur="13">
                                          <p:stCondLst>
                                            <p:cond delay="325"/>
                                          </p:stCondLst>
                                        </p:cTn>
                                        <p:tgtEl>
                                          <p:spTgt spid="19"/>
                                        </p:tgtEl>
                                      </p:cBhvr>
                                      <p:to x="100000" y="60000"/>
                                    </p:animScale>
                                    <p:animScale>
                                      <p:cBhvr>
                                        <p:cTn id="14" dur="83" decel="50000">
                                          <p:stCondLst>
                                            <p:cond delay="338"/>
                                          </p:stCondLst>
                                        </p:cTn>
                                        <p:tgtEl>
                                          <p:spTgt spid="19"/>
                                        </p:tgtEl>
                                      </p:cBhvr>
                                      <p:to x="100000" y="100000"/>
                                    </p:animScale>
                                    <p:animScale>
                                      <p:cBhvr>
                                        <p:cTn id="15" dur="13">
                                          <p:stCondLst>
                                            <p:cond delay="656"/>
                                          </p:stCondLst>
                                        </p:cTn>
                                        <p:tgtEl>
                                          <p:spTgt spid="19"/>
                                        </p:tgtEl>
                                      </p:cBhvr>
                                      <p:to x="100000" y="80000"/>
                                    </p:animScale>
                                    <p:animScale>
                                      <p:cBhvr>
                                        <p:cTn id="16" dur="83" decel="50000">
                                          <p:stCondLst>
                                            <p:cond delay="669"/>
                                          </p:stCondLst>
                                        </p:cTn>
                                        <p:tgtEl>
                                          <p:spTgt spid="19"/>
                                        </p:tgtEl>
                                      </p:cBhvr>
                                      <p:to x="100000" y="100000"/>
                                    </p:animScale>
                                    <p:animScale>
                                      <p:cBhvr>
                                        <p:cTn id="17" dur="13">
                                          <p:stCondLst>
                                            <p:cond delay="821"/>
                                          </p:stCondLst>
                                        </p:cTn>
                                        <p:tgtEl>
                                          <p:spTgt spid="19"/>
                                        </p:tgtEl>
                                      </p:cBhvr>
                                      <p:to x="100000" y="90000"/>
                                    </p:animScale>
                                    <p:animScale>
                                      <p:cBhvr>
                                        <p:cTn id="18" dur="83" decel="50000">
                                          <p:stCondLst>
                                            <p:cond delay="834"/>
                                          </p:stCondLst>
                                        </p:cTn>
                                        <p:tgtEl>
                                          <p:spTgt spid="19"/>
                                        </p:tgtEl>
                                      </p:cBhvr>
                                      <p:to x="100000" y="100000"/>
                                    </p:animScale>
                                    <p:animScale>
                                      <p:cBhvr>
                                        <p:cTn id="19" dur="13">
                                          <p:stCondLst>
                                            <p:cond delay="904"/>
                                          </p:stCondLst>
                                        </p:cTn>
                                        <p:tgtEl>
                                          <p:spTgt spid="19"/>
                                        </p:tgtEl>
                                      </p:cBhvr>
                                      <p:to x="100000" y="95000"/>
                                    </p:animScale>
                                    <p:animScale>
                                      <p:cBhvr>
                                        <p:cTn id="20" dur="83" decel="50000">
                                          <p:stCondLst>
                                            <p:cond delay="917"/>
                                          </p:stCondLst>
                                        </p:cTn>
                                        <p:tgtEl>
                                          <p:spTgt spid="19"/>
                                        </p:tgtEl>
                                      </p:cBhvr>
                                      <p:to x="100000" y="100000"/>
                                    </p:animScale>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000"/>
                                        <p:tgtEl>
                                          <p:spTgt spid="1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1000"/>
                                        <p:tgtEl>
                                          <p:spTgt spid="3"/>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par>
                          <p:cTn id="33" fill="hold">
                            <p:stCondLst>
                              <p:cond delay="3500"/>
                            </p:stCondLst>
                            <p:childTnLst>
                              <p:par>
                                <p:cTn id="34" presetID="14"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par>
                          <p:cTn id="37" fill="hold">
                            <p:stCondLst>
                              <p:cond delay="4000"/>
                            </p:stCondLst>
                            <p:childTnLst>
                              <p:par>
                                <p:cTn id="38" presetID="14" presetClass="entr" presetSubtype="1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par>
                          <p:cTn id="41" fill="hold">
                            <p:stCondLst>
                              <p:cond delay="4500"/>
                            </p:stCondLst>
                            <p:childTnLst>
                              <p:par>
                                <p:cTn id="42" presetID="14" presetClass="entr" presetSubtype="1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par>
                          <p:cTn id="45" fill="hold">
                            <p:stCondLst>
                              <p:cond delay="50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5500"/>
                            </p:stCondLst>
                            <p:childTnLst>
                              <p:par>
                                <p:cTn id="50" presetID="14" presetClass="entr" presetSubtype="1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1000"/>
                            </p:stCondLst>
                            <p:childTnLst>
                              <p:par>
                                <p:cTn id="63" presetID="14" presetClass="entr" presetSubtype="1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randombar(horizontal)">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9"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A9482F-1DE2-24D7-BBC1-9B69CEB51691}"/>
              </a:ext>
            </a:extLst>
          </p:cNvPr>
          <p:cNvSpPr txBox="1"/>
          <p:nvPr/>
        </p:nvSpPr>
        <p:spPr>
          <a:xfrm>
            <a:off x="4943872" y="5426060"/>
            <a:ext cx="2338012" cy="523220"/>
          </a:xfrm>
          <a:prstGeom prst="rect">
            <a:avLst/>
          </a:prstGeom>
          <a:noFill/>
        </p:spPr>
        <p:txBody>
          <a:bodyPr wrap="square" rtlCol="0">
            <a:spAutoFit/>
          </a:bodyPr>
          <a:lstStyle/>
          <a:p>
            <a:pPr algn="ctr"/>
            <a:r>
              <a:rPr lang="en-US" sz="2800" dirty="0"/>
              <a:t>less than</a:t>
            </a:r>
            <a:endParaRPr lang="en-AE" sz="2800" dirty="0"/>
          </a:p>
        </p:txBody>
      </p:sp>
      <p:sp>
        <p:nvSpPr>
          <p:cNvPr id="8" name="TextBox 7">
            <a:extLst>
              <a:ext uri="{FF2B5EF4-FFF2-40B4-BE49-F238E27FC236}">
                <a16:creationId xmlns:a16="http://schemas.microsoft.com/office/drawing/2014/main" id="{6E1652AE-5F3E-DFB0-559F-2110CF80C0E2}"/>
              </a:ext>
            </a:extLst>
          </p:cNvPr>
          <p:cNvSpPr txBox="1"/>
          <p:nvPr/>
        </p:nvSpPr>
        <p:spPr>
          <a:xfrm>
            <a:off x="9622007" y="5426060"/>
            <a:ext cx="1514553" cy="523220"/>
          </a:xfrm>
          <a:prstGeom prst="rect">
            <a:avLst/>
          </a:prstGeom>
          <a:noFill/>
        </p:spPr>
        <p:txBody>
          <a:bodyPr wrap="square" rtlCol="0">
            <a:spAutoFit/>
          </a:bodyPr>
          <a:lstStyle/>
          <a:p>
            <a:pPr algn="ctr"/>
            <a:r>
              <a:rPr lang="en-US" sz="2800" dirty="0"/>
              <a:t>the least</a:t>
            </a:r>
            <a:endParaRPr lang="en-AE" sz="2800" dirty="0"/>
          </a:p>
        </p:txBody>
      </p:sp>
      <p:sp>
        <p:nvSpPr>
          <p:cNvPr id="9" name="TextBox 8">
            <a:extLst>
              <a:ext uri="{FF2B5EF4-FFF2-40B4-BE49-F238E27FC236}">
                <a16:creationId xmlns:a16="http://schemas.microsoft.com/office/drawing/2014/main" id="{170C597D-20B2-F180-8070-7AC207064278}"/>
              </a:ext>
            </a:extLst>
          </p:cNvPr>
          <p:cNvSpPr txBox="1"/>
          <p:nvPr/>
        </p:nvSpPr>
        <p:spPr>
          <a:xfrm>
            <a:off x="823805" y="5426060"/>
            <a:ext cx="1099088" cy="523220"/>
          </a:xfrm>
          <a:prstGeom prst="rect">
            <a:avLst/>
          </a:prstGeom>
          <a:noFill/>
        </p:spPr>
        <p:txBody>
          <a:bodyPr wrap="square" rtlCol="0">
            <a:spAutoFit/>
          </a:bodyPr>
          <a:lstStyle/>
          <a:p>
            <a:pPr algn="ctr"/>
            <a:r>
              <a:rPr lang="en-US" sz="2800" dirty="0"/>
              <a:t>little</a:t>
            </a:r>
            <a:endParaRPr lang="en-AE" sz="2800" dirty="0"/>
          </a:p>
        </p:txBody>
      </p:sp>
      <p:sp>
        <p:nvSpPr>
          <p:cNvPr id="19" name="TextBox 18">
            <a:extLst>
              <a:ext uri="{FF2B5EF4-FFF2-40B4-BE49-F238E27FC236}">
                <a16:creationId xmlns:a16="http://schemas.microsoft.com/office/drawing/2014/main" id="{DDA96365-AEDF-4837-32B4-EE98BB979C8E}"/>
              </a:ext>
            </a:extLst>
          </p:cNvPr>
          <p:cNvSpPr txBox="1"/>
          <p:nvPr/>
        </p:nvSpPr>
        <p:spPr>
          <a:xfrm>
            <a:off x="2335378" y="1462256"/>
            <a:ext cx="9305238" cy="954107"/>
          </a:xfrm>
          <a:prstGeom prst="rect">
            <a:avLst/>
          </a:prstGeom>
          <a:noFill/>
        </p:spPr>
        <p:txBody>
          <a:bodyPr wrap="square">
            <a:spAutoFit/>
          </a:bodyPr>
          <a:lstStyle/>
          <a:p>
            <a:r>
              <a:rPr lang="en-GB" sz="2800" dirty="0">
                <a:solidFill>
                  <a:srgbClr val="000066"/>
                </a:solidFill>
              </a:rPr>
              <a:t>There are some exceptions where the adjectives change their form completely in comparative and superlative status.</a:t>
            </a:r>
          </a:p>
        </p:txBody>
      </p:sp>
      <p:sp>
        <p:nvSpPr>
          <p:cNvPr id="20" name="TextBox 19">
            <a:extLst>
              <a:ext uri="{FF2B5EF4-FFF2-40B4-BE49-F238E27FC236}">
                <a16:creationId xmlns:a16="http://schemas.microsoft.com/office/drawing/2014/main" id="{C6CAA1B0-ACBF-E254-159B-1A120B1AE8ED}"/>
              </a:ext>
            </a:extLst>
          </p:cNvPr>
          <p:cNvSpPr txBox="1"/>
          <p:nvPr/>
        </p:nvSpPr>
        <p:spPr>
          <a:xfrm>
            <a:off x="227346" y="1462256"/>
            <a:ext cx="1728193"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- 6</a:t>
            </a:r>
            <a:endParaRPr lang="en-AE" sz="2800" b="1" dirty="0">
              <a:solidFill>
                <a:schemeClr val="bg1"/>
              </a:solidFill>
            </a:endParaRPr>
          </a:p>
        </p:txBody>
      </p:sp>
      <p:pic>
        <p:nvPicPr>
          <p:cNvPr id="6150" name="Picture 6" descr="Free vector graphics of Water">
            <a:extLst>
              <a:ext uri="{FF2B5EF4-FFF2-40B4-BE49-F238E27FC236}">
                <a16:creationId xmlns:a16="http://schemas.microsoft.com/office/drawing/2014/main" id="{035E593F-A461-6F7A-06AE-1DA80767BA9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94892" y="2933366"/>
            <a:ext cx="1156915" cy="2197833"/>
          </a:xfrm>
          <a:prstGeom prst="rect">
            <a:avLst/>
          </a:prstGeom>
          <a:noFill/>
          <a:ln>
            <a:solidFill>
              <a:schemeClr val="bg1"/>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5E0E00D-7929-EC3F-3E40-A6BADD85DAAD}"/>
              </a:ext>
            </a:extLst>
          </p:cNvPr>
          <p:cNvGrpSpPr/>
          <p:nvPr/>
        </p:nvGrpSpPr>
        <p:grpSpPr>
          <a:xfrm>
            <a:off x="5534421" y="2933366"/>
            <a:ext cx="1156915" cy="2197833"/>
            <a:chOff x="5517541" y="3429000"/>
            <a:chExt cx="1156915" cy="2197833"/>
          </a:xfrm>
          <a:effectLst/>
        </p:grpSpPr>
        <p:pic>
          <p:nvPicPr>
            <p:cNvPr id="11" name="Picture 6" descr="Free vector graphics of Water">
              <a:extLst>
                <a:ext uri="{FF2B5EF4-FFF2-40B4-BE49-F238E27FC236}">
                  <a16:creationId xmlns:a16="http://schemas.microsoft.com/office/drawing/2014/main" id="{DEC3C6C5-4363-0ECE-F32E-FE47D2CD106F}"/>
                </a:ext>
              </a:extLst>
            </p:cNvPr>
            <p:cNvPicPr>
              <a:picLocks noChangeAspect="1" noChangeArrowheads="1"/>
            </p:cNvPicPr>
            <p:nvPr/>
          </p:nvPicPr>
          <p:blipFill>
            <a:blip r:embed="rId3" cstate="print">
              <a:alphaModFix/>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17541" y="3429000"/>
              <a:ext cx="1156915" cy="2197833"/>
            </a:xfrm>
            <a:prstGeom prst="rect">
              <a:avLst/>
            </a:prstGeom>
            <a:solidFill>
              <a:srgbClr val="FFFFFF"/>
            </a:solidFill>
            <a:ln w="3175">
              <a:solidFill>
                <a:schemeClr val="bg1"/>
              </a:solidFill>
            </a:ln>
            <a:effectLst>
              <a:outerShdw blurRad="76200" dir="18900000" sy="23000" kx="-1200000" algn="bl" rotWithShape="0">
                <a:prstClr val="black">
                  <a:alpha val="20000"/>
                </a:prstClr>
              </a:outerShdw>
            </a:effectLst>
          </p:spPr>
        </p:pic>
        <p:sp>
          <p:nvSpPr>
            <p:cNvPr id="12" name="Cylinder 11">
              <a:extLst>
                <a:ext uri="{FF2B5EF4-FFF2-40B4-BE49-F238E27FC236}">
                  <a16:creationId xmlns:a16="http://schemas.microsoft.com/office/drawing/2014/main" id="{FADCDCB8-5C78-CD5D-8E2E-2205460E4034}"/>
                </a:ext>
              </a:extLst>
            </p:cNvPr>
            <p:cNvSpPr/>
            <p:nvPr/>
          </p:nvSpPr>
          <p:spPr>
            <a:xfrm>
              <a:off x="5554742" y="4329376"/>
              <a:ext cx="1082514" cy="683800"/>
            </a:xfrm>
            <a:prstGeom prst="ca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p>
          </p:txBody>
        </p:sp>
      </p:grpSp>
      <p:grpSp>
        <p:nvGrpSpPr>
          <p:cNvPr id="14" name="Group 13">
            <a:extLst>
              <a:ext uri="{FF2B5EF4-FFF2-40B4-BE49-F238E27FC236}">
                <a16:creationId xmlns:a16="http://schemas.microsoft.com/office/drawing/2014/main" id="{533E4758-0184-A626-0AE0-428436232674}"/>
              </a:ext>
            </a:extLst>
          </p:cNvPr>
          <p:cNvGrpSpPr/>
          <p:nvPr/>
        </p:nvGrpSpPr>
        <p:grpSpPr>
          <a:xfrm>
            <a:off x="9800826" y="2933366"/>
            <a:ext cx="1156915" cy="2197833"/>
            <a:chOff x="5517541" y="3429000"/>
            <a:chExt cx="1156915" cy="2197833"/>
          </a:xfrm>
        </p:grpSpPr>
        <p:pic>
          <p:nvPicPr>
            <p:cNvPr id="15" name="Picture 6" descr="Free vector graphics of Water">
              <a:extLst>
                <a:ext uri="{FF2B5EF4-FFF2-40B4-BE49-F238E27FC236}">
                  <a16:creationId xmlns:a16="http://schemas.microsoft.com/office/drawing/2014/main" id="{22B83596-C129-E741-7D76-13E7233F841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17541" y="3429000"/>
              <a:ext cx="1156915" cy="2197833"/>
            </a:xfrm>
            <a:prstGeom prst="rect">
              <a:avLst/>
            </a:prstGeom>
            <a:noFill/>
            <a:ln w="3175">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6" name="Cylinder 15">
              <a:extLst>
                <a:ext uri="{FF2B5EF4-FFF2-40B4-BE49-F238E27FC236}">
                  <a16:creationId xmlns:a16="http://schemas.microsoft.com/office/drawing/2014/main" id="{957B3B07-5F57-2673-30C1-91071C2A15B0}"/>
                </a:ext>
              </a:extLst>
            </p:cNvPr>
            <p:cNvSpPr/>
            <p:nvPr/>
          </p:nvSpPr>
          <p:spPr>
            <a:xfrm>
              <a:off x="5554742" y="4329376"/>
              <a:ext cx="1082514" cy="899824"/>
            </a:xfrm>
            <a:prstGeom prst="can">
              <a:avLst>
                <a:gd name="adj" fmla="val 70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grpSp>
      <p:grpSp>
        <p:nvGrpSpPr>
          <p:cNvPr id="17" name="Group 16">
            <a:extLst>
              <a:ext uri="{FF2B5EF4-FFF2-40B4-BE49-F238E27FC236}">
                <a16:creationId xmlns:a16="http://schemas.microsoft.com/office/drawing/2014/main" id="{76A00013-6C19-0648-1EA9-CB880183DF07}"/>
              </a:ext>
            </a:extLst>
          </p:cNvPr>
          <p:cNvGrpSpPr/>
          <p:nvPr/>
        </p:nvGrpSpPr>
        <p:grpSpPr>
          <a:xfrm>
            <a:off x="2150074" y="276807"/>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18" name="Arrow: Chevron 17">
              <a:extLst>
                <a:ext uri="{FF2B5EF4-FFF2-40B4-BE49-F238E27FC236}">
                  <a16:creationId xmlns:a16="http://schemas.microsoft.com/office/drawing/2014/main" id="{EB92DB43-66D1-E9FF-11CD-49C64165255F}"/>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Arrow: Pentagon 24">
              <a:extLst>
                <a:ext uri="{FF2B5EF4-FFF2-40B4-BE49-F238E27FC236}">
                  <a16:creationId xmlns:a16="http://schemas.microsoft.com/office/drawing/2014/main" id="{DE7D0244-1C94-1CED-C87E-B36B5D338EBF}"/>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 Rules</a:t>
              </a:r>
            </a:p>
          </p:txBody>
        </p:sp>
        <p:sp>
          <p:nvSpPr>
            <p:cNvPr id="26" name="Arrow: Chevron 25">
              <a:extLst>
                <a:ext uri="{FF2B5EF4-FFF2-40B4-BE49-F238E27FC236}">
                  <a16:creationId xmlns:a16="http://schemas.microsoft.com/office/drawing/2014/main" id="{96736D2D-1DB8-754E-7421-C8C11462F92E}"/>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30574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90">
                                          <p:stCondLst>
                                            <p:cond delay="0"/>
                                          </p:stCondLst>
                                        </p:cTn>
                                        <p:tgtEl>
                                          <p:spTgt spid="20"/>
                                        </p:tgtEl>
                                      </p:cBhvr>
                                    </p:animEffect>
                                    <p:anim calcmode="lin" valueType="num">
                                      <p:cBhvr>
                                        <p:cTn id="8"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3" dur="13">
                                          <p:stCondLst>
                                            <p:cond delay="325"/>
                                          </p:stCondLst>
                                        </p:cTn>
                                        <p:tgtEl>
                                          <p:spTgt spid="20"/>
                                        </p:tgtEl>
                                      </p:cBhvr>
                                      <p:to x="100000" y="60000"/>
                                    </p:animScale>
                                    <p:animScale>
                                      <p:cBhvr>
                                        <p:cTn id="14" dur="83" decel="50000">
                                          <p:stCondLst>
                                            <p:cond delay="338"/>
                                          </p:stCondLst>
                                        </p:cTn>
                                        <p:tgtEl>
                                          <p:spTgt spid="20"/>
                                        </p:tgtEl>
                                      </p:cBhvr>
                                      <p:to x="100000" y="100000"/>
                                    </p:animScale>
                                    <p:animScale>
                                      <p:cBhvr>
                                        <p:cTn id="15" dur="13">
                                          <p:stCondLst>
                                            <p:cond delay="656"/>
                                          </p:stCondLst>
                                        </p:cTn>
                                        <p:tgtEl>
                                          <p:spTgt spid="20"/>
                                        </p:tgtEl>
                                      </p:cBhvr>
                                      <p:to x="100000" y="80000"/>
                                    </p:animScale>
                                    <p:animScale>
                                      <p:cBhvr>
                                        <p:cTn id="16" dur="83" decel="50000">
                                          <p:stCondLst>
                                            <p:cond delay="669"/>
                                          </p:stCondLst>
                                        </p:cTn>
                                        <p:tgtEl>
                                          <p:spTgt spid="20"/>
                                        </p:tgtEl>
                                      </p:cBhvr>
                                      <p:to x="100000" y="100000"/>
                                    </p:animScale>
                                    <p:animScale>
                                      <p:cBhvr>
                                        <p:cTn id="17" dur="13">
                                          <p:stCondLst>
                                            <p:cond delay="821"/>
                                          </p:stCondLst>
                                        </p:cTn>
                                        <p:tgtEl>
                                          <p:spTgt spid="20"/>
                                        </p:tgtEl>
                                      </p:cBhvr>
                                      <p:to x="100000" y="90000"/>
                                    </p:animScale>
                                    <p:animScale>
                                      <p:cBhvr>
                                        <p:cTn id="18" dur="83" decel="50000">
                                          <p:stCondLst>
                                            <p:cond delay="834"/>
                                          </p:stCondLst>
                                        </p:cTn>
                                        <p:tgtEl>
                                          <p:spTgt spid="20"/>
                                        </p:tgtEl>
                                      </p:cBhvr>
                                      <p:to x="100000" y="100000"/>
                                    </p:animScale>
                                    <p:animScale>
                                      <p:cBhvr>
                                        <p:cTn id="19" dur="13">
                                          <p:stCondLst>
                                            <p:cond delay="904"/>
                                          </p:stCondLst>
                                        </p:cTn>
                                        <p:tgtEl>
                                          <p:spTgt spid="20"/>
                                        </p:tgtEl>
                                      </p:cBhvr>
                                      <p:to x="100000" y="95000"/>
                                    </p:animScale>
                                    <p:animScale>
                                      <p:cBhvr>
                                        <p:cTn id="20" dur="83" decel="50000">
                                          <p:stCondLst>
                                            <p:cond delay="917"/>
                                          </p:stCondLst>
                                        </p:cTn>
                                        <p:tgtEl>
                                          <p:spTgt spid="20"/>
                                        </p:tgtEl>
                                      </p:cBhvr>
                                      <p:to x="100000" y="100000"/>
                                    </p:animScale>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150"/>
                                        </p:tgtEl>
                                        <p:attrNameLst>
                                          <p:attrName>style.visibility</p:attrName>
                                        </p:attrNameLst>
                                      </p:cBhvr>
                                      <p:to>
                                        <p:strVal val="visible"/>
                                      </p:to>
                                    </p:set>
                                    <p:animEffect transition="in" filter="wipe(down)">
                                      <p:cBhvr>
                                        <p:cTn id="29" dur="1000"/>
                                        <p:tgtEl>
                                          <p:spTgt spid="6150"/>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par>
                          <p:cTn id="42" fill="hold">
                            <p:stCondLst>
                              <p:cond delay="4000"/>
                            </p:stCondLst>
                            <p:childTnLst>
                              <p:par>
                                <p:cTn id="43" presetID="22" presetClass="entr" presetSubtype="4" fill="hold" nodeType="after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1000"/>
                                        <p:tgtEl>
                                          <p:spTgt spid="14"/>
                                        </p:tgtEl>
                                      </p:cBhvr>
                                    </p:animEffect>
                                  </p:childTnLst>
                                </p:cTn>
                              </p:par>
                            </p:childTnLst>
                          </p:cTn>
                        </p:par>
                        <p:par>
                          <p:cTn id="46" fill="hold">
                            <p:stCondLst>
                              <p:cond delay="5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9">
            <a:extLst>
              <a:ext uri="{FF2B5EF4-FFF2-40B4-BE49-F238E27FC236}">
                <a16:creationId xmlns:a16="http://schemas.microsoft.com/office/drawing/2014/main" id="{72D426EA-663B-BFD2-C291-C2FE3A5C3568}"/>
              </a:ext>
            </a:extLst>
          </p:cNvPr>
          <p:cNvGraphicFramePr>
            <a:graphicFrameLocks noGrp="1"/>
          </p:cNvGraphicFramePr>
          <p:nvPr>
            <p:extLst>
              <p:ext uri="{D42A27DB-BD31-4B8C-83A1-F6EECF244321}">
                <p14:modId xmlns:p14="http://schemas.microsoft.com/office/powerpoint/2010/main" val="3492159916"/>
              </p:ext>
            </p:extLst>
          </p:nvPr>
        </p:nvGraphicFramePr>
        <p:xfrm>
          <a:off x="767407" y="2897750"/>
          <a:ext cx="10585176" cy="3479440"/>
        </p:xfrm>
        <a:graphic>
          <a:graphicData uri="http://schemas.openxmlformats.org/drawingml/2006/table">
            <a:tbl>
              <a:tblPr firstRow="1" bandRow="1">
                <a:tableStyleId>{5DA37D80-6434-44D0-A028-1B22A696006F}</a:tableStyleId>
              </a:tblPr>
              <a:tblGrid>
                <a:gridCol w="3528392">
                  <a:extLst>
                    <a:ext uri="{9D8B030D-6E8A-4147-A177-3AD203B41FA5}">
                      <a16:colId xmlns:a16="http://schemas.microsoft.com/office/drawing/2014/main" val="3537098369"/>
                    </a:ext>
                  </a:extLst>
                </a:gridCol>
                <a:gridCol w="3528392">
                  <a:extLst>
                    <a:ext uri="{9D8B030D-6E8A-4147-A177-3AD203B41FA5}">
                      <a16:colId xmlns:a16="http://schemas.microsoft.com/office/drawing/2014/main" val="1291292779"/>
                    </a:ext>
                  </a:extLst>
                </a:gridCol>
                <a:gridCol w="3528392">
                  <a:extLst>
                    <a:ext uri="{9D8B030D-6E8A-4147-A177-3AD203B41FA5}">
                      <a16:colId xmlns:a16="http://schemas.microsoft.com/office/drawing/2014/main" val="127885150"/>
                    </a:ext>
                  </a:extLst>
                </a:gridCol>
              </a:tblGrid>
              <a:tr h="695888">
                <a:tc>
                  <a:txBody>
                    <a:bodyPr/>
                    <a:lstStyle/>
                    <a:p>
                      <a:pPr algn="ctr"/>
                      <a:r>
                        <a:rPr lang="en-US" sz="2800" dirty="0"/>
                        <a:t>ADJECTIVE</a:t>
                      </a:r>
                      <a:endParaRPr lang="en-AE" sz="2800" dirty="0"/>
                    </a:p>
                  </a:txBody>
                  <a:tcPr/>
                </a:tc>
                <a:tc>
                  <a:txBody>
                    <a:bodyPr/>
                    <a:lstStyle/>
                    <a:p>
                      <a:pPr algn="ctr"/>
                      <a:r>
                        <a:rPr lang="en-IN" sz="2800" dirty="0"/>
                        <a:t> COMPARATIVE</a:t>
                      </a:r>
                      <a:endParaRPr lang="en-AE" sz="2800" dirty="0"/>
                    </a:p>
                  </a:txBody>
                  <a:tcPr/>
                </a:tc>
                <a:tc>
                  <a:txBody>
                    <a:bodyPr/>
                    <a:lstStyle/>
                    <a:p>
                      <a:pPr algn="ctr"/>
                      <a:r>
                        <a:rPr lang="en-IE" sz="2800" b="1" kern="1200" dirty="0">
                          <a:solidFill>
                            <a:schemeClr val="tx1"/>
                          </a:solidFill>
                          <a:effectLst/>
                        </a:rPr>
                        <a:t>SUPERLATIVE</a:t>
                      </a:r>
                      <a:endParaRPr lang="en-AE" sz="2800" dirty="0">
                        <a:solidFill>
                          <a:schemeClr val="tx1"/>
                        </a:solidFill>
                      </a:endParaRPr>
                    </a:p>
                  </a:txBody>
                  <a:tcPr/>
                </a:tc>
                <a:extLst>
                  <a:ext uri="{0D108BD9-81ED-4DB2-BD59-A6C34878D82A}">
                    <a16:rowId xmlns:a16="http://schemas.microsoft.com/office/drawing/2014/main" val="1780450967"/>
                  </a:ext>
                </a:extLst>
              </a:tr>
              <a:tr h="69588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4208924820"/>
                  </a:ext>
                </a:extLst>
              </a:tr>
              <a:tr h="69588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3484252169"/>
                  </a:ext>
                </a:extLst>
              </a:tr>
              <a:tr h="69588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197777505"/>
                  </a:ext>
                </a:extLst>
              </a:tr>
              <a:tr h="69588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1912697943"/>
                  </a:ext>
                </a:extLst>
              </a:tr>
            </a:tbl>
          </a:graphicData>
        </a:graphic>
      </p:graphicFrame>
      <p:sp>
        <p:nvSpPr>
          <p:cNvPr id="4" name="TextBox 3">
            <a:extLst>
              <a:ext uri="{FF2B5EF4-FFF2-40B4-BE49-F238E27FC236}">
                <a16:creationId xmlns:a16="http://schemas.microsoft.com/office/drawing/2014/main" id="{EF3BE5EF-1008-1332-21F5-DA2D72E24313}"/>
              </a:ext>
            </a:extLst>
          </p:cNvPr>
          <p:cNvSpPr txBox="1"/>
          <p:nvPr/>
        </p:nvSpPr>
        <p:spPr>
          <a:xfrm>
            <a:off x="1815156" y="3772180"/>
            <a:ext cx="1330311" cy="523220"/>
          </a:xfrm>
          <a:prstGeom prst="rect">
            <a:avLst/>
          </a:prstGeom>
          <a:noFill/>
        </p:spPr>
        <p:txBody>
          <a:bodyPr wrap="square" rtlCol="0">
            <a:spAutoFit/>
          </a:bodyPr>
          <a:lstStyle/>
          <a:p>
            <a:pPr algn="ctr"/>
            <a:r>
              <a:rPr lang="en-US" sz="2800" dirty="0"/>
              <a:t>good</a:t>
            </a:r>
            <a:endParaRPr lang="en-AE" sz="2800" dirty="0"/>
          </a:p>
        </p:txBody>
      </p:sp>
      <p:sp>
        <p:nvSpPr>
          <p:cNvPr id="5" name="TextBox 4">
            <a:extLst>
              <a:ext uri="{FF2B5EF4-FFF2-40B4-BE49-F238E27FC236}">
                <a16:creationId xmlns:a16="http://schemas.microsoft.com/office/drawing/2014/main" id="{CA7886B0-D31E-3595-56C8-97CA99368394}"/>
              </a:ext>
            </a:extLst>
          </p:cNvPr>
          <p:cNvSpPr txBox="1"/>
          <p:nvPr/>
        </p:nvSpPr>
        <p:spPr>
          <a:xfrm>
            <a:off x="4912133" y="3755923"/>
            <a:ext cx="2367734" cy="523220"/>
          </a:xfrm>
          <a:prstGeom prst="rect">
            <a:avLst/>
          </a:prstGeom>
          <a:noFill/>
        </p:spPr>
        <p:txBody>
          <a:bodyPr wrap="square" rtlCol="0">
            <a:spAutoFit/>
          </a:bodyPr>
          <a:lstStyle/>
          <a:p>
            <a:pPr algn="ctr"/>
            <a:r>
              <a:rPr lang="en-US" sz="2800" dirty="0"/>
              <a:t>better than</a:t>
            </a:r>
            <a:endParaRPr lang="en-AE" sz="2800" dirty="0"/>
          </a:p>
        </p:txBody>
      </p:sp>
      <p:sp>
        <p:nvSpPr>
          <p:cNvPr id="6" name="TextBox 5">
            <a:extLst>
              <a:ext uri="{FF2B5EF4-FFF2-40B4-BE49-F238E27FC236}">
                <a16:creationId xmlns:a16="http://schemas.microsoft.com/office/drawing/2014/main" id="{85804962-8D9E-FEA5-616B-692ED7776B73}"/>
              </a:ext>
            </a:extLst>
          </p:cNvPr>
          <p:cNvSpPr txBox="1"/>
          <p:nvPr/>
        </p:nvSpPr>
        <p:spPr>
          <a:xfrm>
            <a:off x="8463096" y="3706402"/>
            <a:ext cx="2367734" cy="523220"/>
          </a:xfrm>
          <a:prstGeom prst="rect">
            <a:avLst/>
          </a:prstGeom>
          <a:noFill/>
        </p:spPr>
        <p:txBody>
          <a:bodyPr wrap="square" rtlCol="0">
            <a:spAutoFit/>
          </a:bodyPr>
          <a:lstStyle/>
          <a:p>
            <a:pPr algn="ctr"/>
            <a:r>
              <a:rPr lang="en-US" sz="2800" dirty="0"/>
              <a:t>the best</a:t>
            </a:r>
            <a:endParaRPr lang="en-AE" sz="2800" dirty="0"/>
          </a:p>
        </p:txBody>
      </p:sp>
      <p:sp>
        <p:nvSpPr>
          <p:cNvPr id="7" name="TextBox 6">
            <a:extLst>
              <a:ext uri="{FF2B5EF4-FFF2-40B4-BE49-F238E27FC236}">
                <a16:creationId xmlns:a16="http://schemas.microsoft.com/office/drawing/2014/main" id="{E2DA4E49-7A88-FB46-AFC4-109DDBCCA9D8}"/>
              </a:ext>
            </a:extLst>
          </p:cNvPr>
          <p:cNvSpPr txBox="1"/>
          <p:nvPr/>
        </p:nvSpPr>
        <p:spPr>
          <a:xfrm>
            <a:off x="8495478" y="4437112"/>
            <a:ext cx="2302971" cy="523220"/>
          </a:xfrm>
          <a:prstGeom prst="rect">
            <a:avLst/>
          </a:prstGeom>
          <a:noFill/>
        </p:spPr>
        <p:txBody>
          <a:bodyPr wrap="square" rtlCol="0">
            <a:spAutoFit/>
          </a:bodyPr>
          <a:lstStyle/>
          <a:p>
            <a:pPr algn="ctr"/>
            <a:r>
              <a:rPr lang="en-US" sz="2800" dirty="0"/>
              <a:t>the worst</a:t>
            </a:r>
            <a:endParaRPr lang="en-AE" sz="2800" dirty="0"/>
          </a:p>
        </p:txBody>
      </p:sp>
      <p:sp>
        <p:nvSpPr>
          <p:cNvPr id="8" name="TextBox 7">
            <a:extLst>
              <a:ext uri="{FF2B5EF4-FFF2-40B4-BE49-F238E27FC236}">
                <a16:creationId xmlns:a16="http://schemas.microsoft.com/office/drawing/2014/main" id="{EC340919-D531-2550-3590-F4AF18861113}"/>
              </a:ext>
            </a:extLst>
          </p:cNvPr>
          <p:cNvSpPr txBox="1"/>
          <p:nvPr/>
        </p:nvSpPr>
        <p:spPr>
          <a:xfrm>
            <a:off x="4982506" y="4417948"/>
            <a:ext cx="2226988" cy="523220"/>
          </a:xfrm>
          <a:prstGeom prst="rect">
            <a:avLst/>
          </a:prstGeom>
          <a:noFill/>
        </p:spPr>
        <p:txBody>
          <a:bodyPr wrap="square" rtlCol="0">
            <a:spAutoFit/>
          </a:bodyPr>
          <a:lstStyle/>
          <a:p>
            <a:pPr algn="ctr"/>
            <a:r>
              <a:rPr lang="en-US" sz="2800" dirty="0"/>
              <a:t>worse than</a:t>
            </a:r>
            <a:endParaRPr lang="en-AE" sz="2800" dirty="0"/>
          </a:p>
        </p:txBody>
      </p:sp>
      <p:sp>
        <p:nvSpPr>
          <p:cNvPr id="9" name="TextBox 8">
            <a:extLst>
              <a:ext uri="{FF2B5EF4-FFF2-40B4-BE49-F238E27FC236}">
                <a16:creationId xmlns:a16="http://schemas.microsoft.com/office/drawing/2014/main" id="{EA7AD734-3BE8-CF5C-FEF0-89AD14FF1459}"/>
              </a:ext>
            </a:extLst>
          </p:cNvPr>
          <p:cNvSpPr txBox="1"/>
          <p:nvPr/>
        </p:nvSpPr>
        <p:spPr>
          <a:xfrm>
            <a:off x="1977613" y="4414376"/>
            <a:ext cx="1005397" cy="523220"/>
          </a:xfrm>
          <a:prstGeom prst="rect">
            <a:avLst/>
          </a:prstGeom>
          <a:noFill/>
        </p:spPr>
        <p:txBody>
          <a:bodyPr wrap="square" rtlCol="0">
            <a:spAutoFit/>
          </a:bodyPr>
          <a:lstStyle/>
          <a:p>
            <a:pPr algn="ctr"/>
            <a:r>
              <a:rPr lang="en-US" sz="2800" dirty="0"/>
              <a:t>bad</a:t>
            </a:r>
            <a:endParaRPr lang="en-AE" sz="2800" dirty="0"/>
          </a:p>
        </p:txBody>
      </p:sp>
      <p:sp>
        <p:nvSpPr>
          <p:cNvPr id="10" name="TextBox 9">
            <a:extLst>
              <a:ext uri="{FF2B5EF4-FFF2-40B4-BE49-F238E27FC236}">
                <a16:creationId xmlns:a16="http://schemas.microsoft.com/office/drawing/2014/main" id="{E5E7CDC2-634D-C41C-6D77-CFB619A1620A}"/>
              </a:ext>
            </a:extLst>
          </p:cNvPr>
          <p:cNvSpPr txBox="1"/>
          <p:nvPr/>
        </p:nvSpPr>
        <p:spPr>
          <a:xfrm>
            <a:off x="7941344" y="5101412"/>
            <a:ext cx="3411239" cy="523220"/>
          </a:xfrm>
          <a:prstGeom prst="rect">
            <a:avLst/>
          </a:prstGeom>
          <a:noFill/>
        </p:spPr>
        <p:txBody>
          <a:bodyPr wrap="square" rtlCol="0">
            <a:spAutoFit/>
          </a:bodyPr>
          <a:lstStyle/>
          <a:p>
            <a:pPr algn="ctr"/>
            <a:r>
              <a:rPr lang="en-US" sz="2800" dirty="0"/>
              <a:t>the farthest / furthest</a:t>
            </a:r>
            <a:endParaRPr lang="en-AE" sz="2800" dirty="0"/>
          </a:p>
        </p:txBody>
      </p:sp>
      <p:sp>
        <p:nvSpPr>
          <p:cNvPr id="11" name="TextBox 10">
            <a:extLst>
              <a:ext uri="{FF2B5EF4-FFF2-40B4-BE49-F238E27FC236}">
                <a16:creationId xmlns:a16="http://schemas.microsoft.com/office/drawing/2014/main" id="{8937B6CF-982D-28D5-EDFE-5CDB8FDD3976}"/>
              </a:ext>
            </a:extLst>
          </p:cNvPr>
          <p:cNvSpPr txBox="1"/>
          <p:nvPr/>
        </p:nvSpPr>
        <p:spPr>
          <a:xfrm>
            <a:off x="4349525" y="5083404"/>
            <a:ext cx="3492950" cy="523220"/>
          </a:xfrm>
          <a:prstGeom prst="rect">
            <a:avLst/>
          </a:prstGeom>
          <a:noFill/>
        </p:spPr>
        <p:txBody>
          <a:bodyPr wrap="square" rtlCol="0">
            <a:spAutoFit/>
          </a:bodyPr>
          <a:lstStyle/>
          <a:p>
            <a:pPr algn="ctr"/>
            <a:r>
              <a:rPr lang="en-US" sz="2800" dirty="0"/>
              <a:t>farther / further than</a:t>
            </a:r>
            <a:endParaRPr lang="en-AE" sz="2800" dirty="0"/>
          </a:p>
        </p:txBody>
      </p:sp>
      <p:sp>
        <p:nvSpPr>
          <p:cNvPr id="12" name="TextBox 11">
            <a:extLst>
              <a:ext uri="{FF2B5EF4-FFF2-40B4-BE49-F238E27FC236}">
                <a16:creationId xmlns:a16="http://schemas.microsoft.com/office/drawing/2014/main" id="{71F7867A-DFA1-91E5-9A3C-70AB8C632860}"/>
              </a:ext>
            </a:extLst>
          </p:cNvPr>
          <p:cNvSpPr txBox="1"/>
          <p:nvPr/>
        </p:nvSpPr>
        <p:spPr>
          <a:xfrm>
            <a:off x="2066265" y="5083404"/>
            <a:ext cx="828092" cy="523220"/>
          </a:xfrm>
          <a:prstGeom prst="rect">
            <a:avLst/>
          </a:prstGeom>
          <a:noFill/>
        </p:spPr>
        <p:txBody>
          <a:bodyPr wrap="square" rtlCol="0">
            <a:spAutoFit/>
          </a:bodyPr>
          <a:lstStyle/>
          <a:p>
            <a:pPr algn="ctr"/>
            <a:r>
              <a:rPr lang="en-US" sz="2800" dirty="0"/>
              <a:t>far</a:t>
            </a:r>
            <a:endParaRPr lang="en-AE" sz="2800" dirty="0"/>
          </a:p>
        </p:txBody>
      </p:sp>
      <p:sp>
        <p:nvSpPr>
          <p:cNvPr id="13" name="TextBox 12">
            <a:extLst>
              <a:ext uri="{FF2B5EF4-FFF2-40B4-BE49-F238E27FC236}">
                <a16:creationId xmlns:a16="http://schemas.microsoft.com/office/drawing/2014/main" id="{8BE9A60A-665D-C0A7-BEC1-38CA40CE0F6B}"/>
              </a:ext>
            </a:extLst>
          </p:cNvPr>
          <p:cNvSpPr txBox="1"/>
          <p:nvPr/>
        </p:nvSpPr>
        <p:spPr>
          <a:xfrm>
            <a:off x="2335378" y="1462256"/>
            <a:ext cx="9629276" cy="954107"/>
          </a:xfrm>
          <a:prstGeom prst="rect">
            <a:avLst/>
          </a:prstGeom>
          <a:noFill/>
        </p:spPr>
        <p:txBody>
          <a:bodyPr wrap="square">
            <a:spAutoFit/>
          </a:bodyPr>
          <a:lstStyle/>
          <a:p>
            <a:r>
              <a:rPr lang="en-GB" sz="2800" dirty="0">
                <a:solidFill>
                  <a:srgbClr val="000066"/>
                </a:solidFill>
              </a:rPr>
              <a:t>There  are some exceptions where the adjectives change their form completely in comparative and superlative status.</a:t>
            </a:r>
          </a:p>
        </p:txBody>
      </p:sp>
      <p:sp>
        <p:nvSpPr>
          <p:cNvPr id="14" name="TextBox 13">
            <a:extLst>
              <a:ext uri="{FF2B5EF4-FFF2-40B4-BE49-F238E27FC236}">
                <a16:creationId xmlns:a16="http://schemas.microsoft.com/office/drawing/2014/main" id="{8F53F591-4CBB-5C67-6B2B-627C9377449E}"/>
              </a:ext>
            </a:extLst>
          </p:cNvPr>
          <p:cNvSpPr txBox="1"/>
          <p:nvPr/>
        </p:nvSpPr>
        <p:spPr>
          <a:xfrm>
            <a:off x="227347" y="1484784"/>
            <a:ext cx="1728193"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- 6</a:t>
            </a:r>
            <a:endParaRPr lang="en-AE" sz="2800" b="1" dirty="0">
              <a:solidFill>
                <a:schemeClr val="bg1"/>
              </a:solidFill>
            </a:endParaRPr>
          </a:p>
        </p:txBody>
      </p:sp>
      <p:sp>
        <p:nvSpPr>
          <p:cNvPr id="20" name="TextBox 19">
            <a:extLst>
              <a:ext uri="{FF2B5EF4-FFF2-40B4-BE49-F238E27FC236}">
                <a16:creationId xmlns:a16="http://schemas.microsoft.com/office/drawing/2014/main" id="{430350B9-D2EC-822E-B82F-DAACC135C654}"/>
              </a:ext>
            </a:extLst>
          </p:cNvPr>
          <p:cNvSpPr txBox="1"/>
          <p:nvPr/>
        </p:nvSpPr>
        <p:spPr>
          <a:xfrm>
            <a:off x="8495478" y="5844433"/>
            <a:ext cx="2302971" cy="523220"/>
          </a:xfrm>
          <a:prstGeom prst="rect">
            <a:avLst/>
          </a:prstGeom>
          <a:noFill/>
        </p:spPr>
        <p:txBody>
          <a:bodyPr wrap="square" rtlCol="0">
            <a:spAutoFit/>
          </a:bodyPr>
          <a:lstStyle/>
          <a:p>
            <a:pPr algn="ctr"/>
            <a:r>
              <a:rPr lang="en-US" sz="2800" dirty="0"/>
              <a:t>the least</a:t>
            </a:r>
            <a:endParaRPr lang="en-AE" sz="2800" dirty="0"/>
          </a:p>
        </p:txBody>
      </p:sp>
      <p:sp>
        <p:nvSpPr>
          <p:cNvPr id="21" name="TextBox 20">
            <a:extLst>
              <a:ext uri="{FF2B5EF4-FFF2-40B4-BE49-F238E27FC236}">
                <a16:creationId xmlns:a16="http://schemas.microsoft.com/office/drawing/2014/main" id="{B46B1C81-13F5-5C51-B203-59B6B5C15D06}"/>
              </a:ext>
            </a:extLst>
          </p:cNvPr>
          <p:cNvSpPr txBox="1"/>
          <p:nvPr/>
        </p:nvSpPr>
        <p:spPr>
          <a:xfrm>
            <a:off x="4855995" y="5789809"/>
            <a:ext cx="2480010" cy="523220"/>
          </a:xfrm>
          <a:prstGeom prst="rect">
            <a:avLst/>
          </a:prstGeom>
          <a:noFill/>
        </p:spPr>
        <p:txBody>
          <a:bodyPr wrap="square" rtlCol="0">
            <a:spAutoFit/>
          </a:bodyPr>
          <a:lstStyle/>
          <a:p>
            <a:pPr algn="ctr"/>
            <a:r>
              <a:rPr lang="en-US" sz="2800" dirty="0"/>
              <a:t>less than</a:t>
            </a:r>
            <a:endParaRPr lang="en-AE" sz="2800" dirty="0"/>
          </a:p>
        </p:txBody>
      </p:sp>
      <p:sp>
        <p:nvSpPr>
          <p:cNvPr id="22" name="TextBox 21">
            <a:extLst>
              <a:ext uri="{FF2B5EF4-FFF2-40B4-BE49-F238E27FC236}">
                <a16:creationId xmlns:a16="http://schemas.microsoft.com/office/drawing/2014/main" id="{470CB801-F19E-FEB9-2D3D-7F6D2352A126}"/>
              </a:ext>
            </a:extLst>
          </p:cNvPr>
          <p:cNvSpPr txBox="1"/>
          <p:nvPr/>
        </p:nvSpPr>
        <p:spPr>
          <a:xfrm>
            <a:off x="1883586" y="5812452"/>
            <a:ext cx="1193451" cy="523220"/>
          </a:xfrm>
          <a:prstGeom prst="rect">
            <a:avLst/>
          </a:prstGeom>
          <a:noFill/>
        </p:spPr>
        <p:txBody>
          <a:bodyPr wrap="square" rtlCol="0">
            <a:spAutoFit/>
          </a:bodyPr>
          <a:lstStyle/>
          <a:p>
            <a:pPr algn="ctr"/>
            <a:r>
              <a:rPr lang="en-US" sz="2800" dirty="0"/>
              <a:t>little</a:t>
            </a:r>
            <a:endParaRPr lang="en-AE" sz="2800" dirty="0"/>
          </a:p>
        </p:txBody>
      </p:sp>
      <p:grpSp>
        <p:nvGrpSpPr>
          <p:cNvPr id="23" name="Group 22">
            <a:extLst>
              <a:ext uri="{FF2B5EF4-FFF2-40B4-BE49-F238E27FC236}">
                <a16:creationId xmlns:a16="http://schemas.microsoft.com/office/drawing/2014/main" id="{D2A7E43E-F6D8-17C9-423D-F0FD165B6479}"/>
              </a:ext>
            </a:extLst>
          </p:cNvPr>
          <p:cNvGrpSpPr/>
          <p:nvPr/>
        </p:nvGrpSpPr>
        <p:grpSpPr>
          <a:xfrm>
            <a:off x="2175723" y="291321"/>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24" name="Arrow: Chevron 23">
              <a:extLst>
                <a:ext uri="{FF2B5EF4-FFF2-40B4-BE49-F238E27FC236}">
                  <a16:creationId xmlns:a16="http://schemas.microsoft.com/office/drawing/2014/main" id="{21BA0801-11AD-FA7E-E1DC-6BB7C859389E}"/>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Arrow: Pentagon 24">
              <a:extLst>
                <a:ext uri="{FF2B5EF4-FFF2-40B4-BE49-F238E27FC236}">
                  <a16:creationId xmlns:a16="http://schemas.microsoft.com/office/drawing/2014/main" id="{3289F94D-362B-EC43-3181-EA127B636BAB}"/>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 Rules</a:t>
              </a:r>
            </a:p>
          </p:txBody>
        </p:sp>
        <p:sp>
          <p:nvSpPr>
            <p:cNvPr id="26" name="Arrow: Chevron 25">
              <a:extLst>
                <a:ext uri="{FF2B5EF4-FFF2-40B4-BE49-F238E27FC236}">
                  <a16:creationId xmlns:a16="http://schemas.microsoft.com/office/drawing/2014/main" id="{BBB77F4F-A24F-0653-886B-0265EE895FB6}"/>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3934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90">
                                          <p:stCondLst>
                                            <p:cond delay="0"/>
                                          </p:stCondLst>
                                        </p:cTn>
                                        <p:tgtEl>
                                          <p:spTgt spid="14"/>
                                        </p:tgtEl>
                                      </p:cBhvr>
                                    </p:animEffect>
                                    <p:anim calcmode="lin" valueType="num">
                                      <p:cBhvr>
                                        <p:cTn id="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tgtEl>
                                      </p:cBhvr>
                                      <p:to x="100000" y="60000"/>
                                    </p:animScale>
                                    <p:animScale>
                                      <p:cBhvr>
                                        <p:cTn id="14" dur="83" decel="50000">
                                          <p:stCondLst>
                                            <p:cond delay="338"/>
                                          </p:stCondLst>
                                        </p:cTn>
                                        <p:tgtEl>
                                          <p:spTgt spid="14"/>
                                        </p:tgtEl>
                                      </p:cBhvr>
                                      <p:to x="100000" y="100000"/>
                                    </p:animScale>
                                    <p:animScale>
                                      <p:cBhvr>
                                        <p:cTn id="15" dur="13">
                                          <p:stCondLst>
                                            <p:cond delay="656"/>
                                          </p:stCondLst>
                                        </p:cTn>
                                        <p:tgtEl>
                                          <p:spTgt spid="14"/>
                                        </p:tgtEl>
                                      </p:cBhvr>
                                      <p:to x="100000" y="80000"/>
                                    </p:animScale>
                                    <p:animScale>
                                      <p:cBhvr>
                                        <p:cTn id="16" dur="83" decel="50000">
                                          <p:stCondLst>
                                            <p:cond delay="669"/>
                                          </p:stCondLst>
                                        </p:cTn>
                                        <p:tgtEl>
                                          <p:spTgt spid="14"/>
                                        </p:tgtEl>
                                      </p:cBhvr>
                                      <p:to x="100000" y="100000"/>
                                    </p:animScale>
                                    <p:animScale>
                                      <p:cBhvr>
                                        <p:cTn id="17" dur="13">
                                          <p:stCondLst>
                                            <p:cond delay="821"/>
                                          </p:stCondLst>
                                        </p:cTn>
                                        <p:tgtEl>
                                          <p:spTgt spid="14"/>
                                        </p:tgtEl>
                                      </p:cBhvr>
                                      <p:to x="100000" y="90000"/>
                                    </p:animScale>
                                    <p:animScale>
                                      <p:cBhvr>
                                        <p:cTn id="18" dur="83" decel="50000">
                                          <p:stCondLst>
                                            <p:cond delay="834"/>
                                          </p:stCondLst>
                                        </p:cTn>
                                        <p:tgtEl>
                                          <p:spTgt spid="14"/>
                                        </p:tgtEl>
                                      </p:cBhvr>
                                      <p:to x="100000" y="100000"/>
                                    </p:animScale>
                                    <p:animScale>
                                      <p:cBhvr>
                                        <p:cTn id="19" dur="13">
                                          <p:stCondLst>
                                            <p:cond delay="904"/>
                                          </p:stCondLst>
                                        </p:cTn>
                                        <p:tgtEl>
                                          <p:spTgt spid="14"/>
                                        </p:tgtEl>
                                      </p:cBhvr>
                                      <p:to x="100000" y="95000"/>
                                    </p:animScale>
                                    <p:animScale>
                                      <p:cBhvr>
                                        <p:cTn id="20" dur="83" decel="50000">
                                          <p:stCondLst>
                                            <p:cond delay="917"/>
                                          </p:stCondLst>
                                        </p:cTn>
                                        <p:tgtEl>
                                          <p:spTgt spid="14"/>
                                        </p:tgtEl>
                                      </p:cBhvr>
                                      <p:to x="100000" y="100000"/>
                                    </p:animScale>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1000"/>
                                        <p:tgtEl>
                                          <p:spTgt spid="13"/>
                                        </p:tgtEl>
                                      </p:cBhvr>
                                    </p:animEffect>
                                  </p:childTnLst>
                                </p:cTn>
                              </p:par>
                            </p:childTnLst>
                          </p:cTn>
                        </p:par>
                        <p:par>
                          <p:cTn id="25" fill="hold">
                            <p:stCondLst>
                              <p:cond delay="2000"/>
                            </p:stCondLst>
                            <p:childTnLst>
                              <p:par>
                                <p:cTn id="26" presetID="22" presetClass="entr" presetSubtype="1"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1000"/>
                                        <p:tgtEl>
                                          <p:spTgt spid="3"/>
                                        </p:tgtEl>
                                      </p:cBhvr>
                                    </p:animEffect>
                                  </p:childTnLst>
                                </p:cTn>
                              </p:par>
                            </p:childTnLst>
                          </p:cTn>
                        </p:par>
                        <p:par>
                          <p:cTn id="29" fill="hold">
                            <p:stCondLst>
                              <p:cond delay="3500"/>
                            </p:stCondLst>
                            <p:childTnLst>
                              <p:par>
                                <p:cTn id="30" presetID="14" presetClass="entr" presetSubtype="1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par>
                          <p:cTn id="37" fill="hold">
                            <p:stCondLst>
                              <p:cond delay="4500"/>
                            </p:stCondLst>
                            <p:childTnLst>
                              <p:par>
                                <p:cTn id="38" presetID="14" presetClass="entr" presetSubtype="1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par>
                          <p:cTn id="46" fill="hold">
                            <p:stCondLst>
                              <p:cond delay="500"/>
                            </p:stCondLst>
                            <p:childTnLst>
                              <p:par>
                                <p:cTn id="47" presetID="14" presetClass="entr" presetSubtype="10" fill="hold" grpId="0" nodeType="afterEffect">
                                  <p:stCondLst>
                                    <p:cond delay="50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par>
                          <p:cTn id="50" fill="hold">
                            <p:stCondLst>
                              <p:cond delay="1500"/>
                            </p:stCondLst>
                            <p:childTnLst>
                              <p:par>
                                <p:cTn id="51" presetID="14" presetClass="entr" presetSubtype="10" fill="hold" grpId="0" nodeType="afterEffect">
                                  <p:stCondLst>
                                    <p:cond delay="50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par>
                          <p:cTn id="63" fill="hold">
                            <p:stCondLst>
                              <p:cond delay="1000"/>
                            </p:stCondLst>
                            <p:childTnLst>
                              <p:par>
                                <p:cTn id="64" presetID="14" presetClass="entr" presetSubtype="10" fill="hold" grpId="0" nodeType="afterEffect">
                                  <p:stCondLst>
                                    <p:cond delay="50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500"/>
                                        <p:tgtEl>
                                          <p:spTgt spid="22"/>
                                        </p:tgtEl>
                                      </p:cBhvr>
                                    </p:animEffect>
                                  </p:childTnLst>
                                </p:cTn>
                              </p:par>
                            </p:childTnLst>
                          </p:cTn>
                        </p:par>
                        <p:par>
                          <p:cTn id="72" fill="hold">
                            <p:stCondLst>
                              <p:cond delay="500"/>
                            </p:stCondLst>
                            <p:childTnLst>
                              <p:par>
                                <p:cTn id="73" presetID="14" presetClass="entr" presetSubtype="1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500"/>
                                        <p:tgtEl>
                                          <p:spTgt spid="21"/>
                                        </p:tgtEl>
                                      </p:cBhvr>
                                    </p:animEffect>
                                  </p:childTnLst>
                                </p:cTn>
                              </p:par>
                            </p:childTnLst>
                          </p:cTn>
                        </p:par>
                        <p:par>
                          <p:cTn id="76" fill="hold">
                            <p:stCondLst>
                              <p:cond delay="1000"/>
                            </p:stCondLst>
                            <p:childTnLst>
                              <p:par>
                                <p:cTn id="77" presetID="14" presetClass="entr" presetSubtype="10" fill="hold" grpId="0" nodeType="afterEffect">
                                  <p:stCondLst>
                                    <p:cond delay="500"/>
                                  </p:stCondLst>
                                  <p:childTnLst>
                                    <p:set>
                                      <p:cBhvr>
                                        <p:cTn id="78" dur="1" fill="hold">
                                          <p:stCondLst>
                                            <p:cond delay="0"/>
                                          </p:stCondLst>
                                        </p:cTn>
                                        <p:tgtEl>
                                          <p:spTgt spid="20"/>
                                        </p:tgtEl>
                                        <p:attrNameLst>
                                          <p:attrName>style.visibility</p:attrName>
                                        </p:attrNameLst>
                                      </p:cBhvr>
                                      <p:to>
                                        <p:strVal val="visible"/>
                                      </p:to>
                                    </p:set>
                                    <p:animEffect transition="in" filter="randombar(horizontal)">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47E40-1016-42B9-890A-A4F6921E12BD}"/>
              </a:ext>
            </a:extLst>
          </p:cNvPr>
          <p:cNvGraphicFramePr>
            <a:graphicFrameLocks noGrp="1"/>
          </p:cNvGraphicFramePr>
          <p:nvPr>
            <p:extLst>
              <p:ext uri="{D42A27DB-BD31-4B8C-83A1-F6EECF244321}">
                <p14:modId xmlns:p14="http://schemas.microsoft.com/office/powerpoint/2010/main" val="1110836774"/>
              </p:ext>
            </p:extLst>
          </p:nvPr>
        </p:nvGraphicFramePr>
        <p:xfrm>
          <a:off x="1127448" y="674536"/>
          <a:ext cx="9937103" cy="5650595"/>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467856">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https://www.freepik.com/free-vector/happy-diwali-day-logo-design_32670338.htm</a:t>
                      </a:r>
                    </a:p>
                  </a:txBody>
                  <a:tcPr/>
                </a:tc>
                <a:tc>
                  <a:txBody>
                    <a:bodyPr/>
                    <a:lstStyle/>
                    <a:p>
                      <a:r>
                        <a:rPr lang="en-IN" sz="900" dirty="0" err="1"/>
                        <a:t>brgfx</a:t>
                      </a:r>
                      <a:endParaRPr lang="en-IN" sz="900" dirty="0"/>
                    </a:p>
                  </a:txBody>
                  <a:tcPr/>
                </a:tc>
                <a:extLst>
                  <a:ext uri="{0D108BD9-81ED-4DB2-BD59-A6C34878D82A}">
                    <a16:rowId xmlns:a16="http://schemas.microsoft.com/office/drawing/2014/main" val="10001"/>
                  </a:ext>
                </a:extLst>
              </a:tr>
              <a:tr h="288032">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https://pixabay.com/vectors/cartoon-child-comic-2023899/</a:t>
                      </a:r>
                    </a:p>
                  </a:txBody>
                  <a:tcPr/>
                </a:tc>
                <a:tc>
                  <a:txBody>
                    <a:bodyPr/>
                    <a:lstStyle/>
                    <a:p>
                      <a:r>
                        <a:rPr lang="en-IN" sz="900" dirty="0" err="1"/>
                        <a:t>OpenClipart</a:t>
                      </a:r>
                      <a:r>
                        <a:rPr lang="en-IN" sz="900" dirty="0"/>
                        <a:t>-Vectors</a:t>
                      </a:r>
                    </a:p>
                  </a:txBody>
                  <a:tcPr/>
                </a:tc>
                <a:extLst>
                  <a:ext uri="{0D108BD9-81ED-4DB2-BD59-A6C34878D82A}">
                    <a16:rowId xmlns:a16="http://schemas.microsoft.com/office/drawing/2014/main" val="3298650366"/>
                  </a:ext>
                </a:extLst>
              </a:tr>
              <a:tr h="389313">
                <a:tc>
                  <a:txBody>
                    <a:bodyPr/>
                    <a:lstStyle/>
                    <a:p>
                      <a:pPr algn="ctr"/>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https://www.freepik.com/free-vector/hand-drawn-teej-festival-illustration_15034819.htm</a:t>
                      </a:r>
                    </a:p>
                  </a:txBody>
                  <a:tcPr/>
                </a:tc>
                <a:tc>
                  <a:txBody>
                    <a:bodyPr/>
                    <a:lstStyle/>
                    <a:p>
                      <a:r>
                        <a:rPr lang="en-IN" sz="900" dirty="0" err="1"/>
                        <a:t>freepik</a:t>
                      </a:r>
                      <a:endParaRPr lang="en-IN" sz="900" dirty="0"/>
                    </a:p>
                  </a:txBody>
                  <a:tcPr/>
                </a:tc>
                <a:extLst>
                  <a:ext uri="{0D108BD9-81ED-4DB2-BD59-A6C34878D82A}">
                    <a16:rowId xmlns:a16="http://schemas.microsoft.com/office/drawing/2014/main" val="10002"/>
                  </a:ext>
                </a:extLst>
              </a:tr>
              <a:tr h="258759">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https://pixabay.com/vectors/book-blue-closed-literature-297246/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Clker</a:t>
                      </a:r>
                      <a:r>
                        <a:rPr lang="en-IN" sz="900" dirty="0"/>
                        <a:t>-Free-Vector-Images</a:t>
                      </a:r>
                    </a:p>
                  </a:txBody>
                  <a:tcPr/>
                </a:tc>
                <a:extLst>
                  <a:ext uri="{0D108BD9-81ED-4DB2-BD59-A6C34878D82A}">
                    <a16:rowId xmlns:a16="http://schemas.microsoft.com/office/drawing/2014/main" val="10003"/>
                  </a:ext>
                </a:extLst>
              </a:tr>
              <a:tr h="360040">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https://pixabay.com/vectors/book-black-education-paperback-25158/</a:t>
                      </a:r>
                    </a:p>
                  </a:txBody>
                  <a:tcPr/>
                </a:tc>
                <a:tc>
                  <a:txBody>
                    <a:bodyPr/>
                    <a:lstStyle/>
                    <a:p>
                      <a:r>
                        <a:rPr lang="en-IN" sz="900" dirty="0" err="1"/>
                        <a:t>Clker</a:t>
                      </a:r>
                      <a:r>
                        <a:rPr lang="en-IN" sz="900" dirty="0"/>
                        <a:t>-Free-Vector-Images</a:t>
                      </a:r>
                    </a:p>
                  </a:txBody>
                  <a:tcPr/>
                </a:tc>
                <a:extLst>
                  <a:ext uri="{0D108BD9-81ED-4DB2-BD59-A6C34878D82A}">
                    <a16:rowId xmlns:a16="http://schemas.microsoft.com/office/drawing/2014/main" val="10004"/>
                  </a:ext>
                </a:extLst>
              </a:tr>
              <a:tr h="288032">
                <a:tc>
                  <a:txBody>
                    <a:bodyPr/>
                    <a:lstStyle/>
                    <a:p>
                      <a:pPr algn="ctr"/>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https://pixabay.com/vectors/book-read-library-reading-2028193/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OpenClipart</a:t>
                      </a:r>
                      <a:r>
                        <a:rPr lang="en-IN" sz="900" dirty="0"/>
                        <a:t>-Vectors</a:t>
                      </a:r>
                    </a:p>
                  </a:txBody>
                  <a:tcPr/>
                </a:tc>
                <a:extLst>
                  <a:ext uri="{0D108BD9-81ED-4DB2-BD59-A6C34878D82A}">
                    <a16:rowId xmlns:a16="http://schemas.microsoft.com/office/drawing/2014/main" val="10005"/>
                  </a:ext>
                </a:extLst>
              </a:tr>
              <a:tr h="389313">
                <a:tc>
                  <a:txBody>
                    <a:bodyPr/>
                    <a:lstStyle/>
                    <a:p>
                      <a:pPr algn="ctr"/>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https://pixabay.com/vectors/man-boy-person-male-thinking-157378/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err="1"/>
                        <a:t>OpenClipart</a:t>
                      </a:r>
                      <a:r>
                        <a:rPr lang="en-IN" sz="900" dirty="0"/>
                        <a:t>-Vectors</a:t>
                      </a:r>
                    </a:p>
                    <a:p>
                      <a:endParaRPr lang="en-IN" sz="900" dirty="0"/>
                    </a:p>
                  </a:txBody>
                  <a:tcPr/>
                </a:tc>
                <a:extLst>
                  <a:ext uri="{0D108BD9-81ED-4DB2-BD59-A6C34878D82A}">
                    <a16:rowId xmlns:a16="http://schemas.microsoft.com/office/drawing/2014/main" val="10006"/>
                  </a:ext>
                </a:extLst>
              </a:tr>
              <a:tr h="389313">
                <a:tc>
                  <a:txBody>
                    <a:bodyPr/>
                    <a:lstStyle/>
                    <a:p>
                      <a:pPr algn="ctr"/>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https://pixabay.com/vectors/boy-man-teen-teenager-young-161793/</a:t>
                      </a:r>
                    </a:p>
                  </a:txBody>
                  <a:tcPr/>
                </a:tc>
                <a:tc>
                  <a:txBody>
                    <a:bodyPr/>
                    <a:lstStyle/>
                    <a:p>
                      <a:r>
                        <a:rPr lang="en-IN" sz="900" dirty="0" err="1"/>
                        <a:t>OpenClipart</a:t>
                      </a:r>
                      <a:r>
                        <a:rPr lang="en-IN" sz="900" dirty="0"/>
                        <a:t>-Vectors</a:t>
                      </a:r>
                    </a:p>
                  </a:txBody>
                  <a:tcPr/>
                </a:tc>
                <a:extLst>
                  <a:ext uri="{0D108BD9-81ED-4DB2-BD59-A6C34878D82A}">
                    <a16:rowId xmlns:a16="http://schemas.microsoft.com/office/drawing/2014/main" val="10007"/>
                  </a:ext>
                </a:extLst>
              </a:tr>
              <a:tr h="389313">
                <a:tc>
                  <a:txBody>
                    <a:bodyPr/>
                    <a:lstStyle/>
                    <a:p>
                      <a:pPr algn="ctr"/>
                      <a:r>
                        <a:rPr lang="en-IN" sz="900" dirty="0"/>
                        <a:t>5</a:t>
                      </a:r>
                    </a:p>
                  </a:txBody>
                  <a:tcPr/>
                </a:tc>
                <a:tc>
                  <a:txBody>
                    <a:bodyPr/>
                    <a:lstStyle/>
                    <a:p>
                      <a:endParaRPr lang="en-IN" sz="900" dirty="0"/>
                    </a:p>
                  </a:txBody>
                  <a:tcPr/>
                </a:tc>
                <a:tc>
                  <a:txBody>
                    <a:bodyPr/>
                    <a:lstStyle/>
                    <a:p>
                      <a:r>
                        <a:rPr lang="en-IN" sz="900" dirty="0"/>
                        <a:t>https://pixabay.com/vectors/boy-young-man-1456758/</a:t>
                      </a:r>
                    </a:p>
                  </a:txBody>
                  <a:tcPr/>
                </a:tc>
                <a:tc>
                  <a:txBody>
                    <a:bodyPr/>
                    <a:lstStyle/>
                    <a:p>
                      <a:r>
                        <a:rPr lang="en-IN" sz="900" dirty="0"/>
                        <a:t>Harshal07</a:t>
                      </a:r>
                    </a:p>
                  </a:txBody>
                  <a:tcPr/>
                </a:tc>
                <a:extLst>
                  <a:ext uri="{0D108BD9-81ED-4DB2-BD59-A6C34878D82A}">
                    <a16:rowId xmlns:a16="http://schemas.microsoft.com/office/drawing/2014/main" val="10008"/>
                  </a:ext>
                </a:extLst>
              </a:tr>
              <a:tr h="389313">
                <a:tc>
                  <a:txBody>
                    <a:bodyPr/>
                    <a:lstStyle/>
                    <a:p>
                      <a:pPr algn="ctr"/>
                      <a:r>
                        <a:rPr lang="en-IN" sz="900" dirty="0"/>
                        <a:t>8</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https://pixabay.com/vectors/balloon-color-birthday-party-2514738/</a:t>
                      </a:r>
                    </a:p>
                  </a:txBody>
                  <a:tcPr/>
                </a:tc>
                <a:tc>
                  <a:txBody>
                    <a:bodyPr/>
                    <a:lstStyle/>
                    <a:p>
                      <a:r>
                        <a:rPr lang="en-IN" sz="900" dirty="0" err="1"/>
                        <a:t>Josethestoryteller</a:t>
                      </a:r>
                      <a:endParaRPr lang="en-IN" sz="900" dirty="0"/>
                    </a:p>
                  </a:txBody>
                  <a:tcPr/>
                </a:tc>
                <a:extLst>
                  <a:ext uri="{0D108BD9-81ED-4DB2-BD59-A6C34878D82A}">
                    <a16:rowId xmlns:a16="http://schemas.microsoft.com/office/drawing/2014/main" val="10009"/>
                  </a:ext>
                </a:extLst>
              </a:tr>
              <a:tr h="477132">
                <a:tc>
                  <a:txBody>
                    <a:bodyPr/>
                    <a:lstStyle/>
                    <a:p>
                      <a:pPr algn="ctr"/>
                      <a:r>
                        <a:rPr lang="en-IN" sz="900" dirty="0"/>
                        <a:t>10</a:t>
                      </a:r>
                    </a:p>
                  </a:txBody>
                  <a:tcPr/>
                </a:tc>
                <a:tc>
                  <a:txBody>
                    <a:bodyPr/>
                    <a:lstStyle/>
                    <a:p>
                      <a:endParaRPr lang="en-IN" sz="900" dirty="0"/>
                    </a:p>
                  </a:txBody>
                  <a:tcPr/>
                </a:tc>
                <a:tc>
                  <a:txBody>
                    <a:bodyPr/>
                    <a:lstStyle/>
                    <a:p>
                      <a:r>
                        <a:rPr lang="en-IN" sz="900" dirty="0"/>
                        <a:t>https://pixabay.com/illustrations/boy-thinking-thought-bubble-child-5888240/</a:t>
                      </a:r>
                    </a:p>
                  </a:txBody>
                  <a:tcPr/>
                </a:tc>
                <a:tc>
                  <a:txBody>
                    <a:bodyPr/>
                    <a:lstStyle/>
                    <a:p>
                      <a:r>
                        <a:rPr lang="en-IN" sz="900" dirty="0"/>
                        <a:t>Biistudio21</a:t>
                      </a:r>
                    </a:p>
                  </a:txBody>
                  <a:tcPr/>
                </a:tc>
                <a:extLst>
                  <a:ext uri="{0D108BD9-81ED-4DB2-BD59-A6C34878D82A}">
                    <a16:rowId xmlns:a16="http://schemas.microsoft.com/office/drawing/2014/main" val="10010"/>
                  </a:ext>
                </a:extLst>
              </a:tr>
              <a:tr h="389313">
                <a:tc>
                  <a:txBody>
                    <a:bodyPr/>
                    <a:lstStyle/>
                    <a:p>
                      <a:pPr algn="ctr"/>
                      <a:r>
                        <a:rPr lang="en-IN" sz="900" dirty="0"/>
                        <a:t>10</a:t>
                      </a:r>
                    </a:p>
                  </a:txBody>
                  <a:tcPr/>
                </a:tc>
                <a:tc>
                  <a:txBody>
                    <a:bodyPr/>
                    <a:lstStyle/>
                    <a:p>
                      <a:endParaRPr lang="en-IN" sz="900" dirty="0"/>
                    </a:p>
                  </a:txBody>
                  <a:tcPr/>
                </a:tc>
                <a:tc>
                  <a:txBody>
                    <a:bodyPr/>
                    <a:lstStyle/>
                    <a:p>
                      <a:r>
                        <a:rPr lang="en-IN" sz="900" dirty="0"/>
                        <a:t>https://pixabay.com/vectors/boy-sad-stress-young-man-young-6204400/</a:t>
                      </a:r>
                    </a:p>
                  </a:txBody>
                  <a:tcPr/>
                </a:tc>
                <a:tc>
                  <a:txBody>
                    <a:bodyPr/>
                    <a:lstStyle/>
                    <a:p>
                      <a:r>
                        <a:rPr lang="en-IN" sz="900" dirty="0"/>
                        <a:t>17959117</a:t>
                      </a:r>
                    </a:p>
                  </a:txBody>
                  <a:tcPr/>
                </a:tc>
                <a:extLst>
                  <a:ext uri="{0D108BD9-81ED-4DB2-BD59-A6C34878D82A}">
                    <a16:rowId xmlns:a16="http://schemas.microsoft.com/office/drawing/2014/main" val="10011"/>
                  </a:ext>
                </a:extLst>
              </a:tr>
              <a:tr h="389313">
                <a:tc>
                  <a:txBody>
                    <a:bodyPr/>
                    <a:lstStyle/>
                    <a:p>
                      <a:pPr algn="ctr"/>
                      <a:r>
                        <a:rPr lang="en-IN" sz="900" dirty="0"/>
                        <a:t>10</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https://pixabay.com/illustrations/stress-nerve-pain-headache-migraine-4498569/</a:t>
                      </a:r>
                    </a:p>
                  </a:txBody>
                  <a:tcPr/>
                </a:tc>
                <a:tc>
                  <a:txBody>
                    <a:bodyPr/>
                    <a:lstStyle/>
                    <a:p>
                      <a:r>
                        <a:rPr lang="en-IN" sz="900" dirty="0" err="1"/>
                        <a:t>Conmongt</a:t>
                      </a:r>
                      <a:endParaRPr lang="en-IN" sz="900" dirty="0"/>
                    </a:p>
                  </a:txBody>
                  <a:tcPr/>
                </a:tc>
                <a:extLst>
                  <a:ext uri="{0D108BD9-81ED-4DB2-BD59-A6C34878D82A}">
                    <a16:rowId xmlns:a16="http://schemas.microsoft.com/office/drawing/2014/main" val="10012"/>
                  </a:ext>
                </a:extLst>
              </a:tr>
              <a:tr h="389313">
                <a:tc>
                  <a:txBody>
                    <a:bodyPr/>
                    <a:lstStyle/>
                    <a:p>
                      <a:pPr algn="ctr"/>
                      <a:r>
                        <a:rPr lang="en-IN" sz="900" dirty="0"/>
                        <a:t>12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https://pixabay.com/vectors/water-glass-half-full-drink-empty-305658/</a:t>
                      </a:r>
                    </a:p>
                  </a:txBody>
                  <a:tcPr/>
                </a:tc>
                <a:tc>
                  <a:txBody>
                    <a:bodyPr/>
                    <a:lstStyle/>
                    <a:p>
                      <a:r>
                        <a:rPr lang="en-IN" sz="900" dirty="0" err="1"/>
                        <a:t>Clker</a:t>
                      </a:r>
                      <a:r>
                        <a:rPr lang="en-IN" sz="900" dirty="0"/>
                        <a:t>-Free-Vector-Images</a:t>
                      </a:r>
                    </a:p>
                  </a:txBody>
                  <a:tcPr/>
                </a:tc>
                <a:extLst>
                  <a:ext uri="{0D108BD9-81ED-4DB2-BD59-A6C34878D82A}">
                    <a16:rowId xmlns:a16="http://schemas.microsoft.com/office/drawing/2014/main" val="10013"/>
                  </a:ext>
                </a:extLst>
              </a:tr>
            </a:tbl>
          </a:graphicData>
        </a:graphic>
      </p:graphicFrame>
      <p:sp>
        <p:nvSpPr>
          <p:cNvPr id="5" name="Title 1">
            <a:extLst>
              <a:ext uri="{FF2B5EF4-FFF2-40B4-BE49-F238E27FC236}">
                <a16:creationId xmlns:a16="http://schemas.microsoft.com/office/drawing/2014/main" id="{B8945A06-9906-EFE3-68D5-23506ABF20A2}"/>
              </a:ext>
            </a:extLst>
          </p:cNvPr>
          <p:cNvSpPr txBox="1">
            <a:spLocks/>
          </p:cNvSpPr>
          <p:nvPr/>
        </p:nvSpPr>
        <p:spPr>
          <a:xfrm>
            <a:off x="3549975" y="116632"/>
            <a:ext cx="5092048" cy="50004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a:ln>
                  <a:noFill/>
                </a:ln>
                <a:solidFill>
                  <a:prstClr val="black"/>
                </a:solidFill>
                <a:effectLst/>
                <a:uLnTx/>
                <a:uFillTx/>
                <a:latin typeface="Calibri"/>
                <a:ea typeface="+mj-ea"/>
                <a:cs typeface="+mj-cs"/>
              </a:rPr>
              <a:t>Attribution / Citation</a:t>
            </a:r>
            <a:endParaRPr kumimoji="0" lang="en-IN" sz="4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2" name="Picture 1" descr="Free vector graphics of Cartoon">
            <a:extLst>
              <a:ext uri="{FF2B5EF4-FFF2-40B4-BE49-F238E27FC236}">
                <a16:creationId xmlns:a16="http://schemas.microsoft.com/office/drawing/2014/main" id="{EF696B2A-C4DC-55C8-C2C5-6ECFDCDBA3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043" y="1610640"/>
            <a:ext cx="144000" cy="2147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ree vector graphics of Book">
            <a:extLst>
              <a:ext uri="{FF2B5EF4-FFF2-40B4-BE49-F238E27FC236}">
                <a16:creationId xmlns:a16="http://schemas.microsoft.com/office/drawing/2014/main" id="{A243B964-1FA8-47F1-C0EB-77DF453CCD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624" y="2863206"/>
            <a:ext cx="144000" cy="1155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vector graphics of Book">
            <a:extLst>
              <a:ext uri="{FF2B5EF4-FFF2-40B4-BE49-F238E27FC236}">
                <a16:creationId xmlns:a16="http://schemas.microsoft.com/office/drawing/2014/main" id="{07E63D0F-D422-8D8B-9C23-B61D4D266F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2487" y="2244007"/>
            <a:ext cx="144000" cy="9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Free vector graphics of Book">
            <a:extLst>
              <a:ext uri="{FF2B5EF4-FFF2-40B4-BE49-F238E27FC236}">
                <a16:creationId xmlns:a16="http://schemas.microsoft.com/office/drawing/2014/main" id="{C462D7B7-899A-7F89-490C-23EA8120F1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3283" y="2546744"/>
            <a:ext cx="144000" cy="7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vector graphics of Boy">
            <a:extLst>
              <a:ext uri="{FF2B5EF4-FFF2-40B4-BE49-F238E27FC236}">
                <a16:creationId xmlns:a16="http://schemas.microsoft.com/office/drawing/2014/main" id="{DF3CBD2E-67C1-D3C4-C87D-AA98C01B0F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3176" y="3955404"/>
            <a:ext cx="144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vector graphics of Man">
            <a:extLst>
              <a:ext uri="{FF2B5EF4-FFF2-40B4-BE49-F238E27FC236}">
                <a16:creationId xmlns:a16="http://schemas.microsoft.com/office/drawing/2014/main" id="{7C87477C-146D-EC07-5EDF-398802E78F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1624" y="3138574"/>
            <a:ext cx="144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ree vector graphics of Boy">
            <a:extLst>
              <a:ext uri="{FF2B5EF4-FFF2-40B4-BE49-F238E27FC236}">
                <a16:creationId xmlns:a16="http://schemas.microsoft.com/office/drawing/2014/main" id="{EF63DA41-8006-3D46-1B1A-93FB95E487D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6399" y="3546973"/>
            <a:ext cx="144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vector graphics of Balloon">
            <a:extLst>
              <a:ext uri="{FF2B5EF4-FFF2-40B4-BE49-F238E27FC236}">
                <a16:creationId xmlns:a16="http://schemas.microsoft.com/office/drawing/2014/main" id="{E6614CB8-90DE-CA0A-6478-8901C526333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86" r="-4694" b="-1435"/>
          <a:stretch/>
        </p:blipFill>
        <p:spPr bwMode="auto">
          <a:xfrm>
            <a:off x="2695500" y="4369532"/>
            <a:ext cx="144000" cy="240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vector graphics of Boy">
            <a:extLst>
              <a:ext uri="{FF2B5EF4-FFF2-40B4-BE49-F238E27FC236}">
                <a16:creationId xmlns:a16="http://schemas.microsoft.com/office/drawing/2014/main" id="{5A0DC94F-94B7-F3D7-5AD9-BDB9333EFEF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49" t="3953" r="21875" b="3613"/>
          <a:stretch/>
        </p:blipFill>
        <p:spPr bwMode="auto">
          <a:xfrm>
            <a:off x="2696520" y="5228634"/>
            <a:ext cx="174240" cy="2165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ree illustrations of Stress">
            <a:extLst>
              <a:ext uri="{FF2B5EF4-FFF2-40B4-BE49-F238E27FC236}">
                <a16:creationId xmlns:a16="http://schemas.microsoft.com/office/drawing/2014/main" id="{389589A1-142F-69F6-37EE-DF61B83F7FF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35984" y="5646505"/>
            <a:ext cx="191664" cy="2307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Free illustrations of Boy">
            <a:extLst>
              <a:ext uri="{FF2B5EF4-FFF2-40B4-BE49-F238E27FC236}">
                <a16:creationId xmlns:a16="http://schemas.microsoft.com/office/drawing/2014/main" id="{D738CF0F-BD5F-286D-C54E-B7E29197D162}"/>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5681" t="-11115" r="-11425" b="13394"/>
          <a:stretch/>
        </p:blipFill>
        <p:spPr bwMode="auto">
          <a:xfrm>
            <a:off x="2592650" y="4778992"/>
            <a:ext cx="324000" cy="2309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ree vector graphics of Water">
            <a:extLst>
              <a:ext uri="{FF2B5EF4-FFF2-40B4-BE49-F238E27FC236}">
                <a16:creationId xmlns:a16="http://schemas.microsoft.com/office/drawing/2014/main" id="{DAD94743-9740-277D-0941-C6C5D396DDF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11624" y="5963750"/>
            <a:ext cx="144000" cy="2735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EAA21D3D-79F2-6F11-9DEA-4E883ECB4770}"/>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133" t="7844" r="43092" b="3257"/>
          <a:stretch/>
        </p:blipFill>
        <p:spPr bwMode="auto">
          <a:xfrm>
            <a:off x="2694603" y="1885771"/>
            <a:ext cx="136887" cy="2658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1C35B6A9-6C91-FB3D-BE5B-F4FE0A3A3971}"/>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1394" t="5833" r="28882" b="20756"/>
          <a:stretch/>
        </p:blipFill>
        <p:spPr bwMode="auto">
          <a:xfrm>
            <a:off x="2704737" y="1157476"/>
            <a:ext cx="171171" cy="341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B0CC48-266A-E152-C87E-94AD09F5F845}"/>
              </a:ext>
            </a:extLst>
          </p:cNvPr>
          <p:cNvGrpSpPr/>
          <p:nvPr/>
        </p:nvGrpSpPr>
        <p:grpSpPr>
          <a:xfrm>
            <a:off x="2420104" y="362246"/>
            <a:ext cx="7362818" cy="836712"/>
            <a:chOff x="1757518" y="211996"/>
            <a:chExt cx="7362818" cy="836712"/>
          </a:xfrm>
          <a:solidFill>
            <a:srgbClr val="FF7271"/>
          </a:solidFill>
          <a:effectLst>
            <a:outerShdw blurRad="50800" dist="38100" dir="5400000" algn="t" rotWithShape="0">
              <a:prstClr val="black">
                <a:alpha val="40000"/>
              </a:prstClr>
            </a:outerShdw>
          </a:effectLst>
        </p:grpSpPr>
        <p:sp>
          <p:nvSpPr>
            <p:cNvPr id="16" name="Arrow: Chevron 15">
              <a:extLst>
                <a:ext uri="{FF2B5EF4-FFF2-40B4-BE49-F238E27FC236}">
                  <a16:creationId xmlns:a16="http://schemas.microsoft.com/office/drawing/2014/main" id="{3CBA540D-8C9B-E5B0-E454-7918B3589AAC}"/>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Arrow: Pentagon 16">
              <a:extLst>
                <a:ext uri="{FF2B5EF4-FFF2-40B4-BE49-F238E27FC236}">
                  <a16:creationId xmlns:a16="http://schemas.microsoft.com/office/drawing/2014/main" id="{A9A4DC3D-1365-3499-088F-DA8E91C00B37}"/>
                </a:ext>
              </a:extLst>
            </p:cNvPr>
            <p:cNvSpPr/>
            <p:nvPr/>
          </p:nvSpPr>
          <p:spPr>
            <a:xfrm>
              <a:off x="2567608" y="211996"/>
              <a:ext cx="6552728" cy="836712"/>
            </a:xfrm>
            <a:prstGeom prst="homePlat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Adjectives - Recapitulation</a:t>
              </a:r>
            </a:p>
          </p:txBody>
        </p:sp>
        <p:sp>
          <p:nvSpPr>
            <p:cNvPr id="18" name="Arrow: Chevron 17">
              <a:extLst>
                <a:ext uri="{FF2B5EF4-FFF2-40B4-BE49-F238E27FC236}">
                  <a16:creationId xmlns:a16="http://schemas.microsoft.com/office/drawing/2014/main" id="{4A2CD26B-C05F-3035-5857-0AA31DF39225}"/>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24" name="TextBox 23">
            <a:extLst>
              <a:ext uri="{FF2B5EF4-FFF2-40B4-BE49-F238E27FC236}">
                <a16:creationId xmlns:a16="http://schemas.microsoft.com/office/drawing/2014/main" id="{3E2AA9D3-7B21-8E7A-171B-F20EC8294B19}"/>
              </a:ext>
            </a:extLst>
          </p:cNvPr>
          <p:cNvSpPr txBox="1"/>
          <p:nvPr/>
        </p:nvSpPr>
        <p:spPr>
          <a:xfrm>
            <a:off x="479376" y="2244813"/>
            <a:ext cx="7704856" cy="4280531"/>
          </a:xfrm>
          <a:prstGeom prst="rect">
            <a:avLst/>
          </a:prstGeom>
          <a:noFill/>
        </p:spPr>
        <p:txBody>
          <a:bodyPr wrap="square">
            <a:spAutoFit/>
          </a:bodyPr>
          <a:lstStyle/>
          <a:p>
            <a:pPr marL="457200" indent="-457200">
              <a:lnSpc>
                <a:spcPct val="200000"/>
              </a:lnSpc>
              <a:buFont typeface="+mj-lt"/>
              <a:buAutoNum type="arabicPeriod"/>
            </a:pPr>
            <a:r>
              <a:rPr lang="en-GB" sz="2800" dirty="0">
                <a:solidFill>
                  <a:srgbClr val="000066"/>
                </a:solidFill>
              </a:rPr>
              <a:t>My brother is a very </a:t>
            </a:r>
            <a:r>
              <a:rPr lang="en-GB" sz="2800" u="sng" dirty="0">
                <a:solidFill>
                  <a:srgbClr val="000066"/>
                </a:solidFill>
              </a:rPr>
              <a:t>intelligent</a:t>
            </a:r>
            <a:r>
              <a:rPr lang="en-GB" sz="2800" dirty="0">
                <a:solidFill>
                  <a:srgbClr val="000066"/>
                </a:solidFill>
              </a:rPr>
              <a:t> boy.            	</a:t>
            </a:r>
          </a:p>
          <a:p>
            <a:pPr marL="457200" indent="-457200">
              <a:lnSpc>
                <a:spcPct val="200000"/>
              </a:lnSpc>
              <a:buFont typeface="+mj-lt"/>
              <a:buAutoNum type="arabicPeriod"/>
            </a:pPr>
            <a:r>
              <a:rPr lang="en-GB" sz="2800" dirty="0">
                <a:solidFill>
                  <a:srgbClr val="000066"/>
                </a:solidFill>
              </a:rPr>
              <a:t>Light is </a:t>
            </a:r>
            <a:r>
              <a:rPr lang="en-GB" sz="2800" u="sng" dirty="0">
                <a:solidFill>
                  <a:srgbClr val="000066"/>
                </a:solidFill>
              </a:rPr>
              <a:t>more beautiful than </a:t>
            </a:r>
            <a:r>
              <a:rPr lang="en-GB" sz="2800" dirty="0">
                <a:solidFill>
                  <a:srgbClr val="000066"/>
                </a:solidFill>
              </a:rPr>
              <a:t>darkness.       	</a:t>
            </a:r>
          </a:p>
          <a:p>
            <a:pPr marL="457200" indent="-457200">
              <a:lnSpc>
                <a:spcPct val="200000"/>
              </a:lnSpc>
              <a:buFont typeface="+mj-lt"/>
              <a:buAutoNum type="arabicPeriod"/>
            </a:pPr>
            <a:r>
              <a:rPr lang="en-GB" sz="2800" dirty="0">
                <a:solidFill>
                  <a:srgbClr val="000066"/>
                </a:solidFill>
              </a:rPr>
              <a:t>My sister is </a:t>
            </a:r>
            <a:r>
              <a:rPr lang="en-GB" sz="2800" u="sng" dirty="0">
                <a:solidFill>
                  <a:srgbClr val="000066"/>
                </a:solidFill>
              </a:rPr>
              <a:t>kinder than </a:t>
            </a:r>
            <a:r>
              <a:rPr lang="en-GB" sz="2800" dirty="0">
                <a:solidFill>
                  <a:srgbClr val="000066"/>
                </a:solidFill>
              </a:rPr>
              <a:t>my brother.           	</a:t>
            </a:r>
          </a:p>
          <a:p>
            <a:pPr marL="457200" indent="-457200">
              <a:lnSpc>
                <a:spcPct val="200000"/>
              </a:lnSpc>
              <a:buFont typeface="+mj-lt"/>
              <a:buAutoNum type="arabicPeriod"/>
            </a:pPr>
            <a:r>
              <a:rPr lang="en-GB" sz="2800" dirty="0">
                <a:solidFill>
                  <a:srgbClr val="000066"/>
                </a:solidFill>
              </a:rPr>
              <a:t>My father bought an </a:t>
            </a:r>
            <a:r>
              <a:rPr lang="en-GB" sz="2800" u="sng" dirty="0">
                <a:solidFill>
                  <a:srgbClr val="000066"/>
                </a:solidFill>
              </a:rPr>
              <a:t>expensive</a:t>
            </a:r>
            <a:r>
              <a:rPr lang="en-GB" sz="2800" dirty="0">
                <a:solidFill>
                  <a:srgbClr val="000066"/>
                </a:solidFill>
              </a:rPr>
              <a:t> pen for me. 	</a:t>
            </a:r>
          </a:p>
          <a:p>
            <a:pPr marL="457200" indent="-457200">
              <a:lnSpc>
                <a:spcPct val="200000"/>
              </a:lnSpc>
              <a:buFont typeface="+mj-lt"/>
              <a:buAutoNum type="arabicPeriod"/>
            </a:pPr>
            <a:r>
              <a:rPr lang="en-GB" sz="2800" dirty="0">
                <a:solidFill>
                  <a:srgbClr val="000066"/>
                </a:solidFill>
              </a:rPr>
              <a:t>I like dogs </a:t>
            </a:r>
            <a:r>
              <a:rPr lang="en-GB" sz="2800" u="sng" dirty="0">
                <a:solidFill>
                  <a:srgbClr val="000066"/>
                </a:solidFill>
              </a:rPr>
              <a:t>better than </a:t>
            </a:r>
            <a:r>
              <a:rPr lang="en-GB" sz="2800" dirty="0">
                <a:solidFill>
                  <a:srgbClr val="000066"/>
                </a:solidFill>
              </a:rPr>
              <a:t>rabbits. </a:t>
            </a:r>
          </a:p>
        </p:txBody>
      </p:sp>
      <p:sp>
        <p:nvSpPr>
          <p:cNvPr id="3" name="TextBox 2">
            <a:extLst>
              <a:ext uri="{FF2B5EF4-FFF2-40B4-BE49-F238E27FC236}">
                <a16:creationId xmlns:a16="http://schemas.microsoft.com/office/drawing/2014/main" id="{4531ABA5-1A8E-AE91-B2B7-4811A233EB02}"/>
              </a:ext>
            </a:extLst>
          </p:cNvPr>
          <p:cNvSpPr txBox="1"/>
          <p:nvPr/>
        </p:nvSpPr>
        <p:spPr>
          <a:xfrm>
            <a:off x="191344" y="1594536"/>
            <a:ext cx="11881320" cy="523220"/>
          </a:xfrm>
          <a:prstGeom prst="rect">
            <a:avLst/>
          </a:prstGeom>
          <a:noFill/>
        </p:spPr>
        <p:txBody>
          <a:bodyPr wrap="square">
            <a:spAutoFit/>
          </a:bodyPr>
          <a:lstStyle/>
          <a:p>
            <a:r>
              <a:rPr lang="en-GB" sz="2800" dirty="0"/>
              <a:t>Identify the underlined adjectives and state their forms (Positive or Comparative)</a:t>
            </a:r>
            <a:endParaRPr lang="en-AE" sz="2800" dirty="0"/>
          </a:p>
        </p:txBody>
      </p:sp>
      <p:sp>
        <p:nvSpPr>
          <p:cNvPr id="4" name="TextBox 3">
            <a:extLst>
              <a:ext uri="{FF2B5EF4-FFF2-40B4-BE49-F238E27FC236}">
                <a16:creationId xmlns:a16="http://schemas.microsoft.com/office/drawing/2014/main" id="{F079275B-460F-0C51-3E46-89DD3402BAF3}"/>
              </a:ext>
            </a:extLst>
          </p:cNvPr>
          <p:cNvSpPr txBox="1"/>
          <p:nvPr/>
        </p:nvSpPr>
        <p:spPr>
          <a:xfrm>
            <a:off x="8374092" y="2574938"/>
            <a:ext cx="2209124" cy="523220"/>
          </a:xfrm>
          <a:prstGeom prst="rect">
            <a:avLst/>
          </a:prstGeom>
          <a:noFill/>
        </p:spPr>
        <p:txBody>
          <a:bodyPr wrap="square" rtlCol="0">
            <a:spAutoFit/>
          </a:bodyPr>
          <a:lstStyle/>
          <a:p>
            <a:r>
              <a:rPr lang="en-GB" sz="2800" dirty="0">
                <a:solidFill>
                  <a:srgbClr val="FF0000"/>
                </a:solidFill>
              </a:rPr>
              <a:t>Positive form</a:t>
            </a:r>
            <a:endParaRPr lang="en-AE" sz="2800" dirty="0">
              <a:solidFill>
                <a:srgbClr val="FF0000"/>
              </a:solidFill>
            </a:endParaRPr>
          </a:p>
        </p:txBody>
      </p:sp>
      <p:sp>
        <p:nvSpPr>
          <p:cNvPr id="5" name="TextBox 4">
            <a:extLst>
              <a:ext uri="{FF2B5EF4-FFF2-40B4-BE49-F238E27FC236}">
                <a16:creationId xmlns:a16="http://schemas.microsoft.com/office/drawing/2014/main" id="{C0E9C717-D57A-FE46-B0C3-951FBAF7AEB0}"/>
              </a:ext>
            </a:extLst>
          </p:cNvPr>
          <p:cNvSpPr txBox="1"/>
          <p:nvPr/>
        </p:nvSpPr>
        <p:spPr>
          <a:xfrm>
            <a:off x="8405599" y="3440683"/>
            <a:ext cx="2929204" cy="523220"/>
          </a:xfrm>
          <a:prstGeom prst="rect">
            <a:avLst/>
          </a:prstGeom>
          <a:noFill/>
        </p:spPr>
        <p:txBody>
          <a:bodyPr wrap="square" rtlCol="0">
            <a:spAutoFit/>
          </a:bodyPr>
          <a:lstStyle/>
          <a:p>
            <a:r>
              <a:rPr lang="en-GB" sz="2800" dirty="0">
                <a:solidFill>
                  <a:srgbClr val="FF0000"/>
                </a:solidFill>
              </a:rPr>
              <a:t>Comparative form</a:t>
            </a:r>
            <a:endParaRPr lang="en-AE" sz="2800" dirty="0">
              <a:solidFill>
                <a:srgbClr val="FF0000"/>
              </a:solidFill>
            </a:endParaRPr>
          </a:p>
        </p:txBody>
      </p:sp>
      <p:sp>
        <p:nvSpPr>
          <p:cNvPr id="7" name="TextBox 6">
            <a:extLst>
              <a:ext uri="{FF2B5EF4-FFF2-40B4-BE49-F238E27FC236}">
                <a16:creationId xmlns:a16="http://schemas.microsoft.com/office/drawing/2014/main" id="{0C003264-156B-D74D-ECF9-FB10820A1698}"/>
              </a:ext>
            </a:extLst>
          </p:cNvPr>
          <p:cNvSpPr txBox="1"/>
          <p:nvPr/>
        </p:nvSpPr>
        <p:spPr>
          <a:xfrm>
            <a:off x="8405599" y="4235139"/>
            <a:ext cx="2929204" cy="523220"/>
          </a:xfrm>
          <a:prstGeom prst="rect">
            <a:avLst/>
          </a:prstGeom>
          <a:noFill/>
        </p:spPr>
        <p:txBody>
          <a:bodyPr wrap="square" rtlCol="0">
            <a:spAutoFit/>
          </a:bodyPr>
          <a:lstStyle/>
          <a:p>
            <a:r>
              <a:rPr lang="en-GB" sz="2800" dirty="0">
                <a:solidFill>
                  <a:srgbClr val="FF0000"/>
                </a:solidFill>
              </a:rPr>
              <a:t>Comparative form</a:t>
            </a:r>
            <a:endParaRPr lang="en-AE" sz="2800" dirty="0">
              <a:solidFill>
                <a:srgbClr val="FF0000"/>
              </a:solidFill>
            </a:endParaRPr>
          </a:p>
        </p:txBody>
      </p:sp>
      <p:sp>
        <p:nvSpPr>
          <p:cNvPr id="8" name="TextBox 7">
            <a:extLst>
              <a:ext uri="{FF2B5EF4-FFF2-40B4-BE49-F238E27FC236}">
                <a16:creationId xmlns:a16="http://schemas.microsoft.com/office/drawing/2014/main" id="{AD2F9360-620D-AF7A-E6E6-A0F1DBB4F284}"/>
              </a:ext>
            </a:extLst>
          </p:cNvPr>
          <p:cNvSpPr txBox="1"/>
          <p:nvPr/>
        </p:nvSpPr>
        <p:spPr>
          <a:xfrm>
            <a:off x="8405599" y="5100884"/>
            <a:ext cx="2209124" cy="523220"/>
          </a:xfrm>
          <a:prstGeom prst="rect">
            <a:avLst/>
          </a:prstGeom>
          <a:noFill/>
        </p:spPr>
        <p:txBody>
          <a:bodyPr wrap="square" rtlCol="0">
            <a:spAutoFit/>
          </a:bodyPr>
          <a:lstStyle/>
          <a:p>
            <a:r>
              <a:rPr lang="en-GB" sz="2800" dirty="0">
                <a:solidFill>
                  <a:srgbClr val="FF0000"/>
                </a:solidFill>
              </a:rPr>
              <a:t>Positive form</a:t>
            </a:r>
            <a:endParaRPr lang="en-AE" sz="2800" dirty="0">
              <a:solidFill>
                <a:srgbClr val="FF0000"/>
              </a:solidFill>
            </a:endParaRPr>
          </a:p>
        </p:txBody>
      </p:sp>
      <p:sp>
        <p:nvSpPr>
          <p:cNvPr id="9" name="TextBox 8">
            <a:extLst>
              <a:ext uri="{FF2B5EF4-FFF2-40B4-BE49-F238E27FC236}">
                <a16:creationId xmlns:a16="http://schemas.microsoft.com/office/drawing/2014/main" id="{1C2A877E-E480-ADB7-0FB7-B47055A49E89}"/>
              </a:ext>
            </a:extLst>
          </p:cNvPr>
          <p:cNvSpPr txBox="1"/>
          <p:nvPr/>
        </p:nvSpPr>
        <p:spPr>
          <a:xfrm>
            <a:off x="8405599" y="5966629"/>
            <a:ext cx="2929204" cy="523220"/>
          </a:xfrm>
          <a:prstGeom prst="rect">
            <a:avLst/>
          </a:prstGeom>
          <a:noFill/>
        </p:spPr>
        <p:txBody>
          <a:bodyPr wrap="square" rtlCol="0">
            <a:spAutoFit/>
          </a:bodyPr>
          <a:lstStyle/>
          <a:p>
            <a:r>
              <a:rPr lang="en-GB" sz="2800" dirty="0">
                <a:solidFill>
                  <a:srgbClr val="FF0000"/>
                </a:solidFill>
              </a:rPr>
              <a:t>Comparative form</a:t>
            </a:r>
            <a:endParaRPr lang="en-AE" sz="2800" dirty="0">
              <a:solidFill>
                <a:srgbClr val="FF0000"/>
              </a:solidFill>
            </a:endParaRPr>
          </a:p>
        </p:txBody>
      </p:sp>
    </p:spTree>
    <p:extLst>
      <p:ext uri="{BB962C8B-B14F-4D97-AF65-F5344CB8AC3E}">
        <p14:creationId xmlns:p14="http://schemas.microsoft.com/office/powerpoint/2010/main" val="27199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fade">
                                      <p:cBhvr>
                                        <p:cTn id="20" dur="1000"/>
                                        <p:tgtEl>
                                          <p:spTgt spid="24">
                                            <p:txEl>
                                              <p:pRg st="1" end="1"/>
                                            </p:txEl>
                                          </p:spTgt>
                                        </p:tgtEl>
                                      </p:cBhvr>
                                    </p:animEffect>
                                    <p:anim calcmode="lin" valueType="num">
                                      <p:cBhvr>
                                        <p:cTn id="21"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fade">
                                      <p:cBhvr>
                                        <p:cTn id="33" dur="1000"/>
                                        <p:tgtEl>
                                          <p:spTgt spid="24">
                                            <p:txEl>
                                              <p:pRg st="2" end="2"/>
                                            </p:txEl>
                                          </p:spTgt>
                                        </p:tgtEl>
                                      </p:cBhvr>
                                    </p:animEffect>
                                    <p:anim calcmode="lin" valueType="num">
                                      <p:cBhvr>
                                        <p:cTn id="34"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1000"/>
                                        <p:tgtEl>
                                          <p:spTgt spid="7">
                                            <p:txEl>
                                              <p:pRg st="0" end="0"/>
                                            </p:txEl>
                                          </p:spTgt>
                                        </p:tgtEl>
                                      </p:cBhvr>
                                    </p:animEffect>
                                    <p:anim calcmode="lin" valueType="num">
                                      <p:cBhvr>
                                        <p:cTn id="4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24">
                                            <p:txEl>
                                              <p:pRg st="4" end="4"/>
                                            </p:txEl>
                                          </p:spTgt>
                                        </p:tgtEl>
                                        <p:attrNameLst>
                                          <p:attrName>style.visibility</p:attrName>
                                        </p:attrNameLst>
                                      </p:cBhvr>
                                      <p:to>
                                        <p:strVal val="visible"/>
                                      </p:to>
                                    </p:set>
                                    <p:animEffect transition="in" filter="fade">
                                      <p:cBhvr>
                                        <p:cTn id="59" dur="1000"/>
                                        <p:tgtEl>
                                          <p:spTgt spid="24">
                                            <p:txEl>
                                              <p:pRg st="4" end="4"/>
                                            </p:txEl>
                                          </p:spTgt>
                                        </p:tgtEl>
                                      </p:cBhvr>
                                    </p:animEffect>
                                    <p:anim calcmode="lin" valueType="num">
                                      <p:cBhvr>
                                        <p:cTn id="60"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9">
                                            <p:txEl>
                                              <p:pRg st="0" end="0"/>
                                            </p:txEl>
                                          </p:spTgt>
                                        </p:tgtEl>
                                        <p:attrNameLst>
                                          <p:attrName>style.visibility</p:attrName>
                                        </p:attrNameLst>
                                      </p:cBhvr>
                                      <p:to>
                                        <p:strVal val="visible"/>
                                      </p:to>
                                    </p:set>
                                    <p:animEffect transition="in" filter="fade">
                                      <p:cBhvr>
                                        <p:cTn id="66" dur="1000"/>
                                        <p:tgtEl>
                                          <p:spTgt spid="9">
                                            <p:txEl>
                                              <p:pRg st="0" end="0"/>
                                            </p:txEl>
                                          </p:spTgt>
                                        </p:tgtEl>
                                      </p:cBhvr>
                                    </p:animEffect>
                                    <p:anim calcmode="lin" valueType="num">
                                      <p:cBhvr>
                                        <p:cTn id="6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4" grpId="0" build="p"/>
      <p:bldP spid="5" grpId="0" build="p"/>
      <p:bldP spid="7" grpId="0" build="p"/>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B0CC48-266A-E152-C87E-94AD09F5F845}"/>
              </a:ext>
            </a:extLst>
          </p:cNvPr>
          <p:cNvGrpSpPr/>
          <p:nvPr/>
        </p:nvGrpSpPr>
        <p:grpSpPr>
          <a:xfrm>
            <a:off x="2405590" y="275162"/>
            <a:ext cx="7362818" cy="836712"/>
            <a:chOff x="1757518" y="211996"/>
            <a:chExt cx="7362818" cy="836712"/>
          </a:xfrm>
          <a:solidFill>
            <a:srgbClr val="FF7271"/>
          </a:solidFill>
          <a:effectLst>
            <a:outerShdw blurRad="50800" dist="38100" dir="5400000" algn="t" rotWithShape="0">
              <a:prstClr val="black">
                <a:alpha val="40000"/>
              </a:prstClr>
            </a:outerShdw>
          </a:effectLst>
        </p:grpSpPr>
        <p:sp>
          <p:nvSpPr>
            <p:cNvPr id="16" name="Arrow: Chevron 15">
              <a:extLst>
                <a:ext uri="{FF2B5EF4-FFF2-40B4-BE49-F238E27FC236}">
                  <a16:creationId xmlns:a16="http://schemas.microsoft.com/office/drawing/2014/main" id="{3CBA540D-8C9B-E5B0-E454-7918B3589AAC}"/>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Arrow: Pentagon 16">
              <a:extLst>
                <a:ext uri="{FF2B5EF4-FFF2-40B4-BE49-F238E27FC236}">
                  <a16:creationId xmlns:a16="http://schemas.microsoft.com/office/drawing/2014/main" id="{A9A4DC3D-1365-3499-088F-DA8E91C00B37}"/>
                </a:ext>
              </a:extLst>
            </p:cNvPr>
            <p:cNvSpPr/>
            <p:nvPr/>
          </p:nvSpPr>
          <p:spPr>
            <a:xfrm>
              <a:off x="2567608" y="211996"/>
              <a:ext cx="6552728" cy="836712"/>
            </a:xfrm>
            <a:prstGeom prst="homePlat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a:t>
              </a:r>
            </a:p>
          </p:txBody>
        </p:sp>
        <p:sp>
          <p:nvSpPr>
            <p:cNvPr id="18" name="Arrow: Chevron 17">
              <a:extLst>
                <a:ext uri="{FF2B5EF4-FFF2-40B4-BE49-F238E27FC236}">
                  <a16:creationId xmlns:a16="http://schemas.microsoft.com/office/drawing/2014/main" id="{4A2CD26B-C05F-3035-5857-0AA31DF39225}"/>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pic>
        <p:nvPicPr>
          <p:cNvPr id="2050" name="Picture 2" descr="Free vector graphics of Cartoon">
            <a:extLst>
              <a:ext uri="{FF2B5EF4-FFF2-40B4-BE49-F238E27FC236}">
                <a16:creationId xmlns:a16="http://schemas.microsoft.com/office/drawing/2014/main" id="{945D1F49-28E6-F3B8-1051-8A5B7888B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864" y="1412776"/>
            <a:ext cx="217224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3B22B24-09A0-A072-20CE-D6FB1774A08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33" t="7844" r="43092" b="3257"/>
          <a:stretch/>
        </p:blipFill>
        <p:spPr bwMode="auto">
          <a:xfrm>
            <a:off x="8981949" y="1326365"/>
            <a:ext cx="1794571" cy="3485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46F5B9A-8A9D-3AE0-6E25-C66055F049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394" t="5833" r="28882" b="20756"/>
          <a:stretch/>
        </p:blipFill>
        <p:spPr bwMode="auto">
          <a:xfrm>
            <a:off x="1148009" y="1340768"/>
            <a:ext cx="1685989" cy="33677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8EFE05C-CCF9-9D4F-D83D-53DF6A517F93}"/>
              </a:ext>
            </a:extLst>
          </p:cNvPr>
          <p:cNvSpPr txBox="1"/>
          <p:nvPr/>
        </p:nvSpPr>
        <p:spPr>
          <a:xfrm>
            <a:off x="711641" y="4797152"/>
            <a:ext cx="2504039" cy="954107"/>
          </a:xfrm>
          <a:prstGeom prst="rect">
            <a:avLst/>
          </a:prstGeom>
          <a:noFill/>
        </p:spPr>
        <p:txBody>
          <a:bodyPr wrap="square">
            <a:spAutoFit/>
          </a:bodyPr>
          <a:lstStyle/>
          <a:p>
            <a:pPr algn="ctr"/>
            <a:r>
              <a:rPr lang="en-IE" sz="2800" dirty="0" err="1">
                <a:effectLst/>
                <a:latin typeface="Calibri" panose="020F0502020204030204" pitchFamily="34" charset="0"/>
                <a:ea typeface="Calibri" panose="020F0502020204030204" pitchFamily="34" charset="0"/>
              </a:rPr>
              <a:t>Renu’s</a:t>
            </a:r>
            <a:r>
              <a:rPr lang="en-IE" sz="2800" dirty="0">
                <a:effectLst/>
                <a:latin typeface="Calibri" panose="020F0502020204030204" pitchFamily="34" charset="0"/>
                <a:ea typeface="Calibri" panose="020F0502020204030204" pitchFamily="34" charset="0"/>
              </a:rPr>
              <a:t> hair is </a:t>
            </a:r>
            <a:r>
              <a:rPr lang="en-IE" sz="2800" u="sng" dirty="0">
                <a:solidFill>
                  <a:srgbClr val="FF0000"/>
                </a:solidFill>
                <a:effectLst/>
                <a:latin typeface="Calibri" panose="020F0502020204030204" pitchFamily="34" charset="0"/>
                <a:ea typeface="Calibri" panose="020F0502020204030204" pitchFamily="34" charset="0"/>
              </a:rPr>
              <a:t>long.</a:t>
            </a:r>
            <a:endParaRPr lang="en-AE" sz="2800" dirty="0">
              <a:solidFill>
                <a:srgbClr val="FF0000"/>
              </a:solidFill>
            </a:endParaRPr>
          </a:p>
        </p:txBody>
      </p:sp>
      <p:sp>
        <p:nvSpPr>
          <p:cNvPr id="12" name="TextBox 11">
            <a:extLst>
              <a:ext uri="{FF2B5EF4-FFF2-40B4-BE49-F238E27FC236}">
                <a16:creationId xmlns:a16="http://schemas.microsoft.com/office/drawing/2014/main" id="{1A479AB3-556B-8B6A-0A05-00436684DC32}"/>
              </a:ext>
            </a:extLst>
          </p:cNvPr>
          <p:cNvSpPr txBox="1"/>
          <p:nvPr/>
        </p:nvSpPr>
        <p:spPr>
          <a:xfrm>
            <a:off x="4223792" y="4797152"/>
            <a:ext cx="3421282" cy="954107"/>
          </a:xfrm>
          <a:prstGeom prst="rect">
            <a:avLst/>
          </a:prstGeom>
          <a:noFill/>
        </p:spPr>
        <p:txBody>
          <a:bodyPr wrap="square">
            <a:spAutoFit/>
          </a:bodyPr>
          <a:lstStyle/>
          <a:p>
            <a:pPr algn="ctr"/>
            <a:r>
              <a:rPr lang="en-IE" sz="2800" dirty="0">
                <a:effectLst/>
                <a:latin typeface="Calibri" panose="020F0502020204030204" pitchFamily="34" charset="0"/>
                <a:ea typeface="Calibri" panose="020F0502020204030204" pitchFamily="34" charset="0"/>
              </a:rPr>
              <a:t>Veena’s hair is </a:t>
            </a:r>
            <a:r>
              <a:rPr lang="en-IE" sz="2800" u="sng" dirty="0">
                <a:solidFill>
                  <a:srgbClr val="FF0000"/>
                </a:solidFill>
                <a:effectLst/>
                <a:latin typeface="Calibri" panose="020F0502020204030204" pitchFamily="34" charset="0"/>
                <a:ea typeface="Calibri" panose="020F0502020204030204" pitchFamily="34" charset="0"/>
              </a:rPr>
              <a:t>longer</a:t>
            </a:r>
            <a:r>
              <a:rPr lang="en-IE" sz="2800" dirty="0">
                <a:solidFill>
                  <a:srgbClr val="FF0000"/>
                </a:solidFill>
                <a:effectLst/>
                <a:latin typeface="Calibri" panose="020F0502020204030204" pitchFamily="34" charset="0"/>
                <a:ea typeface="Calibri" panose="020F0502020204030204" pitchFamily="34" charset="0"/>
              </a:rPr>
              <a:t> </a:t>
            </a:r>
            <a:r>
              <a:rPr lang="en-IE" sz="2800" u="sng" dirty="0">
                <a:solidFill>
                  <a:srgbClr val="FF0000"/>
                </a:solidFill>
                <a:effectLst/>
                <a:latin typeface="Calibri" panose="020F0502020204030204" pitchFamily="34" charset="0"/>
                <a:ea typeface="Calibri" panose="020F0502020204030204" pitchFamily="34" charset="0"/>
              </a:rPr>
              <a:t>than</a:t>
            </a:r>
            <a:r>
              <a:rPr lang="en-IE" sz="2800" dirty="0">
                <a:solidFill>
                  <a:srgbClr val="FF0000"/>
                </a:solidFill>
                <a:effectLst/>
                <a:latin typeface="Calibri" panose="020F0502020204030204" pitchFamily="34" charset="0"/>
                <a:ea typeface="Calibri" panose="020F0502020204030204" pitchFamily="34" charset="0"/>
              </a:rPr>
              <a:t> </a:t>
            </a:r>
            <a:r>
              <a:rPr lang="en-IE" sz="2800" dirty="0" err="1">
                <a:effectLst/>
                <a:latin typeface="Calibri" panose="020F0502020204030204" pitchFamily="34" charset="0"/>
                <a:ea typeface="Calibri" panose="020F0502020204030204" pitchFamily="34" charset="0"/>
              </a:rPr>
              <a:t>Renu’s</a:t>
            </a:r>
            <a:r>
              <a:rPr lang="en-IE" sz="2800" dirty="0">
                <a:effectLst/>
                <a:latin typeface="Calibri" panose="020F0502020204030204" pitchFamily="34" charset="0"/>
                <a:ea typeface="Calibri" panose="020F0502020204030204" pitchFamily="34" charset="0"/>
              </a:rPr>
              <a:t>.</a:t>
            </a:r>
            <a:endParaRPr lang="en-AE" sz="2800" dirty="0"/>
          </a:p>
        </p:txBody>
      </p:sp>
      <p:sp>
        <p:nvSpPr>
          <p:cNvPr id="14" name="TextBox 13">
            <a:extLst>
              <a:ext uri="{FF2B5EF4-FFF2-40B4-BE49-F238E27FC236}">
                <a16:creationId xmlns:a16="http://schemas.microsoft.com/office/drawing/2014/main" id="{D70C02F2-39B1-7385-5B27-3F6C69CFC7A3}"/>
              </a:ext>
            </a:extLst>
          </p:cNvPr>
          <p:cNvSpPr txBox="1"/>
          <p:nvPr/>
        </p:nvSpPr>
        <p:spPr>
          <a:xfrm>
            <a:off x="7824192" y="4797152"/>
            <a:ext cx="4160869" cy="954107"/>
          </a:xfrm>
          <a:prstGeom prst="rect">
            <a:avLst/>
          </a:prstGeom>
          <a:noFill/>
        </p:spPr>
        <p:txBody>
          <a:bodyPr wrap="square">
            <a:spAutoFit/>
          </a:bodyPr>
          <a:lstStyle/>
          <a:p>
            <a:pPr algn="ctr"/>
            <a:r>
              <a:rPr lang="en-IE" sz="2800" dirty="0">
                <a:effectLst/>
                <a:latin typeface="Calibri" panose="020F0502020204030204" pitchFamily="34" charset="0"/>
                <a:ea typeface="Calibri" panose="020F0502020204030204" pitchFamily="34" charset="0"/>
              </a:rPr>
              <a:t>Savitha’s hair is </a:t>
            </a:r>
            <a:r>
              <a:rPr lang="en-IE" sz="2800" u="sng" dirty="0">
                <a:solidFill>
                  <a:srgbClr val="FF0000"/>
                </a:solidFill>
                <a:effectLst/>
                <a:latin typeface="Calibri" panose="020F0502020204030204" pitchFamily="34" charset="0"/>
                <a:ea typeface="Calibri" panose="020F0502020204030204" pitchFamily="34" charset="0"/>
              </a:rPr>
              <a:t>the longest</a:t>
            </a:r>
            <a:r>
              <a:rPr lang="en-IE" sz="2800" dirty="0">
                <a:solidFill>
                  <a:srgbClr val="FF0000"/>
                </a:solidFill>
                <a:effectLst/>
                <a:latin typeface="Calibri" panose="020F0502020204030204" pitchFamily="34" charset="0"/>
                <a:ea typeface="Calibri" panose="020F0502020204030204" pitchFamily="34" charset="0"/>
              </a:rPr>
              <a:t> </a:t>
            </a:r>
            <a:r>
              <a:rPr lang="en-IE" sz="2800" dirty="0">
                <a:effectLst/>
                <a:latin typeface="Calibri" panose="020F0502020204030204" pitchFamily="34" charset="0"/>
                <a:ea typeface="Calibri" panose="020F0502020204030204" pitchFamily="34" charset="0"/>
              </a:rPr>
              <a:t>among the three girls.</a:t>
            </a:r>
            <a:endParaRPr lang="en-AE" sz="2800" dirty="0"/>
          </a:p>
        </p:txBody>
      </p:sp>
      <p:sp>
        <p:nvSpPr>
          <p:cNvPr id="20" name="TextBox 19">
            <a:extLst>
              <a:ext uri="{FF2B5EF4-FFF2-40B4-BE49-F238E27FC236}">
                <a16:creationId xmlns:a16="http://schemas.microsoft.com/office/drawing/2014/main" id="{636F194E-E007-F2C7-D096-F7DA4FC05E5C}"/>
              </a:ext>
            </a:extLst>
          </p:cNvPr>
          <p:cNvSpPr txBox="1"/>
          <p:nvPr/>
        </p:nvSpPr>
        <p:spPr>
          <a:xfrm>
            <a:off x="775747" y="5949280"/>
            <a:ext cx="2375826" cy="523220"/>
          </a:xfrm>
          <a:prstGeom prst="rect">
            <a:avLst/>
          </a:prstGeom>
          <a:noFill/>
        </p:spPr>
        <p:txBody>
          <a:bodyPr wrap="square">
            <a:spAutoFit/>
          </a:bodyPr>
          <a:lstStyle/>
          <a:p>
            <a:pPr algn="ctr"/>
            <a:r>
              <a:rPr lang="en-IE" sz="2800" dirty="0">
                <a:solidFill>
                  <a:srgbClr val="C00000"/>
                </a:solidFill>
                <a:effectLst/>
                <a:latin typeface="Calibri" panose="020F0502020204030204" pitchFamily="34" charset="0"/>
                <a:ea typeface="Calibri" panose="020F0502020204030204" pitchFamily="34" charset="0"/>
              </a:rPr>
              <a:t>Positive form</a:t>
            </a:r>
            <a:endParaRPr lang="en-AE" sz="2800" dirty="0">
              <a:solidFill>
                <a:srgbClr val="C00000"/>
              </a:solidFill>
            </a:endParaRPr>
          </a:p>
        </p:txBody>
      </p:sp>
      <p:sp>
        <p:nvSpPr>
          <p:cNvPr id="21" name="TextBox 20">
            <a:extLst>
              <a:ext uri="{FF2B5EF4-FFF2-40B4-BE49-F238E27FC236}">
                <a16:creationId xmlns:a16="http://schemas.microsoft.com/office/drawing/2014/main" id="{64ECA40B-D582-9BBA-87EA-F4449982D291}"/>
              </a:ext>
            </a:extLst>
          </p:cNvPr>
          <p:cNvSpPr txBox="1"/>
          <p:nvPr/>
        </p:nvSpPr>
        <p:spPr>
          <a:xfrm>
            <a:off x="4387101" y="5949280"/>
            <a:ext cx="3094664" cy="523220"/>
          </a:xfrm>
          <a:prstGeom prst="rect">
            <a:avLst/>
          </a:prstGeom>
          <a:noFill/>
        </p:spPr>
        <p:txBody>
          <a:bodyPr wrap="square">
            <a:spAutoFit/>
          </a:bodyPr>
          <a:lstStyle/>
          <a:p>
            <a:pPr algn="ctr"/>
            <a:r>
              <a:rPr lang="en-IE" sz="2800" dirty="0">
                <a:solidFill>
                  <a:srgbClr val="C00000"/>
                </a:solidFill>
                <a:latin typeface="Calibri" panose="020F0502020204030204" pitchFamily="34" charset="0"/>
                <a:ea typeface="Calibri" panose="020F0502020204030204" pitchFamily="34" charset="0"/>
              </a:rPr>
              <a:t>C</a:t>
            </a:r>
            <a:r>
              <a:rPr lang="en-IE" sz="2800" dirty="0">
                <a:solidFill>
                  <a:srgbClr val="C00000"/>
                </a:solidFill>
                <a:effectLst/>
                <a:latin typeface="Calibri" panose="020F0502020204030204" pitchFamily="34" charset="0"/>
                <a:ea typeface="Calibri" panose="020F0502020204030204" pitchFamily="34" charset="0"/>
              </a:rPr>
              <a:t>omparative form </a:t>
            </a:r>
            <a:endParaRPr lang="en-AE" sz="2800" dirty="0">
              <a:solidFill>
                <a:srgbClr val="C00000"/>
              </a:solidFill>
            </a:endParaRPr>
          </a:p>
        </p:txBody>
      </p:sp>
      <p:sp>
        <p:nvSpPr>
          <p:cNvPr id="22" name="TextBox 21">
            <a:extLst>
              <a:ext uri="{FF2B5EF4-FFF2-40B4-BE49-F238E27FC236}">
                <a16:creationId xmlns:a16="http://schemas.microsoft.com/office/drawing/2014/main" id="{67379951-1DD5-88D3-82EC-96D761D5FC18}"/>
              </a:ext>
            </a:extLst>
          </p:cNvPr>
          <p:cNvSpPr txBox="1"/>
          <p:nvPr/>
        </p:nvSpPr>
        <p:spPr>
          <a:xfrm>
            <a:off x="8497961" y="5949280"/>
            <a:ext cx="2813331" cy="523220"/>
          </a:xfrm>
          <a:prstGeom prst="rect">
            <a:avLst/>
          </a:prstGeom>
          <a:noFill/>
        </p:spPr>
        <p:txBody>
          <a:bodyPr wrap="square">
            <a:spAutoFit/>
          </a:bodyPr>
          <a:lstStyle/>
          <a:p>
            <a:pPr algn="ctr"/>
            <a:r>
              <a:rPr lang="en-IE" sz="2800" dirty="0">
                <a:solidFill>
                  <a:srgbClr val="C00000"/>
                </a:solidFill>
                <a:latin typeface="Calibri" panose="020F0502020204030204" pitchFamily="34" charset="0"/>
                <a:ea typeface="Calibri" panose="020F0502020204030204" pitchFamily="34" charset="0"/>
              </a:rPr>
              <a:t>Superlative form</a:t>
            </a:r>
            <a:endParaRPr lang="en-AE" sz="2800" dirty="0">
              <a:solidFill>
                <a:srgbClr val="C00000"/>
              </a:solidFill>
            </a:endParaRPr>
          </a:p>
        </p:txBody>
      </p:sp>
    </p:spTree>
    <p:extLst>
      <p:ext uri="{BB962C8B-B14F-4D97-AF65-F5344CB8AC3E}">
        <p14:creationId xmlns:p14="http://schemas.microsoft.com/office/powerpoint/2010/main" val="6549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1000"/>
                                        <p:tgtEl>
                                          <p:spTgt spid="2056"/>
                                        </p:tgtEl>
                                        <p:attrNameLst>
                                          <p:attrName>ppt_x</p:attrName>
                                        </p:attrNameLst>
                                      </p:cBhvr>
                                      <p:tavLst>
                                        <p:tav tm="0">
                                          <p:val>
                                            <p:strVal val="#ppt_x-#ppt_w*1.125000"/>
                                          </p:val>
                                        </p:tav>
                                        <p:tav tm="100000">
                                          <p:val>
                                            <p:strVal val="#ppt_x"/>
                                          </p:val>
                                        </p:tav>
                                      </p:tavLst>
                                    </p:anim>
                                    <p:animEffect transition="in" filter="wipe(right)">
                                      <p:cBhvr>
                                        <p:cTn id="8" dur="1000"/>
                                        <p:tgtEl>
                                          <p:spTgt spid="2056"/>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p:tgtEl>
                                          <p:spTgt spid="10"/>
                                        </p:tgtEl>
                                        <p:attrNameLst>
                                          <p:attrName>ppt_y</p:attrName>
                                        </p:attrNameLst>
                                      </p:cBhvr>
                                      <p:tavLst>
                                        <p:tav tm="0">
                                          <p:val>
                                            <p:strVal val="#ppt_y+#ppt_h*1.125000"/>
                                          </p:val>
                                        </p:tav>
                                        <p:tav tm="100000">
                                          <p:val>
                                            <p:strVal val="#ppt_y"/>
                                          </p:val>
                                        </p:tav>
                                      </p:tavLst>
                                    </p:anim>
                                    <p:animEffect transition="in" filter="wipe(up)">
                                      <p:cBhvr>
                                        <p:cTn id="13" dur="1000"/>
                                        <p:tgtEl>
                                          <p:spTgt spid="10"/>
                                        </p:tgtEl>
                                      </p:cBhvr>
                                    </p:animEffect>
                                  </p:childTnLst>
                                </p:cTn>
                              </p:par>
                            </p:childTnLst>
                          </p:cTn>
                        </p:par>
                        <p:par>
                          <p:cTn id="14" fill="hold">
                            <p:stCondLst>
                              <p:cond delay="2000"/>
                            </p:stCondLst>
                            <p:childTnLst>
                              <p:par>
                                <p:cTn id="15" presetID="1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p:tgtEl>
                                          <p:spTgt spid="20"/>
                                        </p:tgtEl>
                                        <p:attrNameLst>
                                          <p:attrName>ppt_y</p:attrName>
                                        </p:attrNameLst>
                                      </p:cBhvr>
                                      <p:tavLst>
                                        <p:tav tm="0">
                                          <p:val>
                                            <p:strVal val="#ppt_y-#ppt_h*1.125000"/>
                                          </p:val>
                                        </p:tav>
                                        <p:tav tm="100000">
                                          <p:val>
                                            <p:strVal val="#ppt_y"/>
                                          </p:val>
                                        </p:tav>
                                      </p:tavLst>
                                    </p:anim>
                                    <p:animEffect transition="in" filter="wipe(dow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1000"/>
                                        <p:tgtEl>
                                          <p:spTgt spid="2050"/>
                                        </p:tgtEl>
                                        <p:attrNameLst>
                                          <p:attrName>ppt_x</p:attrName>
                                        </p:attrNameLst>
                                      </p:cBhvr>
                                      <p:tavLst>
                                        <p:tav tm="0">
                                          <p:val>
                                            <p:strVal val="#ppt_x-#ppt_w*1.125000"/>
                                          </p:val>
                                        </p:tav>
                                        <p:tav tm="100000">
                                          <p:val>
                                            <p:strVal val="#ppt_x"/>
                                          </p:val>
                                        </p:tav>
                                      </p:tavLst>
                                    </p:anim>
                                    <p:animEffect transition="in" filter="wipe(right)">
                                      <p:cBhvr>
                                        <p:cTn id="24" dur="1000"/>
                                        <p:tgtEl>
                                          <p:spTgt spid="2050"/>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p:tgtEl>
                                          <p:spTgt spid="12"/>
                                        </p:tgtEl>
                                        <p:attrNameLst>
                                          <p:attrName>ppt_y</p:attrName>
                                        </p:attrNameLst>
                                      </p:cBhvr>
                                      <p:tavLst>
                                        <p:tav tm="0">
                                          <p:val>
                                            <p:strVal val="#ppt_y+#ppt_h*1.125000"/>
                                          </p:val>
                                        </p:tav>
                                        <p:tav tm="100000">
                                          <p:val>
                                            <p:strVal val="#ppt_y"/>
                                          </p:val>
                                        </p:tav>
                                      </p:tavLst>
                                    </p:anim>
                                    <p:animEffect transition="in" filter="wipe(up)">
                                      <p:cBhvr>
                                        <p:cTn id="29" dur="1000"/>
                                        <p:tgtEl>
                                          <p:spTgt spid="12"/>
                                        </p:tgtEl>
                                      </p:cBhvr>
                                    </p:animEffect>
                                  </p:childTnLst>
                                </p:cTn>
                              </p:par>
                            </p:childTnLst>
                          </p:cTn>
                        </p:par>
                        <p:par>
                          <p:cTn id="30" fill="hold">
                            <p:stCondLst>
                              <p:cond delay="2000"/>
                            </p:stCondLst>
                            <p:childTnLst>
                              <p:par>
                                <p:cTn id="31" presetID="1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p:tgtEl>
                                          <p:spTgt spid="21"/>
                                        </p:tgtEl>
                                        <p:attrNameLst>
                                          <p:attrName>ppt_y</p:attrName>
                                        </p:attrNameLst>
                                      </p:cBhvr>
                                      <p:tavLst>
                                        <p:tav tm="0">
                                          <p:val>
                                            <p:strVal val="#ppt_y-#ppt_h*1.125000"/>
                                          </p:val>
                                        </p:tav>
                                        <p:tav tm="100000">
                                          <p:val>
                                            <p:strVal val="#ppt_y"/>
                                          </p:val>
                                        </p:tav>
                                      </p:tavLst>
                                    </p:anim>
                                    <p:animEffect transition="in" filter="wipe(down)">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additive="base">
                                        <p:cTn id="39" dur="1000"/>
                                        <p:tgtEl>
                                          <p:spTgt spid="2052"/>
                                        </p:tgtEl>
                                        <p:attrNameLst>
                                          <p:attrName>ppt_x</p:attrName>
                                        </p:attrNameLst>
                                      </p:cBhvr>
                                      <p:tavLst>
                                        <p:tav tm="0">
                                          <p:val>
                                            <p:strVal val="#ppt_x-#ppt_w*1.125000"/>
                                          </p:val>
                                        </p:tav>
                                        <p:tav tm="100000">
                                          <p:val>
                                            <p:strVal val="#ppt_x"/>
                                          </p:val>
                                        </p:tav>
                                      </p:tavLst>
                                    </p:anim>
                                    <p:animEffect transition="in" filter="wipe(right)">
                                      <p:cBhvr>
                                        <p:cTn id="40" dur="1000"/>
                                        <p:tgtEl>
                                          <p:spTgt spid="2052"/>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p:tgtEl>
                                          <p:spTgt spid="14"/>
                                        </p:tgtEl>
                                        <p:attrNameLst>
                                          <p:attrName>ppt_y</p:attrName>
                                        </p:attrNameLst>
                                      </p:cBhvr>
                                      <p:tavLst>
                                        <p:tav tm="0">
                                          <p:val>
                                            <p:strVal val="#ppt_y+#ppt_h*1.125000"/>
                                          </p:val>
                                        </p:tav>
                                        <p:tav tm="100000">
                                          <p:val>
                                            <p:strVal val="#ppt_y"/>
                                          </p:val>
                                        </p:tav>
                                      </p:tavLst>
                                    </p:anim>
                                    <p:animEffect transition="in" filter="wipe(up)">
                                      <p:cBhvr>
                                        <p:cTn id="45" dur="1000"/>
                                        <p:tgtEl>
                                          <p:spTgt spid="14"/>
                                        </p:tgtEl>
                                      </p:cBhvr>
                                    </p:animEffect>
                                  </p:childTnLst>
                                </p:cTn>
                              </p:par>
                            </p:childTnLst>
                          </p:cTn>
                        </p:par>
                        <p:par>
                          <p:cTn id="46" fill="hold">
                            <p:stCondLst>
                              <p:cond delay="2000"/>
                            </p:stCondLst>
                            <p:childTnLst>
                              <p:par>
                                <p:cTn id="47" presetID="1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000"/>
                                        <p:tgtEl>
                                          <p:spTgt spid="22"/>
                                        </p:tgtEl>
                                        <p:attrNameLst>
                                          <p:attrName>ppt_y</p:attrName>
                                        </p:attrNameLst>
                                      </p:cBhvr>
                                      <p:tavLst>
                                        <p:tav tm="0">
                                          <p:val>
                                            <p:strVal val="#ppt_y-#ppt_h*1.125000"/>
                                          </p:val>
                                        </p:tav>
                                        <p:tav tm="100000">
                                          <p:val>
                                            <p:strVal val="#ppt_y"/>
                                          </p:val>
                                        </p:tav>
                                      </p:tavLst>
                                    </p:anim>
                                    <p:animEffect transition="in" filter="wipe(down)">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B0CC48-266A-E152-C87E-94AD09F5F845}"/>
              </a:ext>
            </a:extLst>
          </p:cNvPr>
          <p:cNvGrpSpPr/>
          <p:nvPr/>
        </p:nvGrpSpPr>
        <p:grpSpPr>
          <a:xfrm>
            <a:off x="2439230" y="289676"/>
            <a:ext cx="7362818" cy="836712"/>
            <a:chOff x="1757518" y="211996"/>
            <a:chExt cx="7362818" cy="836712"/>
          </a:xfrm>
          <a:solidFill>
            <a:srgbClr val="FF7271"/>
          </a:solidFill>
          <a:effectLst>
            <a:outerShdw blurRad="50800" dist="38100" dir="5400000" algn="t" rotWithShape="0">
              <a:prstClr val="black">
                <a:alpha val="40000"/>
              </a:prstClr>
            </a:outerShdw>
          </a:effectLst>
        </p:grpSpPr>
        <p:sp>
          <p:nvSpPr>
            <p:cNvPr id="16" name="Arrow: Chevron 15">
              <a:extLst>
                <a:ext uri="{FF2B5EF4-FFF2-40B4-BE49-F238E27FC236}">
                  <a16:creationId xmlns:a16="http://schemas.microsoft.com/office/drawing/2014/main" id="{3CBA540D-8C9B-E5B0-E454-7918B3589AAC}"/>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Arrow: Pentagon 16">
              <a:extLst>
                <a:ext uri="{FF2B5EF4-FFF2-40B4-BE49-F238E27FC236}">
                  <a16:creationId xmlns:a16="http://schemas.microsoft.com/office/drawing/2014/main" id="{A9A4DC3D-1365-3499-088F-DA8E91C00B37}"/>
                </a:ext>
              </a:extLst>
            </p:cNvPr>
            <p:cNvSpPr/>
            <p:nvPr/>
          </p:nvSpPr>
          <p:spPr>
            <a:xfrm>
              <a:off x="2567608" y="211996"/>
              <a:ext cx="6552728" cy="836712"/>
            </a:xfrm>
            <a:prstGeom prst="homePlat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a:t>
              </a:r>
            </a:p>
          </p:txBody>
        </p:sp>
        <p:sp>
          <p:nvSpPr>
            <p:cNvPr id="18" name="Arrow: Chevron 17">
              <a:extLst>
                <a:ext uri="{FF2B5EF4-FFF2-40B4-BE49-F238E27FC236}">
                  <a16:creationId xmlns:a16="http://schemas.microsoft.com/office/drawing/2014/main" id="{4A2CD26B-C05F-3035-5857-0AA31DF39225}"/>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0" name="TextBox 9">
            <a:extLst>
              <a:ext uri="{FF2B5EF4-FFF2-40B4-BE49-F238E27FC236}">
                <a16:creationId xmlns:a16="http://schemas.microsoft.com/office/drawing/2014/main" id="{28EFE05C-CCF9-9D4F-D83D-53DF6A517F93}"/>
              </a:ext>
            </a:extLst>
          </p:cNvPr>
          <p:cNvSpPr txBox="1"/>
          <p:nvPr/>
        </p:nvSpPr>
        <p:spPr>
          <a:xfrm>
            <a:off x="991189" y="4790370"/>
            <a:ext cx="713376" cy="523220"/>
          </a:xfrm>
          <a:prstGeom prst="rect">
            <a:avLst/>
          </a:prstGeom>
          <a:noFill/>
        </p:spPr>
        <p:txBody>
          <a:bodyPr wrap="square">
            <a:spAutoFit/>
          </a:bodyPr>
          <a:lstStyle/>
          <a:p>
            <a:pPr algn="ctr"/>
            <a:r>
              <a:rPr lang="en-IE" sz="2800" dirty="0">
                <a:solidFill>
                  <a:srgbClr val="000066"/>
                </a:solidFill>
                <a:latin typeface="Calibri" panose="020F0502020204030204" pitchFamily="34" charset="0"/>
                <a:ea typeface="Calibri" panose="020F0502020204030204" pitchFamily="34" charset="0"/>
              </a:rPr>
              <a:t>b</a:t>
            </a:r>
            <a:r>
              <a:rPr lang="en-IE" sz="2800" dirty="0">
                <a:solidFill>
                  <a:srgbClr val="000066"/>
                </a:solidFill>
                <a:effectLst/>
                <a:latin typeface="Calibri" panose="020F0502020204030204" pitchFamily="34" charset="0"/>
                <a:ea typeface="Calibri" panose="020F0502020204030204" pitchFamily="34" charset="0"/>
              </a:rPr>
              <a:t>ig</a:t>
            </a:r>
            <a:endParaRPr lang="en-AE" sz="2800" dirty="0">
              <a:solidFill>
                <a:srgbClr val="000066"/>
              </a:solidFill>
            </a:endParaRPr>
          </a:p>
        </p:txBody>
      </p:sp>
      <p:sp>
        <p:nvSpPr>
          <p:cNvPr id="12" name="TextBox 11">
            <a:extLst>
              <a:ext uri="{FF2B5EF4-FFF2-40B4-BE49-F238E27FC236}">
                <a16:creationId xmlns:a16="http://schemas.microsoft.com/office/drawing/2014/main" id="{1A479AB3-556B-8B6A-0A05-00436684DC32}"/>
              </a:ext>
            </a:extLst>
          </p:cNvPr>
          <p:cNvSpPr txBox="1"/>
          <p:nvPr/>
        </p:nvSpPr>
        <p:spPr>
          <a:xfrm>
            <a:off x="4243781" y="4790370"/>
            <a:ext cx="2353299" cy="523220"/>
          </a:xfrm>
          <a:prstGeom prst="rect">
            <a:avLst/>
          </a:prstGeom>
          <a:noFill/>
        </p:spPr>
        <p:txBody>
          <a:bodyPr wrap="square">
            <a:spAutoFit/>
          </a:bodyPr>
          <a:lstStyle/>
          <a:p>
            <a:pPr algn="ctr"/>
            <a:r>
              <a:rPr lang="en-IE" sz="2800" dirty="0">
                <a:solidFill>
                  <a:srgbClr val="000066"/>
                </a:solidFill>
                <a:latin typeface="Calibri" panose="020F0502020204030204" pitchFamily="34" charset="0"/>
                <a:ea typeface="Calibri" panose="020F0502020204030204" pitchFamily="34" charset="0"/>
              </a:rPr>
              <a:t>bigger than</a:t>
            </a:r>
            <a:endParaRPr lang="en-AE" sz="2800" dirty="0">
              <a:solidFill>
                <a:srgbClr val="000066"/>
              </a:solidFill>
            </a:endParaRPr>
          </a:p>
        </p:txBody>
      </p:sp>
      <p:sp>
        <p:nvSpPr>
          <p:cNvPr id="14" name="TextBox 13">
            <a:extLst>
              <a:ext uri="{FF2B5EF4-FFF2-40B4-BE49-F238E27FC236}">
                <a16:creationId xmlns:a16="http://schemas.microsoft.com/office/drawing/2014/main" id="{D70C02F2-39B1-7385-5B27-3F6C69CFC7A3}"/>
              </a:ext>
            </a:extLst>
          </p:cNvPr>
          <p:cNvSpPr txBox="1"/>
          <p:nvPr/>
        </p:nvSpPr>
        <p:spPr>
          <a:xfrm>
            <a:off x="8738489" y="4790370"/>
            <a:ext cx="1860827" cy="523220"/>
          </a:xfrm>
          <a:prstGeom prst="rect">
            <a:avLst/>
          </a:prstGeom>
          <a:noFill/>
        </p:spPr>
        <p:txBody>
          <a:bodyPr wrap="square">
            <a:spAutoFit/>
          </a:bodyPr>
          <a:lstStyle/>
          <a:p>
            <a:pPr algn="ctr"/>
            <a:r>
              <a:rPr lang="en-IE" sz="2800" dirty="0">
                <a:solidFill>
                  <a:srgbClr val="000066"/>
                </a:solidFill>
                <a:latin typeface="Calibri" panose="020F0502020204030204" pitchFamily="34" charset="0"/>
                <a:ea typeface="Calibri" panose="020F0502020204030204" pitchFamily="34" charset="0"/>
              </a:rPr>
              <a:t>biggest</a:t>
            </a:r>
          </a:p>
        </p:txBody>
      </p:sp>
      <p:sp>
        <p:nvSpPr>
          <p:cNvPr id="20" name="TextBox 19">
            <a:extLst>
              <a:ext uri="{FF2B5EF4-FFF2-40B4-BE49-F238E27FC236}">
                <a16:creationId xmlns:a16="http://schemas.microsoft.com/office/drawing/2014/main" id="{636F194E-E007-F2C7-D096-F7DA4FC05E5C}"/>
              </a:ext>
            </a:extLst>
          </p:cNvPr>
          <p:cNvSpPr txBox="1"/>
          <p:nvPr/>
        </p:nvSpPr>
        <p:spPr>
          <a:xfrm>
            <a:off x="263352" y="5833893"/>
            <a:ext cx="2169050" cy="523220"/>
          </a:xfrm>
          <a:prstGeom prst="rect">
            <a:avLst/>
          </a:prstGeom>
          <a:noFill/>
        </p:spPr>
        <p:txBody>
          <a:bodyPr wrap="square">
            <a:spAutoFit/>
          </a:bodyPr>
          <a:lstStyle/>
          <a:p>
            <a:r>
              <a:rPr lang="en-IE" sz="2800" dirty="0">
                <a:solidFill>
                  <a:srgbClr val="C00000"/>
                </a:solidFill>
                <a:effectLst/>
                <a:latin typeface="Calibri" panose="020F0502020204030204" pitchFamily="34" charset="0"/>
                <a:ea typeface="Calibri" panose="020F0502020204030204" pitchFamily="34" charset="0"/>
              </a:rPr>
              <a:t>Positive form</a:t>
            </a:r>
            <a:endParaRPr lang="en-AE" sz="2800" dirty="0">
              <a:solidFill>
                <a:srgbClr val="C00000"/>
              </a:solidFill>
            </a:endParaRPr>
          </a:p>
        </p:txBody>
      </p:sp>
      <p:sp>
        <p:nvSpPr>
          <p:cNvPr id="21" name="TextBox 20">
            <a:extLst>
              <a:ext uri="{FF2B5EF4-FFF2-40B4-BE49-F238E27FC236}">
                <a16:creationId xmlns:a16="http://schemas.microsoft.com/office/drawing/2014/main" id="{64ECA40B-D582-9BBA-87EA-F4449982D291}"/>
              </a:ext>
            </a:extLst>
          </p:cNvPr>
          <p:cNvSpPr txBox="1"/>
          <p:nvPr/>
        </p:nvSpPr>
        <p:spPr>
          <a:xfrm>
            <a:off x="4007768" y="5833893"/>
            <a:ext cx="2825325" cy="523220"/>
          </a:xfrm>
          <a:prstGeom prst="rect">
            <a:avLst/>
          </a:prstGeom>
          <a:noFill/>
        </p:spPr>
        <p:txBody>
          <a:bodyPr wrap="square">
            <a:spAutoFit/>
          </a:bodyPr>
          <a:lstStyle/>
          <a:p>
            <a:r>
              <a:rPr lang="en-IE" sz="2800" dirty="0">
                <a:solidFill>
                  <a:srgbClr val="C00000"/>
                </a:solidFill>
                <a:latin typeface="Calibri" panose="020F0502020204030204" pitchFamily="34" charset="0"/>
                <a:ea typeface="Calibri" panose="020F0502020204030204" pitchFamily="34" charset="0"/>
              </a:rPr>
              <a:t>C</a:t>
            </a:r>
            <a:r>
              <a:rPr lang="en-IE" sz="2800" dirty="0">
                <a:solidFill>
                  <a:srgbClr val="C00000"/>
                </a:solidFill>
                <a:effectLst/>
                <a:latin typeface="Calibri" panose="020F0502020204030204" pitchFamily="34" charset="0"/>
                <a:ea typeface="Calibri" panose="020F0502020204030204" pitchFamily="34" charset="0"/>
              </a:rPr>
              <a:t>omparative form </a:t>
            </a:r>
            <a:endParaRPr lang="en-AE" sz="2800" dirty="0">
              <a:solidFill>
                <a:srgbClr val="C00000"/>
              </a:solidFill>
            </a:endParaRPr>
          </a:p>
        </p:txBody>
      </p:sp>
      <p:sp>
        <p:nvSpPr>
          <p:cNvPr id="22" name="TextBox 21">
            <a:extLst>
              <a:ext uri="{FF2B5EF4-FFF2-40B4-BE49-F238E27FC236}">
                <a16:creationId xmlns:a16="http://schemas.microsoft.com/office/drawing/2014/main" id="{67379951-1DD5-88D3-82EC-96D761D5FC18}"/>
              </a:ext>
            </a:extLst>
          </p:cNvPr>
          <p:cNvSpPr txBox="1"/>
          <p:nvPr/>
        </p:nvSpPr>
        <p:spPr>
          <a:xfrm>
            <a:off x="8256240" y="5833893"/>
            <a:ext cx="2825325" cy="523220"/>
          </a:xfrm>
          <a:prstGeom prst="rect">
            <a:avLst/>
          </a:prstGeom>
          <a:noFill/>
        </p:spPr>
        <p:txBody>
          <a:bodyPr wrap="square">
            <a:spAutoFit/>
          </a:bodyPr>
          <a:lstStyle/>
          <a:p>
            <a:r>
              <a:rPr lang="en-IE" sz="2800" dirty="0">
                <a:solidFill>
                  <a:srgbClr val="C00000"/>
                </a:solidFill>
                <a:latin typeface="Calibri" panose="020F0502020204030204" pitchFamily="34" charset="0"/>
                <a:ea typeface="Calibri" panose="020F0502020204030204" pitchFamily="34" charset="0"/>
              </a:rPr>
              <a:t>Superlative form</a:t>
            </a:r>
            <a:endParaRPr lang="en-AE" sz="2800" dirty="0">
              <a:solidFill>
                <a:srgbClr val="C00000"/>
              </a:solidFill>
            </a:endParaRPr>
          </a:p>
        </p:txBody>
      </p:sp>
      <p:pic>
        <p:nvPicPr>
          <p:cNvPr id="3080" name="Picture 8" descr="Free vector graphics of Book">
            <a:extLst>
              <a:ext uri="{FF2B5EF4-FFF2-40B4-BE49-F238E27FC236}">
                <a16:creationId xmlns:a16="http://schemas.microsoft.com/office/drawing/2014/main" id="{73180619-01BE-1437-B99D-F817113D7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1235727"/>
            <a:ext cx="4428492" cy="355464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ree vector graphics of Book">
            <a:extLst>
              <a:ext uri="{FF2B5EF4-FFF2-40B4-BE49-F238E27FC236}">
                <a16:creationId xmlns:a16="http://schemas.microsoft.com/office/drawing/2014/main" id="{A7B5CA8C-D3DB-05DE-6ACE-7CED3CF82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51" y="2441912"/>
            <a:ext cx="2429818" cy="16704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ree vector graphics of Book">
            <a:extLst>
              <a:ext uri="{FF2B5EF4-FFF2-40B4-BE49-F238E27FC236}">
                <a16:creationId xmlns:a16="http://schemas.microsoft.com/office/drawing/2014/main" id="{8CED7355-29CB-6D50-7BCB-653A168505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8127" y="2239397"/>
            <a:ext cx="3753858" cy="203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086"/>
                                        </p:tgtEl>
                                        <p:attrNameLst>
                                          <p:attrName>style.visibility</p:attrName>
                                        </p:attrNameLst>
                                      </p:cBhvr>
                                      <p:to>
                                        <p:strVal val="visible"/>
                                      </p:to>
                                    </p:set>
                                    <p:anim calcmode="lin" valueType="num">
                                      <p:cBhvr additive="base">
                                        <p:cTn id="7" dur="1000"/>
                                        <p:tgtEl>
                                          <p:spTgt spid="3086"/>
                                        </p:tgtEl>
                                        <p:attrNameLst>
                                          <p:attrName>ppt_x</p:attrName>
                                        </p:attrNameLst>
                                      </p:cBhvr>
                                      <p:tavLst>
                                        <p:tav tm="0">
                                          <p:val>
                                            <p:strVal val="#ppt_x-#ppt_w*1.125000"/>
                                          </p:val>
                                        </p:tav>
                                        <p:tav tm="100000">
                                          <p:val>
                                            <p:strVal val="#ppt_x"/>
                                          </p:val>
                                        </p:tav>
                                      </p:tavLst>
                                    </p:anim>
                                    <p:animEffect transition="in" filter="wipe(right)">
                                      <p:cBhvr>
                                        <p:cTn id="8" dur="1000"/>
                                        <p:tgtEl>
                                          <p:spTgt spid="3086"/>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p:tgtEl>
                                          <p:spTgt spid="10"/>
                                        </p:tgtEl>
                                        <p:attrNameLst>
                                          <p:attrName>ppt_y</p:attrName>
                                        </p:attrNameLst>
                                      </p:cBhvr>
                                      <p:tavLst>
                                        <p:tav tm="0">
                                          <p:val>
                                            <p:strVal val="#ppt_y+#ppt_h*1.125000"/>
                                          </p:val>
                                        </p:tav>
                                        <p:tav tm="100000">
                                          <p:val>
                                            <p:strVal val="#ppt_y"/>
                                          </p:val>
                                        </p:tav>
                                      </p:tavLst>
                                    </p:anim>
                                    <p:animEffect transition="in" filter="wipe(up)">
                                      <p:cBhvr>
                                        <p:cTn id="13" dur="1000"/>
                                        <p:tgtEl>
                                          <p:spTgt spid="10"/>
                                        </p:tgtEl>
                                      </p:cBhvr>
                                    </p:animEffect>
                                  </p:childTnLst>
                                </p:cTn>
                              </p:par>
                            </p:childTnLst>
                          </p:cTn>
                        </p:par>
                        <p:par>
                          <p:cTn id="14" fill="hold">
                            <p:stCondLst>
                              <p:cond delay="2000"/>
                            </p:stCondLst>
                            <p:childTnLst>
                              <p:par>
                                <p:cTn id="15" presetID="1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p:tgtEl>
                                          <p:spTgt spid="20"/>
                                        </p:tgtEl>
                                        <p:attrNameLst>
                                          <p:attrName>ppt_y</p:attrName>
                                        </p:attrNameLst>
                                      </p:cBhvr>
                                      <p:tavLst>
                                        <p:tav tm="0">
                                          <p:val>
                                            <p:strVal val="#ppt_y-#ppt_h*1.125000"/>
                                          </p:val>
                                        </p:tav>
                                        <p:tav tm="100000">
                                          <p:val>
                                            <p:strVal val="#ppt_y"/>
                                          </p:val>
                                        </p:tav>
                                      </p:tavLst>
                                    </p:anim>
                                    <p:animEffect transition="in" filter="wipe(dow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3088"/>
                                        </p:tgtEl>
                                        <p:attrNameLst>
                                          <p:attrName>style.visibility</p:attrName>
                                        </p:attrNameLst>
                                      </p:cBhvr>
                                      <p:to>
                                        <p:strVal val="visible"/>
                                      </p:to>
                                    </p:set>
                                    <p:anim calcmode="lin" valueType="num">
                                      <p:cBhvr additive="base">
                                        <p:cTn id="23" dur="1000"/>
                                        <p:tgtEl>
                                          <p:spTgt spid="3088"/>
                                        </p:tgtEl>
                                        <p:attrNameLst>
                                          <p:attrName>ppt_x</p:attrName>
                                        </p:attrNameLst>
                                      </p:cBhvr>
                                      <p:tavLst>
                                        <p:tav tm="0">
                                          <p:val>
                                            <p:strVal val="#ppt_x-#ppt_w*1.125000"/>
                                          </p:val>
                                        </p:tav>
                                        <p:tav tm="100000">
                                          <p:val>
                                            <p:strVal val="#ppt_x"/>
                                          </p:val>
                                        </p:tav>
                                      </p:tavLst>
                                    </p:anim>
                                    <p:animEffect transition="in" filter="wipe(right)">
                                      <p:cBhvr>
                                        <p:cTn id="24" dur="1000"/>
                                        <p:tgtEl>
                                          <p:spTgt spid="3088"/>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p:tgtEl>
                                          <p:spTgt spid="12"/>
                                        </p:tgtEl>
                                        <p:attrNameLst>
                                          <p:attrName>ppt_y</p:attrName>
                                        </p:attrNameLst>
                                      </p:cBhvr>
                                      <p:tavLst>
                                        <p:tav tm="0">
                                          <p:val>
                                            <p:strVal val="#ppt_y+#ppt_h*1.125000"/>
                                          </p:val>
                                        </p:tav>
                                        <p:tav tm="100000">
                                          <p:val>
                                            <p:strVal val="#ppt_y"/>
                                          </p:val>
                                        </p:tav>
                                      </p:tavLst>
                                    </p:anim>
                                    <p:animEffect transition="in" filter="wipe(up)">
                                      <p:cBhvr>
                                        <p:cTn id="29" dur="1000"/>
                                        <p:tgtEl>
                                          <p:spTgt spid="12"/>
                                        </p:tgtEl>
                                      </p:cBhvr>
                                    </p:animEffect>
                                  </p:childTnLst>
                                </p:cTn>
                              </p:par>
                            </p:childTnLst>
                          </p:cTn>
                        </p:par>
                        <p:par>
                          <p:cTn id="30" fill="hold">
                            <p:stCondLst>
                              <p:cond delay="2000"/>
                            </p:stCondLst>
                            <p:childTnLst>
                              <p:par>
                                <p:cTn id="31" presetID="1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p:tgtEl>
                                          <p:spTgt spid="21"/>
                                        </p:tgtEl>
                                        <p:attrNameLst>
                                          <p:attrName>ppt_y</p:attrName>
                                        </p:attrNameLst>
                                      </p:cBhvr>
                                      <p:tavLst>
                                        <p:tav tm="0">
                                          <p:val>
                                            <p:strVal val="#ppt_y-#ppt_h*1.125000"/>
                                          </p:val>
                                        </p:tav>
                                        <p:tav tm="100000">
                                          <p:val>
                                            <p:strVal val="#ppt_y"/>
                                          </p:val>
                                        </p:tav>
                                      </p:tavLst>
                                    </p:anim>
                                    <p:animEffect transition="in" filter="wipe(down)">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3080"/>
                                        </p:tgtEl>
                                        <p:attrNameLst>
                                          <p:attrName>style.visibility</p:attrName>
                                        </p:attrNameLst>
                                      </p:cBhvr>
                                      <p:to>
                                        <p:strVal val="visible"/>
                                      </p:to>
                                    </p:set>
                                    <p:anim calcmode="lin" valueType="num">
                                      <p:cBhvr additive="base">
                                        <p:cTn id="39" dur="1000"/>
                                        <p:tgtEl>
                                          <p:spTgt spid="3080"/>
                                        </p:tgtEl>
                                        <p:attrNameLst>
                                          <p:attrName>ppt_x</p:attrName>
                                        </p:attrNameLst>
                                      </p:cBhvr>
                                      <p:tavLst>
                                        <p:tav tm="0">
                                          <p:val>
                                            <p:strVal val="#ppt_x-#ppt_w*1.125000"/>
                                          </p:val>
                                        </p:tav>
                                        <p:tav tm="100000">
                                          <p:val>
                                            <p:strVal val="#ppt_x"/>
                                          </p:val>
                                        </p:tav>
                                      </p:tavLst>
                                    </p:anim>
                                    <p:animEffect transition="in" filter="wipe(right)">
                                      <p:cBhvr>
                                        <p:cTn id="40" dur="1000"/>
                                        <p:tgtEl>
                                          <p:spTgt spid="3080"/>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p:tgtEl>
                                          <p:spTgt spid="14"/>
                                        </p:tgtEl>
                                        <p:attrNameLst>
                                          <p:attrName>ppt_y</p:attrName>
                                        </p:attrNameLst>
                                      </p:cBhvr>
                                      <p:tavLst>
                                        <p:tav tm="0">
                                          <p:val>
                                            <p:strVal val="#ppt_y+#ppt_h*1.125000"/>
                                          </p:val>
                                        </p:tav>
                                        <p:tav tm="100000">
                                          <p:val>
                                            <p:strVal val="#ppt_y"/>
                                          </p:val>
                                        </p:tav>
                                      </p:tavLst>
                                    </p:anim>
                                    <p:animEffect transition="in" filter="wipe(up)">
                                      <p:cBhvr>
                                        <p:cTn id="45" dur="1000"/>
                                        <p:tgtEl>
                                          <p:spTgt spid="14"/>
                                        </p:tgtEl>
                                      </p:cBhvr>
                                    </p:animEffect>
                                  </p:childTnLst>
                                </p:cTn>
                              </p:par>
                            </p:childTnLst>
                          </p:cTn>
                        </p:par>
                        <p:par>
                          <p:cTn id="46" fill="hold">
                            <p:stCondLst>
                              <p:cond delay="2000"/>
                            </p:stCondLst>
                            <p:childTnLst>
                              <p:par>
                                <p:cTn id="47" presetID="1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000"/>
                                        <p:tgtEl>
                                          <p:spTgt spid="22"/>
                                        </p:tgtEl>
                                        <p:attrNameLst>
                                          <p:attrName>ppt_y</p:attrName>
                                        </p:attrNameLst>
                                      </p:cBhvr>
                                      <p:tavLst>
                                        <p:tav tm="0">
                                          <p:val>
                                            <p:strVal val="#ppt_y-#ppt_h*1.125000"/>
                                          </p:val>
                                        </p:tav>
                                        <p:tav tm="100000">
                                          <p:val>
                                            <p:strVal val="#ppt_y"/>
                                          </p:val>
                                        </p:tav>
                                      </p:tavLst>
                                    </p:anim>
                                    <p:animEffect transition="in" filter="wipe(down)">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B0CC48-266A-E152-C87E-94AD09F5F845}"/>
              </a:ext>
            </a:extLst>
          </p:cNvPr>
          <p:cNvGrpSpPr/>
          <p:nvPr/>
        </p:nvGrpSpPr>
        <p:grpSpPr>
          <a:xfrm>
            <a:off x="2439230" y="318704"/>
            <a:ext cx="7362818" cy="836712"/>
            <a:chOff x="1757518" y="211996"/>
            <a:chExt cx="7362818" cy="836712"/>
          </a:xfrm>
          <a:solidFill>
            <a:srgbClr val="FF7271"/>
          </a:solidFill>
          <a:effectLst>
            <a:outerShdw blurRad="50800" dist="38100" dir="5400000" algn="t" rotWithShape="0">
              <a:prstClr val="black">
                <a:alpha val="40000"/>
              </a:prstClr>
            </a:outerShdw>
          </a:effectLst>
        </p:grpSpPr>
        <p:sp>
          <p:nvSpPr>
            <p:cNvPr id="16" name="Arrow: Chevron 15">
              <a:extLst>
                <a:ext uri="{FF2B5EF4-FFF2-40B4-BE49-F238E27FC236}">
                  <a16:creationId xmlns:a16="http://schemas.microsoft.com/office/drawing/2014/main" id="{3CBA540D-8C9B-E5B0-E454-7918B3589AAC}"/>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Arrow: Pentagon 16">
              <a:extLst>
                <a:ext uri="{FF2B5EF4-FFF2-40B4-BE49-F238E27FC236}">
                  <a16:creationId xmlns:a16="http://schemas.microsoft.com/office/drawing/2014/main" id="{A9A4DC3D-1365-3499-088F-DA8E91C00B37}"/>
                </a:ext>
              </a:extLst>
            </p:cNvPr>
            <p:cNvSpPr/>
            <p:nvPr/>
          </p:nvSpPr>
          <p:spPr>
            <a:xfrm>
              <a:off x="2567608" y="211996"/>
              <a:ext cx="6552728" cy="836712"/>
            </a:xfrm>
            <a:prstGeom prst="homePlat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a:t>
              </a:r>
            </a:p>
          </p:txBody>
        </p:sp>
        <p:sp>
          <p:nvSpPr>
            <p:cNvPr id="18" name="Arrow: Chevron 17">
              <a:extLst>
                <a:ext uri="{FF2B5EF4-FFF2-40B4-BE49-F238E27FC236}">
                  <a16:creationId xmlns:a16="http://schemas.microsoft.com/office/drawing/2014/main" id="{4A2CD26B-C05F-3035-5857-0AA31DF39225}"/>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10" name="TextBox 9">
            <a:extLst>
              <a:ext uri="{FF2B5EF4-FFF2-40B4-BE49-F238E27FC236}">
                <a16:creationId xmlns:a16="http://schemas.microsoft.com/office/drawing/2014/main" id="{28EFE05C-CCF9-9D4F-D83D-53DF6A517F93}"/>
              </a:ext>
            </a:extLst>
          </p:cNvPr>
          <p:cNvSpPr txBox="1"/>
          <p:nvPr/>
        </p:nvSpPr>
        <p:spPr>
          <a:xfrm>
            <a:off x="1131761" y="5344573"/>
            <a:ext cx="813534" cy="523220"/>
          </a:xfrm>
          <a:prstGeom prst="rect">
            <a:avLst/>
          </a:prstGeom>
          <a:noFill/>
        </p:spPr>
        <p:txBody>
          <a:bodyPr wrap="square">
            <a:spAutoFit/>
          </a:bodyPr>
          <a:lstStyle/>
          <a:p>
            <a:pPr algn="ctr"/>
            <a:r>
              <a:rPr lang="en-IE" sz="2800" dirty="0">
                <a:solidFill>
                  <a:srgbClr val="000066"/>
                </a:solidFill>
                <a:latin typeface="Calibri" panose="020F0502020204030204" pitchFamily="34" charset="0"/>
                <a:ea typeface="Calibri" panose="020F0502020204030204" pitchFamily="34" charset="0"/>
              </a:rPr>
              <a:t>t</a:t>
            </a:r>
            <a:r>
              <a:rPr lang="en-IE" sz="2800" dirty="0">
                <a:solidFill>
                  <a:srgbClr val="000066"/>
                </a:solidFill>
                <a:effectLst/>
                <a:latin typeface="Calibri" panose="020F0502020204030204" pitchFamily="34" charset="0"/>
                <a:ea typeface="Calibri" panose="020F0502020204030204" pitchFamily="34" charset="0"/>
              </a:rPr>
              <a:t>all</a:t>
            </a:r>
            <a:endParaRPr lang="en-AE" sz="2800" dirty="0">
              <a:solidFill>
                <a:srgbClr val="000066"/>
              </a:solidFill>
            </a:endParaRPr>
          </a:p>
        </p:txBody>
      </p:sp>
      <p:sp>
        <p:nvSpPr>
          <p:cNvPr id="12" name="TextBox 11">
            <a:extLst>
              <a:ext uri="{FF2B5EF4-FFF2-40B4-BE49-F238E27FC236}">
                <a16:creationId xmlns:a16="http://schemas.microsoft.com/office/drawing/2014/main" id="{1A479AB3-556B-8B6A-0A05-00436684DC32}"/>
              </a:ext>
            </a:extLst>
          </p:cNvPr>
          <p:cNvSpPr txBox="1"/>
          <p:nvPr/>
        </p:nvSpPr>
        <p:spPr>
          <a:xfrm>
            <a:off x="5014860" y="5361540"/>
            <a:ext cx="1840843" cy="523220"/>
          </a:xfrm>
          <a:prstGeom prst="rect">
            <a:avLst/>
          </a:prstGeom>
          <a:noFill/>
        </p:spPr>
        <p:txBody>
          <a:bodyPr wrap="square">
            <a:spAutoFit/>
          </a:bodyPr>
          <a:lstStyle/>
          <a:p>
            <a:pPr algn="ctr"/>
            <a:r>
              <a:rPr lang="en-US" sz="2800" dirty="0">
                <a:solidFill>
                  <a:srgbClr val="000066"/>
                </a:solidFill>
                <a:latin typeface="Calibri" panose="020F0502020204030204" pitchFamily="34" charset="0"/>
                <a:ea typeface="Calibri" panose="020F0502020204030204" pitchFamily="34" charset="0"/>
              </a:rPr>
              <a:t>taller</a:t>
            </a:r>
            <a:r>
              <a:rPr lang="en-IE" sz="2800" dirty="0">
                <a:solidFill>
                  <a:srgbClr val="000066"/>
                </a:solidFill>
                <a:latin typeface="Calibri" panose="020F0502020204030204" pitchFamily="34" charset="0"/>
                <a:ea typeface="Calibri" panose="020F0502020204030204" pitchFamily="34" charset="0"/>
              </a:rPr>
              <a:t> than</a:t>
            </a:r>
            <a:endParaRPr lang="en-AE" sz="2800" dirty="0">
              <a:solidFill>
                <a:srgbClr val="000066"/>
              </a:solidFill>
            </a:endParaRPr>
          </a:p>
        </p:txBody>
      </p:sp>
      <p:sp>
        <p:nvSpPr>
          <p:cNvPr id="14" name="TextBox 13">
            <a:extLst>
              <a:ext uri="{FF2B5EF4-FFF2-40B4-BE49-F238E27FC236}">
                <a16:creationId xmlns:a16="http://schemas.microsoft.com/office/drawing/2014/main" id="{D70C02F2-39B1-7385-5B27-3F6C69CFC7A3}"/>
              </a:ext>
            </a:extLst>
          </p:cNvPr>
          <p:cNvSpPr txBox="1"/>
          <p:nvPr/>
        </p:nvSpPr>
        <p:spPr>
          <a:xfrm>
            <a:off x="9234776" y="5367486"/>
            <a:ext cx="1417162" cy="523220"/>
          </a:xfrm>
          <a:prstGeom prst="rect">
            <a:avLst/>
          </a:prstGeom>
          <a:noFill/>
        </p:spPr>
        <p:txBody>
          <a:bodyPr wrap="square">
            <a:spAutoFit/>
          </a:bodyPr>
          <a:lstStyle/>
          <a:p>
            <a:pPr algn="ctr"/>
            <a:r>
              <a:rPr lang="en-IE" sz="2800" dirty="0">
                <a:solidFill>
                  <a:srgbClr val="000066"/>
                </a:solidFill>
                <a:latin typeface="Calibri" panose="020F0502020204030204" pitchFamily="34" charset="0"/>
                <a:ea typeface="Calibri" panose="020F0502020204030204" pitchFamily="34" charset="0"/>
              </a:rPr>
              <a:t>tallest</a:t>
            </a:r>
          </a:p>
        </p:txBody>
      </p:sp>
      <p:sp>
        <p:nvSpPr>
          <p:cNvPr id="20" name="TextBox 19">
            <a:extLst>
              <a:ext uri="{FF2B5EF4-FFF2-40B4-BE49-F238E27FC236}">
                <a16:creationId xmlns:a16="http://schemas.microsoft.com/office/drawing/2014/main" id="{636F194E-E007-F2C7-D096-F7DA4FC05E5C}"/>
              </a:ext>
            </a:extLst>
          </p:cNvPr>
          <p:cNvSpPr txBox="1"/>
          <p:nvPr/>
        </p:nvSpPr>
        <p:spPr>
          <a:xfrm>
            <a:off x="464427" y="6055024"/>
            <a:ext cx="2148202" cy="523220"/>
          </a:xfrm>
          <a:prstGeom prst="rect">
            <a:avLst/>
          </a:prstGeom>
          <a:noFill/>
        </p:spPr>
        <p:txBody>
          <a:bodyPr wrap="square">
            <a:spAutoFit/>
          </a:bodyPr>
          <a:lstStyle/>
          <a:p>
            <a:r>
              <a:rPr lang="en-IE" sz="2800" dirty="0">
                <a:solidFill>
                  <a:srgbClr val="C00000"/>
                </a:solidFill>
                <a:effectLst/>
                <a:latin typeface="Calibri" panose="020F0502020204030204" pitchFamily="34" charset="0"/>
                <a:ea typeface="Calibri" panose="020F0502020204030204" pitchFamily="34" charset="0"/>
              </a:rPr>
              <a:t>Positive form</a:t>
            </a:r>
            <a:endParaRPr lang="en-AE" sz="2800" dirty="0">
              <a:solidFill>
                <a:srgbClr val="C00000"/>
              </a:solidFill>
            </a:endParaRPr>
          </a:p>
        </p:txBody>
      </p:sp>
      <p:sp>
        <p:nvSpPr>
          <p:cNvPr id="21" name="TextBox 20">
            <a:extLst>
              <a:ext uri="{FF2B5EF4-FFF2-40B4-BE49-F238E27FC236}">
                <a16:creationId xmlns:a16="http://schemas.microsoft.com/office/drawing/2014/main" id="{64ECA40B-D582-9BBA-87EA-F4449982D291}"/>
              </a:ext>
            </a:extLst>
          </p:cNvPr>
          <p:cNvSpPr txBox="1"/>
          <p:nvPr/>
        </p:nvSpPr>
        <p:spPr>
          <a:xfrm>
            <a:off x="4536196" y="6063679"/>
            <a:ext cx="2798170" cy="523220"/>
          </a:xfrm>
          <a:prstGeom prst="rect">
            <a:avLst/>
          </a:prstGeom>
          <a:noFill/>
        </p:spPr>
        <p:txBody>
          <a:bodyPr wrap="square">
            <a:spAutoFit/>
          </a:bodyPr>
          <a:lstStyle/>
          <a:p>
            <a:r>
              <a:rPr lang="en-IE" sz="2800" dirty="0">
                <a:solidFill>
                  <a:srgbClr val="C00000"/>
                </a:solidFill>
                <a:latin typeface="Calibri" panose="020F0502020204030204" pitchFamily="34" charset="0"/>
                <a:ea typeface="Calibri" panose="020F0502020204030204" pitchFamily="34" charset="0"/>
              </a:rPr>
              <a:t>C</a:t>
            </a:r>
            <a:r>
              <a:rPr lang="en-IE" sz="2800" dirty="0">
                <a:solidFill>
                  <a:srgbClr val="C00000"/>
                </a:solidFill>
                <a:effectLst/>
                <a:latin typeface="Calibri" panose="020F0502020204030204" pitchFamily="34" charset="0"/>
                <a:ea typeface="Calibri" panose="020F0502020204030204" pitchFamily="34" charset="0"/>
              </a:rPr>
              <a:t>omparative form </a:t>
            </a:r>
            <a:endParaRPr lang="en-AE" sz="2800" dirty="0">
              <a:solidFill>
                <a:srgbClr val="C00000"/>
              </a:solidFill>
            </a:endParaRPr>
          </a:p>
        </p:txBody>
      </p:sp>
      <p:sp>
        <p:nvSpPr>
          <p:cNvPr id="22" name="TextBox 21">
            <a:extLst>
              <a:ext uri="{FF2B5EF4-FFF2-40B4-BE49-F238E27FC236}">
                <a16:creationId xmlns:a16="http://schemas.microsoft.com/office/drawing/2014/main" id="{67379951-1DD5-88D3-82EC-96D761D5FC18}"/>
              </a:ext>
            </a:extLst>
          </p:cNvPr>
          <p:cNvSpPr txBox="1"/>
          <p:nvPr/>
        </p:nvSpPr>
        <p:spPr>
          <a:xfrm>
            <a:off x="8544272" y="6058159"/>
            <a:ext cx="2798170" cy="523220"/>
          </a:xfrm>
          <a:prstGeom prst="rect">
            <a:avLst/>
          </a:prstGeom>
          <a:noFill/>
        </p:spPr>
        <p:txBody>
          <a:bodyPr wrap="square">
            <a:spAutoFit/>
          </a:bodyPr>
          <a:lstStyle/>
          <a:p>
            <a:r>
              <a:rPr lang="en-IE" sz="2800" dirty="0">
                <a:solidFill>
                  <a:srgbClr val="C00000"/>
                </a:solidFill>
                <a:latin typeface="Calibri" panose="020F0502020204030204" pitchFamily="34" charset="0"/>
                <a:ea typeface="Calibri" panose="020F0502020204030204" pitchFamily="34" charset="0"/>
              </a:rPr>
              <a:t>Superlative form</a:t>
            </a:r>
            <a:endParaRPr lang="en-AE" sz="2800" dirty="0">
              <a:solidFill>
                <a:srgbClr val="C00000"/>
              </a:solidFill>
            </a:endParaRPr>
          </a:p>
        </p:txBody>
      </p:sp>
      <p:pic>
        <p:nvPicPr>
          <p:cNvPr id="4098" name="Picture 2" descr="Free vector graphics of Boy">
            <a:extLst>
              <a:ext uri="{FF2B5EF4-FFF2-40B4-BE49-F238E27FC236}">
                <a16:creationId xmlns:a16="http://schemas.microsoft.com/office/drawing/2014/main" id="{FA7CB255-B8D0-EA35-206A-A701A72ED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267" y="1401179"/>
            <a:ext cx="1980181" cy="39603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graphics of Man">
            <a:extLst>
              <a:ext uri="{FF2B5EF4-FFF2-40B4-BE49-F238E27FC236}">
                <a16:creationId xmlns:a16="http://schemas.microsoft.com/office/drawing/2014/main" id="{FEAD96E2-1D09-D490-C411-769DFC8F3D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28" y="2636912"/>
            <a:ext cx="126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vector graphics of Boy">
            <a:extLst>
              <a:ext uri="{FF2B5EF4-FFF2-40B4-BE49-F238E27FC236}">
                <a16:creationId xmlns:a16="http://schemas.microsoft.com/office/drawing/2014/main" id="{AA5B524A-46D7-A3B0-0667-7F46942D3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593" y="2085819"/>
            <a:ext cx="1629377" cy="325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1000"/>
                                        <p:tgtEl>
                                          <p:spTgt spid="4100"/>
                                        </p:tgtEl>
                                        <p:attrNameLst>
                                          <p:attrName>ppt_x</p:attrName>
                                        </p:attrNameLst>
                                      </p:cBhvr>
                                      <p:tavLst>
                                        <p:tav tm="0">
                                          <p:val>
                                            <p:strVal val="#ppt_x-#ppt_w*1.125000"/>
                                          </p:val>
                                        </p:tav>
                                        <p:tav tm="100000">
                                          <p:val>
                                            <p:strVal val="#ppt_x"/>
                                          </p:val>
                                        </p:tav>
                                      </p:tavLst>
                                    </p:anim>
                                    <p:animEffect transition="in" filter="wipe(right)">
                                      <p:cBhvr>
                                        <p:cTn id="8" dur="1000"/>
                                        <p:tgtEl>
                                          <p:spTgt spid="4100"/>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p:tgtEl>
                                          <p:spTgt spid="10"/>
                                        </p:tgtEl>
                                        <p:attrNameLst>
                                          <p:attrName>ppt_y</p:attrName>
                                        </p:attrNameLst>
                                      </p:cBhvr>
                                      <p:tavLst>
                                        <p:tav tm="0">
                                          <p:val>
                                            <p:strVal val="#ppt_y+#ppt_h*1.125000"/>
                                          </p:val>
                                        </p:tav>
                                        <p:tav tm="100000">
                                          <p:val>
                                            <p:strVal val="#ppt_y"/>
                                          </p:val>
                                        </p:tav>
                                      </p:tavLst>
                                    </p:anim>
                                    <p:animEffect transition="in" filter="wipe(up)">
                                      <p:cBhvr>
                                        <p:cTn id="13" dur="1000"/>
                                        <p:tgtEl>
                                          <p:spTgt spid="10"/>
                                        </p:tgtEl>
                                      </p:cBhvr>
                                    </p:animEffect>
                                  </p:childTnLst>
                                </p:cTn>
                              </p:par>
                            </p:childTnLst>
                          </p:cTn>
                        </p:par>
                        <p:par>
                          <p:cTn id="14" fill="hold">
                            <p:stCondLst>
                              <p:cond delay="2000"/>
                            </p:stCondLst>
                            <p:childTnLst>
                              <p:par>
                                <p:cTn id="15" presetID="1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p:tgtEl>
                                          <p:spTgt spid="20"/>
                                        </p:tgtEl>
                                        <p:attrNameLst>
                                          <p:attrName>ppt_y</p:attrName>
                                        </p:attrNameLst>
                                      </p:cBhvr>
                                      <p:tavLst>
                                        <p:tav tm="0">
                                          <p:val>
                                            <p:strVal val="#ppt_y-#ppt_h*1.125000"/>
                                          </p:val>
                                        </p:tav>
                                        <p:tav tm="100000">
                                          <p:val>
                                            <p:strVal val="#ppt_y"/>
                                          </p:val>
                                        </p:tav>
                                      </p:tavLst>
                                    </p:anim>
                                    <p:animEffect transition="in" filter="wipe(dow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additive="base">
                                        <p:cTn id="23" dur="1000"/>
                                        <p:tgtEl>
                                          <p:spTgt spid="4102"/>
                                        </p:tgtEl>
                                        <p:attrNameLst>
                                          <p:attrName>ppt_x</p:attrName>
                                        </p:attrNameLst>
                                      </p:cBhvr>
                                      <p:tavLst>
                                        <p:tav tm="0">
                                          <p:val>
                                            <p:strVal val="#ppt_x-#ppt_w*1.125000"/>
                                          </p:val>
                                        </p:tav>
                                        <p:tav tm="100000">
                                          <p:val>
                                            <p:strVal val="#ppt_x"/>
                                          </p:val>
                                        </p:tav>
                                      </p:tavLst>
                                    </p:anim>
                                    <p:animEffect transition="in" filter="wipe(right)">
                                      <p:cBhvr>
                                        <p:cTn id="24" dur="1000"/>
                                        <p:tgtEl>
                                          <p:spTgt spid="4102"/>
                                        </p:tgtEl>
                                      </p:cBhvr>
                                    </p:animEffect>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p:tgtEl>
                                          <p:spTgt spid="12"/>
                                        </p:tgtEl>
                                        <p:attrNameLst>
                                          <p:attrName>ppt_y</p:attrName>
                                        </p:attrNameLst>
                                      </p:cBhvr>
                                      <p:tavLst>
                                        <p:tav tm="0">
                                          <p:val>
                                            <p:strVal val="#ppt_y+#ppt_h*1.125000"/>
                                          </p:val>
                                        </p:tav>
                                        <p:tav tm="100000">
                                          <p:val>
                                            <p:strVal val="#ppt_y"/>
                                          </p:val>
                                        </p:tav>
                                      </p:tavLst>
                                    </p:anim>
                                    <p:animEffect transition="in" filter="wipe(up)">
                                      <p:cBhvr>
                                        <p:cTn id="29" dur="1000"/>
                                        <p:tgtEl>
                                          <p:spTgt spid="12"/>
                                        </p:tgtEl>
                                      </p:cBhvr>
                                    </p:animEffect>
                                  </p:childTnLst>
                                </p:cTn>
                              </p:par>
                            </p:childTnLst>
                          </p:cTn>
                        </p:par>
                        <p:par>
                          <p:cTn id="30" fill="hold">
                            <p:stCondLst>
                              <p:cond delay="2000"/>
                            </p:stCondLst>
                            <p:childTnLst>
                              <p:par>
                                <p:cTn id="31" presetID="1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p:tgtEl>
                                          <p:spTgt spid="21"/>
                                        </p:tgtEl>
                                        <p:attrNameLst>
                                          <p:attrName>ppt_y</p:attrName>
                                        </p:attrNameLst>
                                      </p:cBhvr>
                                      <p:tavLst>
                                        <p:tav tm="0">
                                          <p:val>
                                            <p:strVal val="#ppt_y-#ppt_h*1.125000"/>
                                          </p:val>
                                        </p:tav>
                                        <p:tav tm="100000">
                                          <p:val>
                                            <p:strVal val="#ppt_y"/>
                                          </p:val>
                                        </p:tav>
                                      </p:tavLst>
                                    </p:anim>
                                    <p:animEffect transition="in" filter="wipe(down)">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additive="base">
                                        <p:cTn id="39" dur="1000"/>
                                        <p:tgtEl>
                                          <p:spTgt spid="4098"/>
                                        </p:tgtEl>
                                        <p:attrNameLst>
                                          <p:attrName>ppt_x</p:attrName>
                                        </p:attrNameLst>
                                      </p:cBhvr>
                                      <p:tavLst>
                                        <p:tav tm="0">
                                          <p:val>
                                            <p:strVal val="#ppt_x-#ppt_w*1.125000"/>
                                          </p:val>
                                        </p:tav>
                                        <p:tav tm="100000">
                                          <p:val>
                                            <p:strVal val="#ppt_x"/>
                                          </p:val>
                                        </p:tav>
                                      </p:tavLst>
                                    </p:anim>
                                    <p:animEffect transition="in" filter="wipe(right)">
                                      <p:cBhvr>
                                        <p:cTn id="40" dur="1000"/>
                                        <p:tgtEl>
                                          <p:spTgt spid="4098"/>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p:tgtEl>
                                          <p:spTgt spid="14"/>
                                        </p:tgtEl>
                                        <p:attrNameLst>
                                          <p:attrName>ppt_y</p:attrName>
                                        </p:attrNameLst>
                                      </p:cBhvr>
                                      <p:tavLst>
                                        <p:tav tm="0">
                                          <p:val>
                                            <p:strVal val="#ppt_y+#ppt_h*1.125000"/>
                                          </p:val>
                                        </p:tav>
                                        <p:tav tm="100000">
                                          <p:val>
                                            <p:strVal val="#ppt_y"/>
                                          </p:val>
                                        </p:tav>
                                      </p:tavLst>
                                    </p:anim>
                                    <p:animEffect transition="in" filter="wipe(up)">
                                      <p:cBhvr>
                                        <p:cTn id="45" dur="1000"/>
                                        <p:tgtEl>
                                          <p:spTgt spid="14"/>
                                        </p:tgtEl>
                                      </p:cBhvr>
                                    </p:animEffect>
                                  </p:childTnLst>
                                </p:cTn>
                              </p:par>
                            </p:childTnLst>
                          </p:cTn>
                        </p:par>
                        <p:par>
                          <p:cTn id="46" fill="hold">
                            <p:stCondLst>
                              <p:cond delay="2000"/>
                            </p:stCondLst>
                            <p:childTnLst>
                              <p:par>
                                <p:cTn id="47" presetID="1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000"/>
                                        <p:tgtEl>
                                          <p:spTgt spid="22"/>
                                        </p:tgtEl>
                                        <p:attrNameLst>
                                          <p:attrName>ppt_y</p:attrName>
                                        </p:attrNameLst>
                                      </p:cBhvr>
                                      <p:tavLst>
                                        <p:tav tm="0">
                                          <p:val>
                                            <p:strVal val="#ppt_y-#ppt_h*1.125000"/>
                                          </p:val>
                                        </p:tav>
                                        <p:tav tm="100000">
                                          <p:val>
                                            <p:strVal val="#ppt_y"/>
                                          </p:val>
                                        </p:tav>
                                      </p:tavLst>
                                    </p:anim>
                                    <p:animEffect transition="in" filter="wipe(down)">
                                      <p:cBhvr>
                                        <p:cTn id="5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506AFD-EB9F-1A65-97FF-EAAD324B1055}"/>
              </a:ext>
            </a:extLst>
          </p:cNvPr>
          <p:cNvSpPr txBox="1"/>
          <p:nvPr/>
        </p:nvSpPr>
        <p:spPr>
          <a:xfrm>
            <a:off x="1559496" y="1660859"/>
            <a:ext cx="10657184" cy="523220"/>
          </a:xfrm>
          <a:prstGeom prst="rect">
            <a:avLst/>
          </a:prstGeom>
          <a:noFill/>
        </p:spPr>
        <p:txBody>
          <a:bodyPr wrap="square">
            <a:spAutoFit/>
          </a:bodyPr>
          <a:lstStyle/>
          <a:p>
            <a:r>
              <a:rPr lang="en-GB" sz="2800" dirty="0">
                <a:solidFill>
                  <a:srgbClr val="000066"/>
                </a:solidFill>
              </a:rPr>
              <a:t>To form the comparative, we add </a:t>
            </a:r>
            <a:r>
              <a:rPr lang="en-GB" sz="2800" b="1" u="sng" dirty="0">
                <a:solidFill>
                  <a:srgbClr val="C00000"/>
                </a:solidFill>
              </a:rPr>
              <a:t>-er + </a:t>
            </a:r>
            <a:r>
              <a:rPr lang="en-GB" sz="2800" b="1" u="sng">
                <a:solidFill>
                  <a:srgbClr val="C00000"/>
                </a:solidFill>
              </a:rPr>
              <a:t>than</a:t>
            </a:r>
            <a:r>
              <a:rPr lang="en-GB" sz="2800">
                <a:solidFill>
                  <a:srgbClr val="C00000"/>
                </a:solidFill>
              </a:rPr>
              <a:t> </a:t>
            </a:r>
            <a:r>
              <a:rPr lang="en-GB" sz="2800">
                <a:solidFill>
                  <a:srgbClr val="000066"/>
                </a:solidFill>
              </a:rPr>
              <a:t>after </a:t>
            </a:r>
            <a:r>
              <a:rPr lang="en-GB" sz="2800" dirty="0">
                <a:solidFill>
                  <a:srgbClr val="000066"/>
                </a:solidFill>
              </a:rPr>
              <a:t>the adjective.</a:t>
            </a:r>
          </a:p>
        </p:txBody>
      </p:sp>
      <p:sp>
        <p:nvSpPr>
          <p:cNvPr id="6" name="TextBox 5">
            <a:extLst>
              <a:ext uri="{FF2B5EF4-FFF2-40B4-BE49-F238E27FC236}">
                <a16:creationId xmlns:a16="http://schemas.microsoft.com/office/drawing/2014/main" id="{955AE52D-1781-11EC-5EFB-120D7DAC6AFF}"/>
              </a:ext>
            </a:extLst>
          </p:cNvPr>
          <p:cNvSpPr txBox="1"/>
          <p:nvPr/>
        </p:nvSpPr>
        <p:spPr>
          <a:xfrm>
            <a:off x="117185" y="1555118"/>
            <a:ext cx="1428259"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- 1</a:t>
            </a:r>
            <a:endParaRPr lang="en-AE" sz="2800" b="1" dirty="0">
              <a:solidFill>
                <a:schemeClr val="bg1"/>
              </a:solidFill>
            </a:endParaRPr>
          </a:p>
        </p:txBody>
      </p:sp>
      <p:sp>
        <p:nvSpPr>
          <p:cNvPr id="7" name="TextBox 6">
            <a:extLst>
              <a:ext uri="{FF2B5EF4-FFF2-40B4-BE49-F238E27FC236}">
                <a16:creationId xmlns:a16="http://schemas.microsoft.com/office/drawing/2014/main" id="{D035309A-1516-354B-FCD3-987DF4209709}"/>
              </a:ext>
            </a:extLst>
          </p:cNvPr>
          <p:cNvSpPr txBox="1"/>
          <p:nvPr/>
        </p:nvSpPr>
        <p:spPr>
          <a:xfrm>
            <a:off x="117185" y="2884160"/>
            <a:ext cx="1428259" cy="608055"/>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- 2</a:t>
            </a:r>
            <a:endParaRPr lang="en-AE" sz="2800" b="1" dirty="0">
              <a:solidFill>
                <a:schemeClr val="bg1"/>
              </a:solidFill>
            </a:endParaRPr>
          </a:p>
        </p:txBody>
      </p:sp>
      <p:sp>
        <p:nvSpPr>
          <p:cNvPr id="8" name="TextBox 7">
            <a:extLst>
              <a:ext uri="{FF2B5EF4-FFF2-40B4-BE49-F238E27FC236}">
                <a16:creationId xmlns:a16="http://schemas.microsoft.com/office/drawing/2014/main" id="{00D51855-813F-5B9A-F859-BAA275BCF28C}"/>
              </a:ext>
            </a:extLst>
          </p:cNvPr>
          <p:cNvSpPr txBox="1"/>
          <p:nvPr/>
        </p:nvSpPr>
        <p:spPr>
          <a:xfrm>
            <a:off x="1991544" y="2944554"/>
            <a:ext cx="9793088" cy="523220"/>
          </a:xfrm>
          <a:prstGeom prst="rect">
            <a:avLst/>
          </a:prstGeom>
          <a:noFill/>
        </p:spPr>
        <p:txBody>
          <a:bodyPr wrap="square">
            <a:spAutoFit/>
          </a:bodyPr>
          <a:lstStyle/>
          <a:p>
            <a:r>
              <a:rPr lang="en-GB" sz="2800" dirty="0">
                <a:solidFill>
                  <a:srgbClr val="000066"/>
                </a:solidFill>
              </a:rPr>
              <a:t>To form the superlative, we add </a:t>
            </a:r>
            <a:r>
              <a:rPr lang="en-GB" sz="2800" b="1" u="sng" dirty="0">
                <a:solidFill>
                  <a:srgbClr val="C00000"/>
                </a:solidFill>
              </a:rPr>
              <a:t>the -</a:t>
            </a:r>
            <a:r>
              <a:rPr lang="en-GB" sz="2800" b="1" u="sng" dirty="0" err="1">
                <a:solidFill>
                  <a:srgbClr val="C00000"/>
                </a:solidFill>
              </a:rPr>
              <a:t>est</a:t>
            </a:r>
            <a:r>
              <a:rPr lang="en-GB" sz="2800" dirty="0">
                <a:solidFill>
                  <a:srgbClr val="000066"/>
                </a:solidFill>
              </a:rPr>
              <a:t> after the adjective.</a:t>
            </a:r>
          </a:p>
        </p:txBody>
      </p:sp>
      <p:graphicFrame>
        <p:nvGraphicFramePr>
          <p:cNvPr id="9" name="Table 9">
            <a:extLst>
              <a:ext uri="{FF2B5EF4-FFF2-40B4-BE49-F238E27FC236}">
                <a16:creationId xmlns:a16="http://schemas.microsoft.com/office/drawing/2014/main" id="{A571BB7E-67E2-60C1-7A4F-CAF47A888735}"/>
              </a:ext>
            </a:extLst>
          </p:cNvPr>
          <p:cNvGraphicFramePr>
            <a:graphicFrameLocks noGrp="1"/>
          </p:cNvGraphicFramePr>
          <p:nvPr>
            <p:extLst>
              <p:ext uri="{D42A27DB-BD31-4B8C-83A1-F6EECF244321}">
                <p14:modId xmlns:p14="http://schemas.microsoft.com/office/powerpoint/2010/main" val="591429919"/>
              </p:ext>
            </p:extLst>
          </p:nvPr>
        </p:nvGraphicFramePr>
        <p:xfrm>
          <a:off x="1343473" y="4228248"/>
          <a:ext cx="9649071" cy="2120700"/>
        </p:xfrm>
        <a:graphic>
          <a:graphicData uri="http://schemas.openxmlformats.org/drawingml/2006/table">
            <a:tbl>
              <a:tblPr firstRow="1" bandRow="1">
                <a:tableStyleId>{5DA37D80-6434-44D0-A028-1B22A696006F}</a:tableStyleId>
              </a:tblPr>
              <a:tblGrid>
                <a:gridCol w="3216357">
                  <a:extLst>
                    <a:ext uri="{9D8B030D-6E8A-4147-A177-3AD203B41FA5}">
                      <a16:colId xmlns:a16="http://schemas.microsoft.com/office/drawing/2014/main" val="3537098369"/>
                    </a:ext>
                  </a:extLst>
                </a:gridCol>
                <a:gridCol w="3216357">
                  <a:extLst>
                    <a:ext uri="{9D8B030D-6E8A-4147-A177-3AD203B41FA5}">
                      <a16:colId xmlns:a16="http://schemas.microsoft.com/office/drawing/2014/main" val="1291292779"/>
                    </a:ext>
                  </a:extLst>
                </a:gridCol>
                <a:gridCol w="3216357">
                  <a:extLst>
                    <a:ext uri="{9D8B030D-6E8A-4147-A177-3AD203B41FA5}">
                      <a16:colId xmlns:a16="http://schemas.microsoft.com/office/drawing/2014/main" val="127885150"/>
                    </a:ext>
                  </a:extLst>
                </a:gridCol>
              </a:tblGrid>
              <a:tr h="530175">
                <a:tc>
                  <a:txBody>
                    <a:bodyPr/>
                    <a:lstStyle/>
                    <a:p>
                      <a:pPr algn="ctr"/>
                      <a:r>
                        <a:rPr lang="en-US" sz="2800" dirty="0"/>
                        <a:t>     ADJECTIVE</a:t>
                      </a:r>
                      <a:endParaRPr lang="en-AE" sz="2800" dirty="0"/>
                    </a:p>
                  </a:txBody>
                  <a:tcPr/>
                </a:tc>
                <a:tc>
                  <a:txBody>
                    <a:bodyPr/>
                    <a:lstStyle/>
                    <a:p>
                      <a:pPr algn="ctr"/>
                      <a:r>
                        <a:rPr lang="en-IN" sz="2800" dirty="0"/>
                        <a:t>    COMPARATIVE</a:t>
                      </a:r>
                      <a:endParaRPr lang="en-AE" sz="2800" dirty="0"/>
                    </a:p>
                  </a:txBody>
                  <a:tcPr/>
                </a:tc>
                <a:tc>
                  <a:txBody>
                    <a:bodyPr/>
                    <a:lstStyle/>
                    <a:p>
                      <a:pPr algn="ctr"/>
                      <a:r>
                        <a:rPr lang="en-IE" sz="2800" b="1" kern="1200" dirty="0">
                          <a:solidFill>
                            <a:schemeClr val="lt1"/>
                          </a:solidFill>
                          <a:effectLst/>
                        </a:rPr>
                        <a:t>     </a:t>
                      </a:r>
                      <a:r>
                        <a:rPr lang="en-IE" sz="2800" b="1" kern="1200" dirty="0">
                          <a:solidFill>
                            <a:schemeClr val="tx1"/>
                          </a:solidFill>
                          <a:effectLst/>
                        </a:rPr>
                        <a:t>SUPERLATIVE</a:t>
                      </a:r>
                      <a:endParaRPr lang="en-AE" sz="2800" dirty="0">
                        <a:solidFill>
                          <a:schemeClr val="tx1"/>
                        </a:solidFill>
                      </a:endParaRPr>
                    </a:p>
                  </a:txBody>
                  <a:tcPr/>
                </a:tc>
                <a:extLst>
                  <a:ext uri="{0D108BD9-81ED-4DB2-BD59-A6C34878D82A}">
                    <a16:rowId xmlns:a16="http://schemas.microsoft.com/office/drawing/2014/main" val="1780450967"/>
                  </a:ext>
                </a:extLst>
              </a:tr>
              <a:tr h="530175">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4208924820"/>
                  </a:ext>
                </a:extLst>
              </a:tr>
              <a:tr h="530175">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3484252169"/>
                  </a:ext>
                </a:extLst>
              </a:tr>
              <a:tr h="530175">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197777505"/>
                  </a:ext>
                </a:extLst>
              </a:tr>
            </a:tbl>
          </a:graphicData>
        </a:graphic>
      </p:graphicFrame>
      <p:grpSp>
        <p:nvGrpSpPr>
          <p:cNvPr id="2" name="Group 1">
            <a:extLst>
              <a:ext uri="{FF2B5EF4-FFF2-40B4-BE49-F238E27FC236}">
                <a16:creationId xmlns:a16="http://schemas.microsoft.com/office/drawing/2014/main" id="{7022CB0C-76B6-0F20-5306-C5387F82905E}"/>
              </a:ext>
            </a:extLst>
          </p:cNvPr>
          <p:cNvGrpSpPr/>
          <p:nvPr/>
        </p:nvGrpSpPr>
        <p:grpSpPr>
          <a:xfrm>
            <a:off x="2150074" y="305835"/>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484CFE66-8961-8601-7C40-49B782265B2A}"/>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1B9C3493-EE62-E5FE-BE8E-B8030465426A}"/>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 Rules</a:t>
              </a:r>
            </a:p>
          </p:txBody>
        </p:sp>
        <p:sp>
          <p:nvSpPr>
            <p:cNvPr id="11" name="Arrow: Chevron 10">
              <a:extLst>
                <a:ext uri="{FF2B5EF4-FFF2-40B4-BE49-F238E27FC236}">
                  <a16:creationId xmlns:a16="http://schemas.microsoft.com/office/drawing/2014/main" id="{93F3B23F-2D41-7F7D-D266-AC8E01BAAB69}"/>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2" name="TextBox 11">
            <a:extLst>
              <a:ext uri="{FF2B5EF4-FFF2-40B4-BE49-F238E27FC236}">
                <a16:creationId xmlns:a16="http://schemas.microsoft.com/office/drawing/2014/main" id="{F1674A9B-D436-AC25-B465-3FA3AA4EE601}"/>
              </a:ext>
            </a:extLst>
          </p:cNvPr>
          <p:cNvSpPr txBox="1"/>
          <p:nvPr/>
        </p:nvSpPr>
        <p:spPr>
          <a:xfrm>
            <a:off x="2605407" y="4741517"/>
            <a:ext cx="1127448" cy="523220"/>
          </a:xfrm>
          <a:prstGeom prst="rect">
            <a:avLst/>
          </a:prstGeom>
          <a:noFill/>
        </p:spPr>
        <p:txBody>
          <a:bodyPr wrap="square" rtlCol="0">
            <a:spAutoFit/>
          </a:bodyPr>
          <a:lstStyle/>
          <a:p>
            <a:r>
              <a:rPr lang="en-US" sz="2800" dirty="0"/>
              <a:t>small</a:t>
            </a:r>
            <a:endParaRPr lang="en-AE" sz="2800" dirty="0"/>
          </a:p>
        </p:txBody>
      </p:sp>
      <p:sp>
        <p:nvSpPr>
          <p:cNvPr id="13" name="TextBox 12">
            <a:extLst>
              <a:ext uri="{FF2B5EF4-FFF2-40B4-BE49-F238E27FC236}">
                <a16:creationId xmlns:a16="http://schemas.microsoft.com/office/drawing/2014/main" id="{3834B576-CC2A-281F-C04B-6508F5A59F35}"/>
              </a:ext>
            </a:extLst>
          </p:cNvPr>
          <p:cNvSpPr txBox="1"/>
          <p:nvPr/>
        </p:nvSpPr>
        <p:spPr>
          <a:xfrm>
            <a:off x="5302085" y="4741517"/>
            <a:ext cx="2034606" cy="523220"/>
          </a:xfrm>
          <a:prstGeom prst="rect">
            <a:avLst/>
          </a:prstGeom>
          <a:noFill/>
        </p:spPr>
        <p:txBody>
          <a:bodyPr wrap="square" rtlCol="0">
            <a:spAutoFit/>
          </a:bodyPr>
          <a:lstStyle/>
          <a:p>
            <a:r>
              <a:rPr lang="en-US" sz="2800" dirty="0"/>
              <a:t>smaller than</a:t>
            </a:r>
            <a:endParaRPr lang="en-AE" sz="2800" dirty="0"/>
          </a:p>
        </p:txBody>
      </p:sp>
      <p:sp>
        <p:nvSpPr>
          <p:cNvPr id="14" name="TextBox 13">
            <a:extLst>
              <a:ext uri="{FF2B5EF4-FFF2-40B4-BE49-F238E27FC236}">
                <a16:creationId xmlns:a16="http://schemas.microsoft.com/office/drawing/2014/main" id="{43C82D73-35BA-8FB5-8BAC-3FB7D3AA9F8B}"/>
              </a:ext>
            </a:extLst>
          </p:cNvPr>
          <p:cNvSpPr txBox="1"/>
          <p:nvPr/>
        </p:nvSpPr>
        <p:spPr>
          <a:xfrm>
            <a:off x="8680892" y="4765378"/>
            <a:ext cx="2034606" cy="523220"/>
          </a:xfrm>
          <a:prstGeom prst="rect">
            <a:avLst/>
          </a:prstGeom>
          <a:noFill/>
        </p:spPr>
        <p:txBody>
          <a:bodyPr wrap="square" rtlCol="0">
            <a:spAutoFit/>
          </a:bodyPr>
          <a:lstStyle/>
          <a:p>
            <a:r>
              <a:rPr lang="en-US" sz="2800" dirty="0"/>
              <a:t>the smallest</a:t>
            </a:r>
            <a:endParaRPr lang="en-AE" sz="2800" dirty="0"/>
          </a:p>
        </p:txBody>
      </p:sp>
      <p:sp>
        <p:nvSpPr>
          <p:cNvPr id="19" name="TextBox 18">
            <a:extLst>
              <a:ext uri="{FF2B5EF4-FFF2-40B4-BE49-F238E27FC236}">
                <a16:creationId xmlns:a16="http://schemas.microsoft.com/office/drawing/2014/main" id="{6D8C4D55-55FA-A686-BD0D-A627A048FFF2}"/>
              </a:ext>
            </a:extLst>
          </p:cNvPr>
          <p:cNvSpPr txBox="1"/>
          <p:nvPr/>
        </p:nvSpPr>
        <p:spPr>
          <a:xfrm>
            <a:off x="2558079" y="5267629"/>
            <a:ext cx="1127448" cy="523220"/>
          </a:xfrm>
          <a:prstGeom prst="rect">
            <a:avLst/>
          </a:prstGeom>
          <a:noFill/>
        </p:spPr>
        <p:txBody>
          <a:bodyPr wrap="square" rtlCol="0">
            <a:spAutoFit/>
          </a:bodyPr>
          <a:lstStyle/>
          <a:p>
            <a:r>
              <a:rPr lang="en-US" sz="2800" dirty="0"/>
              <a:t>cold</a:t>
            </a:r>
            <a:endParaRPr lang="en-AE" sz="2800" dirty="0"/>
          </a:p>
        </p:txBody>
      </p:sp>
      <p:sp>
        <p:nvSpPr>
          <p:cNvPr id="20" name="TextBox 19">
            <a:extLst>
              <a:ext uri="{FF2B5EF4-FFF2-40B4-BE49-F238E27FC236}">
                <a16:creationId xmlns:a16="http://schemas.microsoft.com/office/drawing/2014/main" id="{FB8BBAD5-D9A8-5D46-49F9-90DC041BC2FD}"/>
              </a:ext>
            </a:extLst>
          </p:cNvPr>
          <p:cNvSpPr txBox="1"/>
          <p:nvPr/>
        </p:nvSpPr>
        <p:spPr>
          <a:xfrm>
            <a:off x="5254757" y="5264737"/>
            <a:ext cx="2034606" cy="523220"/>
          </a:xfrm>
          <a:prstGeom prst="rect">
            <a:avLst/>
          </a:prstGeom>
          <a:noFill/>
        </p:spPr>
        <p:txBody>
          <a:bodyPr wrap="square" rtlCol="0">
            <a:spAutoFit/>
          </a:bodyPr>
          <a:lstStyle/>
          <a:p>
            <a:r>
              <a:rPr lang="en-US" sz="2800" dirty="0"/>
              <a:t>colder than</a:t>
            </a:r>
            <a:endParaRPr lang="en-AE" sz="2800" dirty="0"/>
          </a:p>
        </p:txBody>
      </p:sp>
      <p:sp>
        <p:nvSpPr>
          <p:cNvPr id="21" name="TextBox 20">
            <a:extLst>
              <a:ext uri="{FF2B5EF4-FFF2-40B4-BE49-F238E27FC236}">
                <a16:creationId xmlns:a16="http://schemas.microsoft.com/office/drawing/2014/main" id="{142072DD-E158-C4FF-0052-7F29D9D7B276}"/>
              </a:ext>
            </a:extLst>
          </p:cNvPr>
          <p:cNvSpPr txBox="1"/>
          <p:nvPr/>
        </p:nvSpPr>
        <p:spPr>
          <a:xfrm>
            <a:off x="8702990" y="5302508"/>
            <a:ext cx="2034606" cy="523220"/>
          </a:xfrm>
          <a:prstGeom prst="rect">
            <a:avLst/>
          </a:prstGeom>
          <a:noFill/>
        </p:spPr>
        <p:txBody>
          <a:bodyPr wrap="square" rtlCol="0">
            <a:spAutoFit/>
          </a:bodyPr>
          <a:lstStyle/>
          <a:p>
            <a:r>
              <a:rPr lang="en-US" sz="2800" dirty="0"/>
              <a:t>the coldest</a:t>
            </a:r>
            <a:endParaRPr lang="en-AE" sz="2800" dirty="0"/>
          </a:p>
        </p:txBody>
      </p:sp>
      <p:sp>
        <p:nvSpPr>
          <p:cNvPr id="22" name="TextBox 21">
            <a:extLst>
              <a:ext uri="{FF2B5EF4-FFF2-40B4-BE49-F238E27FC236}">
                <a16:creationId xmlns:a16="http://schemas.microsoft.com/office/drawing/2014/main" id="{474B2B1A-7F51-0620-FEE1-60AB0C4D821F}"/>
              </a:ext>
            </a:extLst>
          </p:cNvPr>
          <p:cNvSpPr txBox="1"/>
          <p:nvPr/>
        </p:nvSpPr>
        <p:spPr>
          <a:xfrm>
            <a:off x="2558079" y="5827174"/>
            <a:ext cx="1127448" cy="523220"/>
          </a:xfrm>
          <a:prstGeom prst="rect">
            <a:avLst/>
          </a:prstGeom>
          <a:noFill/>
        </p:spPr>
        <p:txBody>
          <a:bodyPr wrap="square" rtlCol="0">
            <a:spAutoFit/>
          </a:bodyPr>
          <a:lstStyle/>
          <a:p>
            <a:r>
              <a:rPr lang="en-US" sz="2800" dirty="0"/>
              <a:t>wide</a:t>
            </a:r>
            <a:endParaRPr lang="en-AE" sz="2800" dirty="0"/>
          </a:p>
        </p:txBody>
      </p:sp>
      <p:sp>
        <p:nvSpPr>
          <p:cNvPr id="23" name="TextBox 22">
            <a:extLst>
              <a:ext uri="{FF2B5EF4-FFF2-40B4-BE49-F238E27FC236}">
                <a16:creationId xmlns:a16="http://schemas.microsoft.com/office/drawing/2014/main" id="{87AAE08E-7160-7C80-72AE-5C0784808D59}"/>
              </a:ext>
            </a:extLst>
          </p:cNvPr>
          <p:cNvSpPr txBox="1"/>
          <p:nvPr/>
        </p:nvSpPr>
        <p:spPr>
          <a:xfrm>
            <a:off x="5254757" y="5858108"/>
            <a:ext cx="2034606" cy="523220"/>
          </a:xfrm>
          <a:prstGeom prst="rect">
            <a:avLst/>
          </a:prstGeom>
          <a:noFill/>
        </p:spPr>
        <p:txBody>
          <a:bodyPr wrap="square" rtlCol="0">
            <a:spAutoFit/>
          </a:bodyPr>
          <a:lstStyle/>
          <a:p>
            <a:r>
              <a:rPr lang="en-US" sz="2800" dirty="0"/>
              <a:t>wider than</a:t>
            </a:r>
            <a:endParaRPr lang="en-AE" sz="2800" dirty="0"/>
          </a:p>
        </p:txBody>
      </p:sp>
      <p:sp>
        <p:nvSpPr>
          <p:cNvPr id="24" name="TextBox 23">
            <a:extLst>
              <a:ext uri="{FF2B5EF4-FFF2-40B4-BE49-F238E27FC236}">
                <a16:creationId xmlns:a16="http://schemas.microsoft.com/office/drawing/2014/main" id="{DC118995-55C7-1CDD-7379-99451284AC63}"/>
              </a:ext>
            </a:extLst>
          </p:cNvPr>
          <p:cNvSpPr txBox="1"/>
          <p:nvPr/>
        </p:nvSpPr>
        <p:spPr>
          <a:xfrm>
            <a:off x="8702330" y="5805264"/>
            <a:ext cx="2034606" cy="523220"/>
          </a:xfrm>
          <a:prstGeom prst="rect">
            <a:avLst/>
          </a:prstGeom>
          <a:noFill/>
        </p:spPr>
        <p:txBody>
          <a:bodyPr wrap="square" rtlCol="0">
            <a:spAutoFit/>
          </a:bodyPr>
          <a:lstStyle/>
          <a:p>
            <a:r>
              <a:rPr lang="en-US" sz="2800" dirty="0"/>
              <a:t>the widest</a:t>
            </a:r>
            <a:endParaRPr lang="en-AE" sz="2800" dirty="0"/>
          </a:p>
        </p:txBody>
      </p:sp>
    </p:spTree>
    <p:extLst>
      <p:ext uri="{BB962C8B-B14F-4D97-AF65-F5344CB8AC3E}">
        <p14:creationId xmlns:p14="http://schemas.microsoft.com/office/powerpoint/2010/main" val="142695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2" presetClass="entr" presetSubtype="1" fill="hold" grpId="0" nodeType="after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290">
                                          <p:stCondLst>
                                            <p:cond delay="0"/>
                                          </p:stCondLst>
                                        </p:cTn>
                                        <p:tgtEl>
                                          <p:spTgt spid="7"/>
                                        </p:tgtEl>
                                      </p:cBhvr>
                                    </p:animEffect>
                                    <p:anim calcmode="lin" valueType="num">
                                      <p:cBhvr>
                                        <p:cTn id="3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5" dur="13">
                                          <p:stCondLst>
                                            <p:cond delay="325"/>
                                          </p:stCondLst>
                                        </p:cTn>
                                        <p:tgtEl>
                                          <p:spTgt spid="7"/>
                                        </p:tgtEl>
                                      </p:cBhvr>
                                      <p:to x="100000" y="60000"/>
                                    </p:animScale>
                                    <p:animScale>
                                      <p:cBhvr>
                                        <p:cTn id="36" dur="83" decel="50000">
                                          <p:stCondLst>
                                            <p:cond delay="338"/>
                                          </p:stCondLst>
                                        </p:cTn>
                                        <p:tgtEl>
                                          <p:spTgt spid="7"/>
                                        </p:tgtEl>
                                      </p:cBhvr>
                                      <p:to x="100000" y="100000"/>
                                    </p:animScale>
                                    <p:animScale>
                                      <p:cBhvr>
                                        <p:cTn id="37" dur="13">
                                          <p:stCondLst>
                                            <p:cond delay="656"/>
                                          </p:stCondLst>
                                        </p:cTn>
                                        <p:tgtEl>
                                          <p:spTgt spid="7"/>
                                        </p:tgtEl>
                                      </p:cBhvr>
                                      <p:to x="100000" y="80000"/>
                                    </p:animScale>
                                    <p:animScale>
                                      <p:cBhvr>
                                        <p:cTn id="38" dur="83" decel="50000">
                                          <p:stCondLst>
                                            <p:cond delay="669"/>
                                          </p:stCondLst>
                                        </p:cTn>
                                        <p:tgtEl>
                                          <p:spTgt spid="7"/>
                                        </p:tgtEl>
                                      </p:cBhvr>
                                      <p:to x="100000" y="100000"/>
                                    </p:animScale>
                                    <p:animScale>
                                      <p:cBhvr>
                                        <p:cTn id="39" dur="13">
                                          <p:stCondLst>
                                            <p:cond delay="821"/>
                                          </p:stCondLst>
                                        </p:cTn>
                                        <p:tgtEl>
                                          <p:spTgt spid="7"/>
                                        </p:tgtEl>
                                      </p:cBhvr>
                                      <p:to x="100000" y="90000"/>
                                    </p:animScale>
                                    <p:animScale>
                                      <p:cBhvr>
                                        <p:cTn id="40" dur="83" decel="50000">
                                          <p:stCondLst>
                                            <p:cond delay="834"/>
                                          </p:stCondLst>
                                        </p:cTn>
                                        <p:tgtEl>
                                          <p:spTgt spid="7"/>
                                        </p:tgtEl>
                                      </p:cBhvr>
                                      <p:to x="100000" y="100000"/>
                                    </p:animScale>
                                    <p:animScale>
                                      <p:cBhvr>
                                        <p:cTn id="41" dur="13">
                                          <p:stCondLst>
                                            <p:cond delay="904"/>
                                          </p:stCondLst>
                                        </p:cTn>
                                        <p:tgtEl>
                                          <p:spTgt spid="7"/>
                                        </p:tgtEl>
                                      </p:cBhvr>
                                      <p:to x="100000" y="95000"/>
                                    </p:animScale>
                                    <p:animScale>
                                      <p:cBhvr>
                                        <p:cTn id="42" dur="83" decel="50000">
                                          <p:stCondLst>
                                            <p:cond delay="917"/>
                                          </p:stCondLst>
                                        </p:cTn>
                                        <p:tgtEl>
                                          <p:spTgt spid="7"/>
                                        </p:tgtEl>
                                      </p:cBhvr>
                                      <p:to x="100000" y="100000"/>
                                    </p:animScale>
                                  </p:childTnLst>
                                </p:cTn>
                              </p:par>
                            </p:childTnLst>
                          </p:cTn>
                        </p:par>
                        <p:par>
                          <p:cTn id="43" fill="hold">
                            <p:stCondLst>
                              <p:cond delay="1000"/>
                            </p:stCondLst>
                            <p:childTnLst>
                              <p:par>
                                <p:cTn id="44" presetID="22" presetClass="entr" presetSubtype="1" fill="hold" grpId="0" nodeType="afterEffect">
                                  <p:stCondLst>
                                    <p:cond delay="50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randombar(horizontal)">
                                      <p:cBhvr>
                                        <p:cTn id="59" dur="500"/>
                                        <p:tgtEl>
                                          <p:spTgt spid="13"/>
                                        </p:tgtEl>
                                      </p:cBhvr>
                                    </p:animEffect>
                                  </p:childTnLst>
                                </p:cTn>
                              </p:par>
                            </p:childTnLst>
                          </p:cTn>
                        </p:par>
                        <p:par>
                          <p:cTn id="60" fill="hold">
                            <p:stCondLst>
                              <p:cond delay="1500"/>
                            </p:stCondLst>
                            <p:childTnLst>
                              <p:par>
                                <p:cTn id="61" presetID="14" presetClass="entr" presetSubtype="1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randombar(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randombar(horizontal)">
                                      <p:cBhvr>
                                        <p:cTn id="72" dur="500"/>
                                        <p:tgtEl>
                                          <p:spTgt spid="20"/>
                                        </p:tgtEl>
                                      </p:cBhvr>
                                    </p:animEffect>
                                  </p:childTnLst>
                                </p:cTn>
                              </p:par>
                            </p:childTnLst>
                          </p:cTn>
                        </p:par>
                        <p:par>
                          <p:cTn id="73" fill="hold">
                            <p:stCondLst>
                              <p:cond delay="1000"/>
                            </p:stCondLst>
                            <p:childTnLst>
                              <p:par>
                                <p:cTn id="74" presetID="14" presetClass="entr" presetSubtype="1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randombar(horizontal)">
                                      <p:cBhvr>
                                        <p:cTn id="81" dur="500"/>
                                        <p:tgtEl>
                                          <p:spTgt spid="22"/>
                                        </p:tgtEl>
                                      </p:cBhvr>
                                    </p:animEffect>
                                  </p:childTnLst>
                                </p:cTn>
                              </p:par>
                            </p:childTnLst>
                          </p:cTn>
                        </p:par>
                        <p:par>
                          <p:cTn id="82" fill="hold">
                            <p:stCondLst>
                              <p:cond delay="500"/>
                            </p:stCondLst>
                            <p:childTnLst>
                              <p:par>
                                <p:cTn id="83" presetID="14" presetClass="entr" presetSubtype="1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randombar(horizontal)">
                                      <p:cBhvr>
                                        <p:cTn id="85" dur="500"/>
                                        <p:tgtEl>
                                          <p:spTgt spid="23"/>
                                        </p:tgtEl>
                                      </p:cBhvr>
                                    </p:animEffect>
                                  </p:childTnLst>
                                </p:cTn>
                              </p:par>
                            </p:childTnLst>
                          </p:cTn>
                        </p:par>
                        <p:par>
                          <p:cTn id="86" fill="hold">
                            <p:stCondLst>
                              <p:cond delay="1000"/>
                            </p:stCondLst>
                            <p:childTnLst>
                              <p:par>
                                <p:cTn id="87" presetID="14" presetClass="entr" presetSubtype="1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randombar(horizontal)">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2" grpId="0"/>
      <p:bldP spid="13" grpId="0"/>
      <p:bldP spid="14"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506AFD-EB9F-1A65-97FF-EAAD324B1055}"/>
              </a:ext>
            </a:extLst>
          </p:cNvPr>
          <p:cNvSpPr txBox="1"/>
          <p:nvPr/>
        </p:nvSpPr>
        <p:spPr>
          <a:xfrm>
            <a:off x="2063552" y="1491272"/>
            <a:ext cx="9107088" cy="1384995"/>
          </a:xfrm>
          <a:prstGeom prst="rect">
            <a:avLst/>
          </a:prstGeom>
          <a:noFill/>
        </p:spPr>
        <p:txBody>
          <a:bodyPr wrap="square">
            <a:spAutoFit/>
          </a:bodyPr>
          <a:lstStyle/>
          <a:p>
            <a:r>
              <a:rPr lang="en-GB" sz="2800" dirty="0">
                <a:solidFill>
                  <a:srgbClr val="000066"/>
                </a:solidFill>
              </a:rPr>
              <a:t>Two syllable Adjectives ending in ‘y’ - usually form the comparative by adding </a:t>
            </a:r>
            <a:r>
              <a:rPr lang="en-GB" sz="2800" dirty="0">
                <a:solidFill>
                  <a:srgbClr val="FF0000"/>
                </a:solidFill>
              </a:rPr>
              <a:t>-er</a:t>
            </a:r>
            <a:r>
              <a:rPr lang="en-GB" sz="2800" dirty="0">
                <a:solidFill>
                  <a:srgbClr val="000066"/>
                </a:solidFill>
              </a:rPr>
              <a:t> and the superlative by adding </a:t>
            </a:r>
            <a:r>
              <a:rPr lang="en-GB" sz="2800" dirty="0">
                <a:solidFill>
                  <a:srgbClr val="FF0000"/>
                </a:solidFill>
              </a:rPr>
              <a:t>-</a:t>
            </a:r>
            <a:r>
              <a:rPr lang="en-GB" sz="2800" dirty="0" err="1">
                <a:solidFill>
                  <a:srgbClr val="FF0000"/>
                </a:solidFill>
              </a:rPr>
              <a:t>est</a:t>
            </a:r>
            <a:r>
              <a:rPr lang="en-GB" sz="2800" dirty="0">
                <a:solidFill>
                  <a:srgbClr val="000066"/>
                </a:solidFill>
              </a:rPr>
              <a:t>, the </a:t>
            </a:r>
            <a:r>
              <a:rPr lang="en-GB" sz="2800" dirty="0">
                <a:solidFill>
                  <a:srgbClr val="FF0000"/>
                </a:solidFill>
              </a:rPr>
              <a:t>‘y’</a:t>
            </a:r>
            <a:r>
              <a:rPr lang="en-GB" sz="2800" dirty="0">
                <a:solidFill>
                  <a:srgbClr val="000066"/>
                </a:solidFill>
              </a:rPr>
              <a:t> changes to </a:t>
            </a:r>
            <a:r>
              <a:rPr lang="en-GB" sz="2800" dirty="0">
                <a:solidFill>
                  <a:srgbClr val="FF0000"/>
                </a:solidFill>
              </a:rPr>
              <a:t>‘</a:t>
            </a:r>
            <a:r>
              <a:rPr lang="en-GB" sz="2800" dirty="0" err="1">
                <a:solidFill>
                  <a:srgbClr val="FF0000"/>
                </a:solidFill>
              </a:rPr>
              <a:t>i</a:t>
            </a:r>
            <a:r>
              <a:rPr lang="en-GB" sz="2800" dirty="0">
                <a:solidFill>
                  <a:srgbClr val="FF0000"/>
                </a:solidFill>
              </a:rPr>
              <a:t>’ </a:t>
            </a:r>
            <a:r>
              <a:rPr lang="en-GB" sz="2800" dirty="0">
                <a:solidFill>
                  <a:srgbClr val="000066"/>
                </a:solidFill>
              </a:rPr>
              <a:t>in the comparative / superlative.</a:t>
            </a:r>
          </a:p>
        </p:txBody>
      </p:sp>
      <p:sp>
        <p:nvSpPr>
          <p:cNvPr id="6" name="TextBox 5">
            <a:extLst>
              <a:ext uri="{FF2B5EF4-FFF2-40B4-BE49-F238E27FC236}">
                <a16:creationId xmlns:a16="http://schemas.microsoft.com/office/drawing/2014/main" id="{955AE52D-1781-11EC-5EFB-120D7DAC6AFF}"/>
              </a:ext>
            </a:extLst>
          </p:cNvPr>
          <p:cNvSpPr txBox="1"/>
          <p:nvPr/>
        </p:nvSpPr>
        <p:spPr>
          <a:xfrm>
            <a:off x="227347" y="1491272"/>
            <a:ext cx="1728193"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- 3</a:t>
            </a:r>
            <a:endParaRPr lang="en-AE" sz="2800" b="1" dirty="0">
              <a:solidFill>
                <a:schemeClr val="bg1"/>
              </a:solidFill>
            </a:endParaRPr>
          </a:p>
        </p:txBody>
      </p:sp>
      <p:graphicFrame>
        <p:nvGraphicFramePr>
          <p:cNvPr id="9" name="Table 9">
            <a:extLst>
              <a:ext uri="{FF2B5EF4-FFF2-40B4-BE49-F238E27FC236}">
                <a16:creationId xmlns:a16="http://schemas.microsoft.com/office/drawing/2014/main" id="{A571BB7E-67E2-60C1-7A4F-CAF47A888735}"/>
              </a:ext>
            </a:extLst>
          </p:cNvPr>
          <p:cNvGraphicFramePr>
            <a:graphicFrameLocks noGrp="1"/>
          </p:cNvGraphicFramePr>
          <p:nvPr>
            <p:extLst>
              <p:ext uri="{D42A27DB-BD31-4B8C-83A1-F6EECF244321}">
                <p14:modId xmlns:p14="http://schemas.microsoft.com/office/powerpoint/2010/main" val="1714844467"/>
              </p:ext>
            </p:extLst>
          </p:nvPr>
        </p:nvGraphicFramePr>
        <p:xfrm>
          <a:off x="767409" y="3429000"/>
          <a:ext cx="10441158" cy="2664296"/>
        </p:xfrm>
        <a:graphic>
          <a:graphicData uri="http://schemas.openxmlformats.org/drawingml/2006/table">
            <a:tbl>
              <a:tblPr firstRow="1" bandRow="1">
                <a:tableStyleId>{5DA37D80-6434-44D0-A028-1B22A696006F}</a:tableStyleId>
              </a:tblPr>
              <a:tblGrid>
                <a:gridCol w="3480386">
                  <a:extLst>
                    <a:ext uri="{9D8B030D-6E8A-4147-A177-3AD203B41FA5}">
                      <a16:colId xmlns:a16="http://schemas.microsoft.com/office/drawing/2014/main" val="3537098369"/>
                    </a:ext>
                  </a:extLst>
                </a:gridCol>
                <a:gridCol w="3480386">
                  <a:extLst>
                    <a:ext uri="{9D8B030D-6E8A-4147-A177-3AD203B41FA5}">
                      <a16:colId xmlns:a16="http://schemas.microsoft.com/office/drawing/2014/main" val="1291292779"/>
                    </a:ext>
                  </a:extLst>
                </a:gridCol>
                <a:gridCol w="3480386">
                  <a:extLst>
                    <a:ext uri="{9D8B030D-6E8A-4147-A177-3AD203B41FA5}">
                      <a16:colId xmlns:a16="http://schemas.microsoft.com/office/drawing/2014/main" val="127885150"/>
                    </a:ext>
                  </a:extLst>
                </a:gridCol>
              </a:tblGrid>
              <a:tr h="666074">
                <a:tc>
                  <a:txBody>
                    <a:bodyPr/>
                    <a:lstStyle/>
                    <a:p>
                      <a:pPr algn="ctr"/>
                      <a:r>
                        <a:rPr lang="en-US" sz="2800" dirty="0"/>
                        <a:t> ADJECTIVE</a:t>
                      </a:r>
                      <a:endParaRPr lang="en-AE" sz="2800" dirty="0"/>
                    </a:p>
                  </a:txBody>
                  <a:tcPr/>
                </a:tc>
                <a:tc>
                  <a:txBody>
                    <a:bodyPr/>
                    <a:lstStyle/>
                    <a:p>
                      <a:pPr algn="ctr"/>
                      <a:r>
                        <a:rPr lang="en-IN" sz="2800" dirty="0"/>
                        <a:t>    COMPARATIVE</a:t>
                      </a:r>
                      <a:endParaRPr lang="en-AE" sz="2800" dirty="0"/>
                    </a:p>
                  </a:txBody>
                  <a:tcPr/>
                </a:tc>
                <a:tc>
                  <a:txBody>
                    <a:bodyPr/>
                    <a:lstStyle/>
                    <a:p>
                      <a:pPr algn="ctr"/>
                      <a:r>
                        <a:rPr lang="en-IE" sz="2800" b="1" kern="1200" dirty="0">
                          <a:solidFill>
                            <a:schemeClr val="lt1"/>
                          </a:solidFill>
                          <a:effectLst/>
                        </a:rPr>
                        <a:t>  </a:t>
                      </a:r>
                      <a:r>
                        <a:rPr lang="en-IE" sz="2800" b="1" kern="1200" dirty="0">
                          <a:solidFill>
                            <a:schemeClr val="tx1"/>
                          </a:solidFill>
                          <a:effectLst/>
                        </a:rPr>
                        <a:t>SUPERLATIVE</a:t>
                      </a:r>
                      <a:endParaRPr lang="en-AE" sz="2800" dirty="0">
                        <a:solidFill>
                          <a:schemeClr val="tx1"/>
                        </a:solidFill>
                      </a:endParaRPr>
                    </a:p>
                  </a:txBody>
                  <a:tcPr/>
                </a:tc>
                <a:extLst>
                  <a:ext uri="{0D108BD9-81ED-4DB2-BD59-A6C34878D82A}">
                    <a16:rowId xmlns:a16="http://schemas.microsoft.com/office/drawing/2014/main" val="1780450967"/>
                  </a:ext>
                </a:extLst>
              </a:tr>
              <a:tr h="666074">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4208924820"/>
                  </a:ext>
                </a:extLst>
              </a:tr>
              <a:tr h="666074">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3484252169"/>
                  </a:ext>
                </a:extLst>
              </a:tr>
              <a:tr h="666074">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197777505"/>
                  </a:ext>
                </a:extLst>
              </a:tr>
            </a:tbl>
          </a:graphicData>
        </a:graphic>
      </p:graphicFrame>
      <p:sp>
        <p:nvSpPr>
          <p:cNvPr id="2" name="TextBox 1">
            <a:extLst>
              <a:ext uri="{FF2B5EF4-FFF2-40B4-BE49-F238E27FC236}">
                <a16:creationId xmlns:a16="http://schemas.microsoft.com/office/drawing/2014/main" id="{F1D69D09-16EB-0534-8BB2-AD24D570200B}"/>
              </a:ext>
            </a:extLst>
          </p:cNvPr>
          <p:cNvSpPr txBox="1"/>
          <p:nvPr/>
        </p:nvSpPr>
        <p:spPr>
          <a:xfrm>
            <a:off x="1847528" y="4184256"/>
            <a:ext cx="1127448" cy="523220"/>
          </a:xfrm>
          <a:prstGeom prst="rect">
            <a:avLst/>
          </a:prstGeom>
          <a:noFill/>
        </p:spPr>
        <p:txBody>
          <a:bodyPr wrap="square" rtlCol="0">
            <a:spAutoFit/>
          </a:bodyPr>
          <a:lstStyle/>
          <a:p>
            <a:r>
              <a:rPr lang="en-US" sz="2800" dirty="0"/>
              <a:t>lucky</a:t>
            </a:r>
            <a:endParaRPr lang="en-AE" sz="2800" dirty="0"/>
          </a:p>
        </p:txBody>
      </p:sp>
      <p:sp>
        <p:nvSpPr>
          <p:cNvPr id="3" name="TextBox 2">
            <a:extLst>
              <a:ext uri="{FF2B5EF4-FFF2-40B4-BE49-F238E27FC236}">
                <a16:creationId xmlns:a16="http://schemas.microsoft.com/office/drawing/2014/main" id="{61D55055-F2E4-1C60-A355-40A8164131C9}"/>
              </a:ext>
            </a:extLst>
          </p:cNvPr>
          <p:cNvSpPr txBox="1"/>
          <p:nvPr/>
        </p:nvSpPr>
        <p:spPr>
          <a:xfrm>
            <a:off x="5097140" y="4182078"/>
            <a:ext cx="2034606" cy="523220"/>
          </a:xfrm>
          <a:prstGeom prst="rect">
            <a:avLst/>
          </a:prstGeom>
          <a:noFill/>
        </p:spPr>
        <p:txBody>
          <a:bodyPr wrap="square" rtlCol="0">
            <a:spAutoFit/>
          </a:bodyPr>
          <a:lstStyle/>
          <a:p>
            <a:r>
              <a:rPr lang="en-US" sz="2800" dirty="0"/>
              <a:t>luckier than</a:t>
            </a:r>
            <a:endParaRPr lang="en-AE" sz="2800" dirty="0"/>
          </a:p>
        </p:txBody>
      </p:sp>
      <p:sp>
        <p:nvSpPr>
          <p:cNvPr id="4" name="TextBox 3">
            <a:extLst>
              <a:ext uri="{FF2B5EF4-FFF2-40B4-BE49-F238E27FC236}">
                <a16:creationId xmlns:a16="http://schemas.microsoft.com/office/drawing/2014/main" id="{0CBC591A-F763-C7C4-6341-6F0D21151FB6}"/>
              </a:ext>
            </a:extLst>
          </p:cNvPr>
          <p:cNvSpPr txBox="1"/>
          <p:nvPr/>
        </p:nvSpPr>
        <p:spPr>
          <a:xfrm>
            <a:off x="8400256" y="4218549"/>
            <a:ext cx="2034606" cy="523220"/>
          </a:xfrm>
          <a:prstGeom prst="rect">
            <a:avLst/>
          </a:prstGeom>
          <a:noFill/>
        </p:spPr>
        <p:txBody>
          <a:bodyPr wrap="square" rtlCol="0">
            <a:spAutoFit/>
          </a:bodyPr>
          <a:lstStyle/>
          <a:p>
            <a:r>
              <a:rPr lang="en-US" sz="2800" dirty="0"/>
              <a:t>the luckiest</a:t>
            </a:r>
            <a:endParaRPr lang="en-AE" sz="2800" dirty="0"/>
          </a:p>
        </p:txBody>
      </p:sp>
      <p:sp>
        <p:nvSpPr>
          <p:cNvPr id="11" name="TextBox 10">
            <a:extLst>
              <a:ext uri="{FF2B5EF4-FFF2-40B4-BE49-F238E27FC236}">
                <a16:creationId xmlns:a16="http://schemas.microsoft.com/office/drawing/2014/main" id="{0F30117B-AA40-3A66-DDCB-36BD7FF34894}"/>
              </a:ext>
            </a:extLst>
          </p:cNvPr>
          <p:cNvSpPr txBox="1"/>
          <p:nvPr/>
        </p:nvSpPr>
        <p:spPr>
          <a:xfrm>
            <a:off x="8400256" y="4885998"/>
            <a:ext cx="2034606" cy="523220"/>
          </a:xfrm>
          <a:prstGeom prst="rect">
            <a:avLst/>
          </a:prstGeom>
          <a:noFill/>
        </p:spPr>
        <p:txBody>
          <a:bodyPr wrap="square" rtlCol="0">
            <a:spAutoFit/>
          </a:bodyPr>
          <a:lstStyle/>
          <a:p>
            <a:r>
              <a:rPr lang="en-US" sz="2800" dirty="0"/>
              <a:t>the prettiest</a:t>
            </a:r>
            <a:endParaRPr lang="en-AE" sz="2800" dirty="0"/>
          </a:p>
        </p:txBody>
      </p:sp>
      <p:sp>
        <p:nvSpPr>
          <p:cNvPr id="12" name="TextBox 11">
            <a:extLst>
              <a:ext uri="{FF2B5EF4-FFF2-40B4-BE49-F238E27FC236}">
                <a16:creationId xmlns:a16="http://schemas.microsoft.com/office/drawing/2014/main" id="{6F256203-1D4B-DE50-F10D-A89393D1BDEA}"/>
              </a:ext>
            </a:extLst>
          </p:cNvPr>
          <p:cNvSpPr txBox="1"/>
          <p:nvPr/>
        </p:nvSpPr>
        <p:spPr>
          <a:xfrm>
            <a:off x="5087888" y="4807332"/>
            <a:ext cx="2034606" cy="523220"/>
          </a:xfrm>
          <a:prstGeom prst="rect">
            <a:avLst/>
          </a:prstGeom>
          <a:noFill/>
        </p:spPr>
        <p:txBody>
          <a:bodyPr wrap="square" rtlCol="0">
            <a:spAutoFit/>
          </a:bodyPr>
          <a:lstStyle/>
          <a:p>
            <a:r>
              <a:rPr lang="en-US" sz="2800" dirty="0"/>
              <a:t>prettier than</a:t>
            </a:r>
            <a:endParaRPr lang="en-AE" sz="2800" dirty="0"/>
          </a:p>
        </p:txBody>
      </p:sp>
      <p:sp>
        <p:nvSpPr>
          <p:cNvPr id="13" name="TextBox 12">
            <a:extLst>
              <a:ext uri="{FF2B5EF4-FFF2-40B4-BE49-F238E27FC236}">
                <a16:creationId xmlns:a16="http://schemas.microsoft.com/office/drawing/2014/main" id="{67640C3B-5AFA-0C4E-3276-2B0F534A411C}"/>
              </a:ext>
            </a:extLst>
          </p:cNvPr>
          <p:cNvSpPr txBox="1"/>
          <p:nvPr/>
        </p:nvSpPr>
        <p:spPr>
          <a:xfrm>
            <a:off x="1847528" y="4879844"/>
            <a:ext cx="1127448" cy="523220"/>
          </a:xfrm>
          <a:prstGeom prst="rect">
            <a:avLst/>
          </a:prstGeom>
          <a:noFill/>
        </p:spPr>
        <p:txBody>
          <a:bodyPr wrap="square" rtlCol="0">
            <a:spAutoFit/>
          </a:bodyPr>
          <a:lstStyle/>
          <a:p>
            <a:r>
              <a:rPr lang="en-US" sz="2800" dirty="0"/>
              <a:t>pretty</a:t>
            </a:r>
            <a:endParaRPr lang="en-AE" sz="2800" dirty="0"/>
          </a:p>
        </p:txBody>
      </p:sp>
      <p:sp>
        <p:nvSpPr>
          <p:cNvPr id="14" name="TextBox 13">
            <a:extLst>
              <a:ext uri="{FF2B5EF4-FFF2-40B4-BE49-F238E27FC236}">
                <a16:creationId xmlns:a16="http://schemas.microsoft.com/office/drawing/2014/main" id="{5DBA93B2-494E-FF97-F797-A092BFA402BC}"/>
              </a:ext>
            </a:extLst>
          </p:cNvPr>
          <p:cNvSpPr txBox="1"/>
          <p:nvPr/>
        </p:nvSpPr>
        <p:spPr>
          <a:xfrm>
            <a:off x="8568155" y="5570076"/>
            <a:ext cx="2034606" cy="523220"/>
          </a:xfrm>
          <a:prstGeom prst="rect">
            <a:avLst/>
          </a:prstGeom>
          <a:noFill/>
        </p:spPr>
        <p:txBody>
          <a:bodyPr wrap="square" rtlCol="0">
            <a:spAutoFit/>
          </a:bodyPr>
          <a:lstStyle/>
          <a:p>
            <a:r>
              <a:rPr lang="en-US" sz="2800" dirty="0"/>
              <a:t>the tidiest</a:t>
            </a:r>
            <a:endParaRPr lang="en-AE" sz="2800" dirty="0"/>
          </a:p>
        </p:txBody>
      </p:sp>
      <p:sp>
        <p:nvSpPr>
          <p:cNvPr id="19" name="TextBox 18">
            <a:extLst>
              <a:ext uri="{FF2B5EF4-FFF2-40B4-BE49-F238E27FC236}">
                <a16:creationId xmlns:a16="http://schemas.microsoft.com/office/drawing/2014/main" id="{38B64BA2-C8AC-2600-9CCB-D575DE5C8A1E}"/>
              </a:ext>
            </a:extLst>
          </p:cNvPr>
          <p:cNvSpPr txBox="1"/>
          <p:nvPr/>
        </p:nvSpPr>
        <p:spPr>
          <a:xfrm>
            <a:off x="5219382" y="5511760"/>
            <a:ext cx="2034606" cy="523220"/>
          </a:xfrm>
          <a:prstGeom prst="rect">
            <a:avLst/>
          </a:prstGeom>
          <a:noFill/>
        </p:spPr>
        <p:txBody>
          <a:bodyPr wrap="square" rtlCol="0">
            <a:spAutoFit/>
          </a:bodyPr>
          <a:lstStyle/>
          <a:p>
            <a:r>
              <a:rPr lang="en-US" sz="2800" dirty="0"/>
              <a:t>tidier than</a:t>
            </a:r>
            <a:endParaRPr lang="en-AE" sz="2800" dirty="0"/>
          </a:p>
        </p:txBody>
      </p:sp>
      <p:sp>
        <p:nvSpPr>
          <p:cNvPr id="20" name="TextBox 19">
            <a:extLst>
              <a:ext uri="{FF2B5EF4-FFF2-40B4-BE49-F238E27FC236}">
                <a16:creationId xmlns:a16="http://schemas.microsoft.com/office/drawing/2014/main" id="{575F2AB7-16F0-B2F3-9FF3-79AF4FBBB7F8}"/>
              </a:ext>
            </a:extLst>
          </p:cNvPr>
          <p:cNvSpPr txBox="1"/>
          <p:nvPr/>
        </p:nvSpPr>
        <p:spPr>
          <a:xfrm>
            <a:off x="1942617" y="5570076"/>
            <a:ext cx="1127448" cy="523220"/>
          </a:xfrm>
          <a:prstGeom prst="rect">
            <a:avLst/>
          </a:prstGeom>
          <a:noFill/>
        </p:spPr>
        <p:txBody>
          <a:bodyPr wrap="square" rtlCol="0">
            <a:spAutoFit/>
          </a:bodyPr>
          <a:lstStyle/>
          <a:p>
            <a:r>
              <a:rPr lang="en-US" sz="2800" dirty="0"/>
              <a:t>tidy</a:t>
            </a:r>
            <a:endParaRPr lang="en-AE" sz="2800" dirty="0"/>
          </a:p>
        </p:txBody>
      </p:sp>
      <p:grpSp>
        <p:nvGrpSpPr>
          <p:cNvPr id="22" name="Group 21">
            <a:extLst>
              <a:ext uri="{FF2B5EF4-FFF2-40B4-BE49-F238E27FC236}">
                <a16:creationId xmlns:a16="http://schemas.microsoft.com/office/drawing/2014/main" id="{F7EC8315-A02A-17C6-A147-A7999E89688E}"/>
              </a:ext>
            </a:extLst>
          </p:cNvPr>
          <p:cNvGrpSpPr/>
          <p:nvPr/>
        </p:nvGrpSpPr>
        <p:grpSpPr>
          <a:xfrm>
            <a:off x="2150074" y="291321"/>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23" name="Arrow: Chevron 22">
              <a:extLst>
                <a:ext uri="{FF2B5EF4-FFF2-40B4-BE49-F238E27FC236}">
                  <a16:creationId xmlns:a16="http://schemas.microsoft.com/office/drawing/2014/main" id="{552A8497-E4FE-B347-15F8-C5D0448CB904}"/>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Arrow: Pentagon 23">
              <a:extLst>
                <a:ext uri="{FF2B5EF4-FFF2-40B4-BE49-F238E27FC236}">
                  <a16:creationId xmlns:a16="http://schemas.microsoft.com/office/drawing/2014/main" id="{6D82FD60-96B3-7408-A506-B100C5F1EEC7}"/>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 Rules</a:t>
              </a:r>
            </a:p>
          </p:txBody>
        </p:sp>
        <p:sp>
          <p:nvSpPr>
            <p:cNvPr id="25" name="Arrow: Chevron 24">
              <a:extLst>
                <a:ext uri="{FF2B5EF4-FFF2-40B4-BE49-F238E27FC236}">
                  <a16:creationId xmlns:a16="http://schemas.microsoft.com/office/drawing/2014/main" id="{FE84D301-3F86-32A9-B171-A36A0C691957}"/>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267885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2" presetClass="entr" presetSubtype="1" fill="hold" grpId="0" nodeType="after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1000"/>
                                        <p:tgtEl>
                                          <p:spTgt spid="5"/>
                                        </p:tgtEl>
                                      </p:cBhvr>
                                    </p:animEffect>
                                  </p:childTnLst>
                                </p:cTn>
                              </p:par>
                            </p:childTnLst>
                          </p:cTn>
                        </p:par>
                        <p:par>
                          <p:cTn id="25" fill="hold">
                            <p:stCondLst>
                              <p:cond delay="2500"/>
                            </p:stCondLst>
                            <p:childTnLst>
                              <p:par>
                                <p:cTn id="26" presetID="22" presetClass="entr" presetSubtype="1"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childTnLst>
                          </p:cTn>
                        </p:par>
                        <p:par>
                          <p:cTn id="29" fill="hold">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par>
                          <p:cTn id="37" fill="hold">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par>
                          <p:cTn id="50" fill="hold">
                            <p:stCondLst>
                              <p:cond delay="1000"/>
                            </p:stCondLst>
                            <p:childTnLst>
                              <p:par>
                                <p:cTn id="51" presetID="14" presetClass="entr" presetSubtype="1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randombar(horizontal)">
                                      <p:cBhvr>
                                        <p:cTn id="58" dur="500"/>
                                        <p:tgtEl>
                                          <p:spTgt spid="20"/>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randombar(horizontal)">
                                      <p:cBhvr>
                                        <p:cTn id="62" dur="500"/>
                                        <p:tgtEl>
                                          <p:spTgt spid="19"/>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randombar(horizontal)">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p:bldP spid="3" grpId="0"/>
      <p:bldP spid="4" grpId="0"/>
      <p:bldP spid="11" grpId="0"/>
      <p:bldP spid="12" grpId="0"/>
      <p:bldP spid="13" grpId="0"/>
      <p:bldP spid="14"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vector graphics of Balloon">
            <a:extLst>
              <a:ext uri="{FF2B5EF4-FFF2-40B4-BE49-F238E27FC236}">
                <a16:creationId xmlns:a16="http://schemas.microsoft.com/office/drawing/2014/main" id="{387AD60E-C234-2EBF-2E63-035279A30A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339" r="59354"/>
          <a:stretch/>
        </p:blipFill>
        <p:spPr bwMode="auto">
          <a:xfrm>
            <a:off x="4884720" y="3043214"/>
            <a:ext cx="2302478" cy="2705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9482F-1DE2-24D7-BBC1-9B69CEB51691}"/>
              </a:ext>
            </a:extLst>
          </p:cNvPr>
          <p:cNvSpPr txBox="1"/>
          <p:nvPr/>
        </p:nvSpPr>
        <p:spPr>
          <a:xfrm>
            <a:off x="4982124" y="6063679"/>
            <a:ext cx="1880568" cy="523220"/>
          </a:xfrm>
          <a:prstGeom prst="rect">
            <a:avLst/>
          </a:prstGeom>
          <a:noFill/>
        </p:spPr>
        <p:txBody>
          <a:bodyPr wrap="square" rtlCol="0">
            <a:spAutoFit/>
          </a:bodyPr>
          <a:lstStyle/>
          <a:p>
            <a:r>
              <a:rPr lang="en-US" sz="2800" dirty="0"/>
              <a:t>bigger than</a:t>
            </a:r>
            <a:endParaRPr lang="en-AE" sz="2800" dirty="0"/>
          </a:p>
        </p:txBody>
      </p:sp>
      <p:pic>
        <p:nvPicPr>
          <p:cNvPr id="1032" name="Picture 8" descr="Free vector graphics of Balloon">
            <a:extLst>
              <a:ext uri="{FF2B5EF4-FFF2-40B4-BE49-F238E27FC236}">
                <a16:creationId xmlns:a16="http://schemas.microsoft.com/office/drawing/2014/main" id="{D65C6907-B91D-FD24-C54F-2D0C26283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3" t="1" r="4676" b="72049"/>
          <a:stretch/>
        </p:blipFill>
        <p:spPr bwMode="auto">
          <a:xfrm>
            <a:off x="8172849" y="2451867"/>
            <a:ext cx="3050691" cy="3383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1652AE-5F3E-DFB0-559F-2110CF80C0E2}"/>
              </a:ext>
            </a:extLst>
          </p:cNvPr>
          <p:cNvSpPr txBox="1"/>
          <p:nvPr/>
        </p:nvSpPr>
        <p:spPr>
          <a:xfrm>
            <a:off x="9048328" y="6063679"/>
            <a:ext cx="1880568" cy="523220"/>
          </a:xfrm>
          <a:prstGeom prst="rect">
            <a:avLst/>
          </a:prstGeom>
          <a:noFill/>
        </p:spPr>
        <p:txBody>
          <a:bodyPr wrap="square" rtlCol="0">
            <a:spAutoFit/>
          </a:bodyPr>
          <a:lstStyle/>
          <a:p>
            <a:r>
              <a:rPr lang="en-US" sz="2800" dirty="0"/>
              <a:t>the biggest</a:t>
            </a:r>
            <a:endParaRPr lang="en-AE" sz="2800" dirty="0"/>
          </a:p>
        </p:txBody>
      </p:sp>
      <p:sp>
        <p:nvSpPr>
          <p:cNvPr id="9" name="TextBox 8">
            <a:extLst>
              <a:ext uri="{FF2B5EF4-FFF2-40B4-BE49-F238E27FC236}">
                <a16:creationId xmlns:a16="http://schemas.microsoft.com/office/drawing/2014/main" id="{170C597D-20B2-F180-8070-7AC207064278}"/>
              </a:ext>
            </a:extLst>
          </p:cNvPr>
          <p:cNvSpPr txBox="1"/>
          <p:nvPr/>
        </p:nvSpPr>
        <p:spPr>
          <a:xfrm>
            <a:off x="1745998" y="6063679"/>
            <a:ext cx="643514" cy="523220"/>
          </a:xfrm>
          <a:prstGeom prst="rect">
            <a:avLst/>
          </a:prstGeom>
          <a:noFill/>
        </p:spPr>
        <p:txBody>
          <a:bodyPr wrap="square" rtlCol="0">
            <a:spAutoFit/>
          </a:bodyPr>
          <a:lstStyle/>
          <a:p>
            <a:r>
              <a:rPr lang="en-US" sz="2800" dirty="0"/>
              <a:t>big</a:t>
            </a:r>
            <a:endParaRPr lang="en-AE" sz="2800" dirty="0"/>
          </a:p>
        </p:txBody>
      </p:sp>
      <p:pic>
        <p:nvPicPr>
          <p:cNvPr id="10" name="Picture 6" descr="Free vector graphics of Balloon">
            <a:extLst>
              <a:ext uri="{FF2B5EF4-FFF2-40B4-BE49-F238E27FC236}">
                <a16:creationId xmlns:a16="http://schemas.microsoft.com/office/drawing/2014/main" id="{AF84314E-89C6-A14D-6ADE-FBE7DD0D2B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 r="60876" b="71000"/>
          <a:stretch/>
        </p:blipFill>
        <p:spPr bwMode="auto">
          <a:xfrm>
            <a:off x="1191829" y="3186211"/>
            <a:ext cx="1951843" cy="247365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DA96365-AEDF-4837-32B4-EE98BB979C8E}"/>
              </a:ext>
            </a:extLst>
          </p:cNvPr>
          <p:cNvSpPr txBox="1"/>
          <p:nvPr/>
        </p:nvSpPr>
        <p:spPr>
          <a:xfrm>
            <a:off x="2362192" y="1454546"/>
            <a:ext cx="9001000" cy="954107"/>
          </a:xfrm>
          <a:prstGeom prst="rect">
            <a:avLst/>
          </a:prstGeom>
          <a:noFill/>
        </p:spPr>
        <p:txBody>
          <a:bodyPr wrap="square">
            <a:spAutoFit/>
          </a:bodyPr>
          <a:lstStyle/>
          <a:p>
            <a:r>
              <a:rPr lang="en-GB" sz="2800" dirty="0">
                <a:solidFill>
                  <a:srgbClr val="000066"/>
                </a:solidFill>
              </a:rPr>
              <a:t>If an adjective ends in a vowel and a consonant, we double the consonant.</a:t>
            </a:r>
          </a:p>
        </p:txBody>
      </p:sp>
      <p:sp>
        <p:nvSpPr>
          <p:cNvPr id="20" name="TextBox 19">
            <a:extLst>
              <a:ext uri="{FF2B5EF4-FFF2-40B4-BE49-F238E27FC236}">
                <a16:creationId xmlns:a16="http://schemas.microsoft.com/office/drawing/2014/main" id="{C6CAA1B0-ACBF-E254-159B-1A120B1AE8ED}"/>
              </a:ext>
            </a:extLst>
          </p:cNvPr>
          <p:cNvSpPr txBox="1"/>
          <p:nvPr/>
        </p:nvSpPr>
        <p:spPr>
          <a:xfrm>
            <a:off x="191344" y="1517765"/>
            <a:ext cx="1728193"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- 4</a:t>
            </a:r>
            <a:endParaRPr lang="en-AE" sz="2800" b="1" dirty="0">
              <a:solidFill>
                <a:schemeClr val="bg1"/>
              </a:solidFill>
            </a:endParaRPr>
          </a:p>
        </p:txBody>
      </p:sp>
      <p:grpSp>
        <p:nvGrpSpPr>
          <p:cNvPr id="27" name="Group 26">
            <a:extLst>
              <a:ext uri="{FF2B5EF4-FFF2-40B4-BE49-F238E27FC236}">
                <a16:creationId xmlns:a16="http://schemas.microsoft.com/office/drawing/2014/main" id="{9CFE152A-1F8D-332C-231D-8674B2FEEED7}"/>
              </a:ext>
            </a:extLst>
          </p:cNvPr>
          <p:cNvGrpSpPr/>
          <p:nvPr/>
        </p:nvGrpSpPr>
        <p:grpSpPr>
          <a:xfrm>
            <a:off x="2135560" y="276807"/>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28" name="Arrow: Chevron 27">
              <a:extLst>
                <a:ext uri="{FF2B5EF4-FFF2-40B4-BE49-F238E27FC236}">
                  <a16:creationId xmlns:a16="http://schemas.microsoft.com/office/drawing/2014/main" id="{60536976-29AD-424B-393D-709314F56F38}"/>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Arrow: Pentagon 28">
              <a:extLst>
                <a:ext uri="{FF2B5EF4-FFF2-40B4-BE49-F238E27FC236}">
                  <a16:creationId xmlns:a16="http://schemas.microsoft.com/office/drawing/2014/main" id="{D5A58E07-FD35-0E03-56FA-7F840832C383}"/>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 Rules</a:t>
              </a:r>
            </a:p>
          </p:txBody>
        </p:sp>
        <p:sp>
          <p:nvSpPr>
            <p:cNvPr id="30" name="Arrow: Chevron 29">
              <a:extLst>
                <a:ext uri="{FF2B5EF4-FFF2-40B4-BE49-F238E27FC236}">
                  <a16:creationId xmlns:a16="http://schemas.microsoft.com/office/drawing/2014/main" id="{D8859DF7-EE44-871C-B5B2-737634213AFF}"/>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232861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90">
                                          <p:stCondLst>
                                            <p:cond delay="0"/>
                                          </p:stCondLst>
                                        </p:cTn>
                                        <p:tgtEl>
                                          <p:spTgt spid="20"/>
                                        </p:tgtEl>
                                      </p:cBhvr>
                                    </p:animEffect>
                                    <p:anim calcmode="lin" valueType="num">
                                      <p:cBhvr>
                                        <p:cTn id="8"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3" dur="13">
                                          <p:stCondLst>
                                            <p:cond delay="325"/>
                                          </p:stCondLst>
                                        </p:cTn>
                                        <p:tgtEl>
                                          <p:spTgt spid="20"/>
                                        </p:tgtEl>
                                      </p:cBhvr>
                                      <p:to x="100000" y="60000"/>
                                    </p:animScale>
                                    <p:animScale>
                                      <p:cBhvr>
                                        <p:cTn id="14" dur="83" decel="50000">
                                          <p:stCondLst>
                                            <p:cond delay="338"/>
                                          </p:stCondLst>
                                        </p:cTn>
                                        <p:tgtEl>
                                          <p:spTgt spid="20"/>
                                        </p:tgtEl>
                                      </p:cBhvr>
                                      <p:to x="100000" y="100000"/>
                                    </p:animScale>
                                    <p:animScale>
                                      <p:cBhvr>
                                        <p:cTn id="15" dur="13">
                                          <p:stCondLst>
                                            <p:cond delay="656"/>
                                          </p:stCondLst>
                                        </p:cTn>
                                        <p:tgtEl>
                                          <p:spTgt spid="20"/>
                                        </p:tgtEl>
                                      </p:cBhvr>
                                      <p:to x="100000" y="80000"/>
                                    </p:animScale>
                                    <p:animScale>
                                      <p:cBhvr>
                                        <p:cTn id="16" dur="83" decel="50000">
                                          <p:stCondLst>
                                            <p:cond delay="669"/>
                                          </p:stCondLst>
                                        </p:cTn>
                                        <p:tgtEl>
                                          <p:spTgt spid="20"/>
                                        </p:tgtEl>
                                      </p:cBhvr>
                                      <p:to x="100000" y="100000"/>
                                    </p:animScale>
                                    <p:animScale>
                                      <p:cBhvr>
                                        <p:cTn id="17" dur="13">
                                          <p:stCondLst>
                                            <p:cond delay="821"/>
                                          </p:stCondLst>
                                        </p:cTn>
                                        <p:tgtEl>
                                          <p:spTgt spid="20"/>
                                        </p:tgtEl>
                                      </p:cBhvr>
                                      <p:to x="100000" y="90000"/>
                                    </p:animScale>
                                    <p:animScale>
                                      <p:cBhvr>
                                        <p:cTn id="18" dur="83" decel="50000">
                                          <p:stCondLst>
                                            <p:cond delay="834"/>
                                          </p:stCondLst>
                                        </p:cTn>
                                        <p:tgtEl>
                                          <p:spTgt spid="20"/>
                                        </p:tgtEl>
                                      </p:cBhvr>
                                      <p:to x="100000" y="100000"/>
                                    </p:animScale>
                                    <p:animScale>
                                      <p:cBhvr>
                                        <p:cTn id="19" dur="13">
                                          <p:stCondLst>
                                            <p:cond delay="904"/>
                                          </p:stCondLst>
                                        </p:cTn>
                                        <p:tgtEl>
                                          <p:spTgt spid="20"/>
                                        </p:tgtEl>
                                      </p:cBhvr>
                                      <p:to x="100000" y="95000"/>
                                    </p:animScale>
                                    <p:animScale>
                                      <p:cBhvr>
                                        <p:cTn id="20" dur="83" decel="50000">
                                          <p:stCondLst>
                                            <p:cond delay="917"/>
                                          </p:stCondLst>
                                        </p:cTn>
                                        <p:tgtEl>
                                          <p:spTgt spid="20"/>
                                        </p:tgtEl>
                                      </p:cBhvr>
                                      <p:to x="100000" y="100000"/>
                                    </p:animScale>
                                  </p:childTnLst>
                                </p:cTn>
                              </p:par>
                            </p:childTnLst>
                          </p:cTn>
                        </p:par>
                        <p:par>
                          <p:cTn id="21" fill="hold">
                            <p:stCondLst>
                              <p:cond delay="1000"/>
                            </p:stCondLst>
                            <p:childTnLst>
                              <p:par>
                                <p:cTn id="22" presetID="22" presetClass="entr" presetSubtype="1"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1000"/>
                                        <p:tgtEl>
                                          <p:spTgt spid="10"/>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childTnLst>
                          </p:cTn>
                        </p:par>
                        <p:par>
                          <p:cTn id="34" fill="hold">
                            <p:stCondLst>
                              <p:cond delay="2000"/>
                            </p:stCondLst>
                            <p:childTnLst>
                              <p:par>
                                <p:cTn id="35" presetID="22" presetClass="entr" presetSubtype="1" fill="hold" nodeType="after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000"/>
                                        <p:tgtEl>
                                          <p:spTgt spid="4"/>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par>
                          <p:cTn id="42" fill="hold">
                            <p:stCondLst>
                              <p:cond delay="4500"/>
                            </p:stCondLst>
                            <p:childTnLst>
                              <p:par>
                                <p:cTn id="43" presetID="22" presetClass="entr" presetSubtype="1" fill="hold" nodeType="afterEffect">
                                  <p:stCondLst>
                                    <p:cond delay="500"/>
                                  </p:stCondLst>
                                  <p:childTnLst>
                                    <p:set>
                                      <p:cBhvr>
                                        <p:cTn id="44" dur="1" fill="hold">
                                          <p:stCondLst>
                                            <p:cond delay="0"/>
                                          </p:stCondLst>
                                        </p:cTn>
                                        <p:tgtEl>
                                          <p:spTgt spid="1032"/>
                                        </p:tgtEl>
                                        <p:attrNameLst>
                                          <p:attrName>style.visibility</p:attrName>
                                        </p:attrNameLst>
                                      </p:cBhvr>
                                      <p:to>
                                        <p:strVal val="visible"/>
                                      </p:to>
                                    </p:set>
                                    <p:animEffect transition="in" filter="wipe(up)">
                                      <p:cBhvr>
                                        <p:cTn id="45" dur="1000"/>
                                        <p:tgtEl>
                                          <p:spTgt spid="1032"/>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9">
            <a:extLst>
              <a:ext uri="{FF2B5EF4-FFF2-40B4-BE49-F238E27FC236}">
                <a16:creationId xmlns:a16="http://schemas.microsoft.com/office/drawing/2014/main" id="{72D426EA-663B-BFD2-C291-C2FE3A5C3568}"/>
              </a:ext>
            </a:extLst>
          </p:cNvPr>
          <p:cNvGraphicFramePr>
            <a:graphicFrameLocks noGrp="1"/>
          </p:cNvGraphicFramePr>
          <p:nvPr>
            <p:extLst>
              <p:ext uri="{D42A27DB-BD31-4B8C-83A1-F6EECF244321}">
                <p14:modId xmlns:p14="http://schemas.microsoft.com/office/powerpoint/2010/main" val="167032523"/>
              </p:ext>
            </p:extLst>
          </p:nvPr>
        </p:nvGraphicFramePr>
        <p:xfrm>
          <a:off x="902520" y="3212976"/>
          <a:ext cx="10162032" cy="2808312"/>
        </p:xfrm>
        <a:graphic>
          <a:graphicData uri="http://schemas.openxmlformats.org/drawingml/2006/table">
            <a:tbl>
              <a:tblPr firstRow="1" bandRow="1">
                <a:tableStyleId>{5DA37D80-6434-44D0-A028-1B22A696006F}</a:tableStyleId>
              </a:tblPr>
              <a:tblGrid>
                <a:gridCol w="3387344">
                  <a:extLst>
                    <a:ext uri="{9D8B030D-6E8A-4147-A177-3AD203B41FA5}">
                      <a16:colId xmlns:a16="http://schemas.microsoft.com/office/drawing/2014/main" val="3537098369"/>
                    </a:ext>
                  </a:extLst>
                </a:gridCol>
                <a:gridCol w="3387344">
                  <a:extLst>
                    <a:ext uri="{9D8B030D-6E8A-4147-A177-3AD203B41FA5}">
                      <a16:colId xmlns:a16="http://schemas.microsoft.com/office/drawing/2014/main" val="1291292779"/>
                    </a:ext>
                  </a:extLst>
                </a:gridCol>
                <a:gridCol w="3387344">
                  <a:extLst>
                    <a:ext uri="{9D8B030D-6E8A-4147-A177-3AD203B41FA5}">
                      <a16:colId xmlns:a16="http://schemas.microsoft.com/office/drawing/2014/main" val="127885150"/>
                    </a:ext>
                  </a:extLst>
                </a:gridCol>
              </a:tblGrid>
              <a:tr h="702078">
                <a:tc>
                  <a:txBody>
                    <a:bodyPr/>
                    <a:lstStyle/>
                    <a:p>
                      <a:pPr algn="ctr"/>
                      <a:r>
                        <a:rPr lang="en-US" sz="2800" dirty="0"/>
                        <a:t>     ADJECTIVE</a:t>
                      </a:r>
                      <a:endParaRPr lang="en-AE" sz="2800" dirty="0"/>
                    </a:p>
                  </a:txBody>
                  <a:tcPr/>
                </a:tc>
                <a:tc>
                  <a:txBody>
                    <a:bodyPr/>
                    <a:lstStyle/>
                    <a:p>
                      <a:pPr algn="ctr"/>
                      <a:r>
                        <a:rPr lang="en-IN" sz="2800" dirty="0"/>
                        <a:t>    COMPARATIVE</a:t>
                      </a:r>
                      <a:endParaRPr lang="en-AE" sz="2800" dirty="0"/>
                    </a:p>
                  </a:txBody>
                  <a:tcPr/>
                </a:tc>
                <a:tc>
                  <a:txBody>
                    <a:bodyPr/>
                    <a:lstStyle/>
                    <a:p>
                      <a:pPr algn="ctr"/>
                      <a:r>
                        <a:rPr lang="en-IE" sz="2800" b="1" kern="1200" dirty="0">
                          <a:solidFill>
                            <a:schemeClr val="lt1"/>
                          </a:solidFill>
                          <a:effectLst/>
                        </a:rPr>
                        <a:t>     </a:t>
                      </a:r>
                      <a:r>
                        <a:rPr lang="en-IE" sz="2800" b="1" kern="1200" dirty="0">
                          <a:solidFill>
                            <a:schemeClr val="tx1"/>
                          </a:solidFill>
                          <a:effectLst/>
                        </a:rPr>
                        <a:t>SUPERLATIVE</a:t>
                      </a:r>
                      <a:endParaRPr lang="en-AE" sz="2800" dirty="0">
                        <a:solidFill>
                          <a:schemeClr val="tx1"/>
                        </a:solidFill>
                      </a:endParaRPr>
                    </a:p>
                  </a:txBody>
                  <a:tcPr/>
                </a:tc>
                <a:extLst>
                  <a:ext uri="{0D108BD9-81ED-4DB2-BD59-A6C34878D82A}">
                    <a16:rowId xmlns:a16="http://schemas.microsoft.com/office/drawing/2014/main" val="1780450967"/>
                  </a:ext>
                </a:extLst>
              </a:tr>
              <a:tr h="70207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4208924820"/>
                  </a:ext>
                </a:extLst>
              </a:tr>
              <a:tr h="70207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3484252169"/>
                  </a:ext>
                </a:extLst>
              </a:tr>
              <a:tr h="702078">
                <a:tc>
                  <a:txBody>
                    <a:bodyPr/>
                    <a:lstStyle/>
                    <a:p>
                      <a:pPr algn="ctr"/>
                      <a:endParaRPr lang="en-AE" sz="2800" dirty="0"/>
                    </a:p>
                  </a:txBody>
                  <a:tcPr anchor="ctr"/>
                </a:tc>
                <a:tc>
                  <a:txBody>
                    <a:bodyPr/>
                    <a:lstStyle/>
                    <a:p>
                      <a:pPr algn="ctr"/>
                      <a:endParaRPr lang="en-AE" sz="2800" dirty="0"/>
                    </a:p>
                  </a:txBody>
                  <a:tcPr anchor="ctr"/>
                </a:tc>
                <a:tc>
                  <a:txBody>
                    <a:bodyPr/>
                    <a:lstStyle/>
                    <a:p>
                      <a:pPr algn="ctr"/>
                      <a:endParaRPr lang="en-AE" sz="2800" dirty="0"/>
                    </a:p>
                  </a:txBody>
                  <a:tcPr anchor="ctr"/>
                </a:tc>
                <a:extLst>
                  <a:ext uri="{0D108BD9-81ED-4DB2-BD59-A6C34878D82A}">
                    <a16:rowId xmlns:a16="http://schemas.microsoft.com/office/drawing/2014/main" val="197777505"/>
                  </a:ext>
                </a:extLst>
              </a:tr>
            </a:tbl>
          </a:graphicData>
        </a:graphic>
      </p:graphicFrame>
      <p:sp>
        <p:nvSpPr>
          <p:cNvPr id="4" name="TextBox 3">
            <a:extLst>
              <a:ext uri="{FF2B5EF4-FFF2-40B4-BE49-F238E27FC236}">
                <a16:creationId xmlns:a16="http://schemas.microsoft.com/office/drawing/2014/main" id="{EF3BE5EF-1008-1332-21F5-DA2D72E24313}"/>
              </a:ext>
            </a:extLst>
          </p:cNvPr>
          <p:cNvSpPr txBox="1"/>
          <p:nvPr/>
        </p:nvSpPr>
        <p:spPr>
          <a:xfrm>
            <a:off x="1986779" y="3974287"/>
            <a:ext cx="1127448" cy="523220"/>
          </a:xfrm>
          <a:prstGeom prst="rect">
            <a:avLst/>
          </a:prstGeom>
          <a:noFill/>
        </p:spPr>
        <p:txBody>
          <a:bodyPr wrap="square" rtlCol="0">
            <a:spAutoFit/>
          </a:bodyPr>
          <a:lstStyle/>
          <a:p>
            <a:pPr algn="ctr"/>
            <a:r>
              <a:rPr lang="en-US" sz="2800" dirty="0"/>
              <a:t>big</a:t>
            </a:r>
            <a:endParaRPr lang="en-AE" sz="2800" dirty="0"/>
          </a:p>
        </p:txBody>
      </p:sp>
      <p:sp>
        <p:nvSpPr>
          <p:cNvPr id="5" name="TextBox 4">
            <a:extLst>
              <a:ext uri="{FF2B5EF4-FFF2-40B4-BE49-F238E27FC236}">
                <a16:creationId xmlns:a16="http://schemas.microsoft.com/office/drawing/2014/main" id="{CA7886B0-D31E-3595-56C8-97CA99368394}"/>
              </a:ext>
            </a:extLst>
          </p:cNvPr>
          <p:cNvSpPr txBox="1"/>
          <p:nvPr/>
        </p:nvSpPr>
        <p:spPr>
          <a:xfrm>
            <a:off x="4999483" y="3988694"/>
            <a:ext cx="2034606" cy="523220"/>
          </a:xfrm>
          <a:prstGeom prst="rect">
            <a:avLst/>
          </a:prstGeom>
          <a:noFill/>
        </p:spPr>
        <p:txBody>
          <a:bodyPr wrap="square" rtlCol="0">
            <a:spAutoFit/>
          </a:bodyPr>
          <a:lstStyle/>
          <a:p>
            <a:pPr algn="ctr"/>
            <a:r>
              <a:rPr lang="en-US" sz="2800" dirty="0"/>
              <a:t>bigger than</a:t>
            </a:r>
            <a:endParaRPr lang="en-AE" sz="2800" dirty="0"/>
          </a:p>
        </p:txBody>
      </p:sp>
      <p:sp>
        <p:nvSpPr>
          <p:cNvPr id="6" name="TextBox 5">
            <a:extLst>
              <a:ext uri="{FF2B5EF4-FFF2-40B4-BE49-F238E27FC236}">
                <a16:creationId xmlns:a16="http://schemas.microsoft.com/office/drawing/2014/main" id="{85804962-8D9E-FEA5-616B-692ED7776B73}"/>
              </a:ext>
            </a:extLst>
          </p:cNvPr>
          <p:cNvSpPr txBox="1"/>
          <p:nvPr/>
        </p:nvSpPr>
        <p:spPr>
          <a:xfrm>
            <a:off x="8483860" y="4005293"/>
            <a:ext cx="2034606" cy="523220"/>
          </a:xfrm>
          <a:prstGeom prst="rect">
            <a:avLst/>
          </a:prstGeom>
          <a:noFill/>
        </p:spPr>
        <p:txBody>
          <a:bodyPr wrap="square" rtlCol="0">
            <a:spAutoFit/>
          </a:bodyPr>
          <a:lstStyle/>
          <a:p>
            <a:pPr algn="ctr"/>
            <a:r>
              <a:rPr lang="en-US" sz="2800" dirty="0"/>
              <a:t>the biggest</a:t>
            </a:r>
            <a:endParaRPr lang="en-AE" sz="2800" dirty="0"/>
          </a:p>
        </p:txBody>
      </p:sp>
      <p:sp>
        <p:nvSpPr>
          <p:cNvPr id="7" name="TextBox 6">
            <a:extLst>
              <a:ext uri="{FF2B5EF4-FFF2-40B4-BE49-F238E27FC236}">
                <a16:creationId xmlns:a16="http://schemas.microsoft.com/office/drawing/2014/main" id="{E2DA4E49-7A88-FB46-AFC4-109DDBCCA9D8}"/>
              </a:ext>
            </a:extLst>
          </p:cNvPr>
          <p:cNvSpPr txBox="1"/>
          <p:nvPr/>
        </p:nvSpPr>
        <p:spPr>
          <a:xfrm>
            <a:off x="8483860" y="4736177"/>
            <a:ext cx="2034606" cy="523220"/>
          </a:xfrm>
          <a:prstGeom prst="rect">
            <a:avLst/>
          </a:prstGeom>
          <a:noFill/>
        </p:spPr>
        <p:txBody>
          <a:bodyPr wrap="square" rtlCol="0">
            <a:spAutoFit/>
          </a:bodyPr>
          <a:lstStyle/>
          <a:p>
            <a:pPr algn="ctr"/>
            <a:r>
              <a:rPr lang="en-US" sz="2800" dirty="0"/>
              <a:t>the fattest</a:t>
            </a:r>
            <a:endParaRPr lang="en-AE" sz="2800" dirty="0"/>
          </a:p>
        </p:txBody>
      </p:sp>
      <p:sp>
        <p:nvSpPr>
          <p:cNvPr id="8" name="TextBox 7">
            <a:extLst>
              <a:ext uri="{FF2B5EF4-FFF2-40B4-BE49-F238E27FC236}">
                <a16:creationId xmlns:a16="http://schemas.microsoft.com/office/drawing/2014/main" id="{EC340919-D531-2550-3590-F4AF18861113}"/>
              </a:ext>
            </a:extLst>
          </p:cNvPr>
          <p:cNvSpPr txBox="1"/>
          <p:nvPr/>
        </p:nvSpPr>
        <p:spPr>
          <a:xfrm>
            <a:off x="4999483" y="4697110"/>
            <a:ext cx="2034606" cy="523220"/>
          </a:xfrm>
          <a:prstGeom prst="rect">
            <a:avLst/>
          </a:prstGeom>
          <a:noFill/>
        </p:spPr>
        <p:txBody>
          <a:bodyPr wrap="square" rtlCol="0">
            <a:spAutoFit/>
          </a:bodyPr>
          <a:lstStyle/>
          <a:p>
            <a:pPr algn="ctr"/>
            <a:r>
              <a:rPr lang="en-US" sz="2800" dirty="0"/>
              <a:t>fatter than</a:t>
            </a:r>
            <a:endParaRPr lang="en-AE" sz="2800" dirty="0"/>
          </a:p>
        </p:txBody>
      </p:sp>
      <p:sp>
        <p:nvSpPr>
          <p:cNvPr id="9" name="TextBox 8">
            <a:extLst>
              <a:ext uri="{FF2B5EF4-FFF2-40B4-BE49-F238E27FC236}">
                <a16:creationId xmlns:a16="http://schemas.microsoft.com/office/drawing/2014/main" id="{EA7AD734-3BE8-CF5C-FEF0-89AD14FF1459}"/>
              </a:ext>
            </a:extLst>
          </p:cNvPr>
          <p:cNvSpPr txBox="1"/>
          <p:nvPr/>
        </p:nvSpPr>
        <p:spPr>
          <a:xfrm>
            <a:off x="1986779" y="4736177"/>
            <a:ext cx="1127448" cy="523220"/>
          </a:xfrm>
          <a:prstGeom prst="rect">
            <a:avLst/>
          </a:prstGeom>
          <a:noFill/>
        </p:spPr>
        <p:txBody>
          <a:bodyPr wrap="square" rtlCol="0">
            <a:spAutoFit/>
          </a:bodyPr>
          <a:lstStyle/>
          <a:p>
            <a:pPr algn="ctr"/>
            <a:r>
              <a:rPr lang="en-US" sz="2800" dirty="0"/>
              <a:t>fat</a:t>
            </a:r>
            <a:endParaRPr lang="en-AE" sz="2800" dirty="0"/>
          </a:p>
        </p:txBody>
      </p:sp>
      <p:sp>
        <p:nvSpPr>
          <p:cNvPr id="10" name="TextBox 9">
            <a:extLst>
              <a:ext uri="{FF2B5EF4-FFF2-40B4-BE49-F238E27FC236}">
                <a16:creationId xmlns:a16="http://schemas.microsoft.com/office/drawing/2014/main" id="{E5E7CDC2-634D-C41C-6D77-CFB619A1620A}"/>
              </a:ext>
            </a:extLst>
          </p:cNvPr>
          <p:cNvSpPr txBox="1"/>
          <p:nvPr/>
        </p:nvSpPr>
        <p:spPr>
          <a:xfrm>
            <a:off x="8483860" y="5417651"/>
            <a:ext cx="2034606" cy="523220"/>
          </a:xfrm>
          <a:prstGeom prst="rect">
            <a:avLst/>
          </a:prstGeom>
          <a:noFill/>
        </p:spPr>
        <p:txBody>
          <a:bodyPr wrap="square" rtlCol="0">
            <a:spAutoFit/>
          </a:bodyPr>
          <a:lstStyle/>
          <a:p>
            <a:pPr algn="ctr"/>
            <a:r>
              <a:rPr lang="en-US" sz="2800" dirty="0"/>
              <a:t>the hottest</a:t>
            </a:r>
            <a:endParaRPr lang="en-AE" sz="2800" dirty="0"/>
          </a:p>
        </p:txBody>
      </p:sp>
      <p:sp>
        <p:nvSpPr>
          <p:cNvPr id="11" name="TextBox 10">
            <a:extLst>
              <a:ext uri="{FF2B5EF4-FFF2-40B4-BE49-F238E27FC236}">
                <a16:creationId xmlns:a16="http://schemas.microsoft.com/office/drawing/2014/main" id="{8937B6CF-982D-28D5-EDFE-5CDB8FDD3976}"/>
              </a:ext>
            </a:extLst>
          </p:cNvPr>
          <p:cNvSpPr txBox="1"/>
          <p:nvPr/>
        </p:nvSpPr>
        <p:spPr>
          <a:xfrm>
            <a:off x="4999483" y="5345762"/>
            <a:ext cx="2034606" cy="523220"/>
          </a:xfrm>
          <a:prstGeom prst="rect">
            <a:avLst/>
          </a:prstGeom>
          <a:noFill/>
        </p:spPr>
        <p:txBody>
          <a:bodyPr wrap="square" rtlCol="0">
            <a:spAutoFit/>
          </a:bodyPr>
          <a:lstStyle/>
          <a:p>
            <a:pPr algn="ctr"/>
            <a:r>
              <a:rPr lang="en-US" sz="2800" dirty="0"/>
              <a:t>hotter than</a:t>
            </a:r>
            <a:endParaRPr lang="en-AE" sz="2800" dirty="0"/>
          </a:p>
        </p:txBody>
      </p:sp>
      <p:sp>
        <p:nvSpPr>
          <p:cNvPr id="12" name="TextBox 11">
            <a:extLst>
              <a:ext uri="{FF2B5EF4-FFF2-40B4-BE49-F238E27FC236}">
                <a16:creationId xmlns:a16="http://schemas.microsoft.com/office/drawing/2014/main" id="{71F7867A-DFA1-91E5-9A3C-70AB8C632860}"/>
              </a:ext>
            </a:extLst>
          </p:cNvPr>
          <p:cNvSpPr txBox="1"/>
          <p:nvPr/>
        </p:nvSpPr>
        <p:spPr>
          <a:xfrm>
            <a:off x="1986779" y="5417651"/>
            <a:ext cx="1127448" cy="523220"/>
          </a:xfrm>
          <a:prstGeom prst="rect">
            <a:avLst/>
          </a:prstGeom>
          <a:noFill/>
        </p:spPr>
        <p:txBody>
          <a:bodyPr wrap="square" rtlCol="0">
            <a:spAutoFit/>
          </a:bodyPr>
          <a:lstStyle/>
          <a:p>
            <a:pPr algn="ctr"/>
            <a:r>
              <a:rPr lang="en-US" sz="2800" dirty="0"/>
              <a:t>hot</a:t>
            </a:r>
            <a:endParaRPr lang="en-AE" sz="2800" dirty="0"/>
          </a:p>
        </p:txBody>
      </p:sp>
      <p:sp>
        <p:nvSpPr>
          <p:cNvPr id="13" name="TextBox 12">
            <a:extLst>
              <a:ext uri="{FF2B5EF4-FFF2-40B4-BE49-F238E27FC236}">
                <a16:creationId xmlns:a16="http://schemas.microsoft.com/office/drawing/2014/main" id="{4038747C-A05A-54B8-9F07-9F83F87671DF}"/>
              </a:ext>
            </a:extLst>
          </p:cNvPr>
          <p:cNvSpPr txBox="1"/>
          <p:nvPr/>
        </p:nvSpPr>
        <p:spPr>
          <a:xfrm>
            <a:off x="2389512" y="1484784"/>
            <a:ext cx="9001000" cy="954107"/>
          </a:xfrm>
          <a:prstGeom prst="rect">
            <a:avLst/>
          </a:prstGeom>
          <a:noFill/>
        </p:spPr>
        <p:txBody>
          <a:bodyPr wrap="square">
            <a:spAutoFit/>
          </a:bodyPr>
          <a:lstStyle/>
          <a:p>
            <a:r>
              <a:rPr lang="en-GB" sz="2800" dirty="0">
                <a:solidFill>
                  <a:srgbClr val="000066"/>
                </a:solidFill>
              </a:rPr>
              <a:t>If an adjective ends in a vowel and a consonant, we double the consonant.</a:t>
            </a:r>
          </a:p>
        </p:txBody>
      </p:sp>
      <p:sp>
        <p:nvSpPr>
          <p:cNvPr id="14" name="TextBox 13">
            <a:extLst>
              <a:ext uri="{FF2B5EF4-FFF2-40B4-BE49-F238E27FC236}">
                <a16:creationId xmlns:a16="http://schemas.microsoft.com/office/drawing/2014/main" id="{47DEE8B8-185B-BA27-901C-7DF4FBC67D6E}"/>
              </a:ext>
            </a:extLst>
          </p:cNvPr>
          <p:cNvSpPr txBox="1"/>
          <p:nvPr/>
        </p:nvSpPr>
        <p:spPr>
          <a:xfrm>
            <a:off x="227347" y="1484784"/>
            <a:ext cx="1728193" cy="735747"/>
          </a:xfrm>
          <a:prstGeom prst="flowChartTerminator">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rPr>
              <a:t>Rule - 4</a:t>
            </a:r>
            <a:endParaRPr lang="en-AE" sz="2800" b="1" dirty="0">
              <a:solidFill>
                <a:schemeClr val="bg1"/>
              </a:solidFill>
            </a:endParaRPr>
          </a:p>
        </p:txBody>
      </p:sp>
      <p:grpSp>
        <p:nvGrpSpPr>
          <p:cNvPr id="19" name="Group 18">
            <a:extLst>
              <a:ext uri="{FF2B5EF4-FFF2-40B4-BE49-F238E27FC236}">
                <a16:creationId xmlns:a16="http://schemas.microsoft.com/office/drawing/2014/main" id="{49EE873F-D575-0749-600D-2734C722C055}"/>
              </a:ext>
            </a:extLst>
          </p:cNvPr>
          <p:cNvGrpSpPr/>
          <p:nvPr/>
        </p:nvGrpSpPr>
        <p:grpSpPr>
          <a:xfrm>
            <a:off x="2164588" y="276807"/>
            <a:ext cx="7865078" cy="836712"/>
            <a:chOff x="1757518" y="211996"/>
            <a:chExt cx="7865078" cy="836712"/>
          </a:xfrm>
          <a:solidFill>
            <a:srgbClr val="FF7271"/>
          </a:solidFill>
          <a:effectLst>
            <a:outerShdw blurRad="50800" dist="38100" dir="5400000" algn="t" rotWithShape="0">
              <a:prstClr val="black">
                <a:alpha val="40000"/>
              </a:prstClr>
            </a:outerShdw>
          </a:effectLst>
        </p:grpSpPr>
        <p:sp>
          <p:nvSpPr>
            <p:cNvPr id="20" name="Arrow: Chevron 19">
              <a:extLst>
                <a:ext uri="{FF2B5EF4-FFF2-40B4-BE49-F238E27FC236}">
                  <a16:creationId xmlns:a16="http://schemas.microsoft.com/office/drawing/2014/main" id="{F3F057F6-A99D-5C6D-E32B-DAAE51D5B965}"/>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Arrow: Pentagon 20">
              <a:extLst>
                <a:ext uri="{FF2B5EF4-FFF2-40B4-BE49-F238E27FC236}">
                  <a16:creationId xmlns:a16="http://schemas.microsoft.com/office/drawing/2014/main" id="{1C4DB31D-26BC-2EC2-5DF4-6F895E78AF5F}"/>
                </a:ext>
              </a:extLst>
            </p:cNvPr>
            <p:cNvSpPr/>
            <p:nvPr/>
          </p:nvSpPr>
          <p:spPr>
            <a:xfrm>
              <a:off x="2567607" y="211996"/>
              <a:ext cx="7054989" cy="836712"/>
            </a:xfrm>
            <a:prstGeom prst="homePlat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rPr>
                <a:t>Superlatives-Adjectives Rules</a:t>
              </a:r>
            </a:p>
          </p:txBody>
        </p:sp>
        <p:sp>
          <p:nvSpPr>
            <p:cNvPr id="22" name="Arrow: Chevron 21">
              <a:extLst>
                <a:ext uri="{FF2B5EF4-FFF2-40B4-BE49-F238E27FC236}">
                  <a16:creationId xmlns:a16="http://schemas.microsoft.com/office/drawing/2014/main" id="{C1E552D6-8D73-B133-0DC5-11268C23DA52}"/>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32883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90">
                                          <p:stCondLst>
                                            <p:cond delay="0"/>
                                          </p:stCondLst>
                                        </p:cTn>
                                        <p:tgtEl>
                                          <p:spTgt spid="14"/>
                                        </p:tgtEl>
                                      </p:cBhvr>
                                    </p:animEffect>
                                    <p:anim calcmode="lin" valueType="num">
                                      <p:cBhvr>
                                        <p:cTn id="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tgtEl>
                                      </p:cBhvr>
                                      <p:to x="100000" y="60000"/>
                                    </p:animScale>
                                    <p:animScale>
                                      <p:cBhvr>
                                        <p:cTn id="14" dur="83" decel="50000">
                                          <p:stCondLst>
                                            <p:cond delay="338"/>
                                          </p:stCondLst>
                                        </p:cTn>
                                        <p:tgtEl>
                                          <p:spTgt spid="14"/>
                                        </p:tgtEl>
                                      </p:cBhvr>
                                      <p:to x="100000" y="100000"/>
                                    </p:animScale>
                                    <p:animScale>
                                      <p:cBhvr>
                                        <p:cTn id="15" dur="13">
                                          <p:stCondLst>
                                            <p:cond delay="656"/>
                                          </p:stCondLst>
                                        </p:cTn>
                                        <p:tgtEl>
                                          <p:spTgt spid="14"/>
                                        </p:tgtEl>
                                      </p:cBhvr>
                                      <p:to x="100000" y="80000"/>
                                    </p:animScale>
                                    <p:animScale>
                                      <p:cBhvr>
                                        <p:cTn id="16" dur="83" decel="50000">
                                          <p:stCondLst>
                                            <p:cond delay="669"/>
                                          </p:stCondLst>
                                        </p:cTn>
                                        <p:tgtEl>
                                          <p:spTgt spid="14"/>
                                        </p:tgtEl>
                                      </p:cBhvr>
                                      <p:to x="100000" y="100000"/>
                                    </p:animScale>
                                    <p:animScale>
                                      <p:cBhvr>
                                        <p:cTn id="17" dur="13">
                                          <p:stCondLst>
                                            <p:cond delay="821"/>
                                          </p:stCondLst>
                                        </p:cTn>
                                        <p:tgtEl>
                                          <p:spTgt spid="14"/>
                                        </p:tgtEl>
                                      </p:cBhvr>
                                      <p:to x="100000" y="90000"/>
                                    </p:animScale>
                                    <p:animScale>
                                      <p:cBhvr>
                                        <p:cTn id="18" dur="83" decel="50000">
                                          <p:stCondLst>
                                            <p:cond delay="834"/>
                                          </p:stCondLst>
                                        </p:cTn>
                                        <p:tgtEl>
                                          <p:spTgt spid="14"/>
                                        </p:tgtEl>
                                      </p:cBhvr>
                                      <p:to x="100000" y="100000"/>
                                    </p:animScale>
                                    <p:animScale>
                                      <p:cBhvr>
                                        <p:cTn id="19" dur="13">
                                          <p:stCondLst>
                                            <p:cond delay="904"/>
                                          </p:stCondLst>
                                        </p:cTn>
                                        <p:tgtEl>
                                          <p:spTgt spid="14"/>
                                        </p:tgtEl>
                                      </p:cBhvr>
                                      <p:to x="100000" y="95000"/>
                                    </p:animScale>
                                    <p:animScale>
                                      <p:cBhvr>
                                        <p:cTn id="20" dur="83" decel="50000">
                                          <p:stCondLst>
                                            <p:cond delay="917"/>
                                          </p:stCondLst>
                                        </p:cTn>
                                        <p:tgtEl>
                                          <p:spTgt spid="14"/>
                                        </p:tgtEl>
                                      </p:cBhvr>
                                      <p:to x="100000" y="100000"/>
                                    </p:animScale>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000"/>
                                        <p:tgtEl>
                                          <p:spTgt spid="13"/>
                                        </p:tgtEl>
                                      </p:cBhvr>
                                    </p:animEffect>
                                  </p:childTnLst>
                                </p:cTn>
                              </p:par>
                            </p:childTnLst>
                          </p:cTn>
                        </p:par>
                        <p:par>
                          <p:cTn id="25" fill="hold">
                            <p:stCondLst>
                              <p:cond delay="2000"/>
                            </p:stCondLst>
                            <p:childTnLst>
                              <p:par>
                                <p:cTn id="26" presetID="22" presetClass="entr" presetSubtype="1"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1000"/>
                                        <p:tgtEl>
                                          <p:spTgt spid="3"/>
                                        </p:tgtEl>
                                      </p:cBhvr>
                                    </p:animEffect>
                                  </p:childTnLst>
                                </p:cTn>
                              </p:par>
                            </p:childTnLst>
                          </p:cTn>
                        </p:par>
                        <p:par>
                          <p:cTn id="29" fill="hold">
                            <p:stCondLst>
                              <p:cond delay="3500"/>
                            </p:stCondLst>
                            <p:childTnLst>
                              <p:par>
                                <p:cTn id="30" presetID="14" presetClass="entr" presetSubtype="1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par>
                          <p:cTn id="37" fill="hold">
                            <p:stCondLst>
                              <p:cond delay="4500"/>
                            </p:stCondLst>
                            <p:childTnLst>
                              <p:par>
                                <p:cTn id="38" presetID="14" presetClass="entr" presetSubtype="1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par>
                          <p:cTn id="50" fill="hold">
                            <p:stCondLst>
                              <p:cond delay="1000"/>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2604</TotalTime>
  <Words>1586</Words>
  <Application>Microsoft Office PowerPoint</Application>
  <PresentationFormat>Widescreen</PresentationFormat>
  <Paragraphs>271</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DD</vt:lpstr>
      <vt:lpstr>1_DD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94</cp:revision>
  <dcterms:created xsi:type="dcterms:W3CDTF">2020-08-28T09:38:22Z</dcterms:created>
  <dcterms:modified xsi:type="dcterms:W3CDTF">2023-02-11T03:00:13Z</dcterms:modified>
</cp:coreProperties>
</file>