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2" r:id="rId2"/>
  </p:sldMasterIdLst>
  <p:notesMasterIdLst>
    <p:notesMasterId r:id="rId7"/>
  </p:notesMasterIdLst>
  <p:sldIdLst>
    <p:sldId id="256" r:id="rId3"/>
    <p:sldId id="288" r:id="rId4"/>
    <p:sldId id="291"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25316AB-FE9E-4A66-8FFA-8A8648CA9965}">
          <p14:sldIdLst>
            <p14:sldId id="256"/>
            <p14:sldId id="288"/>
            <p14:sldId id="291"/>
            <p14:sldId id="25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261DAFC-E824-EC62-9A41-D3CCAEDF783B}" name="Shyam Sunder" initials="SS" userId="d1c0c27b9e284db5"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E086"/>
    <a:srgbClr val="CCFF66"/>
    <a:srgbClr val="FFFF92"/>
    <a:srgbClr val="E6F3A5"/>
    <a:srgbClr val="CCFF99"/>
    <a:srgbClr val="FDFE82"/>
    <a:srgbClr val="FFFF66"/>
    <a:srgbClr val="FFFF99"/>
    <a:srgbClr val="DDFC8E"/>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53" autoAdjust="0"/>
    <p:restoredTop sz="78711" autoAdjust="0"/>
  </p:normalViewPr>
  <p:slideViewPr>
    <p:cSldViewPr>
      <p:cViewPr varScale="1">
        <p:scale>
          <a:sx n="47" d="100"/>
          <a:sy n="47" d="100"/>
        </p:scale>
        <p:origin x="1420" y="40"/>
      </p:cViewPr>
      <p:guideLst>
        <p:guide orient="horz" pos="2160"/>
        <p:guide pos="3840"/>
      </p:guideLst>
    </p:cSldViewPr>
  </p:slideViewPr>
  <p:notesTextViewPr>
    <p:cViewPr>
      <p:scale>
        <a:sx n="75" d="100"/>
        <a:sy n="75"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12" Type="http://schemas.microsoft.com/office/2018/10/relationships/authors" Targe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038C4-BF72-4988-81DB-5A7A33E682F0}" type="datetimeFigureOut">
              <a:rPr lang="en-US" smtClean="0"/>
              <a:pPr/>
              <a:t>2/10/2023</a:t>
            </a:fld>
            <a:endParaRPr lang="en-IN"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B85EF6-E28C-49A7-8AAB-FE1184C01F95}" type="slidenum">
              <a:rPr lang="en-IN" smtClean="0"/>
              <a:pPr/>
              <a:t>‹#›</a:t>
            </a:fld>
            <a:endParaRPr lang="en-IN" dirty="0"/>
          </a:p>
        </p:txBody>
      </p:sp>
    </p:spTree>
    <p:extLst>
      <p:ext uri="{BB962C8B-B14F-4D97-AF65-F5344CB8AC3E}">
        <p14:creationId xmlns:p14="http://schemas.microsoft.com/office/powerpoint/2010/main" val="2958834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B85EF6-E28C-49A7-8AAB-FE1184C01F95}"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a:t>
            </a:r>
            <a:endParaRPr lang="en-IN" b="0" dirty="0"/>
          </a:p>
          <a:p>
            <a:pPr rtl="0"/>
            <a:br>
              <a:rPr lang="en-IN" b="0" dirty="0"/>
            </a:br>
            <a:r>
              <a:rPr lang="en-IN" sz="1200" b="1" i="0" u="none" strike="noStrike" kern="1200" dirty="0">
                <a:solidFill>
                  <a:schemeClr val="tx1"/>
                </a:solidFill>
                <a:latin typeface="+mn-lt"/>
                <a:ea typeface="+mn-ea"/>
                <a:cs typeface="+mn-cs"/>
              </a:rPr>
              <a:t>Suggestions - </a:t>
            </a:r>
            <a:r>
              <a:rPr lang="en-IN" sz="1200" b="0" i="0" u="none" strike="noStrike" kern="1200" dirty="0">
                <a:solidFill>
                  <a:schemeClr val="tx1"/>
                </a:solidFill>
                <a:latin typeface="+mn-lt"/>
                <a:ea typeface="+mn-ea"/>
                <a:cs typeface="+mn-cs"/>
              </a:rPr>
              <a:t>N/A</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a:t>
            </a:r>
            <a:r>
              <a:rPr lang="en-IN" sz="1200" b="1" i="0" u="none" strike="noStrike" kern="1200">
                <a:solidFill>
                  <a:schemeClr val="tx1"/>
                </a:solidFill>
                <a:latin typeface="+mn-lt"/>
                <a:ea typeface="+mn-ea"/>
                <a:cs typeface="+mn-cs"/>
              </a:rPr>
              <a:t>-</a:t>
            </a:r>
            <a:r>
              <a:rPr lang="en-IN" sz="1200" b="0" i="0" u="none" strike="noStrike" kern="1200">
                <a:solidFill>
                  <a:schemeClr val="tx1"/>
                </a:solidFill>
                <a:latin typeface="+mn-lt"/>
                <a:ea typeface="+mn-ea"/>
                <a:cs typeface="+mn-cs"/>
              </a:rPr>
              <a:t>GOs </a:t>
            </a:r>
            <a:r>
              <a:rPr lang="en-IN" sz="1200" b="0" i="0" u="none" strike="noStrike" kern="1200" dirty="0">
                <a:solidFill>
                  <a:schemeClr val="tx1"/>
                </a:solidFill>
                <a:latin typeface="+mn-lt"/>
                <a:ea typeface="+mn-ea"/>
                <a:cs typeface="+mn-cs"/>
              </a:rPr>
              <a:t>from SSSVV Infographics</a:t>
            </a:r>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2</a:t>
            </a:fld>
            <a:endParaRPr lang="en-IN" dirty="0"/>
          </a:p>
        </p:txBody>
      </p:sp>
    </p:spTree>
    <p:extLst>
      <p:ext uri="{BB962C8B-B14F-4D97-AF65-F5344CB8AC3E}">
        <p14:creationId xmlns:p14="http://schemas.microsoft.com/office/powerpoint/2010/main" val="3688214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N/A</a:t>
            </a:r>
            <a:endParaRPr lang="en-IN" b="0" dirty="0"/>
          </a:p>
          <a:p>
            <a:pPr rtl="0"/>
            <a:br>
              <a:rPr lang="en-IN" b="0" dirty="0"/>
            </a:br>
            <a:r>
              <a:rPr lang="en-IN" sz="1200" b="1" i="0" u="none" strike="noStrike" kern="1200" dirty="0">
                <a:solidFill>
                  <a:schemeClr val="tx1"/>
                </a:solidFill>
                <a:latin typeface="+mn-lt"/>
                <a:ea typeface="+mn-ea"/>
                <a:cs typeface="+mn-cs"/>
              </a:rPr>
              <a:t>Suggestions - </a:t>
            </a:r>
            <a:r>
              <a:rPr lang="en-IN" sz="1200" b="0" i="0" u="none" strike="noStrike" kern="1200" dirty="0">
                <a:solidFill>
                  <a:schemeClr val="tx1"/>
                </a:solidFill>
                <a:latin typeface="+mn-lt"/>
                <a:ea typeface="+mn-ea"/>
                <a:cs typeface="+mn-cs"/>
              </a:rPr>
              <a:t>N/A</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GOs from SSSVV Infographics</a:t>
            </a:r>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3</a:t>
            </a:fld>
            <a:endParaRPr lang="en-IN" dirty="0"/>
          </a:p>
        </p:txBody>
      </p:sp>
    </p:spTree>
    <p:extLst>
      <p:ext uri="{BB962C8B-B14F-4D97-AF65-F5344CB8AC3E}">
        <p14:creationId xmlns:p14="http://schemas.microsoft.com/office/powerpoint/2010/main" val="25805546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B85EF6-E28C-49A7-8AAB-FE1184C01F95}"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about:blank"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about:blank"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about:blank"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2.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981069"/>
            <a:ext cx="10363200" cy="1655843"/>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996952"/>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dirty="0">
                <a:solidFill>
                  <a:srgbClr val="0000CC"/>
                </a:solidFill>
                <a:latin typeface="Calibri"/>
                <a:ea typeface="Calibri"/>
                <a:cs typeface="Calibri"/>
                <a:sym typeface="Calibri"/>
              </a:rPr>
              <a:t>©www.srisathyasaividyavahini.org</a:t>
            </a:r>
            <a:endParaRPr sz="1100" b="1" i="0" u="none" strike="noStrike" cap="none" dirty="0">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dirty="0">
                <a:solidFill>
                  <a:srgbClr val="08482B"/>
                </a:solidFill>
                <a:latin typeface="Calibri"/>
                <a:ea typeface="Calibri"/>
                <a:cs typeface="Calibri"/>
                <a:sym typeface="Calibri"/>
              </a:rPr>
              <a:t>Integral Education</a:t>
            </a:r>
            <a:r>
              <a:rPr lang="en-US" sz="1400" b="0" i="0" u="none" strike="noStrike" cap="none" dirty="0">
                <a:solidFill>
                  <a:srgbClr val="08482B"/>
                </a:solidFill>
                <a:latin typeface="Calibri"/>
                <a:ea typeface="Calibri"/>
                <a:cs typeface="Calibri"/>
                <a:sym typeface="Calibri"/>
              </a:rPr>
              <a:t> </a:t>
            </a:r>
            <a:r>
              <a:rPr lang="en-US" sz="1400" b="1" i="0" u="none" strike="noStrike" cap="none" dirty="0">
                <a:solidFill>
                  <a:srgbClr val="002060"/>
                </a:solidFill>
                <a:latin typeface="Calibri"/>
                <a:ea typeface="Calibri"/>
                <a:cs typeface="Calibri"/>
                <a:sym typeface="Calibri"/>
              </a:rPr>
              <a:t>FOR  </a:t>
            </a:r>
            <a:r>
              <a:rPr lang="en-US" sz="1400" b="1" i="0" u="none" strike="noStrike" cap="none" dirty="0">
                <a:solidFill>
                  <a:srgbClr val="C00000"/>
                </a:solidFill>
                <a:latin typeface="Calibri"/>
                <a:ea typeface="Calibri"/>
                <a:cs typeface="Calibri"/>
                <a:sym typeface="Calibri"/>
              </a:rPr>
              <a:t>ALL, </a:t>
            </a:r>
            <a:r>
              <a:rPr lang="en-US" sz="1400" b="1" i="0" u="none" strike="noStrike" cap="none" dirty="0">
                <a:solidFill>
                  <a:srgbClr val="002060"/>
                </a:solidFill>
                <a:latin typeface="Calibri"/>
                <a:ea typeface="Calibri"/>
                <a:cs typeface="Calibri"/>
                <a:sym typeface="Calibri"/>
              </a:rPr>
              <a:t>BY</a:t>
            </a:r>
            <a:r>
              <a:rPr lang="en-US" sz="1400" b="1" i="0" u="none" strike="noStrike" cap="none" dirty="0">
                <a:solidFill>
                  <a:srgbClr val="C00000"/>
                </a:solidFill>
                <a:latin typeface="Calibri"/>
                <a:ea typeface="Calibri"/>
                <a:cs typeface="Calibri"/>
                <a:sym typeface="Calibri"/>
              </a:rPr>
              <a:t> ALL</a:t>
            </a:r>
            <a:endParaRPr sz="1800" dirty="0"/>
          </a:p>
        </p:txBody>
      </p:sp>
      <p:pic>
        <p:nvPicPr>
          <p:cNvPr id="5" name="Picture 4" descr="A picture containing text, clock&#10;&#10;Description automatically generated">
            <a:extLst>
              <a:ext uri="{FF2B5EF4-FFF2-40B4-BE49-F238E27FC236}">
                <a16:creationId xmlns:a16="http://schemas.microsoft.com/office/drawing/2014/main" id="{428BD76F-BD24-44AD-BEDE-7058FCE9136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539" y="47740"/>
            <a:ext cx="902286" cy="957155"/>
          </a:xfrm>
          <a:prstGeom prst="rect">
            <a:avLst/>
          </a:prstGeom>
        </p:spPr>
      </p:pic>
      <p:pic>
        <p:nvPicPr>
          <p:cNvPr id="19" name="Picture 18" descr="A picture containing text, light&#10;&#10;Description automatically generated">
            <a:extLst>
              <a:ext uri="{FF2B5EF4-FFF2-40B4-BE49-F238E27FC236}">
                <a16:creationId xmlns:a16="http://schemas.microsoft.com/office/drawing/2014/main" id="{D3D53DF3-BD88-4C6D-9E85-C8E61E5F24E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9CE2D3C8-E81A-4774-AE86-696A10FEE4ED}"/>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
        <p:nvSpPr>
          <p:cNvPr id="9" name="TextBox 8">
            <a:extLst>
              <a:ext uri="{FF2B5EF4-FFF2-40B4-BE49-F238E27FC236}">
                <a16:creationId xmlns:a16="http://schemas.microsoft.com/office/drawing/2014/main" id="{26886058-AB27-4E28-9B3E-0249FA73FA1D}"/>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dirty="0">
                <a:solidFill>
                  <a:srgbClr val="0000CC"/>
                </a:solidFill>
                <a:latin typeface="Calibri"/>
                <a:ea typeface="Calibri"/>
                <a:cs typeface="Calibri"/>
                <a:sym typeface="Calibri"/>
              </a:rPr>
              <a:t>©www.srisathyasaividyavahini.org</a:t>
            </a:r>
            <a:endParaRPr sz="1100" b="1" i="0" u="none" strike="noStrike" cap="none" dirty="0">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A picture containing text, light&#10;&#10;Description automatically generated">
            <a:extLst>
              <a:ext uri="{FF2B5EF4-FFF2-40B4-BE49-F238E27FC236}">
                <a16:creationId xmlns:a16="http://schemas.microsoft.com/office/drawing/2014/main" id="{406F829A-A9AE-454A-A57B-45B44CE3B34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3DB01AB4-72FA-43A4-A513-AF85E706263F}"/>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52464" y="-24"/>
            <a:ext cx="10363200"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dirty="0">
                <a:solidFill>
                  <a:srgbClr val="0000CC"/>
                </a:solidFill>
                <a:latin typeface="Calibri"/>
                <a:ea typeface="Calibri"/>
                <a:cs typeface="Calibri"/>
                <a:sym typeface="Calibri"/>
              </a:rPr>
              <a:t>©www.srisathyasaividyavahini.org</a:t>
            </a:r>
            <a:endParaRPr sz="1100" b="1" i="0" u="none" strike="noStrike" cap="none" dirty="0">
              <a:solidFill>
                <a:srgbClr val="0000CC"/>
              </a:solidFill>
              <a:latin typeface="Calibri"/>
              <a:ea typeface="Calibri"/>
              <a:cs typeface="Calibri"/>
              <a:sym typeface="Calibri"/>
            </a:endParaRPr>
          </a:p>
        </p:txBody>
      </p:sp>
      <p:pic>
        <p:nvPicPr>
          <p:cNvPr id="6" name="Picture 5" descr="A picture containing text, light&#10;&#10;Description automatically generated">
            <a:extLst>
              <a:ext uri="{FF2B5EF4-FFF2-40B4-BE49-F238E27FC236}">
                <a16:creationId xmlns:a16="http://schemas.microsoft.com/office/drawing/2014/main" id="{A295D194-953C-4C7A-B9AB-5EAC619F66A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D60BDD97-0EE4-4885-8842-96419DB7F58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981069"/>
            <a:ext cx="10363200" cy="1655843"/>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996952"/>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428BD76F-BD24-44AD-BEDE-7058FCE9136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5522" y="95208"/>
            <a:ext cx="678726" cy="720000"/>
          </a:xfrm>
          <a:prstGeom prst="rect">
            <a:avLst/>
          </a:prstGeom>
        </p:spPr>
      </p:pic>
      <p:pic>
        <p:nvPicPr>
          <p:cNvPr id="19" name="Picture 18" descr="A picture containing text, light&#10;&#10;Description automatically generated">
            <a:extLst>
              <a:ext uri="{FF2B5EF4-FFF2-40B4-BE49-F238E27FC236}">
                <a16:creationId xmlns:a16="http://schemas.microsoft.com/office/drawing/2014/main" id="{D3D53DF3-BD88-4C6D-9E85-C8E61E5F24E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311473" y="6064332"/>
            <a:ext cx="720000" cy="720000"/>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9CE2D3C8-E81A-4774-AE86-696A10FEE4ED}"/>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338052" y="95208"/>
            <a:ext cx="738701" cy="720000"/>
          </a:xfrm>
          <a:prstGeom prst="rect">
            <a:avLst/>
          </a:prstGeom>
        </p:spPr>
      </p:pic>
      <p:sp>
        <p:nvSpPr>
          <p:cNvPr id="4" name="TextBox 3">
            <a:extLst>
              <a:ext uri="{FF2B5EF4-FFF2-40B4-BE49-F238E27FC236}">
                <a16:creationId xmlns:a16="http://schemas.microsoft.com/office/drawing/2014/main" id="{A5880E23-A228-8B87-7BE3-9F32A1CC58BB}"/>
              </a:ext>
            </a:extLst>
          </p:cNvPr>
          <p:cNvSpPr txBox="1"/>
          <p:nvPr userDrawn="1"/>
        </p:nvSpPr>
        <p:spPr>
          <a:xfrm>
            <a:off x="1285827" y="5448685"/>
            <a:ext cx="9620345" cy="954107"/>
          </a:xfrm>
          <a:prstGeom prst="rect">
            <a:avLst/>
          </a:prstGeom>
          <a:noFill/>
          <a:ln w="19050">
            <a:solidFill>
              <a:srgbClr val="FF0000"/>
            </a:solidFill>
            <a:prstDash val="sysDash"/>
          </a:ln>
        </p:spPr>
        <p:txBody>
          <a:bodyPr wrap="square">
            <a:spAutoFit/>
          </a:bodyPr>
          <a:lstStyle/>
          <a:p>
            <a:pPr marL="2286000" algn="l"/>
            <a:r>
              <a:rPr lang="en-IN" sz="800" u="none" dirty="0">
                <a:effectLst/>
                <a:latin typeface="Arial" panose="020B0604020202020204" pitchFamily="34" charset="0"/>
                <a:ea typeface="Times New Roman" panose="02020603050405020304" pitchFamily="18" charset="0"/>
                <a:cs typeface="Times New Roman" panose="02020603050405020304" pitchFamily="18" charset="0"/>
              </a:rPr>
              <a:t>                                    </a:t>
            </a:r>
            <a:r>
              <a:rPr lang="en-IN" sz="800" b="1" u="sng" dirty="0">
                <a:effectLst/>
                <a:latin typeface="Arial" panose="020B0604020202020204" pitchFamily="34" charset="0"/>
                <a:ea typeface="Times New Roman" panose="02020603050405020304" pitchFamily="18" charset="0"/>
                <a:cs typeface="Times New Roman" panose="02020603050405020304" pitchFamily="18" charset="0"/>
              </a:rPr>
              <a:t>COPYRIGHT Cum DISCLAIMER NOTICE</a:t>
            </a:r>
            <a:endParaRPr lang="en-IN" sz="800" b="1" u="sng"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Content owned by Sri Sathya Sai Central Trust, Prashanthi Nilayam, Puttaparthi, Sathya Sai District, Andhra Pradesh, India. </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Strictly not for Commercial Use, excluding content that falls in Public Domain or common knowledge facts.</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Content can be downloaded and used for personal, educational, informational and other non-commercial purposes, subject to attribution in the name of ‘Sri Sathya Sai Central Trust, Prashanthi Nilayam, Puttaparthi’ only. Any attempt to remove, alter, circumvent, or distort the data that is accessed is illegal and strictly prohibited.</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Some of the content is owned by Third Parties and are used in compliance with their licensing conditions. Anyone infringing the Copyright of such Third Parties will be doing so at their own risks and costs.</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algn="ctr">
              <a:spcAft>
                <a:spcPts val="600"/>
              </a:spcAft>
              <a:buFont typeface="Wingdings" pitchFamily="2" charset="2"/>
              <a:buChar char="ü"/>
            </a:pPr>
            <a:endParaRPr lang="en-US" sz="800" dirty="0">
              <a:solidFill>
                <a:schemeClr val="tx1"/>
              </a:solidFill>
            </a:endParaRPr>
          </a:p>
        </p:txBody>
      </p:sp>
    </p:spTree>
    <p:extLst>
      <p:ext uri="{BB962C8B-B14F-4D97-AF65-F5344CB8AC3E}">
        <p14:creationId xmlns:p14="http://schemas.microsoft.com/office/powerpoint/2010/main" val="1151611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3" name="Picture 2" descr="A picture containing text, light&#10;&#10;Description automatically generated">
            <a:extLst>
              <a:ext uri="{FF2B5EF4-FFF2-40B4-BE49-F238E27FC236}">
                <a16:creationId xmlns:a16="http://schemas.microsoft.com/office/drawing/2014/main" id="{1716D0EA-6595-0DDF-A11C-967389A9B89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311473" y="6064332"/>
            <a:ext cx="720000" cy="720000"/>
          </a:xfrm>
          <a:prstGeom prst="rect">
            <a:avLst/>
          </a:prstGeom>
        </p:spPr>
      </p:pic>
      <p:pic>
        <p:nvPicPr>
          <p:cNvPr id="4" name="Picture 3" descr="Calendar&#10;&#10;Description automatically generated with low confidence">
            <a:extLst>
              <a:ext uri="{FF2B5EF4-FFF2-40B4-BE49-F238E27FC236}">
                <a16:creationId xmlns:a16="http://schemas.microsoft.com/office/drawing/2014/main" id="{7FAECEB2-1ECA-B3BF-148C-B228983D687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338052" y="95208"/>
            <a:ext cx="738701" cy="720000"/>
          </a:xfrm>
          <a:prstGeom prst="rect">
            <a:avLst/>
          </a:prstGeom>
        </p:spPr>
      </p:pic>
    </p:spTree>
    <p:extLst>
      <p:ext uri="{BB962C8B-B14F-4D97-AF65-F5344CB8AC3E}">
        <p14:creationId xmlns:p14="http://schemas.microsoft.com/office/powerpoint/2010/main" val="1552892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3" name="Picture 2" descr="A picture containing text, light&#10;&#10;Description automatically generated">
            <a:extLst>
              <a:ext uri="{FF2B5EF4-FFF2-40B4-BE49-F238E27FC236}">
                <a16:creationId xmlns:a16="http://schemas.microsoft.com/office/drawing/2014/main" id="{98FC515C-74C0-6C54-7807-BC2FE2A64EA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311473" y="6064332"/>
            <a:ext cx="720000" cy="720000"/>
          </a:xfrm>
          <a:prstGeom prst="rect">
            <a:avLst/>
          </a:prstGeom>
        </p:spPr>
      </p:pic>
      <p:pic>
        <p:nvPicPr>
          <p:cNvPr id="4" name="Picture 3" descr="Calendar&#10;&#10;Description automatically generated with low confidence">
            <a:extLst>
              <a:ext uri="{FF2B5EF4-FFF2-40B4-BE49-F238E27FC236}">
                <a16:creationId xmlns:a16="http://schemas.microsoft.com/office/drawing/2014/main" id="{F895204D-23B7-8FBD-30C1-DC654857B88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338052" y="95208"/>
            <a:ext cx="738701" cy="720000"/>
          </a:xfrm>
          <a:prstGeom prst="rect">
            <a:avLst/>
          </a:prstGeom>
        </p:spPr>
      </p:pic>
    </p:spTree>
    <p:extLst>
      <p:ext uri="{BB962C8B-B14F-4D97-AF65-F5344CB8AC3E}">
        <p14:creationId xmlns:p14="http://schemas.microsoft.com/office/powerpoint/2010/main" val="41972257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9246421"/>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8BC143A-E296-3D7C-78BA-768A554AA3A8}"/>
              </a:ext>
            </a:extLst>
          </p:cNvPr>
          <p:cNvGrpSpPr/>
          <p:nvPr/>
        </p:nvGrpSpPr>
        <p:grpSpPr>
          <a:xfrm>
            <a:off x="1575530" y="2276871"/>
            <a:ext cx="9069408" cy="792089"/>
            <a:chOff x="2175556" y="2411814"/>
            <a:chExt cx="8244916" cy="792089"/>
          </a:xfrm>
          <a:solidFill>
            <a:schemeClr val="accent2">
              <a:lumMod val="75000"/>
            </a:schemeClr>
          </a:solidFill>
        </p:grpSpPr>
        <p:sp>
          <p:nvSpPr>
            <p:cNvPr id="3" name="Rectangle: Rounded Corners 2">
              <a:extLst>
                <a:ext uri="{FF2B5EF4-FFF2-40B4-BE49-F238E27FC236}">
                  <a16:creationId xmlns:a16="http://schemas.microsoft.com/office/drawing/2014/main" id="{80F1A908-1A36-7561-B91F-09272A153997}"/>
                </a:ext>
              </a:extLst>
            </p:cNvPr>
            <p:cNvSpPr/>
            <p:nvPr/>
          </p:nvSpPr>
          <p:spPr>
            <a:xfrm>
              <a:off x="2643608" y="2461644"/>
              <a:ext cx="7776864" cy="692431"/>
            </a:xfrm>
            <a:prstGeom prst="roundRect">
              <a:avLst>
                <a:gd name="adj" fmla="val 50000"/>
              </a:avLst>
            </a:prstGeom>
            <a:grp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5400" b="1" dirty="0">
                  <a:solidFill>
                    <a:schemeClr val="bg1"/>
                  </a:solidFill>
                </a:rPr>
                <a:t>Summary-Superlatives</a:t>
              </a:r>
            </a:p>
          </p:txBody>
        </p:sp>
        <p:grpSp>
          <p:nvGrpSpPr>
            <p:cNvPr id="4" name="Group 3">
              <a:extLst>
                <a:ext uri="{FF2B5EF4-FFF2-40B4-BE49-F238E27FC236}">
                  <a16:creationId xmlns:a16="http://schemas.microsoft.com/office/drawing/2014/main" id="{787BB8BF-9A40-6304-D091-2992619F76E5}"/>
                </a:ext>
              </a:extLst>
            </p:cNvPr>
            <p:cNvGrpSpPr/>
            <p:nvPr/>
          </p:nvGrpSpPr>
          <p:grpSpPr>
            <a:xfrm>
              <a:off x="2175556" y="2411814"/>
              <a:ext cx="1440160" cy="792089"/>
              <a:chOff x="2351584" y="188029"/>
              <a:chExt cx="1440160" cy="792089"/>
            </a:xfrm>
            <a:grpFill/>
          </p:grpSpPr>
          <p:sp>
            <p:nvSpPr>
              <p:cNvPr id="5" name="Freeform: Shape 4">
                <a:extLst>
                  <a:ext uri="{FF2B5EF4-FFF2-40B4-BE49-F238E27FC236}">
                    <a16:creationId xmlns:a16="http://schemas.microsoft.com/office/drawing/2014/main" id="{CCCC183B-29DF-9ECD-BD06-1D01106B63DC}"/>
                  </a:ext>
                </a:extLst>
              </p:cNvPr>
              <p:cNvSpPr/>
              <p:nvPr/>
            </p:nvSpPr>
            <p:spPr>
              <a:xfrm>
                <a:off x="2351584" y="188029"/>
                <a:ext cx="1440160" cy="792089"/>
              </a:xfrm>
              <a:custGeom>
                <a:avLst/>
                <a:gdLst>
                  <a:gd name="connsiteX0" fmla="*/ 396044 w 1440160"/>
                  <a:gd name="connsiteY0" fmla="*/ 0 h 792089"/>
                  <a:gd name="connsiteX1" fmla="*/ 720080 w 1440160"/>
                  <a:gd name="connsiteY1" fmla="*/ 0 h 792089"/>
                  <a:gd name="connsiteX2" fmla="*/ 720080 w 1440160"/>
                  <a:gd name="connsiteY2" fmla="*/ 1 h 792089"/>
                  <a:gd name="connsiteX3" fmla="*/ 1440160 w 1440160"/>
                  <a:gd name="connsiteY3" fmla="*/ 792089 h 792089"/>
                  <a:gd name="connsiteX4" fmla="*/ 720080 w 1440160"/>
                  <a:gd name="connsiteY4" fmla="*/ 792089 h 792089"/>
                  <a:gd name="connsiteX5" fmla="*/ 720080 w 1440160"/>
                  <a:gd name="connsiteY5" fmla="*/ 792088 h 792089"/>
                  <a:gd name="connsiteX6" fmla="*/ 396044 w 1440160"/>
                  <a:gd name="connsiteY6" fmla="*/ 792088 h 792089"/>
                  <a:gd name="connsiteX7" fmla="*/ 0 w 1440160"/>
                  <a:gd name="connsiteY7" fmla="*/ 396044 h 792089"/>
                  <a:gd name="connsiteX8" fmla="*/ 396044 w 1440160"/>
                  <a:gd name="connsiteY8" fmla="*/ 0 h 792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40160" h="792089">
                    <a:moveTo>
                      <a:pt x="396044" y="0"/>
                    </a:moveTo>
                    <a:lnTo>
                      <a:pt x="720080" y="0"/>
                    </a:lnTo>
                    <a:lnTo>
                      <a:pt x="720080" y="1"/>
                    </a:lnTo>
                    <a:lnTo>
                      <a:pt x="1440160" y="792089"/>
                    </a:lnTo>
                    <a:lnTo>
                      <a:pt x="720080" y="792089"/>
                    </a:lnTo>
                    <a:lnTo>
                      <a:pt x="720080" y="792088"/>
                    </a:lnTo>
                    <a:lnTo>
                      <a:pt x="396044" y="792088"/>
                    </a:lnTo>
                    <a:cubicBezTo>
                      <a:pt x="177315" y="792088"/>
                      <a:pt x="0" y="614773"/>
                      <a:pt x="0" y="396044"/>
                    </a:cubicBezTo>
                    <a:cubicBezTo>
                      <a:pt x="0" y="177315"/>
                      <a:pt x="177315" y="0"/>
                      <a:pt x="396044" y="0"/>
                    </a:cubicBezTo>
                    <a:close/>
                  </a:path>
                </a:pathLst>
              </a:custGeom>
              <a:grpFill/>
              <a:ln>
                <a:noFill/>
              </a:ln>
              <a:effectLst>
                <a:outerShdw blurRad="50800" dist="635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6" name="Freeform: Shape 5">
                <a:extLst>
                  <a:ext uri="{FF2B5EF4-FFF2-40B4-BE49-F238E27FC236}">
                    <a16:creationId xmlns:a16="http://schemas.microsoft.com/office/drawing/2014/main" id="{66CD3031-E143-AEB0-3FEC-4E70006276C7}"/>
                  </a:ext>
                </a:extLst>
              </p:cNvPr>
              <p:cNvSpPr/>
              <p:nvPr/>
            </p:nvSpPr>
            <p:spPr>
              <a:xfrm>
                <a:off x="2423592" y="260648"/>
                <a:ext cx="1224136" cy="646848"/>
              </a:xfrm>
              <a:custGeom>
                <a:avLst/>
                <a:gdLst>
                  <a:gd name="connsiteX0" fmla="*/ 396044 w 1440160"/>
                  <a:gd name="connsiteY0" fmla="*/ 0 h 792089"/>
                  <a:gd name="connsiteX1" fmla="*/ 720080 w 1440160"/>
                  <a:gd name="connsiteY1" fmla="*/ 0 h 792089"/>
                  <a:gd name="connsiteX2" fmla="*/ 720080 w 1440160"/>
                  <a:gd name="connsiteY2" fmla="*/ 1 h 792089"/>
                  <a:gd name="connsiteX3" fmla="*/ 1440160 w 1440160"/>
                  <a:gd name="connsiteY3" fmla="*/ 792089 h 792089"/>
                  <a:gd name="connsiteX4" fmla="*/ 720080 w 1440160"/>
                  <a:gd name="connsiteY4" fmla="*/ 792089 h 792089"/>
                  <a:gd name="connsiteX5" fmla="*/ 720080 w 1440160"/>
                  <a:gd name="connsiteY5" fmla="*/ 792088 h 792089"/>
                  <a:gd name="connsiteX6" fmla="*/ 396044 w 1440160"/>
                  <a:gd name="connsiteY6" fmla="*/ 792088 h 792089"/>
                  <a:gd name="connsiteX7" fmla="*/ 0 w 1440160"/>
                  <a:gd name="connsiteY7" fmla="*/ 396044 h 792089"/>
                  <a:gd name="connsiteX8" fmla="*/ 396044 w 1440160"/>
                  <a:gd name="connsiteY8" fmla="*/ 0 h 792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40160" h="792089">
                    <a:moveTo>
                      <a:pt x="396044" y="0"/>
                    </a:moveTo>
                    <a:lnTo>
                      <a:pt x="720080" y="0"/>
                    </a:lnTo>
                    <a:lnTo>
                      <a:pt x="720080" y="1"/>
                    </a:lnTo>
                    <a:lnTo>
                      <a:pt x="1440160" y="792089"/>
                    </a:lnTo>
                    <a:lnTo>
                      <a:pt x="720080" y="792089"/>
                    </a:lnTo>
                    <a:lnTo>
                      <a:pt x="720080" y="792088"/>
                    </a:lnTo>
                    <a:lnTo>
                      <a:pt x="396044" y="792088"/>
                    </a:lnTo>
                    <a:cubicBezTo>
                      <a:pt x="177315" y="792088"/>
                      <a:pt x="0" y="614773"/>
                      <a:pt x="0" y="396044"/>
                    </a:cubicBezTo>
                    <a:cubicBezTo>
                      <a:pt x="0" y="177315"/>
                      <a:pt x="177315" y="0"/>
                      <a:pt x="396044" y="0"/>
                    </a:cubicBezTo>
                    <a:close/>
                  </a:path>
                </a:pathLst>
              </a:custGeom>
              <a:grp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gr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5D3458C-A89C-7614-F0CC-5C74596842AE}"/>
              </a:ext>
            </a:extLst>
          </p:cNvPr>
          <p:cNvGrpSpPr/>
          <p:nvPr/>
        </p:nvGrpSpPr>
        <p:grpSpPr>
          <a:xfrm rot="1800000">
            <a:off x="0" y="1239556"/>
            <a:ext cx="360040" cy="4585409"/>
            <a:chOff x="1703512" y="764704"/>
            <a:chExt cx="360040" cy="4896544"/>
          </a:xfrm>
          <a:scene3d>
            <a:camera prst="orthographicFront">
              <a:rot lat="0" lon="0" rev="0"/>
            </a:camera>
            <a:lightRig rig="glow" dir="t">
              <a:rot lat="0" lon="0" rev="4800000"/>
            </a:lightRig>
          </a:scene3d>
        </p:grpSpPr>
        <p:sp>
          <p:nvSpPr>
            <p:cNvPr id="3" name="Isosceles Triangle 2">
              <a:extLst>
                <a:ext uri="{FF2B5EF4-FFF2-40B4-BE49-F238E27FC236}">
                  <a16:creationId xmlns:a16="http://schemas.microsoft.com/office/drawing/2014/main" id="{C4EA68D4-CA78-CC32-29CF-258BF1662458}"/>
                </a:ext>
              </a:extLst>
            </p:cNvPr>
            <p:cNvSpPr/>
            <p:nvPr/>
          </p:nvSpPr>
          <p:spPr>
            <a:xfrm>
              <a:off x="1703512" y="764704"/>
              <a:ext cx="360040" cy="2448272"/>
            </a:xfrm>
            <a:prstGeom prst="triangle">
              <a:avLst/>
            </a:prstGeom>
            <a:ln>
              <a:noFill/>
            </a:ln>
            <a:effectLst>
              <a:outerShdw blurRad="190500" dist="228600" dir="2700000" algn="ctr">
                <a:srgbClr val="000000">
                  <a:alpha val="30000"/>
                </a:srgbClr>
              </a:outerShdw>
            </a:effectLst>
            <a:sp3d prstMaterial="matte">
              <a:bevelT w="127000" h="63500"/>
            </a:sp3d>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4" name="Isosceles Triangle 3">
              <a:extLst>
                <a:ext uri="{FF2B5EF4-FFF2-40B4-BE49-F238E27FC236}">
                  <a16:creationId xmlns:a16="http://schemas.microsoft.com/office/drawing/2014/main" id="{C4BB675F-BD12-301A-594B-25A6EF97F1AA}"/>
                </a:ext>
              </a:extLst>
            </p:cNvPr>
            <p:cNvSpPr/>
            <p:nvPr/>
          </p:nvSpPr>
          <p:spPr>
            <a:xfrm flipV="1">
              <a:off x="1703512" y="3212976"/>
              <a:ext cx="360040" cy="2448272"/>
            </a:xfrm>
            <a:prstGeom prst="triangle">
              <a:avLst/>
            </a:prstGeom>
            <a:noFill/>
            <a:ln>
              <a:noFill/>
            </a:ln>
            <a:effectLst>
              <a:outerShdw blurRad="190500" dist="228600" dir="2700000" algn="ctr">
                <a:srgbClr val="000000">
                  <a:alpha val="30000"/>
                </a:srgbClr>
              </a:outerShdw>
            </a:effectLst>
            <a:sp3d prstMaterial="matte">
              <a:bevelT w="127000" h="63500"/>
            </a:sp3d>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sp>
        <p:nvSpPr>
          <p:cNvPr id="5" name="Oval 4">
            <a:extLst>
              <a:ext uri="{FF2B5EF4-FFF2-40B4-BE49-F238E27FC236}">
                <a16:creationId xmlns:a16="http://schemas.microsoft.com/office/drawing/2014/main" id="{64C41422-FBFD-2E75-F140-36BFFA2E9886}"/>
              </a:ext>
            </a:extLst>
          </p:cNvPr>
          <p:cNvSpPr/>
          <p:nvPr/>
        </p:nvSpPr>
        <p:spPr>
          <a:xfrm>
            <a:off x="-24680" y="3212976"/>
            <a:ext cx="504056" cy="504056"/>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6" name="Arc 5">
            <a:extLst>
              <a:ext uri="{FF2B5EF4-FFF2-40B4-BE49-F238E27FC236}">
                <a16:creationId xmlns:a16="http://schemas.microsoft.com/office/drawing/2014/main" id="{2F0AF6BF-AB2A-20EA-68D5-76195C456F13}"/>
              </a:ext>
            </a:extLst>
          </p:cNvPr>
          <p:cNvSpPr/>
          <p:nvPr/>
        </p:nvSpPr>
        <p:spPr>
          <a:xfrm>
            <a:off x="-2628644" y="1016731"/>
            <a:ext cx="5257288" cy="5040560"/>
          </a:xfrm>
          <a:prstGeom prst="arc">
            <a:avLst>
              <a:gd name="adj1" fmla="val 16199999"/>
              <a:gd name="adj2" fmla="val 5457340"/>
            </a:avLst>
          </a:prstGeom>
          <a:ln w="76200">
            <a:solidFill>
              <a:schemeClr val="bg1">
                <a:lumMod val="75000"/>
              </a:schemeClr>
            </a:solidFill>
          </a:ln>
          <a:effectLst>
            <a:innerShdw blurRad="114300">
              <a:prstClr val="black"/>
            </a:innerShdw>
          </a:effectLst>
          <a:scene3d>
            <a:camera prst="orthographicFront"/>
            <a:lightRig rig="brightRoom" dir="t"/>
          </a:scene3d>
          <a:sp3d prstMaterial="softEdge"/>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Oval 6">
            <a:extLst>
              <a:ext uri="{FF2B5EF4-FFF2-40B4-BE49-F238E27FC236}">
                <a16:creationId xmlns:a16="http://schemas.microsoft.com/office/drawing/2014/main" id="{19012D35-FA28-DDEA-4847-799855BFDBAE}"/>
              </a:ext>
            </a:extLst>
          </p:cNvPr>
          <p:cNvSpPr>
            <a:spLocks noChangeAspect="1"/>
          </p:cNvSpPr>
          <p:nvPr/>
        </p:nvSpPr>
        <p:spPr>
          <a:xfrm flipH="1">
            <a:off x="1205928" y="1232755"/>
            <a:ext cx="360040" cy="360040"/>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D9473F78-4A1F-6465-A208-593DAB47025B}"/>
              </a:ext>
            </a:extLst>
          </p:cNvPr>
          <p:cNvSpPr>
            <a:spLocks noChangeAspect="1"/>
          </p:cNvSpPr>
          <p:nvPr/>
        </p:nvSpPr>
        <p:spPr>
          <a:xfrm flipH="1">
            <a:off x="2118043" y="2138631"/>
            <a:ext cx="360040" cy="360040"/>
          </a:xfrm>
          <a:prstGeom prst="ellipse">
            <a:avLst/>
          </a:prstGeom>
          <a:solidFill>
            <a:srgbClr val="0070C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sz="2200"/>
          </a:p>
        </p:txBody>
      </p:sp>
      <p:sp>
        <p:nvSpPr>
          <p:cNvPr id="9" name="Oval 8">
            <a:extLst>
              <a:ext uri="{FF2B5EF4-FFF2-40B4-BE49-F238E27FC236}">
                <a16:creationId xmlns:a16="http://schemas.microsoft.com/office/drawing/2014/main" id="{102FD042-C6E3-DDF3-E745-C9E534D09CA7}"/>
              </a:ext>
            </a:extLst>
          </p:cNvPr>
          <p:cNvSpPr>
            <a:spLocks noChangeAspect="1"/>
          </p:cNvSpPr>
          <p:nvPr/>
        </p:nvSpPr>
        <p:spPr>
          <a:xfrm flipH="1">
            <a:off x="2448624" y="3356992"/>
            <a:ext cx="360040" cy="360040"/>
          </a:xfrm>
          <a:prstGeom prst="ellipse">
            <a:avLst/>
          </a:prstGeom>
          <a:solidFill>
            <a:srgbClr val="7030A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sz="2200"/>
          </a:p>
        </p:txBody>
      </p:sp>
      <p:sp>
        <p:nvSpPr>
          <p:cNvPr id="10" name="Oval 9">
            <a:extLst>
              <a:ext uri="{FF2B5EF4-FFF2-40B4-BE49-F238E27FC236}">
                <a16:creationId xmlns:a16="http://schemas.microsoft.com/office/drawing/2014/main" id="{2ACA0202-85EE-588A-3F58-C118BDF1D340}"/>
              </a:ext>
            </a:extLst>
          </p:cNvPr>
          <p:cNvSpPr>
            <a:spLocks noChangeAspect="1"/>
          </p:cNvSpPr>
          <p:nvPr/>
        </p:nvSpPr>
        <p:spPr>
          <a:xfrm flipH="1">
            <a:off x="2123096" y="4561756"/>
            <a:ext cx="360040" cy="360040"/>
          </a:xfrm>
          <a:prstGeom prst="ellipse">
            <a:avLst/>
          </a:prstGeom>
          <a:solidFill>
            <a:schemeClr val="accent3">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sz="2200"/>
          </a:p>
        </p:txBody>
      </p:sp>
      <p:sp>
        <p:nvSpPr>
          <p:cNvPr id="11" name="Oval 10">
            <a:extLst>
              <a:ext uri="{FF2B5EF4-FFF2-40B4-BE49-F238E27FC236}">
                <a16:creationId xmlns:a16="http://schemas.microsoft.com/office/drawing/2014/main" id="{07C89CBD-54AA-7295-B811-30393C5FE8E4}"/>
              </a:ext>
            </a:extLst>
          </p:cNvPr>
          <p:cNvSpPr>
            <a:spLocks noChangeAspect="1"/>
          </p:cNvSpPr>
          <p:nvPr/>
        </p:nvSpPr>
        <p:spPr>
          <a:xfrm flipH="1">
            <a:off x="1278148" y="5427791"/>
            <a:ext cx="360040" cy="360040"/>
          </a:xfrm>
          <a:prstGeom prst="ellipse">
            <a:avLst/>
          </a:prstGeom>
          <a:solidFill>
            <a:schemeClr val="accent5">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9D043E90-95A9-7A56-307D-0CD1595E182A}"/>
              </a:ext>
            </a:extLst>
          </p:cNvPr>
          <p:cNvSpPr/>
          <p:nvPr/>
        </p:nvSpPr>
        <p:spPr>
          <a:xfrm>
            <a:off x="1999687" y="1064930"/>
            <a:ext cx="9136873" cy="707886"/>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IE" sz="2000" b="1" dirty="0">
                <a:solidFill>
                  <a:schemeClr val="accent6">
                    <a:lumMod val="75000"/>
                  </a:schemeClr>
                </a:solidFill>
                <a:effectLst>
                  <a:outerShdw blurRad="38100" dist="38100" dir="2700000" algn="tl">
                    <a:srgbClr val="000000">
                      <a:alpha val="43137"/>
                    </a:srgbClr>
                  </a:outerShdw>
                </a:effectLst>
              </a:rPr>
              <a:t>Meaning of degrees of comparison of adjectives - </a:t>
            </a:r>
            <a:r>
              <a:rPr lang="en-IE" sz="2000" dirty="0"/>
              <a:t>A form of adjective used to compare a person or thing possessing the same quality with another.</a:t>
            </a:r>
            <a:endParaRPr lang="en-IN" sz="2000" dirty="0"/>
          </a:p>
        </p:txBody>
      </p:sp>
      <p:sp>
        <p:nvSpPr>
          <p:cNvPr id="25" name="Rectangle 24">
            <a:extLst>
              <a:ext uri="{FF2B5EF4-FFF2-40B4-BE49-F238E27FC236}">
                <a16:creationId xmlns:a16="http://schemas.microsoft.com/office/drawing/2014/main" id="{9CA9051A-4F1C-A835-2E6C-A29B1A1A6B6E}"/>
              </a:ext>
            </a:extLst>
          </p:cNvPr>
          <p:cNvSpPr/>
          <p:nvPr/>
        </p:nvSpPr>
        <p:spPr>
          <a:xfrm>
            <a:off x="2628644" y="2217058"/>
            <a:ext cx="8520608" cy="70788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spcAft>
                <a:spcPts val="1000"/>
              </a:spcAft>
            </a:pPr>
            <a:r>
              <a:rPr lang="en-IE" sz="2000" b="1" dirty="0">
                <a:solidFill>
                  <a:srgbClr val="0070C0"/>
                </a:solidFill>
                <a:effectLst>
                  <a:outerShdw blurRad="38100" dist="38100" dir="2700000" algn="tl">
                    <a:srgbClr val="000000">
                      <a:alpha val="43137"/>
                    </a:srgbClr>
                  </a:outerShdw>
                </a:effectLst>
              </a:rPr>
              <a:t>Usage of the degrees of comparison - </a:t>
            </a:r>
            <a:r>
              <a:rPr lang="en-IE" sz="2000" dirty="0">
                <a:solidFill>
                  <a:schemeClr val="tx1"/>
                </a:solidFill>
              </a:rPr>
              <a:t>To make a comparison between nouns having comparable quality or qualities.</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6" name="Rectangle 25">
            <a:extLst>
              <a:ext uri="{FF2B5EF4-FFF2-40B4-BE49-F238E27FC236}">
                <a16:creationId xmlns:a16="http://schemas.microsoft.com/office/drawing/2014/main" id="{F42F1975-B4A6-927F-69DF-2B20D85F9594}"/>
              </a:ext>
            </a:extLst>
          </p:cNvPr>
          <p:cNvSpPr/>
          <p:nvPr/>
        </p:nvSpPr>
        <p:spPr>
          <a:xfrm>
            <a:off x="2988684" y="3369186"/>
            <a:ext cx="6096000" cy="707886"/>
          </a:xfrm>
          <a:prstGeom prst="rect">
            <a:avLst/>
          </a:prstGeom>
        </p:spPr>
        <p:style>
          <a:lnRef idx="2">
            <a:schemeClr val="accent4"/>
          </a:lnRef>
          <a:fillRef idx="1">
            <a:schemeClr val="lt1"/>
          </a:fillRef>
          <a:effectRef idx="0">
            <a:schemeClr val="accent4"/>
          </a:effectRef>
          <a:fontRef idx="minor">
            <a:schemeClr val="dk1"/>
          </a:fontRef>
        </p:style>
        <p:txBody>
          <a:bodyPr>
            <a:spAutoFit/>
          </a:bodyPr>
          <a:lstStyle/>
          <a:p>
            <a:r>
              <a:rPr lang="en-IE" sz="2000" b="1" dirty="0">
                <a:solidFill>
                  <a:srgbClr val="7030A0"/>
                </a:solidFill>
                <a:effectLst>
                  <a:outerShdw blurRad="38100" dist="38100" dir="2700000" algn="tl">
                    <a:srgbClr val="000000">
                      <a:alpha val="43137"/>
                    </a:srgbClr>
                  </a:outerShdw>
                </a:effectLst>
              </a:rPr>
              <a:t>Introduction of superlative degree of comparison of adjectives.</a:t>
            </a:r>
            <a:endParaRPr lang="en-US" sz="2000" b="1" dirty="0">
              <a:solidFill>
                <a:srgbClr val="7030A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7" name="Rectangle 26">
            <a:extLst>
              <a:ext uri="{FF2B5EF4-FFF2-40B4-BE49-F238E27FC236}">
                <a16:creationId xmlns:a16="http://schemas.microsoft.com/office/drawing/2014/main" id="{5F05AE4B-1DBD-C483-C96D-0ADEF0317EEB}"/>
              </a:ext>
            </a:extLst>
          </p:cNvPr>
          <p:cNvSpPr/>
          <p:nvPr/>
        </p:nvSpPr>
        <p:spPr>
          <a:xfrm>
            <a:off x="2628644" y="4521314"/>
            <a:ext cx="8802033" cy="707886"/>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n-IE" sz="2000" b="1" dirty="0">
                <a:solidFill>
                  <a:schemeClr val="accent3">
                    <a:lumMod val="50000"/>
                  </a:schemeClr>
                </a:solidFill>
                <a:effectLst>
                  <a:outerShdw blurRad="38100" dist="38100" dir="2700000" algn="tl">
                    <a:srgbClr val="000000">
                      <a:alpha val="43137"/>
                    </a:srgbClr>
                  </a:outerShdw>
                </a:effectLst>
              </a:rPr>
              <a:t>Understanding and identifying the difference between the three degrees of comparisons of adjectives - </a:t>
            </a:r>
            <a:r>
              <a:rPr lang="en-IE" sz="2000" dirty="0"/>
              <a:t>(Positive, Comparative and Superlative).</a:t>
            </a:r>
            <a:endParaRPr lang="en-US" sz="2000" dirty="0"/>
          </a:p>
        </p:txBody>
      </p:sp>
      <p:sp>
        <p:nvSpPr>
          <p:cNvPr id="28" name="Rectangle 27">
            <a:extLst>
              <a:ext uri="{FF2B5EF4-FFF2-40B4-BE49-F238E27FC236}">
                <a16:creationId xmlns:a16="http://schemas.microsoft.com/office/drawing/2014/main" id="{5D8F5C4D-F543-17F8-FDBE-E568F2D0F5D2}"/>
              </a:ext>
            </a:extLst>
          </p:cNvPr>
          <p:cNvSpPr/>
          <p:nvPr/>
        </p:nvSpPr>
        <p:spPr>
          <a:xfrm>
            <a:off x="1849199" y="5606686"/>
            <a:ext cx="8802033" cy="707886"/>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en-IE" sz="2000" b="1" dirty="0">
                <a:solidFill>
                  <a:schemeClr val="tx2">
                    <a:lumMod val="75000"/>
                  </a:schemeClr>
                </a:solidFill>
                <a:effectLst>
                  <a:outerShdw blurRad="38100" dist="38100" dir="2700000" algn="tl">
                    <a:srgbClr val="000000">
                      <a:alpha val="43137"/>
                    </a:srgbClr>
                  </a:outerShdw>
                </a:effectLst>
              </a:rPr>
              <a:t>Rules for forming comparative and superlative degrees of comparison </a:t>
            </a:r>
            <a:r>
              <a:rPr lang="en-IE" sz="2000" dirty="0"/>
              <a:t>- From the original form of the adjective or positive degree form of adjectives.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9" name="Rectangle: Rounded Corners 28">
            <a:extLst>
              <a:ext uri="{FF2B5EF4-FFF2-40B4-BE49-F238E27FC236}">
                <a16:creationId xmlns:a16="http://schemas.microsoft.com/office/drawing/2014/main" id="{EE0144A1-716B-9860-FB02-F822B41B6254}"/>
              </a:ext>
            </a:extLst>
          </p:cNvPr>
          <p:cNvSpPr/>
          <p:nvPr/>
        </p:nvSpPr>
        <p:spPr>
          <a:xfrm rot="203296">
            <a:off x="4311333" y="247185"/>
            <a:ext cx="3525512" cy="629911"/>
          </a:xfrm>
          <a:prstGeom prst="roundRect">
            <a:avLst/>
          </a:prstGeom>
          <a:solidFill>
            <a:srgbClr val="D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38" name="Group 37">
            <a:extLst>
              <a:ext uri="{FF2B5EF4-FFF2-40B4-BE49-F238E27FC236}">
                <a16:creationId xmlns:a16="http://schemas.microsoft.com/office/drawing/2014/main" id="{F17C6AD7-AF24-F75C-ADD0-75AA9F87130D}"/>
              </a:ext>
            </a:extLst>
          </p:cNvPr>
          <p:cNvGrpSpPr/>
          <p:nvPr/>
        </p:nvGrpSpPr>
        <p:grpSpPr>
          <a:xfrm>
            <a:off x="4258082" y="296354"/>
            <a:ext cx="3672408" cy="629911"/>
            <a:chOff x="3287689" y="260648"/>
            <a:chExt cx="5400600" cy="792088"/>
          </a:xfrm>
        </p:grpSpPr>
        <p:sp>
          <p:nvSpPr>
            <p:cNvPr id="49" name="Rectangle: Rounded Corners 48">
              <a:extLst>
                <a:ext uri="{FF2B5EF4-FFF2-40B4-BE49-F238E27FC236}">
                  <a16:creationId xmlns:a16="http://schemas.microsoft.com/office/drawing/2014/main" id="{F685045B-EFC8-41C9-C831-E4254B1A2B24}"/>
                </a:ext>
              </a:extLst>
            </p:cNvPr>
            <p:cNvSpPr/>
            <p:nvPr/>
          </p:nvSpPr>
          <p:spPr>
            <a:xfrm rot="203296">
              <a:off x="3306564" y="260648"/>
              <a:ext cx="5184576" cy="792088"/>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0" name="Rectangle: Rounded Corners 49">
              <a:extLst>
                <a:ext uri="{FF2B5EF4-FFF2-40B4-BE49-F238E27FC236}">
                  <a16:creationId xmlns:a16="http://schemas.microsoft.com/office/drawing/2014/main" id="{59FEDA60-1E89-F9BC-BC8C-4C54A3BAF8EB}"/>
                </a:ext>
              </a:extLst>
            </p:cNvPr>
            <p:cNvSpPr/>
            <p:nvPr/>
          </p:nvSpPr>
          <p:spPr>
            <a:xfrm>
              <a:off x="3287689" y="260648"/>
              <a:ext cx="5400600" cy="792088"/>
            </a:xfrm>
            <a:prstGeom prst="roundRect">
              <a:avLst/>
            </a:prstGeom>
            <a:solidFill>
              <a:schemeClr val="bg1"/>
            </a:solidFill>
            <a:ln>
              <a:noFill/>
            </a:ln>
            <a:effectLst>
              <a:outerShdw blurRad="50800" dist="101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600" b="1" dirty="0">
                  <a:solidFill>
                    <a:schemeClr val="tx1"/>
                  </a:solidFill>
                </a:rPr>
                <a:t>Summary</a:t>
              </a:r>
            </a:p>
          </p:txBody>
        </p:sp>
      </p:grpSp>
    </p:spTree>
    <p:extLst>
      <p:ext uri="{BB962C8B-B14F-4D97-AF65-F5344CB8AC3E}">
        <p14:creationId xmlns:p14="http://schemas.microsoft.com/office/powerpoint/2010/main" val="3952277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1000"/>
                                        <p:tgtEl>
                                          <p:spTgt spid="6"/>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1000" fill="hold"/>
                                        <p:tgtEl>
                                          <p:spTgt spid="5"/>
                                        </p:tgtEl>
                                        <p:attrNameLst>
                                          <p:attrName>ppt_w</p:attrName>
                                        </p:attrNameLst>
                                      </p:cBhvr>
                                      <p:tavLst>
                                        <p:tav tm="0">
                                          <p:val>
                                            <p:fltVal val="0"/>
                                          </p:val>
                                        </p:tav>
                                        <p:tav tm="100000">
                                          <p:val>
                                            <p:strVal val="#ppt_w"/>
                                          </p:val>
                                        </p:tav>
                                      </p:tavLst>
                                    </p:anim>
                                    <p:anim calcmode="lin" valueType="num">
                                      <p:cBhvr>
                                        <p:cTn id="12" dur="1000" fill="hold"/>
                                        <p:tgtEl>
                                          <p:spTgt spid="5"/>
                                        </p:tgtEl>
                                        <p:attrNameLst>
                                          <p:attrName>ppt_h</p:attrName>
                                        </p:attrNameLst>
                                      </p:cBhvr>
                                      <p:tavLst>
                                        <p:tav tm="0">
                                          <p:val>
                                            <p:fltVal val="0"/>
                                          </p:val>
                                        </p:tav>
                                        <p:tav tm="100000">
                                          <p:val>
                                            <p:strVal val="#ppt_h"/>
                                          </p:val>
                                        </p:tav>
                                      </p:tavLst>
                                    </p:anim>
                                    <p:animEffect transition="in" filter="fade">
                                      <p:cBhvr>
                                        <p:cTn id="13" dur="1000"/>
                                        <p:tgtEl>
                                          <p:spTgt spid="5"/>
                                        </p:tgtEl>
                                      </p:cBhvr>
                                    </p:animEffect>
                                  </p:childTnLst>
                                </p:cTn>
                              </p:par>
                            </p:childTnLst>
                          </p:cTn>
                        </p:par>
                        <p:par>
                          <p:cTn id="14" fill="hold">
                            <p:stCondLst>
                              <p:cond delay="2000"/>
                            </p:stCondLst>
                            <p:childTnLst>
                              <p:par>
                                <p:cTn id="15" presetID="16" presetClass="entr" presetSubtype="42"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outHorizontal)">
                                      <p:cBhvr>
                                        <p:cTn id="17" dur="750"/>
                                        <p:tgtEl>
                                          <p:spTgt spid="2"/>
                                        </p:tgtEl>
                                      </p:cBhvr>
                                    </p:animEffect>
                                  </p:childTnLst>
                                </p:cTn>
                              </p:par>
                            </p:childTnLst>
                          </p:cTn>
                        </p:par>
                        <p:par>
                          <p:cTn id="18" fill="hold">
                            <p:stCondLst>
                              <p:cond delay="2750"/>
                            </p:stCondLst>
                            <p:childTnLst>
                              <p:par>
                                <p:cTn id="19" presetID="53" presetClass="entr" presetSubtype="16"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childTnLst>
                          </p:cTn>
                        </p:par>
                        <p:par>
                          <p:cTn id="24" fill="hold">
                            <p:stCondLst>
                              <p:cond delay="3250"/>
                            </p:stCondLst>
                            <p:childTnLst>
                              <p:par>
                                <p:cTn id="25" presetID="22" presetClass="entr" presetSubtype="8" fill="hold" grpId="0" nodeType="after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ipe(left)">
                                      <p:cBhvr>
                                        <p:cTn id="27" dur="10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mph" presetSubtype="0" fill="hold" nodeType="clickEffect">
                                  <p:stCondLst>
                                    <p:cond delay="0"/>
                                  </p:stCondLst>
                                  <p:childTnLst>
                                    <p:animRot by="1800000">
                                      <p:cBhvr>
                                        <p:cTn id="31" dur="750" fill="hold"/>
                                        <p:tgtEl>
                                          <p:spTgt spid="2"/>
                                        </p:tgtEl>
                                        <p:attrNameLst>
                                          <p:attrName>r</p:attrName>
                                        </p:attrNameLst>
                                      </p:cBhvr>
                                    </p:animRot>
                                  </p:childTnLst>
                                </p:cTn>
                              </p:par>
                            </p:childTnLst>
                          </p:cTn>
                        </p:par>
                        <p:par>
                          <p:cTn id="32" fill="hold">
                            <p:stCondLst>
                              <p:cond delay="750"/>
                            </p:stCondLst>
                            <p:childTnLst>
                              <p:par>
                                <p:cTn id="33" presetID="53" presetClass="entr" presetSubtype="16"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500" fill="hold"/>
                                        <p:tgtEl>
                                          <p:spTgt spid="8"/>
                                        </p:tgtEl>
                                        <p:attrNameLst>
                                          <p:attrName>ppt_w</p:attrName>
                                        </p:attrNameLst>
                                      </p:cBhvr>
                                      <p:tavLst>
                                        <p:tav tm="0">
                                          <p:val>
                                            <p:fltVal val="0"/>
                                          </p:val>
                                        </p:tav>
                                        <p:tav tm="100000">
                                          <p:val>
                                            <p:strVal val="#ppt_w"/>
                                          </p:val>
                                        </p:tav>
                                      </p:tavLst>
                                    </p:anim>
                                    <p:anim calcmode="lin" valueType="num">
                                      <p:cBhvr>
                                        <p:cTn id="36" dur="500" fill="hold"/>
                                        <p:tgtEl>
                                          <p:spTgt spid="8"/>
                                        </p:tgtEl>
                                        <p:attrNameLst>
                                          <p:attrName>ppt_h</p:attrName>
                                        </p:attrNameLst>
                                      </p:cBhvr>
                                      <p:tavLst>
                                        <p:tav tm="0">
                                          <p:val>
                                            <p:fltVal val="0"/>
                                          </p:val>
                                        </p:tav>
                                        <p:tav tm="100000">
                                          <p:val>
                                            <p:strVal val="#ppt_h"/>
                                          </p:val>
                                        </p:tav>
                                      </p:tavLst>
                                    </p:anim>
                                    <p:animEffect transition="in" filter="fade">
                                      <p:cBhvr>
                                        <p:cTn id="37" dur="500"/>
                                        <p:tgtEl>
                                          <p:spTgt spid="8"/>
                                        </p:tgtEl>
                                      </p:cBhvr>
                                    </p:animEffect>
                                  </p:childTnLst>
                                </p:cTn>
                              </p:par>
                            </p:childTnLst>
                          </p:cTn>
                        </p:par>
                        <p:par>
                          <p:cTn id="38" fill="hold">
                            <p:stCondLst>
                              <p:cond delay="1250"/>
                            </p:stCondLst>
                            <p:childTnLst>
                              <p:par>
                                <p:cTn id="39" presetID="22" presetClass="entr" presetSubtype="8" fill="hold" grpId="0" nodeType="after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wipe(left)">
                                      <p:cBhvr>
                                        <p:cTn id="41" dur="1000"/>
                                        <p:tgtEl>
                                          <p:spTgt spid="25"/>
                                        </p:tgtEl>
                                      </p:cBhvr>
                                    </p:animEffect>
                                  </p:childTnLst>
                                </p:cTn>
                              </p:par>
                            </p:childTnLst>
                          </p:cTn>
                        </p:par>
                      </p:childTnLst>
                    </p:cTn>
                  </p:par>
                  <p:par>
                    <p:cTn id="42" fill="hold">
                      <p:stCondLst>
                        <p:cond delay="indefinite"/>
                      </p:stCondLst>
                      <p:childTnLst>
                        <p:par>
                          <p:cTn id="43" fill="hold">
                            <p:stCondLst>
                              <p:cond delay="0"/>
                            </p:stCondLst>
                            <p:childTnLst>
                              <p:par>
                                <p:cTn id="44" presetID="8" presetClass="emph" presetSubtype="0" fill="hold" nodeType="clickEffect">
                                  <p:stCondLst>
                                    <p:cond delay="0"/>
                                  </p:stCondLst>
                                  <p:childTnLst>
                                    <p:animRot by="1800000">
                                      <p:cBhvr>
                                        <p:cTn id="45" dur="750" fill="hold"/>
                                        <p:tgtEl>
                                          <p:spTgt spid="2"/>
                                        </p:tgtEl>
                                        <p:attrNameLst>
                                          <p:attrName>r</p:attrName>
                                        </p:attrNameLst>
                                      </p:cBhvr>
                                    </p:animRot>
                                  </p:childTnLst>
                                </p:cTn>
                              </p:par>
                            </p:childTnLst>
                          </p:cTn>
                        </p:par>
                        <p:par>
                          <p:cTn id="46" fill="hold">
                            <p:stCondLst>
                              <p:cond delay="750"/>
                            </p:stCondLst>
                            <p:childTnLst>
                              <p:par>
                                <p:cTn id="47" presetID="53" presetClass="entr" presetSubtype="16" fill="hold" grpId="0" nodeType="after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p:cTn id="49" dur="500" fill="hold"/>
                                        <p:tgtEl>
                                          <p:spTgt spid="9"/>
                                        </p:tgtEl>
                                        <p:attrNameLst>
                                          <p:attrName>ppt_w</p:attrName>
                                        </p:attrNameLst>
                                      </p:cBhvr>
                                      <p:tavLst>
                                        <p:tav tm="0">
                                          <p:val>
                                            <p:fltVal val="0"/>
                                          </p:val>
                                        </p:tav>
                                        <p:tav tm="100000">
                                          <p:val>
                                            <p:strVal val="#ppt_w"/>
                                          </p:val>
                                        </p:tav>
                                      </p:tavLst>
                                    </p:anim>
                                    <p:anim calcmode="lin" valueType="num">
                                      <p:cBhvr>
                                        <p:cTn id="50" dur="500" fill="hold"/>
                                        <p:tgtEl>
                                          <p:spTgt spid="9"/>
                                        </p:tgtEl>
                                        <p:attrNameLst>
                                          <p:attrName>ppt_h</p:attrName>
                                        </p:attrNameLst>
                                      </p:cBhvr>
                                      <p:tavLst>
                                        <p:tav tm="0">
                                          <p:val>
                                            <p:fltVal val="0"/>
                                          </p:val>
                                        </p:tav>
                                        <p:tav tm="100000">
                                          <p:val>
                                            <p:strVal val="#ppt_h"/>
                                          </p:val>
                                        </p:tav>
                                      </p:tavLst>
                                    </p:anim>
                                    <p:animEffect transition="in" filter="fade">
                                      <p:cBhvr>
                                        <p:cTn id="51" dur="500"/>
                                        <p:tgtEl>
                                          <p:spTgt spid="9"/>
                                        </p:tgtEl>
                                      </p:cBhvr>
                                    </p:animEffect>
                                  </p:childTnLst>
                                </p:cTn>
                              </p:par>
                            </p:childTnLst>
                          </p:cTn>
                        </p:par>
                        <p:par>
                          <p:cTn id="52" fill="hold">
                            <p:stCondLst>
                              <p:cond delay="1250"/>
                            </p:stCondLst>
                            <p:childTnLst>
                              <p:par>
                                <p:cTn id="53" presetID="22" presetClass="entr" presetSubtype="8"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wipe(left)">
                                      <p:cBhvr>
                                        <p:cTn id="55" dur="1000"/>
                                        <p:tgtEl>
                                          <p:spTgt spid="26"/>
                                        </p:tgtEl>
                                      </p:cBhvr>
                                    </p:animEffect>
                                  </p:childTnLst>
                                </p:cTn>
                              </p:par>
                            </p:childTnLst>
                          </p:cTn>
                        </p:par>
                      </p:childTnLst>
                    </p:cTn>
                  </p:par>
                  <p:par>
                    <p:cTn id="56" fill="hold">
                      <p:stCondLst>
                        <p:cond delay="indefinite"/>
                      </p:stCondLst>
                      <p:childTnLst>
                        <p:par>
                          <p:cTn id="57" fill="hold">
                            <p:stCondLst>
                              <p:cond delay="0"/>
                            </p:stCondLst>
                            <p:childTnLst>
                              <p:par>
                                <p:cTn id="58" presetID="8" presetClass="emph" presetSubtype="0" fill="hold" nodeType="clickEffect">
                                  <p:stCondLst>
                                    <p:cond delay="0"/>
                                  </p:stCondLst>
                                  <p:childTnLst>
                                    <p:animRot by="1800000">
                                      <p:cBhvr>
                                        <p:cTn id="59" dur="750" fill="hold"/>
                                        <p:tgtEl>
                                          <p:spTgt spid="2"/>
                                        </p:tgtEl>
                                        <p:attrNameLst>
                                          <p:attrName>r</p:attrName>
                                        </p:attrNameLst>
                                      </p:cBhvr>
                                    </p:animRot>
                                  </p:childTnLst>
                                </p:cTn>
                              </p:par>
                            </p:childTnLst>
                          </p:cTn>
                        </p:par>
                        <p:par>
                          <p:cTn id="60" fill="hold">
                            <p:stCondLst>
                              <p:cond delay="750"/>
                            </p:stCondLst>
                            <p:childTnLst>
                              <p:par>
                                <p:cTn id="61" presetID="53" presetClass="entr" presetSubtype="16" fill="hold" grpId="0" nodeType="afterEffect">
                                  <p:stCondLst>
                                    <p:cond delay="0"/>
                                  </p:stCondLst>
                                  <p:childTnLst>
                                    <p:set>
                                      <p:cBhvr>
                                        <p:cTn id="62" dur="1" fill="hold">
                                          <p:stCondLst>
                                            <p:cond delay="0"/>
                                          </p:stCondLst>
                                        </p:cTn>
                                        <p:tgtEl>
                                          <p:spTgt spid="10"/>
                                        </p:tgtEl>
                                        <p:attrNameLst>
                                          <p:attrName>style.visibility</p:attrName>
                                        </p:attrNameLst>
                                      </p:cBhvr>
                                      <p:to>
                                        <p:strVal val="visible"/>
                                      </p:to>
                                    </p:set>
                                    <p:anim calcmode="lin" valueType="num">
                                      <p:cBhvr>
                                        <p:cTn id="63" dur="500" fill="hold"/>
                                        <p:tgtEl>
                                          <p:spTgt spid="10"/>
                                        </p:tgtEl>
                                        <p:attrNameLst>
                                          <p:attrName>ppt_w</p:attrName>
                                        </p:attrNameLst>
                                      </p:cBhvr>
                                      <p:tavLst>
                                        <p:tav tm="0">
                                          <p:val>
                                            <p:fltVal val="0"/>
                                          </p:val>
                                        </p:tav>
                                        <p:tav tm="100000">
                                          <p:val>
                                            <p:strVal val="#ppt_w"/>
                                          </p:val>
                                        </p:tav>
                                      </p:tavLst>
                                    </p:anim>
                                    <p:anim calcmode="lin" valueType="num">
                                      <p:cBhvr>
                                        <p:cTn id="64" dur="500" fill="hold"/>
                                        <p:tgtEl>
                                          <p:spTgt spid="10"/>
                                        </p:tgtEl>
                                        <p:attrNameLst>
                                          <p:attrName>ppt_h</p:attrName>
                                        </p:attrNameLst>
                                      </p:cBhvr>
                                      <p:tavLst>
                                        <p:tav tm="0">
                                          <p:val>
                                            <p:fltVal val="0"/>
                                          </p:val>
                                        </p:tav>
                                        <p:tav tm="100000">
                                          <p:val>
                                            <p:strVal val="#ppt_h"/>
                                          </p:val>
                                        </p:tav>
                                      </p:tavLst>
                                    </p:anim>
                                    <p:animEffect transition="in" filter="fade">
                                      <p:cBhvr>
                                        <p:cTn id="65" dur="500"/>
                                        <p:tgtEl>
                                          <p:spTgt spid="10"/>
                                        </p:tgtEl>
                                      </p:cBhvr>
                                    </p:animEffect>
                                  </p:childTnLst>
                                </p:cTn>
                              </p:par>
                            </p:childTnLst>
                          </p:cTn>
                        </p:par>
                        <p:par>
                          <p:cTn id="66" fill="hold">
                            <p:stCondLst>
                              <p:cond delay="1250"/>
                            </p:stCondLst>
                            <p:childTnLst>
                              <p:par>
                                <p:cTn id="67" presetID="22" presetClass="entr" presetSubtype="8" fill="hold" grpId="0" nodeType="afterEffect">
                                  <p:stCondLst>
                                    <p:cond delay="0"/>
                                  </p:stCondLst>
                                  <p:childTnLst>
                                    <p:set>
                                      <p:cBhvr>
                                        <p:cTn id="68" dur="1" fill="hold">
                                          <p:stCondLst>
                                            <p:cond delay="0"/>
                                          </p:stCondLst>
                                        </p:cTn>
                                        <p:tgtEl>
                                          <p:spTgt spid="27"/>
                                        </p:tgtEl>
                                        <p:attrNameLst>
                                          <p:attrName>style.visibility</p:attrName>
                                        </p:attrNameLst>
                                      </p:cBhvr>
                                      <p:to>
                                        <p:strVal val="visible"/>
                                      </p:to>
                                    </p:set>
                                    <p:animEffect transition="in" filter="wipe(left)">
                                      <p:cBhvr>
                                        <p:cTn id="69" dur="1000"/>
                                        <p:tgtEl>
                                          <p:spTgt spid="27"/>
                                        </p:tgtEl>
                                      </p:cBhvr>
                                    </p:animEffect>
                                  </p:childTnLst>
                                </p:cTn>
                              </p:par>
                            </p:childTnLst>
                          </p:cTn>
                        </p:par>
                      </p:childTnLst>
                    </p:cTn>
                  </p:par>
                  <p:par>
                    <p:cTn id="70" fill="hold">
                      <p:stCondLst>
                        <p:cond delay="indefinite"/>
                      </p:stCondLst>
                      <p:childTnLst>
                        <p:par>
                          <p:cTn id="71" fill="hold">
                            <p:stCondLst>
                              <p:cond delay="0"/>
                            </p:stCondLst>
                            <p:childTnLst>
                              <p:par>
                                <p:cTn id="72" presetID="8" presetClass="emph" presetSubtype="0" fill="hold" nodeType="clickEffect">
                                  <p:stCondLst>
                                    <p:cond delay="0"/>
                                  </p:stCondLst>
                                  <p:childTnLst>
                                    <p:animRot by="1800000">
                                      <p:cBhvr>
                                        <p:cTn id="73" dur="750" fill="hold"/>
                                        <p:tgtEl>
                                          <p:spTgt spid="2"/>
                                        </p:tgtEl>
                                        <p:attrNameLst>
                                          <p:attrName>r</p:attrName>
                                        </p:attrNameLst>
                                      </p:cBhvr>
                                    </p:animRot>
                                  </p:childTnLst>
                                </p:cTn>
                              </p:par>
                            </p:childTnLst>
                          </p:cTn>
                        </p:par>
                        <p:par>
                          <p:cTn id="74" fill="hold">
                            <p:stCondLst>
                              <p:cond delay="750"/>
                            </p:stCondLst>
                            <p:childTnLst>
                              <p:par>
                                <p:cTn id="75" presetID="53" presetClass="entr" presetSubtype="16" fill="hold" grpId="0" nodeType="afterEffect">
                                  <p:stCondLst>
                                    <p:cond delay="0"/>
                                  </p:stCondLst>
                                  <p:childTnLst>
                                    <p:set>
                                      <p:cBhvr>
                                        <p:cTn id="76" dur="1" fill="hold">
                                          <p:stCondLst>
                                            <p:cond delay="0"/>
                                          </p:stCondLst>
                                        </p:cTn>
                                        <p:tgtEl>
                                          <p:spTgt spid="11"/>
                                        </p:tgtEl>
                                        <p:attrNameLst>
                                          <p:attrName>style.visibility</p:attrName>
                                        </p:attrNameLst>
                                      </p:cBhvr>
                                      <p:to>
                                        <p:strVal val="visible"/>
                                      </p:to>
                                    </p:set>
                                    <p:anim calcmode="lin" valueType="num">
                                      <p:cBhvr>
                                        <p:cTn id="77" dur="500" fill="hold"/>
                                        <p:tgtEl>
                                          <p:spTgt spid="11"/>
                                        </p:tgtEl>
                                        <p:attrNameLst>
                                          <p:attrName>ppt_w</p:attrName>
                                        </p:attrNameLst>
                                      </p:cBhvr>
                                      <p:tavLst>
                                        <p:tav tm="0">
                                          <p:val>
                                            <p:fltVal val="0"/>
                                          </p:val>
                                        </p:tav>
                                        <p:tav tm="100000">
                                          <p:val>
                                            <p:strVal val="#ppt_w"/>
                                          </p:val>
                                        </p:tav>
                                      </p:tavLst>
                                    </p:anim>
                                    <p:anim calcmode="lin" valueType="num">
                                      <p:cBhvr>
                                        <p:cTn id="78" dur="500" fill="hold"/>
                                        <p:tgtEl>
                                          <p:spTgt spid="11"/>
                                        </p:tgtEl>
                                        <p:attrNameLst>
                                          <p:attrName>ppt_h</p:attrName>
                                        </p:attrNameLst>
                                      </p:cBhvr>
                                      <p:tavLst>
                                        <p:tav tm="0">
                                          <p:val>
                                            <p:fltVal val="0"/>
                                          </p:val>
                                        </p:tav>
                                        <p:tav tm="100000">
                                          <p:val>
                                            <p:strVal val="#ppt_h"/>
                                          </p:val>
                                        </p:tav>
                                      </p:tavLst>
                                    </p:anim>
                                    <p:animEffect transition="in" filter="fade">
                                      <p:cBhvr>
                                        <p:cTn id="79" dur="500"/>
                                        <p:tgtEl>
                                          <p:spTgt spid="11"/>
                                        </p:tgtEl>
                                      </p:cBhvr>
                                    </p:animEffect>
                                  </p:childTnLst>
                                </p:cTn>
                              </p:par>
                            </p:childTnLst>
                          </p:cTn>
                        </p:par>
                        <p:par>
                          <p:cTn id="80" fill="hold">
                            <p:stCondLst>
                              <p:cond delay="1250"/>
                            </p:stCondLst>
                            <p:childTnLst>
                              <p:par>
                                <p:cTn id="81" presetID="22" presetClass="entr" presetSubtype="8" fill="hold" grpId="0" nodeType="afterEffect">
                                  <p:stCondLst>
                                    <p:cond delay="0"/>
                                  </p:stCondLst>
                                  <p:childTnLst>
                                    <p:set>
                                      <p:cBhvr>
                                        <p:cTn id="82" dur="1" fill="hold">
                                          <p:stCondLst>
                                            <p:cond delay="0"/>
                                          </p:stCondLst>
                                        </p:cTn>
                                        <p:tgtEl>
                                          <p:spTgt spid="28"/>
                                        </p:tgtEl>
                                        <p:attrNameLst>
                                          <p:attrName>style.visibility</p:attrName>
                                        </p:attrNameLst>
                                      </p:cBhvr>
                                      <p:to>
                                        <p:strVal val="visible"/>
                                      </p:to>
                                    </p:set>
                                    <p:animEffect transition="in" filter="wipe(left)">
                                      <p:cBhvr>
                                        <p:cTn id="83"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9" grpId="0" animBg="1"/>
      <p:bldP spid="25" grpId="0" animBg="1"/>
      <p:bldP spid="26" grpId="0" animBg="1"/>
      <p:bldP spid="27" grpId="0" animBg="1"/>
      <p:bldP spid="2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Rounded Corners 28">
            <a:extLst>
              <a:ext uri="{FF2B5EF4-FFF2-40B4-BE49-F238E27FC236}">
                <a16:creationId xmlns:a16="http://schemas.microsoft.com/office/drawing/2014/main" id="{EE0144A1-716B-9860-FB02-F822B41B6254}"/>
              </a:ext>
            </a:extLst>
          </p:cNvPr>
          <p:cNvSpPr/>
          <p:nvPr/>
        </p:nvSpPr>
        <p:spPr>
          <a:xfrm rot="203296">
            <a:off x="4311333" y="247185"/>
            <a:ext cx="3525512" cy="629911"/>
          </a:xfrm>
          <a:prstGeom prst="roundRect">
            <a:avLst/>
          </a:prstGeom>
          <a:solidFill>
            <a:srgbClr val="D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38" name="Group 37">
            <a:extLst>
              <a:ext uri="{FF2B5EF4-FFF2-40B4-BE49-F238E27FC236}">
                <a16:creationId xmlns:a16="http://schemas.microsoft.com/office/drawing/2014/main" id="{F17C6AD7-AF24-F75C-ADD0-75AA9F87130D}"/>
              </a:ext>
            </a:extLst>
          </p:cNvPr>
          <p:cNvGrpSpPr/>
          <p:nvPr/>
        </p:nvGrpSpPr>
        <p:grpSpPr>
          <a:xfrm>
            <a:off x="4295800" y="296354"/>
            <a:ext cx="3672408" cy="629911"/>
            <a:chOff x="3287689" y="260648"/>
            <a:chExt cx="5400601" cy="792088"/>
          </a:xfrm>
        </p:grpSpPr>
        <p:sp>
          <p:nvSpPr>
            <p:cNvPr id="49" name="Rectangle: Rounded Corners 48">
              <a:extLst>
                <a:ext uri="{FF2B5EF4-FFF2-40B4-BE49-F238E27FC236}">
                  <a16:creationId xmlns:a16="http://schemas.microsoft.com/office/drawing/2014/main" id="{F685045B-EFC8-41C9-C831-E4254B1A2B24}"/>
                </a:ext>
              </a:extLst>
            </p:cNvPr>
            <p:cNvSpPr/>
            <p:nvPr/>
          </p:nvSpPr>
          <p:spPr>
            <a:xfrm rot="203296">
              <a:off x="3306564" y="260648"/>
              <a:ext cx="5184576" cy="792088"/>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0" name="Rectangle: Rounded Corners 49">
              <a:extLst>
                <a:ext uri="{FF2B5EF4-FFF2-40B4-BE49-F238E27FC236}">
                  <a16:creationId xmlns:a16="http://schemas.microsoft.com/office/drawing/2014/main" id="{59FEDA60-1E89-F9BC-BC8C-4C54A3BAF8EB}"/>
                </a:ext>
              </a:extLst>
            </p:cNvPr>
            <p:cNvSpPr/>
            <p:nvPr/>
          </p:nvSpPr>
          <p:spPr>
            <a:xfrm>
              <a:off x="3287689" y="260648"/>
              <a:ext cx="5400601" cy="792088"/>
            </a:xfrm>
            <a:prstGeom prst="roundRect">
              <a:avLst/>
            </a:prstGeom>
            <a:solidFill>
              <a:schemeClr val="bg1"/>
            </a:solidFill>
            <a:ln>
              <a:noFill/>
            </a:ln>
            <a:effectLst>
              <a:outerShdw blurRad="50800" dist="101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600" b="1" dirty="0">
                  <a:solidFill>
                    <a:schemeClr val="tx1"/>
                  </a:solidFill>
                </a:rPr>
                <a:t>Summary</a:t>
              </a:r>
            </a:p>
          </p:txBody>
        </p:sp>
      </p:grpSp>
      <p:grpSp>
        <p:nvGrpSpPr>
          <p:cNvPr id="2" name="Group 1">
            <a:extLst>
              <a:ext uri="{FF2B5EF4-FFF2-40B4-BE49-F238E27FC236}">
                <a16:creationId xmlns:a16="http://schemas.microsoft.com/office/drawing/2014/main" id="{10E74128-FA33-443B-659F-7E242DEC5692}"/>
              </a:ext>
            </a:extLst>
          </p:cNvPr>
          <p:cNvGrpSpPr/>
          <p:nvPr/>
        </p:nvGrpSpPr>
        <p:grpSpPr>
          <a:xfrm>
            <a:off x="3089370" y="1093501"/>
            <a:ext cx="1602377" cy="5575859"/>
            <a:chOff x="3962400" y="1600200"/>
            <a:chExt cx="1602377" cy="5404042"/>
          </a:xfrm>
        </p:grpSpPr>
        <p:grpSp>
          <p:nvGrpSpPr>
            <p:cNvPr id="3" name="Group 2">
              <a:extLst>
                <a:ext uri="{FF2B5EF4-FFF2-40B4-BE49-F238E27FC236}">
                  <a16:creationId xmlns:a16="http://schemas.microsoft.com/office/drawing/2014/main" id="{49386D07-AB17-373E-ECC3-E1E0DD88EE37}"/>
                </a:ext>
              </a:extLst>
            </p:cNvPr>
            <p:cNvGrpSpPr/>
            <p:nvPr/>
          </p:nvGrpSpPr>
          <p:grpSpPr>
            <a:xfrm>
              <a:off x="3962400" y="1600200"/>
              <a:ext cx="1602377" cy="5404042"/>
              <a:chOff x="3962400" y="1600200"/>
              <a:chExt cx="1602377" cy="5404042"/>
            </a:xfrm>
          </p:grpSpPr>
          <p:sp>
            <p:nvSpPr>
              <p:cNvPr id="5" name="Rectangle 4">
                <a:extLst>
                  <a:ext uri="{FF2B5EF4-FFF2-40B4-BE49-F238E27FC236}">
                    <a16:creationId xmlns:a16="http://schemas.microsoft.com/office/drawing/2014/main" id="{B2896D70-E186-5EC7-8DD8-BD7B3C21D020}"/>
                  </a:ext>
                </a:extLst>
              </p:cNvPr>
              <p:cNvSpPr/>
              <p:nvPr/>
            </p:nvSpPr>
            <p:spPr>
              <a:xfrm>
                <a:off x="3962400" y="1856720"/>
                <a:ext cx="1257300" cy="4652896"/>
              </a:xfrm>
              <a:prstGeom prst="rect">
                <a:avLst/>
              </a:prstGeom>
              <a:solidFill>
                <a:schemeClr val="bg1"/>
              </a:solidFill>
              <a:ln>
                <a:noFill/>
              </a:ln>
              <a:effectLst>
                <a:outerShdw blurRad="355600" dist="38100" dir="10800000" sx="102000" sy="102000" algn="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9F6D60F-3CCA-E176-D571-6D75C8BCCD2E}"/>
                  </a:ext>
                </a:extLst>
              </p:cNvPr>
              <p:cNvSpPr/>
              <p:nvPr/>
            </p:nvSpPr>
            <p:spPr>
              <a:xfrm>
                <a:off x="3962400" y="1600200"/>
                <a:ext cx="1447800" cy="2565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43DF4FA-97CA-A4E1-F439-4973C5AA53E2}"/>
                  </a:ext>
                </a:extLst>
              </p:cNvPr>
              <p:cNvSpPr/>
              <p:nvPr/>
            </p:nvSpPr>
            <p:spPr>
              <a:xfrm>
                <a:off x="3964577" y="6263762"/>
                <a:ext cx="1600200" cy="7404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A5D65F7E-941F-704A-01B7-971B4B0A7B30}"/>
                </a:ext>
              </a:extLst>
            </p:cNvPr>
            <p:cNvSpPr/>
            <p:nvPr/>
          </p:nvSpPr>
          <p:spPr>
            <a:xfrm>
              <a:off x="4610100" y="1728460"/>
              <a:ext cx="954677" cy="52190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E25DBD20-1F7C-EE29-C7A1-CA7BB178957E}"/>
              </a:ext>
            </a:extLst>
          </p:cNvPr>
          <p:cNvGrpSpPr/>
          <p:nvPr/>
        </p:nvGrpSpPr>
        <p:grpSpPr>
          <a:xfrm>
            <a:off x="2969957" y="1469106"/>
            <a:ext cx="9068092" cy="712728"/>
            <a:chOff x="3919188" y="2015699"/>
            <a:chExt cx="8700607" cy="712728"/>
          </a:xfrm>
        </p:grpSpPr>
        <p:sp>
          <p:nvSpPr>
            <p:cNvPr id="9" name="Rectangle 8">
              <a:extLst>
                <a:ext uri="{FF2B5EF4-FFF2-40B4-BE49-F238E27FC236}">
                  <a16:creationId xmlns:a16="http://schemas.microsoft.com/office/drawing/2014/main" id="{625CA5E4-579B-9960-7A8A-226F0DC12A78}"/>
                </a:ext>
              </a:extLst>
            </p:cNvPr>
            <p:cNvSpPr/>
            <p:nvPr/>
          </p:nvSpPr>
          <p:spPr>
            <a:xfrm>
              <a:off x="5475043" y="2020541"/>
              <a:ext cx="7144752" cy="707886"/>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marR="0" lvl="0">
                <a:spcBef>
                  <a:spcPts val="0"/>
                </a:spcBef>
                <a:spcAft>
                  <a:spcPts val="0"/>
                </a:spcAft>
              </a:pPr>
              <a:r>
                <a:rPr lang="en-IE" sz="2000" dirty="0">
                  <a:latin typeface="Calibri" panose="020F0502020204030204" pitchFamily="34" charset="0"/>
                  <a:ea typeface="Calibri" panose="020F0502020204030204" pitchFamily="34" charset="0"/>
                </a:rPr>
                <a:t>T</a:t>
              </a:r>
              <a:r>
                <a:rPr lang="en-IE" sz="2000" dirty="0">
                  <a:effectLst/>
                  <a:latin typeface="Calibri" panose="020F0502020204030204" pitchFamily="34" charset="0"/>
                  <a:ea typeface="Calibri" panose="020F0502020204030204" pitchFamily="34" charset="0"/>
                </a:rPr>
                <a:t>o form the comparative, we add </a:t>
              </a:r>
              <a:r>
                <a:rPr lang="en-IE" sz="2000" b="1" dirty="0">
                  <a:solidFill>
                    <a:srgbClr val="7030A0"/>
                  </a:solidFill>
                  <a:effectLst/>
                  <a:latin typeface="Calibri" panose="020F0502020204030204" pitchFamily="34" charset="0"/>
                  <a:ea typeface="Calibri" panose="020F0502020204030204" pitchFamily="34" charset="0"/>
                </a:rPr>
                <a:t>-er </a:t>
              </a:r>
              <a:r>
                <a:rPr lang="en-IE" sz="2000" dirty="0">
                  <a:effectLst/>
                  <a:latin typeface="Calibri" panose="020F0502020204030204" pitchFamily="34" charset="0"/>
                  <a:ea typeface="Calibri" panose="020F0502020204030204" pitchFamily="34" charset="0"/>
                </a:rPr>
                <a:t>at the end of the adjective. </a:t>
              </a:r>
              <a:r>
                <a:rPr lang="en-IE" sz="2000" b="1" dirty="0">
                  <a:solidFill>
                    <a:srgbClr val="7030A0"/>
                  </a:solidFill>
                  <a:latin typeface="Calibri" panose="020F0502020204030204" pitchFamily="34" charset="0"/>
                  <a:ea typeface="Calibri" panose="020F0502020204030204" pitchFamily="34" charset="0"/>
                </a:rPr>
                <a:t>E</a:t>
              </a:r>
              <a:r>
                <a:rPr lang="en-IE" sz="2000" b="1" dirty="0">
                  <a:solidFill>
                    <a:srgbClr val="7030A0"/>
                  </a:solidFill>
                  <a:effectLst/>
                  <a:latin typeface="Calibri" panose="020F0502020204030204" pitchFamily="34" charset="0"/>
                  <a:ea typeface="Calibri" panose="020F0502020204030204" pitchFamily="34" charset="0"/>
                </a:rPr>
                <a:t>xample - smaller than</a:t>
              </a:r>
              <a:endParaRPr lang="en-US" sz="2000" b="1"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p:txBody>
        </p:sp>
        <p:grpSp>
          <p:nvGrpSpPr>
            <p:cNvPr id="10" name="Group 9">
              <a:extLst>
                <a:ext uri="{FF2B5EF4-FFF2-40B4-BE49-F238E27FC236}">
                  <a16:creationId xmlns:a16="http://schemas.microsoft.com/office/drawing/2014/main" id="{CA05332F-81D6-3C29-4B10-D11D3E7B9C8B}"/>
                </a:ext>
              </a:extLst>
            </p:cNvPr>
            <p:cNvGrpSpPr/>
            <p:nvPr/>
          </p:nvGrpSpPr>
          <p:grpSpPr>
            <a:xfrm>
              <a:off x="3919188" y="2015699"/>
              <a:ext cx="1519978" cy="587470"/>
              <a:chOff x="3919188" y="2015699"/>
              <a:chExt cx="1519978" cy="587470"/>
            </a:xfrm>
          </p:grpSpPr>
          <p:sp>
            <p:nvSpPr>
              <p:cNvPr id="11" name="Right Triangle 10">
                <a:extLst>
                  <a:ext uri="{FF2B5EF4-FFF2-40B4-BE49-F238E27FC236}">
                    <a16:creationId xmlns:a16="http://schemas.microsoft.com/office/drawing/2014/main" id="{F3030BAA-9283-2A5A-0378-0C3F91A1EBCD}"/>
                  </a:ext>
                </a:extLst>
              </p:cNvPr>
              <p:cNvSpPr/>
              <p:nvPr/>
            </p:nvSpPr>
            <p:spPr>
              <a:xfrm flipH="1" flipV="1">
                <a:off x="3919188" y="2474909"/>
                <a:ext cx="119411" cy="128260"/>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hevron 13">
                <a:extLst>
                  <a:ext uri="{FF2B5EF4-FFF2-40B4-BE49-F238E27FC236}">
                    <a16:creationId xmlns:a16="http://schemas.microsoft.com/office/drawing/2014/main" id="{D2347079-2F86-E51D-2A03-5FA163EFFC4B}"/>
                  </a:ext>
                </a:extLst>
              </p:cNvPr>
              <p:cNvSpPr/>
              <p:nvPr/>
            </p:nvSpPr>
            <p:spPr>
              <a:xfrm>
                <a:off x="4863704" y="2015699"/>
                <a:ext cx="575462" cy="467366"/>
              </a:xfrm>
              <a:prstGeom prst="chevron">
                <a:avLst>
                  <a:gd name="adj" fmla="val 49292"/>
                </a:avLst>
              </a:prstGeom>
              <a:gradFill>
                <a:gsLst>
                  <a:gs pos="0">
                    <a:schemeClr val="accent4">
                      <a:lumMod val="75000"/>
                    </a:schemeClr>
                  </a:gs>
                  <a:gs pos="59000">
                    <a:schemeClr val="accent4"/>
                  </a:gs>
                  <a:gs pos="100000">
                    <a:schemeClr val="accent4">
                      <a:lumMod val="40000"/>
                      <a:lumOff val="60000"/>
                    </a:schemeClr>
                  </a:gs>
                </a:gsLst>
              </a:gradFill>
              <a:ln>
                <a:no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solidFill>
                    <a:schemeClr val="tx1"/>
                  </a:solidFill>
                </a:endParaRPr>
              </a:p>
            </p:txBody>
          </p:sp>
          <p:sp>
            <p:nvSpPr>
              <p:cNvPr id="25" name="Chevron 14">
                <a:extLst>
                  <a:ext uri="{FF2B5EF4-FFF2-40B4-BE49-F238E27FC236}">
                    <a16:creationId xmlns:a16="http://schemas.microsoft.com/office/drawing/2014/main" id="{BC9719FF-2517-2162-CEBD-E82A82F0BFE6}"/>
                  </a:ext>
                </a:extLst>
              </p:cNvPr>
              <p:cNvSpPr/>
              <p:nvPr/>
            </p:nvSpPr>
            <p:spPr>
              <a:xfrm>
                <a:off x="4681308" y="2017691"/>
                <a:ext cx="575462" cy="467366"/>
              </a:xfrm>
              <a:prstGeom prst="chevron">
                <a:avLst>
                  <a:gd name="adj" fmla="val 49292"/>
                </a:avLst>
              </a:prstGeom>
              <a:gradFill>
                <a:gsLst>
                  <a:gs pos="0">
                    <a:schemeClr val="accent4"/>
                  </a:gs>
                  <a:gs pos="80000">
                    <a:schemeClr val="accent4">
                      <a:lumMod val="60000"/>
                      <a:lumOff val="40000"/>
                    </a:schemeClr>
                  </a:gs>
                  <a:gs pos="100000">
                    <a:schemeClr val="accent4">
                      <a:lumMod val="40000"/>
                      <a:lumOff val="60000"/>
                    </a:schemeClr>
                  </a:gs>
                </a:gsLst>
              </a:gradFill>
              <a:ln>
                <a:no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solidFill>
                    <a:schemeClr val="tx1"/>
                  </a:solidFill>
                </a:endParaRPr>
              </a:p>
            </p:txBody>
          </p:sp>
          <p:sp>
            <p:nvSpPr>
              <p:cNvPr id="26" name="Chevron 15">
                <a:extLst>
                  <a:ext uri="{FF2B5EF4-FFF2-40B4-BE49-F238E27FC236}">
                    <a16:creationId xmlns:a16="http://schemas.microsoft.com/office/drawing/2014/main" id="{F6DD9299-7387-2DBD-D3BA-E33CA204DC93}"/>
                  </a:ext>
                </a:extLst>
              </p:cNvPr>
              <p:cNvSpPr/>
              <p:nvPr/>
            </p:nvSpPr>
            <p:spPr>
              <a:xfrm>
                <a:off x="4456022" y="2017691"/>
                <a:ext cx="575462" cy="467366"/>
              </a:xfrm>
              <a:prstGeom prst="chevron">
                <a:avLst>
                  <a:gd name="adj" fmla="val 49292"/>
                </a:avLst>
              </a:prstGeom>
              <a:ln>
                <a:no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solidFill>
                    <a:schemeClr val="tx1"/>
                  </a:solidFill>
                </a:endParaRPr>
              </a:p>
            </p:txBody>
          </p:sp>
          <p:sp>
            <p:nvSpPr>
              <p:cNvPr id="27" name="Pentagon 16">
                <a:extLst>
                  <a:ext uri="{FF2B5EF4-FFF2-40B4-BE49-F238E27FC236}">
                    <a16:creationId xmlns:a16="http://schemas.microsoft.com/office/drawing/2014/main" id="{91AAEE23-242F-88E8-BAFE-805CC3CF585B}"/>
                  </a:ext>
                </a:extLst>
              </p:cNvPr>
              <p:cNvSpPr/>
              <p:nvPr/>
            </p:nvSpPr>
            <p:spPr>
              <a:xfrm>
                <a:off x="3924299" y="2015699"/>
                <a:ext cx="973733" cy="457200"/>
              </a:xfrm>
              <a:prstGeom prst="homePlate">
                <a:avLst/>
              </a:prstGeom>
              <a:solidFill>
                <a:schemeClr val="bg1">
                  <a:lumMod val="95000"/>
                </a:schemeClr>
              </a:solidFill>
              <a:ln>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a:t>Rule 1</a:t>
                </a:r>
              </a:p>
            </p:txBody>
          </p:sp>
        </p:grpSp>
      </p:grpSp>
      <p:grpSp>
        <p:nvGrpSpPr>
          <p:cNvPr id="28" name="Group 27">
            <a:extLst>
              <a:ext uri="{FF2B5EF4-FFF2-40B4-BE49-F238E27FC236}">
                <a16:creationId xmlns:a16="http://schemas.microsoft.com/office/drawing/2014/main" id="{FAA518A5-CADB-E199-D25B-9C4E8519C79A}"/>
              </a:ext>
            </a:extLst>
          </p:cNvPr>
          <p:cNvGrpSpPr/>
          <p:nvPr/>
        </p:nvGrpSpPr>
        <p:grpSpPr>
          <a:xfrm>
            <a:off x="2969958" y="2204864"/>
            <a:ext cx="9068091" cy="736915"/>
            <a:chOff x="3919188" y="2995678"/>
            <a:chExt cx="9068091" cy="736915"/>
          </a:xfrm>
        </p:grpSpPr>
        <p:sp>
          <p:nvSpPr>
            <p:cNvPr id="48" name="Right Triangle 47">
              <a:extLst>
                <a:ext uri="{FF2B5EF4-FFF2-40B4-BE49-F238E27FC236}">
                  <a16:creationId xmlns:a16="http://schemas.microsoft.com/office/drawing/2014/main" id="{A6EEB907-4E73-D4EE-A7BE-A36366DB4FB8}"/>
                </a:ext>
              </a:extLst>
            </p:cNvPr>
            <p:cNvSpPr/>
            <p:nvPr/>
          </p:nvSpPr>
          <p:spPr>
            <a:xfrm flipH="1" flipV="1">
              <a:off x="3919188" y="3456862"/>
              <a:ext cx="119411" cy="128260"/>
            </a:xfrm>
            <a:prstGeom prst="rtTriangl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Chevron 19">
              <a:extLst>
                <a:ext uri="{FF2B5EF4-FFF2-40B4-BE49-F238E27FC236}">
                  <a16:creationId xmlns:a16="http://schemas.microsoft.com/office/drawing/2014/main" id="{A1C2C302-EE33-DE2F-4DED-47B29F5E179C}"/>
                </a:ext>
              </a:extLst>
            </p:cNvPr>
            <p:cNvSpPr/>
            <p:nvPr/>
          </p:nvSpPr>
          <p:spPr>
            <a:xfrm>
              <a:off x="4910938" y="2995678"/>
              <a:ext cx="543878" cy="467366"/>
            </a:xfrm>
            <a:prstGeom prst="chevron">
              <a:avLst>
                <a:gd name="adj" fmla="val 49292"/>
              </a:avLst>
            </a:prstGeom>
            <a:gradFill>
              <a:gsLst>
                <a:gs pos="0">
                  <a:schemeClr val="accent5">
                    <a:lumMod val="75000"/>
                  </a:schemeClr>
                </a:gs>
                <a:gs pos="58000">
                  <a:schemeClr val="accent5"/>
                </a:gs>
                <a:gs pos="100000">
                  <a:schemeClr val="accent5">
                    <a:lumMod val="40000"/>
                    <a:lumOff val="60000"/>
                  </a:schemeClr>
                </a:gs>
              </a:gsLst>
            </a:gradFill>
            <a:ln>
              <a:no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solidFill>
                  <a:schemeClr val="tx1"/>
                </a:solidFill>
              </a:endParaRPr>
            </a:p>
          </p:txBody>
        </p:sp>
        <p:sp>
          <p:nvSpPr>
            <p:cNvPr id="52" name="Chevron 20">
              <a:extLst>
                <a:ext uri="{FF2B5EF4-FFF2-40B4-BE49-F238E27FC236}">
                  <a16:creationId xmlns:a16="http://schemas.microsoft.com/office/drawing/2014/main" id="{87B6CA82-CA79-BCB2-F96B-10FA7BB8C683}"/>
                </a:ext>
              </a:extLst>
            </p:cNvPr>
            <p:cNvSpPr/>
            <p:nvPr/>
          </p:nvSpPr>
          <p:spPr>
            <a:xfrm>
              <a:off x="4681308" y="2997670"/>
              <a:ext cx="543878" cy="467366"/>
            </a:xfrm>
            <a:prstGeom prst="chevron">
              <a:avLst>
                <a:gd name="adj" fmla="val 49292"/>
              </a:avLst>
            </a:prstGeom>
            <a:gradFill>
              <a:gsLst>
                <a:gs pos="0">
                  <a:schemeClr val="accent5"/>
                </a:gs>
                <a:gs pos="45000">
                  <a:schemeClr val="accent5">
                    <a:lumMod val="60000"/>
                    <a:lumOff val="40000"/>
                  </a:schemeClr>
                </a:gs>
                <a:gs pos="100000">
                  <a:schemeClr val="accent5">
                    <a:lumMod val="40000"/>
                    <a:lumOff val="60000"/>
                  </a:schemeClr>
                </a:gs>
              </a:gsLst>
            </a:gradFill>
            <a:ln>
              <a:no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solidFill>
                  <a:schemeClr val="tx1"/>
                </a:solidFill>
              </a:endParaRPr>
            </a:p>
          </p:txBody>
        </p:sp>
        <p:sp>
          <p:nvSpPr>
            <p:cNvPr id="53" name="Chevron 21">
              <a:extLst>
                <a:ext uri="{FF2B5EF4-FFF2-40B4-BE49-F238E27FC236}">
                  <a16:creationId xmlns:a16="http://schemas.microsoft.com/office/drawing/2014/main" id="{433F25C5-2971-D1BB-3C57-4B5A5A4B26A9}"/>
                </a:ext>
              </a:extLst>
            </p:cNvPr>
            <p:cNvSpPr/>
            <p:nvPr/>
          </p:nvSpPr>
          <p:spPr>
            <a:xfrm>
              <a:off x="4456022" y="2997670"/>
              <a:ext cx="543878" cy="467366"/>
            </a:xfrm>
            <a:prstGeom prst="chevron">
              <a:avLst>
                <a:gd name="adj" fmla="val 49292"/>
              </a:avLst>
            </a:prstGeom>
            <a:ln>
              <a:noFill/>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solidFill>
                  <a:schemeClr val="tx1"/>
                </a:solidFill>
              </a:endParaRPr>
            </a:p>
          </p:txBody>
        </p:sp>
        <p:sp>
          <p:nvSpPr>
            <p:cNvPr id="54" name="Pentagon 22">
              <a:extLst>
                <a:ext uri="{FF2B5EF4-FFF2-40B4-BE49-F238E27FC236}">
                  <a16:creationId xmlns:a16="http://schemas.microsoft.com/office/drawing/2014/main" id="{7D6A28EC-06AD-624E-AC75-F0170563720C}"/>
                </a:ext>
              </a:extLst>
            </p:cNvPr>
            <p:cNvSpPr/>
            <p:nvPr/>
          </p:nvSpPr>
          <p:spPr>
            <a:xfrm>
              <a:off x="3924300" y="2999662"/>
              <a:ext cx="920290" cy="457200"/>
            </a:xfrm>
            <a:prstGeom prst="homePlate">
              <a:avLst/>
            </a:prstGeom>
            <a:solidFill>
              <a:schemeClr val="bg1">
                <a:lumMod val="95000"/>
              </a:schemeClr>
            </a:solidFill>
            <a:ln>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a:t>Rule 2</a:t>
              </a:r>
            </a:p>
          </p:txBody>
        </p:sp>
        <p:sp>
          <p:nvSpPr>
            <p:cNvPr id="55" name="Rectangle 54">
              <a:extLst>
                <a:ext uri="{FF2B5EF4-FFF2-40B4-BE49-F238E27FC236}">
                  <a16:creationId xmlns:a16="http://schemas.microsoft.com/office/drawing/2014/main" id="{12B2E386-E6EC-75E6-698C-DC3E286B9C6B}"/>
                </a:ext>
              </a:extLst>
            </p:cNvPr>
            <p:cNvSpPr/>
            <p:nvPr/>
          </p:nvSpPr>
          <p:spPr>
            <a:xfrm>
              <a:off x="5503363" y="3024707"/>
              <a:ext cx="7483916" cy="707886"/>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marR="0" lvl="0">
                <a:spcBef>
                  <a:spcPts val="0"/>
                </a:spcBef>
                <a:spcAft>
                  <a:spcPts val="0"/>
                </a:spcAft>
              </a:pPr>
              <a:r>
                <a:rPr lang="en-IE" sz="2000" dirty="0">
                  <a:latin typeface="Calibri" panose="020F0502020204030204" pitchFamily="34" charset="0"/>
                  <a:ea typeface="Calibri" panose="020F0502020204030204" pitchFamily="34" charset="0"/>
                </a:rPr>
                <a:t>T</a:t>
              </a:r>
              <a:r>
                <a:rPr lang="en-IE" sz="2000" dirty="0">
                  <a:effectLst/>
                  <a:latin typeface="Calibri" panose="020F0502020204030204" pitchFamily="34" charset="0"/>
                  <a:ea typeface="Calibri" panose="020F0502020204030204" pitchFamily="34" charset="0"/>
                </a:rPr>
                <a:t>o form the superlative, we </a:t>
              </a:r>
              <a:r>
                <a:rPr lang="en-IE" sz="2000">
                  <a:effectLst/>
                  <a:latin typeface="Calibri" panose="020F0502020204030204" pitchFamily="34" charset="0"/>
                  <a:ea typeface="Calibri" panose="020F0502020204030204" pitchFamily="34" charset="0"/>
                </a:rPr>
                <a:t>add</a:t>
              </a:r>
              <a:r>
                <a:rPr lang="en-IE" sz="2000" b="1">
                  <a:solidFill>
                    <a:srgbClr val="00B0F0"/>
                  </a:solidFill>
                  <a:effectLst/>
                  <a:latin typeface="Calibri" panose="020F0502020204030204" pitchFamily="34" charset="0"/>
                  <a:ea typeface="Calibri" panose="020F0502020204030204" pitchFamily="34" charset="0"/>
                </a:rPr>
                <a:t> </a:t>
              </a:r>
              <a:r>
                <a:rPr lang="en-IE" sz="2000" b="1" dirty="0">
                  <a:solidFill>
                    <a:schemeClr val="accent1"/>
                  </a:solidFill>
                  <a:latin typeface="Calibri" panose="020F0502020204030204" pitchFamily="34" charset="0"/>
                  <a:ea typeface="Calibri" panose="020F0502020204030204" pitchFamily="34" charset="0"/>
                </a:rPr>
                <a:t>-</a:t>
              </a:r>
              <a:r>
                <a:rPr lang="en-IE" sz="2000" b="1">
                  <a:solidFill>
                    <a:schemeClr val="accent1"/>
                  </a:solidFill>
                  <a:effectLst/>
                  <a:latin typeface="Calibri" panose="020F0502020204030204" pitchFamily="34" charset="0"/>
                  <a:ea typeface="Calibri" panose="020F0502020204030204" pitchFamily="34" charset="0"/>
                </a:rPr>
                <a:t>est</a:t>
              </a:r>
              <a:r>
                <a:rPr lang="en-IE" sz="2000" b="1" dirty="0">
                  <a:solidFill>
                    <a:schemeClr val="accent1"/>
                  </a:solidFill>
                  <a:effectLst/>
                  <a:latin typeface="Calibri" panose="020F0502020204030204" pitchFamily="34" charset="0"/>
                  <a:ea typeface="Calibri" panose="020F0502020204030204" pitchFamily="34" charset="0"/>
                </a:rPr>
                <a:t> </a:t>
              </a:r>
              <a:r>
                <a:rPr lang="en-IE" sz="2000" dirty="0">
                  <a:latin typeface="Calibri" panose="020F0502020204030204" pitchFamily="34" charset="0"/>
                  <a:ea typeface="Calibri" panose="020F0502020204030204" pitchFamily="34" charset="0"/>
                </a:rPr>
                <a:t>at </a:t>
              </a:r>
              <a:r>
                <a:rPr lang="en-IE" sz="2000" dirty="0">
                  <a:effectLst/>
                  <a:latin typeface="Calibri" panose="020F0502020204030204" pitchFamily="34" charset="0"/>
                  <a:ea typeface="Calibri" panose="020F0502020204030204" pitchFamily="34" charset="0"/>
                </a:rPr>
                <a:t>the end of the adjective</a:t>
              </a:r>
              <a:r>
                <a:rPr lang="en-IE" sz="2000" dirty="0">
                  <a:solidFill>
                    <a:schemeClr val="tx1"/>
                  </a:solidFill>
                  <a:effectLst/>
                  <a:latin typeface="Calibri" panose="020F0502020204030204" pitchFamily="34" charset="0"/>
                  <a:ea typeface="Calibri" panose="020F0502020204030204" pitchFamily="34" charset="0"/>
                </a:rPr>
                <a:t>. </a:t>
              </a:r>
              <a:r>
                <a:rPr lang="en-IE" sz="2000" b="1" dirty="0">
                  <a:solidFill>
                    <a:schemeClr val="accent1"/>
                  </a:solidFill>
                  <a:latin typeface="Calibri" panose="020F0502020204030204" pitchFamily="34" charset="0"/>
                  <a:ea typeface="Calibri" panose="020F0502020204030204" pitchFamily="34" charset="0"/>
                </a:rPr>
                <a:t>E</a:t>
              </a:r>
              <a:r>
                <a:rPr lang="en-IE" sz="2000" b="1" dirty="0">
                  <a:solidFill>
                    <a:schemeClr val="accent1"/>
                  </a:solidFill>
                  <a:effectLst/>
                  <a:latin typeface="Calibri" panose="020F0502020204030204" pitchFamily="34" charset="0"/>
                  <a:ea typeface="Calibri" panose="020F0502020204030204" pitchFamily="34" charset="0"/>
                </a:rPr>
                <a:t>xample - the smallest</a:t>
              </a:r>
              <a:endParaRPr lang="en-US" sz="2000" b="1"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56" name="Group 55">
            <a:extLst>
              <a:ext uri="{FF2B5EF4-FFF2-40B4-BE49-F238E27FC236}">
                <a16:creationId xmlns:a16="http://schemas.microsoft.com/office/drawing/2014/main" id="{13CE9F6E-C3AE-F099-A630-A1327C18D5A1}"/>
              </a:ext>
            </a:extLst>
          </p:cNvPr>
          <p:cNvGrpSpPr/>
          <p:nvPr/>
        </p:nvGrpSpPr>
        <p:grpSpPr>
          <a:xfrm>
            <a:off x="2927648" y="2996952"/>
            <a:ext cx="9105768" cy="687594"/>
            <a:chOff x="3989907" y="3980074"/>
            <a:chExt cx="8619549" cy="687594"/>
          </a:xfrm>
        </p:grpSpPr>
        <p:sp>
          <p:nvSpPr>
            <p:cNvPr id="57" name="Right Triangle 56">
              <a:extLst>
                <a:ext uri="{FF2B5EF4-FFF2-40B4-BE49-F238E27FC236}">
                  <a16:creationId xmlns:a16="http://schemas.microsoft.com/office/drawing/2014/main" id="{6DEAA094-2B45-B97E-EB71-FB7FADDC2ADA}"/>
                </a:ext>
              </a:extLst>
            </p:cNvPr>
            <p:cNvSpPr/>
            <p:nvPr/>
          </p:nvSpPr>
          <p:spPr>
            <a:xfrm flipH="1" flipV="1">
              <a:off x="4058069" y="4437274"/>
              <a:ext cx="119411" cy="128260"/>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Chevron 26">
              <a:extLst>
                <a:ext uri="{FF2B5EF4-FFF2-40B4-BE49-F238E27FC236}">
                  <a16:creationId xmlns:a16="http://schemas.microsoft.com/office/drawing/2014/main" id="{EE774C7E-17DE-F76C-AC00-3063FC1CB7F0}"/>
                </a:ext>
              </a:extLst>
            </p:cNvPr>
            <p:cNvSpPr/>
            <p:nvPr/>
          </p:nvSpPr>
          <p:spPr>
            <a:xfrm>
              <a:off x="4911058" y="3980074"/>
              <a:ext cx="575342" cy="467366"/>
            </a:xfrm>
            <a:prstGeom prst="chevron">
              <a:avLst>
                <a:gd name="adj" fmla="val 49292"/>
              </a:avLst>
            </a:prstGeom>
            <a:gradFill>
              <a:gsLst>
                <a:gs pos="0">
                  <a:schemeClr val="accent3">
                    <a:lumMod val="75000"/>
                  </a:schemeClr>
                </a:gs>
                <a:gs pos="61000">
                  <a:schemeClr val="accent3"/>
                </a:gs>
                <a:gs pos="100000">
                  <a:schemeClr val="accent3">
                    <a:lumMod val="40000"/>
                    <a:lumOff val="60000"/>
                  </a:schemeClr>
                </a:gs>
              </a:gsLst>
            </a:gradFill>
            <a:ln>
              <a:no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solidFill>
                  <a:schemeClr val="tx1"/>
                </a:solidFill>
              </a:endParaRPr>
            </a:p>
          </p:txBody>
        </p:sp>
        <p:sp>
          <p:nvSpPr>
            <p:cNvPr id="59" name="Chevron 27">
              <a:extLst>
                <a:ext uri="{FF2B5EF4-FFF2-40B4-BE49-F238E27FC236}">
                  <a16:creationId xmlns:a16="http://schemas.microsoft.com/office/drawing/2014/main" id="{BA6B9411-83C6-84EA-1BC0-EA825CAD85EA}"/>
                </a:ext>
              </a:extLst>
            </p:cNvPr>
            <p:cNvSpPr/>
            <p:nvPr/>
          </p:nvSpPr>
          <p:spPr>
            <a:xfrm>
              <a:off x="4728794" y="3982066"/>
              <a:ext cx="575342" cy="467366"/>
            </a:xfrm>
            <a:prstGeom prst="chevron">
              <a:avLst>
                <a:gd name="adj" fmla="val 49292"/>
              </a:avLst>
            </a:prstGeom>
            <a:gradFill>
              <a:gsLst>
                <a:gs pos="0">
                  <a:schemeClr val="accent3"/>
                </a:gs>
                <a:gs pos="35000">
                  <a:schemeClr val="accent3">
                    <a:lumMod val="60000"/>
                    <a:lumOff val="40000"/>
                  </a:schemeClr>
                </a:gs>
                <a:gs pos="100000">
                  <a:schemeClr val="accent3">
                    <a:lumMod val="40000"/>
                    <a:lumOff val="60000"/>
                  </a:schemeClr>
                </a:gs>
              </a:gsLst>
            </a:gradFill>
            <a:ln>
              <a:noFill/>
            </a:ln>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solidFill>
                  <a:schemeClr val="tx1"/>
                </a:solidFill>
              </a:endParaRPr>
            </a:p>
          </p:txBody>
        </p:sp>
        <p:sp>
          <p:nvSpPr>
            <p:cNvPr id="60" name="Chevron 28">
              <a:extLst>
                <a:ext uri="{FF2B5EF4-FFF2-40B4-BE49-F238E27FC236}">
                  <a16:creationId xmlns:a16="http://schemas.microsoft.com/office/drawing/2014/main" id="{CFE5BE78-064E-227D-50FC-667763BD4EB0}"/>
                </a:ext>
              </a:extLst>
            </p:cNvPr>
            <p:cNvSpPr/>
            <p:nvPr/>
          </p:nvSpPr>
          <p:spPr>
            <a:xfrm>
              <a:off x="4524305" y="3982066"/>
              <a:ext cx="575342" cy="467366"/>
            </a:xfrm>
            <a:prstGeom prst="chevron">
              <a:avLst>
                <a:gd name="adj" fmla="val 49292"/>
              </a:avLst>
            </a:prstGeom>
            <a:ln>
              <a:noFill/>
            </a:ln>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solidFill>
                  <a:schemeClr val="tx1"/>
                </a:solidFill>
              </a:endParaRPr>
            </a:p>
          </p:txBody>
        </p:sp>
        <p:sp>
          <p:nvSpPr>
            <p:cNvPr id="61" name="Pentagon 29">
              <a:extLst>
                <a:ext uri="{FF2B5EF4-FFF2-40B4-BE49-F238E27FC236}">
                  <a16:creationId xmlns:a16="http://schemas.microsoft.com/office/drawing/2014/main" id="{643F773C-D59B-CB9A-1ECD-0E1D88DE4625}"/>
                </a:ext>
              </a:extLst>
            </p:cNvPr>
            <p:cNvSpPr/>
            <p:nvPr/>
          </p:nvSpPr>
          <p:spPr>
            <a:xfrm>
              <a:off x="3989907" y="3980074"/>
              <a:ext cx="973530" cy="457200"/>
            </a:xfrm>
            <a:prstGeom prst="homePlate">
              <a:avLst/>
            </a:prstGeom>
            <a:solidFill>
              <a:schemeClr val="bg1">
                <a:lumMod val="95000"/>
              </a:schemeClr>
            </a:solidFill>
            <a:ln>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a:t>Rule 3</a:t>
              </a:r>
            </a:p>
          </p:txBody>
        </p:sp>
        <p:sp>
          <p:nvSpPr>
            <p:cNvPr id="62" name="Rectangle 61">
              <a:extLst>
                <a:ext uri="{FF2B5EF4-FFF2-40B4-BE49-F238E27FC236}">
                  <a16:creationId xmlns:a16="http://schemas.microsoft.com/office/drawing/2014/main" id="{36379F3E-A1E2-F3DA-5DD0-AA0B16577065}"/>
                </a:ext>
              </a:extLst>
            </p:cNvPr>
            <p:cNvSpPr/>
            <p:nvPr/>
          </p:nvSpPr>
          <p:spPr>
            <a:xfrm>
              <a:off x="5529542" y="3990560"/>
              <a:ext cx="7079914" cy="677108"/>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R="0" lvl="0">
                <a:spcBef>
                  <a:spcPts val="0"/>
                </a:spcBef>
                <a:spcAft>
                  <a:spcPts val="0"/>
                </a:spcAft>
              </a:pPr>
              <a:r>
                <a:rPr lang="en-IE" sz="1900" dirty="0">
                  <a:latin typeface="Calibri" panose="020F0502020204030204" pitchFamily="34" charset="0"/>
                  <a:ea typeface="Calibri" panose="020F0502020204030204" pitchFamily="34" charset="0"/>
                </a:rPr>
                <a:t>I</a:t>
              </a:r>
              <a:r>
                <a:rPr lang="en-IE" sz="1900" dirty="0">
                  <a:effectLst/>
                  <a:latin typeface="Calibri" panose="020F0502020204030204" pitchFamily="34" charset="0"/>
                  <a:ea typeface="Calibri" panose="020F0502020204030204" pitchFamily="34" charset="0"/>
                </a:rPr>
                <a:t>n two syllable adjectives ending with </a:t>
              </a:r>
              <a:r>
                <a:rPr lang="en-IE" sz="1900" b="1" dirty="0">
                  <a:solidFill>
                    <a:schemeClr val="accent3">
                      <a:lumMod val="50000"/>
                    </a:schemeClr>
                  </a:solidFill>
                  <a:effectLst/>
                  <a:latin typeface="Calibri" panose="020F0502020204030204" pitchFamily="34" charset="0"/>
                  <a:ea typeface="Calibri" panose="020F0502020204030204" pitchFamily="34" charset="0"/>
                </a:rPr>
                <a:t>‘y’</a:t>
              </a:r>
              <a:r>
                <a:rPr lang="en-IE" sz="1900" dirty="0">
                  <a:solidFill>
                    <a:schemeClr val="accent3">
                      <a:lumMod val="50000"/>
                    </a:schemeClr>
                  </a:solidFill>
                  <a:effectLst/>
                  <a:latin typeface="Calibri" panose="020F0502020204030204" pitchFamily="34" charset="0"/>
                  <a:ea typeface="Calibri" panose="020F0502020204030204" pitchFamily="34" charset="0"/>
                </a:rPr>
                <a:t>, it</a:t>
              </a:r>
              <a:r>
                <a:rPr lang="en-IE" sz="1900" b="1" dirty="0">
                  <a:solidFill>
                    <a:schemeClr val="accent3">
                      <a:lumMod val="50000"/>
                    </a:schemeClr>
                  </a:solidFill>
                  <a:effectLst/>
                  <a:latin typeface="Calibri" panose="020F0502020204030204" pitchFamily="34" charset="0"/>
                  <a:ea typeface="Calibri" panose="020F0502020204030204" pitchFamily="34" charset="0"/>
                </a:rPr>
                <a:t> </a:t>
              </a:r>
              <a:r>
                <a:rPr lang="en-IE" sz="1900" dirty="0">
                  <a:effectLst/>
                  <a:latin typeface="Calibri" panose="020F0502020204030204" pitchFamily="34" charset="0"/>
                  <a:ea typeface="Calibri" panose="020F0502020204030204" pitchFamily="34" charset="0"/>
                </a:rPr>
                <a:t>changes to </a:t>
              </a:r>
              <a:r>
                <a:rPr lang="en-IE" sz="1900" b="1" dirty="0">
                  <a:effectLst/>
                  <a:latin typeface="Calibri" panose="020F0502020204030204" pitchFamily="34" charset="0"/>
                  <a:ea typeface="Calibri" panose="020F0502020204030204" pitchFamily="34" charset="0"/>
                </a:rPr>
                <a:t>‘</a:t>
              </a:r>
              <a:r>
                <a:rPr lang="en-IE" sz="1900" b="1" dirty="0" err="1">
                  <a:effectLst/>
                  <a:latin typeface="Calibri" panose="020F0502020204030204" pitchFamily="34" charset="0"/>
                  <a:ea typeface="Calibri" panose="020F0502020204030204" pitchFamily="34" charset="0"/>
                </a:rPr>
                <a:t>i</a:t>
              </a:r>
              <a:r>
                <a:rPr lang="en-IE" sz="1900" b="1" dirty="0">
                  <a:latin typeface="Calibri" panose="020F0502020204030204" pitchFamily="34" charset="0"/>
                  <a:ea typeface="Calibri" panose="020F0502020204030204" pitchFamily="34" charset="0"/>
                </a:rPr>
                <a:t>’</a:t>
              </a:r>
              <a:r>
                <a:rPr lang="en-IE" sz="1900" dirty="0">
                  <a:solidFill>
                    <a:schemeClr val="accent3">
                      <a:lumMod val="50000"/>
                    </a:schemeClr>
                  </a:solidFill>
                  <a:effectLst/>
                  <a:latin typeface="Calibri" panose="020F0502020204030204" pitchFamily="34" charset="0"/>
                  <a:ea typeface="Calibri" panose="020F0502020204030204" pitchFamily="34" charset="0"/>
                </a:rPr>
                <a:t> </a:t>
              </a:r>
              <a:r>
                <a:rPr lang="en-IE" sz="1900" dirty="0">
                  <a:effectLst/>
                  <a:latin typeface="Calibri" panose="020F0502020204030204" pitchFamily="34" charset="0"/>
                  <a:ea typeface="Calibri" panose="020F0502020204030204" pitchFamily="34" charset="0"/>
                </a:rPr>
                <a:t>in the comparative and superlative</a:t>
              </a:r>
              <a:r>
                <a:rPr lang="en-IE" sz="1900" dirty="0">
                  <a:solidFill>
                    <a:schemeClr val="tx1"/>
                  </a:solidFill>
                  <a:effectLst/>
                  <a:latin typeface="Calibri" panose="020F0502020204030204" pitchFamily="34" charset="0"/>
                  <a:ea typeface="Calibri" panose="020F0502020204030204" pitchFamily="34" charset="0"/>
                </a:rPr>
                <a:t> form</a:t>
              </a:r>
              <a:r>
                <a:rPr lang="en-IE" sz="1900" dirty="0">
                  <a:solidFill>
                    <a:schemeClr val="tx1"/>
                  </a:solidFill>
                  <a:latin typeface="Calibri" panose="020F0502020204030204" pitchFamily="34" charset="0"/>
                  <a:ea typeface="Calibri" panose="020F0502020204030204" pitchFamily="34" charset="0"/>
                </a:rPr>
                <a:t>.</a:t>
              </a:r>
              <a:r>
                <a:rPr lang="en-IE" sz="1900" b="1" dirty="0">
                  <a:solidFill>
                    <a:schemeClr val="accent3">
                      <a:lumMod val="50000"/>
                    </a:schemeClr>
                  </a:solidFill>
                  <a:effectLst/>
                  <a:latin typeface="Calibri" panose="020F0502020204030204" pitchFamily="34" charset="0"/>
                  <a:ea typeface="Calibri" panose="020F0502020204030204" pitchFamily="34" charset="0"/>
                </a:rPr>
                <a:t> Example - pretty - prettier - prettiest</a:t>
              </a:r>
              <a:endParaRPr lang="en-US" sz="1900" b="1" dirty="0">
                <a:solidFill>
                  <a:schemeClr val="accent3">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63" name="Group 62">
            <a:extLst>
              <a:ext uri="{FF2B5EF4-FFF2-40B4-BE49-F238E27FC236}">
                <a16:creationId xmlns:a16="http://schemas.microsoft.com/office/drawing/2014/main" id="{9DD3A087-9B6D-15E5-4DD6-39BF89FBEE2C}"/>
              </a:ext>
            </a:extLst>
          </p:cNvPr>
          <p:cNvGrpSpPr/>
          <p:nvPr/>
        </p:nvGrpSpPr>
        <p:grpSpPr>
          <a:xfrm>
            <a:off x="2975070" y="3789040"/>
            <a:ext cx="9058348" cy="735907"/>
            <a:chOff x="3924300" y="4956032"/>
            <a:chExt cx="9058348" cy="735907"/>
          </a:xfrm>
        </p:grpSpPr>
        <p:sp>
          <p:nvSpPr>
            <p:cNvPr id="64" name="Right Triangle 63">
              <a:extLst>
                <a:ext uri="{FF2B5EF4-FFF2-40B4-BE49-F238E27FC236}">
                  <a16:creationId xmlns:a16="http://schemas.microsoft.com/office/drawing/2014/main" id="{D60AE07C-51C3-F83A-4693-FC012F238488}"/>
                </a:ext>
              </a:extLst>
            </p:cNvPr>
            <p:cNvSpPr/>
            <p:nvPr/>
          </p:nvSpPr>
          <p:spPr>
            <a:xfrm flipH="1" flipV="1">
              <a:off x="3924300" y="5417686"/>
              <a:ext cx="119411" cy="128260"/>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Chevron 33">
              <a:extLst>
                <a:ext uri="{FF2B5EF4-FFF2-40B4-BE49-F238E27FC236}">
                  <a16:creationId xmlns:a16="http://schemas.microsoft.com/office/drawing/2014/main" id="{CF52C9C8-4CF6-528E-03D1-7780F02C1EF5}"/>
                </a:ext>
              </a:extLst>
            </p:cNvPr>
            <p:cNvSpPr/>
            <p:nvPr/>
          </p:nvSpPr>
          <p:spPr>
            <a:xfrm>
              <a:off x="4910938" y="4956032"/>
              <a:ext cx="575342" cy="467366"/>
            </a:xfrm>
            <a:prstGeom prst="chevron">
              <a:avLst>
                <a:gd name="adj" fmla="val 49292"/>
              </a:avLst>
            </a:prstGeom>
            <a:gradFill>
              <a:gsLst>
                <a:gs pos="0">
                  <a:schemeClr val="accent6">
                    <a:lumMod val="75000"/>
                  </a:schemeClr>
                </a:gs>
                <a:gs pos="65000">
                  <a:schemeClr val="accent6"/>
                </a:gs>
                <a:gs pos="100000">
                  <a:schemeClr val="accent6">
                    <a:lumMod val="40000"/>
                    <a:lumOff val="60000"/>
                  </a:schemeClr>
                </a:gs>
              </a:gsLst>
            </a:gradFill>
            <a:ln>
              <a:no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solidFill>
                  <a:schemeClr val="tx1"/>
                </a:solidFill>
              </a:endParaRPr>
            </a:p>
          </p:txBody>
        </p:sp>
        <p:sp>
          <p:nvSpPr>
            <p:cNvPr id="66" name="Chevron 34">
              <a:extLst>
                <a:ext uri="{FF2B5EF4-FFF2-40B4-BE49-F238E27FC236}">
                  <a16:creationId xmlns:a16="http://schemas.microsoft.com/office/drawing/2014/main" id="{D9B9C497-B3E3-D2DC-82EA-16C7401E65E5}"/>
                </a:ext>
              </a:extLst>
            </p:cNvPr>
            <p:cNvSpPr/>
            <p:nvPr/>
          </p:nvSpPr>
          <p:spPr>
            <a:xfrm>
              <a:off x="4681308" y="4958024"/>
              <a:ext cx="575342" cy="467366"/>
            </a:xfrm>
            <a:prstGeom prst="chevron">
              <a:avLst>
                <a:gd name="adj" fmla="val 49292"/>
              </a:avLst>
            </a:prstGeom>
            <a:gradFill>
              <a:gsLst>
                <a:gs pos="0">
                  <a:schemeClr val="accent6"/>
                </a:gs>
                <a:gs pos="43000">
                  <a:schemeClr val="accent6">
                    <a:lumMod val="60000"/>
                    <a:lumOff val="40000"/>
                  </a:schemeClr>
                </a:gs>
                <a:gs pos="100000">
                  <a:schemeClr val="accent6">
                    <a:lumMod val="40000"/>
                    <a:lumOff val="60000"/>
                  </a:schemeClr>
                </a:gs>
              </a:gsLst>
            </a:gradFill>
            <a:ln>
              <a:noFill/>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solidFill>
                  <a:schemeClr val="tx1"/>
                </a:solidFill>
              </a:endParaRPr>
            </a:p>
          </p:txBody>
        </p:sp>
        <p:sp>
          <p:nvSpPr>
            <p:cNvPr id="67" name="Chevron 35">
              <a:extLst>
                <a:ext uri="{FF2B5EF4-FFF2-40B4-BE49-F238E27FC236}">
                  <a16:creationId xmlns:a16="http://schemas.microsoft.com/office/drawing/2014/main" id="{8F531B53-A41B-50A0-91E4-6662CF485D6A}"/>
                </a:ext>
              </a:extLst>
            </p:cNvPr>
            <p:cNvSpPr/>
            <p:nvPr/>
          </p:nvSpPr>
          <p:spPr>
            <a:xfrm>
              <a:off x="4456022" y="4958024"/>
              <a:ext cx="575342" cy="467366"/>
            </a:xfrm>
            <a:prstGeom prst="chevron">
              <a:avLst>
                <a:gd name="adj" fmla="val 49292"/>
              </a:avLst>
            </a:prstGeom>
            <a:ln>
              <a:noFill/>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solidFill>
                  <a:schemeClr val="tx1"/>
                </a:solidFill>
              </a:endParaRPr>
            </a:p>
          </p:txBody>
        </p:sp>
        <p:sp>
          <p:nvSpPr>
            <p:cNvPr id="68" name="Pentagon 36">
              <a:extLst>
                <a:ext uri="{FF2B5EF4-FFF2-40B4-BE49-F238E27FC236}">
                  <a16:creationId xmlns:a16="http://schemas.microsoft.com/office/drawing/2014/main" id="{9FC94C19-6678-16E7-B075-D5F7212AAE81}"/>
                </a:ext>
              </a:extLst>
            </p:cNvPr>
            <p:cNvSpPr/>
            <p:nvPr/>
          </p:nvSpPr>
          <p:spPr>
            <a:xfrm>
              <a:off x="3929412" y="4960486"/>
              <a:ext cx="973530" cy="457200"/>
            </a:xfrm>
            <a:prstGeom prst="homePlate">
              <a:avLst/>
            </a:prstGeom>
            <a:solidFill>
              <a:schemeClr val="bg1">
                <a:lumMod val="95000"/>
              </a:schemeClr>
            </a:solidFill>
            <a:ln>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a:t>Rule 4</a:t>
              </a:r>
            </a:p>
          </p:txBody>
        </p:sp>
        <p:sp>
          <p:nvSpPr>
            <p:cNvPr id="69" name="Rectangle 68">
              <a:extLst>
                <a:ext uri="{FF2B5EF4-FFF2-40B4-BE49-F238E27FC236}">
                  <a16:creationId xmlns:a16="http://schemas.microsoft.com/office/drawing/2014/main" id="{CD0C7074-9737-3904-C80E-9AB9845E7A73}"/>
                </a:ext>
              </a:extLst>
            </p:cNvPr>
            <p:cNvSpPr/>
            <p:nvPr/>
          </p:nvSpPr>
          <p:spPr>
            <a:xfrm>
              <a:off x="5498732" y="4984053"/>
              <a:ext cx="7483916" cy="707886"/>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marR="0" lvl="0">
                <a:spcBef>
                  <a:spcPts val="0"/>
                </a:spcBef>
                <a:spcAft>
                  <a:spcPts val="0"/>
                </a:spcAft>
              </a:pPr>
              <a:r>
                <a:rPr lang="en-IE" sz="2000" dirty="0">
                  <a:effectLst/>
                  <a:latin typeface="Calibri" panose="020F0502020204030204" pitchFamily="34" charset="0"/>
                  <a:ea typeface="Calibri" panose="020F0502020204030204" pitchFamily="34" charset="0"/>
                </a:rPr>
                <a:t>If an adjective ends with a vowel and a consonant we double the consonant. </a:t>
              </a:r>
              <a:r>
                <a:rPr lang="en-IE" sz="2000" b="1" dirty="0">
                  <a:solidFill>
                    <a:schemeClr val="accent6">
                      <a:lumMod val="75000"/>
                    </a:schemeClr>
                  </a:solidFill>
                  <a:latin typeface="Calibri" panose="020F0502020204030204" pitchFamily="34" charset="0"/>
                  <a:ea typeface="Calibri" panose="020F0502020204030204" pitchFamily="34" charset="0"/>
                </a:rPr>
                <a:t>E</a:t>
              </a:r>
              <a:r>
                <a:rPr lang="en-IE" sz="2000" b="1" dirty="0">
                  <a:solidFill>
                    <a:schemeClr val="accent6">
                      <a:lumMod val="75000"/>
                    </a:schemeClr>
                  </a:solidFill>
                  <a:effectLst/>
                  <a:latin typeface="Calibri" panose="020F0502020204030204" pitchFamily="34" charset="0"/>
                  <a:ea typeface="Calibri" panose="020F0502020204030204" pitchFamily="34" charset="0"/>
                </a:rPr>
                <a:t>xamples - big - bigger - biggest, hot - hotter - hottest</a:t>
              </a:r>
              <a:endParaRPr lang="en-US" sz="2000" b="1" dirty="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endParaRPr>
            </a:p>
          </p:txBody>
        </p:sp>
      </p:grpSp>
      <p:sp>
        <p:nvSpPr>
          <p:cNvPr id="71" name="Right Triangle 70">
            <a:extLst>
              <a:ext uri="{FF2B5EF4-FFF2-40B4-BE49-F238E27FC236}">
                <a16:creationId xmlns:a16="http://schemas.microsoft.com/office/drawing/2014/main" id="{6D9AA89C-55E1-DBD0-DA9F-25C4E3F4F860}"/>
              </a:ext>
            </a:extLst>
          </p:cNvPr>
          <p:cNvSpPr/>
          <p:nvPr/>
        </p:nvSpPr>
        <p:spPr>
          <a:xfrm flipH="1" flipV="1">
            <a:off x="2969958" y="5893028"/>
            <a:ext cx="119411" cy="128260"/>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3" name="Group 82">
            <a:extLst>
              <a:ext uri="{FF2B5EF4-FFF2-40B4-BE49-F238E27FC236}">
                <a16:creationId xmlns:a16="http://schemas.microsoft.com/office/drawing/2014/main" id="{5126DF6C-C4E2-173E-6A44-543E0802861C}"/>
              </a:ext>
            </a:extLst>
          </p:cNvPr>
          <p:cNvGrpSpPr/>
          <p:nvPr/>
        </p:nvGrpSpPr>
        <p:grpSpPr>
          <a:xfrm>
            <a:off x="2981788" y="5373216"/>
            <a:ext cx="9018867" cy="707886"/>
            <a:chOff x="4717884" y="6381328"/>
            <a:chExt cx="9018867" cy="707886"/>
          </a:xfrm>
        </p:grpSpPr>
        <p:sp>
          <p:nvSpPr>
            <p:cNvPr id="78" name="Chevron 40">
              <a:extLst>
                <a:ext uri="{FF2B5EF4-FFF2-40B4-BE49-F238E27FC236}">
                  <a16:creationId xmlns:a16="http://schemas.microsoft.com/office/drawing/2014/main" id="{B656D68B-1EAC-8004-332A-5B1CA76E449C}"/>
                </a:ext>
              </a:extLst>
            </p:cNvPr>
            <p:cNvSpPr/>
            <p:nvPr/>
          </p:nvSpPr>
          <p:spPr>
            <a:xfrm>
              <a:off x="5704522" y="6416026"/>
              <a:ext cx="575342" cy="467366"/>
            </a:xfrm>
            <a:prstGeom prst="chevron">
              <a:avLst>
                <a:gd name="adj" fmla="val 49292"/>
              </a:avLst>
            </a:prstGeom>
            <a:gradFill flip="none" rotWithShape="1">
              <a:gsLst>
                <a:gs pos="0">
                  <a:schemeClr val="bg2">
                    <a:lumMod val="25000"/>
                    <a:shade val="30000"/>
                    <a:satMod val="115000"/>
                  </a:schemeClr>
                </a:gs>
                <a:gs pos="50000">
                  <a:schemeClr val="bg2">
                    <a:lumMod val="25000"/>
                    <a:shade val="67500"/>
                    <a:satMod val="115000"/>
                  </a:schemeClr>
                </a:gs>
                <a:gs pos="100000">
                  <a:schemeClr val="bg2">
                    <a:lumMod val="25000"/>
                    <a:shade val="100000"/>
                    <a:satMod val="115000"/>
                  </a:schemeClr>
                </a:gs>
              </a:gsLst>
              <a:lin ang="16200000" scaled="1"/>
              <a:tileRect/>
            </a:gradFill>
            <a:ln>
              <a:no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solidFill>
                  <a:schemeClr val="tx1"/>
                </a:solidFill>
              </a:endParaRPr>
            </a:p>
          </p:txBody>
        </p:sp>
        <p:sp>
          <p:nvSpPr>
            <p:cNvPr id="79" name="Chevron 41">
              <a:extLst>
                <a:ext uri="{FF2B5EF4-FFF2-40B4-BE49-F238E27FC236}">
                  <a16:creationId xmlns:a16="http://schemas.microsoft.com/office/drawing/2014/main" id="{735DE820-9769-F59E-9BCC-AAED6C6A9EBE}"/>
                </a:ext>
              </a:extLst>
            </p:cNvPr>
            <p:cNvSpPr/>
            <p:nvPr/>
          </p:nvSpPr>
          <p:spPr>
            <a:xfrm>
              <a:off x="5474892" y="6418018"/>
              <a:ext cx="575342" cy="467366"/>
            </a:xfrm>
            <a:prstGeom prst="chevron">
              <a:avLst>
                <a:gd name="adj" fmla="val 49292"/>
              </a:avLst>
            </a:prstGeom>
            <a:solidFill>
              <a:schemeClr val="bg2">
                <a:lumMod val="50000"/>
              </a:schemeClr>
            </a:solidFill>
            <a:ln>
              <a:noFill/>
            </a:ln>
            <a:effectLst>
              <a:outerShdw blurRad="50800" dist="38100" dir="2700000" algn="tl"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schemeClr val="tx1"/>
                </a:solidFill>
              </a:endParaRPr>
            </a:p>
          </p:txBody>
        </p:sp>
        <p:sp>
          <p:nvSpPr>
            <p:cNvPr id="88" name="Chevron 41">
              <a:extLst>
                <a:ext uri="{FF2B5EF4-FFF2-40B4-BE49-F238E27FC236}">
                  <a16:creationId xmlns:a16="http://schemas.microsoft.com/office/drawing/2014/main" id="{E744A254-5FBA-8B29-B8D8-EFF578C49F1B}"/>
                </a:ext>
              </a:extLst>
            </p:cNvPr>
            <p:cNvSpPr/>
            <p:nvPr/>
          </p:nvSpPr>
          <p:spPr>
            <a:xfrm>
              <a:off x="5293948" y="6416076"/>
              <a:ext cx="575342" cy="467366"/>
            </a:xfrm>
            <a:prstGeom prst="chevron">
              <a:avLst>
                <a:gd name="adj" fmla="val 49292"/>
              </a:avLst>
            </a:prstGeom>
            <a:solidFill>
              <a:schemeClr val="bg2">
                <a:lumMod val="75000"/>
              </a:schemeClr>
            </a:solidFill>
            <a:ln>
              <a:noFill/>
            </a:ln>
            <a:effectLst>
              <a:outerShdw blurRad="50800" dist="38100" dir="2700000" algn="tl"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schemeClr val="tx1"/>
                </a:solidFill>
              </a:endParaRPr>
            </a:p>
          </p:txBody>
        </p:sp>
        <p:sp>
          <p:nvSpPr>
            <p:cNvPr id="81" name="Rectangle 80">
              <a:extLst>
                <a:ext uri="{FF2B5EF4-FFF2-40B4-BE49-F238E27FC236}">
                  <a16:creationId xmlns:a16="http://schemas.microsoft.com/office/drawing/2014/main" id="{83445F31-65D8-B5BD-A80D-4EDF855B8070}"/>
                </a:ext>
              </a:extLst>
            </p:cNvPr>
            <p:cNvSpPr/>
            <p:nvPr/>
          </p:nvSpPr>
          <p:spPr>
            <a:xfrm>
              <a:off x="6319928" y="6381328"/>
              <a:ext cx="7416823" cy="707886"/>
            </a:xfrm>
            <a:prstGeom prst="rect">
              <a:avLst/>
            </a:prstGeom>
            <a:ln>
              <a:solidFill>
                <a:schemeClr val="bg2">
                  <a:lumMod val="25000"/>
                </a:schemeClr>
              </a:solidFill>
            </a:ln>
          </p:spPr>
          <p:style>
            <a:lnRef idx="2">
              <a:schemeClr val="dk1"/>
            </a:lnRef>
            <a:fillRef idx="1">
              <a:schemeClr val="lt1"/>
            </a:fillRef>
            <a:effectRef idx="0">
              <a:schemeClr val="dk1"/>
            </a:effectRef>
            <a:fontRef idx="minor">
              <a:schemeClr val="dk1"/>
            </a:fontRef>
          </p:style>
          <p:txBody>
            <a:bodyPr wrap="square">
              <a:spAutoFit/>
            </a:bodyPr>
            <a:lstStyle/>
            <a:p>
              <a:pPr marR="0" lvl="0">
                <a:spcBef>
                  <a:spcPts val="0"/>
                </a:spcBef>
                <a:spcAft>
                  <a:spcPts val="0"/>
                </a:spcAft>
              </a:pPr>
              <a:r>
                <a:rPr lang="en-IE" sz="2000" dirty="0">
                  <a:latin typeface="Calibri" panose="020F0502020204030204" pitchFamily="34" charset="0"/>
                  <a:ea typeface="Calibri" panose="020F0502020204030204" pitchFamily="34" charset="0"/>
                </a:rPr>
                <a:t>Some</a:t>
              </a:r>
              <a:r>
                <a:rPr lang="en-IE" sz="2000" dirty="0">
                  <a:effectLst/>
                  <a:latin typeface="Calibri" panose="020F0502020204030204" pitchFamily="34" charset="0"/>
                  <a:ea typeface="Calibri" panose="020F0502020204030204" pitchFamily="34" charset="0"/>
                </a:rPr>
                <a:t> adjectives change their form completely in comparative and superlative forms. </a:t>
              </a:r>
              <a:r>
                <a:rPr lang="en-IE" sz="2000" b="1" dirty="0">
                  <a:solidFill>
                    <a:schemeClr val="bg2">
                      <a:lumMod val="10000"/>
                    </a:schemeClr>
                  </a:solidFill>
                  <a:latin typeface="Calibri" panose="020F0502020204030204" pitchFamily="34" charset="0"/>
                  <a:ea typeface="Calibri" panose="020F0502020204030204" pitchFamily="34" charset="0"/>
                </a:rPr>
                <a:t>E</a:t>
              </a:r>
              <a:r>
                <a:rPr lang="en-IE" sz="2000" b="1" dirty="0">
                  <a:solidFill>
                    <a:schemeClr val="bg2">
                      <a:lumMod val="10000"/>
                    </a:schemeClr>
                  </a:solidFill>
                  <a:effectLst/>
                  <a:latin typeface="Calibri" panose="020F0502020204030204" pitchFamily="34" charset="0"/>
                  <a:ea typeface="Calibri" panose="020F0502020204030204" pitchFamily="34" charset="0"/>
                </a:rPr>
                <a:t>xample - good - better - best</a:t>
              </a:r>
              <a:endParaRPr lang="en-US" sz="2000" b="1" dirty="0">
                <a:solidFill>
                  <a:schemeClr val="bg2">
                    <a:lumMod val="1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80" name="Pentagon 43">
              <a:extLst>
                <a:ext uri="{FF2B5EF4-FFF2-40B4-BE49-F238E27FC236}">
                  <a16:creationId xmlns:a16="http://schemas.microsoft.com/office/drawing/2014/main" id="{2F13CED3-A511-4DF8-113A-179A2B65A3AB}"/>
                </a:ext>
              </a:extLst>
            </p:cNvPr>
            <p:cNvSpPr/>
            <p:nvPr/>
          </p:nvSpPr>
          <p:spPr>
            <a:xfrm>
              <a:off x="4717884" y="6422470"/>
              <a:ext cx="973530" cy="457200"/>
            </a:xfrm>
            <a:prstGeom prst="homePlate">
              <a:avLst/>
            </a:prstGeom>
            <a:solidFill>
              <a:schemeClr val="bg1">
                <a:lumMod val="95000"/>
              </a:schemeClr>
            </a:solidFill>
            <a:ln>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a:t>Rule 6</a:t>
              </a:r>
            </a:p>
          </p:txBody>
        </p:sp>
      </p:grpSp>
      <p:sp>
        <p:nvSpPr>
          <p:cNvPr id="77" name="Rectangle 76">
            <a:extLst>
              <a:ext uri="{FF2B5EF4-FFF2-40B4-BE49-F238E27FC236}">
                <a16:creationId xmlns:a16="http://schemas.microsoft.com/office/drawing/2014/main" id="{FD12999F-6C95-16C0-4D78-7E9A777A70D0}"/>
              </a:ext>
            </a:extLst>
          </p:cNvPr>
          <p:cNvSpPr/>
          <p:nvPr/>
        </p:nvSpPr>
        <p:spPr>
          <a:xfrm>
            <a:off x="119336" y="1988840"/>
            <a:ext cx="2455543" cy="3335397"/>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accent1"/>
                </a:solidFill>
              </a:rPr>
              <a:t>The rules for forming comparative and superlative degrees of comparison </a:t>
            </a:r>
          </a:p>
        </p:txBody>
      </p:sp>
      <p:grpSp>
        <p:nvGrpSpPr>
          <p:cNvPr id="90" name="Group 89">
            <a:extLst>
              <a:ext uri="{FF2B5EF4-FFF2-40B4-BE49-F238E27FC236}">
                <a16:creationId xmlns:a16="http://schemas.microsoft.com/office/drawing/2014/main" id="{111A1075-4064-CB34-2A2E-B7431DBE634D}"/>
              </a:ext>
            </a:extLst>
          </p:cNvPr>
          <p:cNvGrpSpPr/>
          <p:nvPr/>
        </p:nvGrpSpPr>
        <p:grpSpPr>
          <a:xfrm>
            <a:off x="2975070" y="4581128"/>
            <a:ext cx="9025585" cy="714330"/>
            <a:chOff x="4565484" y="4581128"/>
            <a:chExt cx="9025585" cy="714330"/>
          </a:xfrm>
        </p:grpSpPr>
        <p:grpSp>
          <p:nvGrpSpPr>
            <p:cNvPr id="89" name="Group 88">
              <a:extLst>
                <a:ext uri="{FF2B5EF4-FFF2-40B4-BE49-F238E27FC236}">
                  <a16:creationId xmlns:a16="http://schemas.microsoft.com/office/drawing/2014/main" id="{78477393-2BFB-9AEE-6085-D1D3581F28C7}"/>
                </a:ext>
              </a:extLst>
            </p:cNvPr>
            <p:cNvGrpSpPr/>
            <p:nvPr/>
          </p:nvGrpSpPr>
          <p:grpSpPr>
            <a:xfrm>
              <a:off x="4565484" y="4581128"/>
              <a:ext cx="9025585" cy="714330"/>
              <a:chOff x="4565484" y="4581128"/>
              <a:chExt cx="9025585" cy="714330"/>
            </a:xfrm>
          </p:grpSpPr>
          <p:sp>
            <p:nvSpPr>
              <p:cNvPr id="72" name="Chevron 40">
                <a:extLst>
                  <a:ext uri="{FF2B5EF4-FFF2-40B4-BE49-F238E27FC236}">
                    <a16:creationId xmlns:a16="http://schemas.microsoft.com/office/drawing/2014/main" id="{7C3EA3F3-A2FF-2E98-0E43-83ADE58167EB}"/>
                  </a:ext>
                </a:extLst>
              </p:cNvPr>
              <p:cNvSpPr/>
              <p:nvPr/>
            </p:nvSpPr>
            <p:spPr>
              <a:xfrm>
                <a:off x="5552122" y="4581128"/>
                <a:ext cx="575342" cy="467366"/>
              </a:xfrm>
              <a:prstGeom prst="chevron">
                <a:avLst>
                  <a:gd name="adj" fmla="val 49292"/>
                </a:avLst>
              </a:prstGeom>
              <a:gradFill>
                <a:gsLst>
                  <a:gs pos="0">
                    <a:schemeClr val="accent2">
                      <a:lumMod val="75000"/>
                    </a:schemeClr>
                  </a:gs>
                  <a:gs pos="53000">
                    <a:schemeClr val="accent2"/>
                  </a:gs>
                  <a:gs pos="100000">
                    <a:schemeClr val="accent2">
                      <a:lumMod val="40000"/>
                      <a:lumOff val="60000"/>
                    </a:schemeClr>
                  </a:gs>
                </a:gsLst>
              </a:gradFill>
              <a:ln>
                <a:no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solidFill>
                    <a:schemeClr val="tx1"/>
                  </a:solidFill>
                </a:endParaRPr>
              </a:p>
            </p:txBody>
          </p:sp>
          <p:sp>
            <p:nvSpPr>
              <p:cNvPr id="73" name="Chevron 41">
                <a:extLst>
                  <a:ext uri="{FF2B5EF4-FFF2-40B4-BE49-F238E27FC236}">
                    <a16:creationId xmlns:a16="http://schemas.microsoft.com/office/drawing/2014/main" id="{83A6B59D-61FF-281A-8B9E-F3A8540F42E7}"/>
                  </a:ext>
                </a:extLst>
              </p:cNvPr>
              <p:cNvSpPr/>
              <p:nvPr/>
            </p:nvSpPr>
            <p:spPr>
              <a:xfrm>
                <a:off x="5322492" y="4583120"/>
                <a:ext cx="575342" cy="467366"/>
              </a:xfrm>
              <a:prstGeom prst="chevron">
                <a:avLst>
                  <a:gd name="adj" fmla="val 49292"/>
                </a:avLst>
              </a:prstGeom>
              <a:gradFill>
                <a:gsLst>
                  <a:gs pos="0">
                    <a:schemeClr val="accent2"/>
                  </a:gs>
                  <a:gs pos="51000">
                    <a:schemeClr val="accent2">
                      <a:lumMod val="60000"/>
                      <a:lumOff val="40000"/>
                    </a:schemeClr>
                  </a:gs>
                  <a:gs pos="100000">
                    <a:schemeClr val="accent2">
                      <a:lumMod val="20000"/>
                      <a:lumOff val="80000"/>
                    </a:schemeClr>
                  </a:gs>
                </a:gsLst>
              </a:gradFill>
              <a:ln>
                <a:noFill/>
              </a:ln>
              <a:effectLst>
                <a:outerShdw blurRad="50800" dist="38100" dir="2700000" algn="tl"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schemeClr val="tx1"/>
                  </a:solidFill>
                </a:endParaRPr>
              </a:p>
            </p:txBody>
          </p:sp>
          <p:sp>
            <p:nvSpPr>
              <p:cNvPr id="74" name="Chevron 42">
                <a:extLst>
                  <a:ext uri="{FF2B5EF4-FFF2-40B4-BE49-F238E27FC236}">
                    <a16:creationId xmlns:a16="http://schemas.microsoft.com/office/drawing/2014/main" id="{70640158-6ED6-C3AA-907D-06E3688DE3AC}"/>
                  </a:ext>
                </a:extLst>
              </p:cNvPr>
              <p:cNvSpPr/>
              <p:nvPr/>
            </p:nvSpPr>
            <p:spPr>
              <a:xfrm>
                <a:off x="5097206" y="4583120"/>
                <a:ext cx="575342" cy="467366"/>
              </a:xfrm>
              <a:prstGeom prst="chevron">
                <a:avLst>
                  <a:gd name="adj" fmla="val 49292"/>
                </a:avLst>
              </a:prstGeom>
              <a:ln>
                <a:noFill/>
              </a:ln>
              <a:effectLst>
                <a:outerShdw blurRad="50800" dist="38100" dir="2700000" algn="tl"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schemeClr val="tx1"/>
                  </a:solidFill>
                </a:endParaRPr>
              </a:p>
            </p:txBody>
          </p:sp>
          <p:sp>
            <p:nvSpPr>
              <p:cNvPr id="75" name="Pentagon 43">
                <a:extLst>
                  <a:ext uri="{FF2B5EF4-FFF2-40B4-BE49-F238E27FC236}">
                    <a16:creationId xmlns:a16="http://schemas.microsoft.com/office/drawing/2014/main" id="{94663D14-B455-7DF9-5390-2096BBAE1281}"/>
                  </a:ext>
                </a:extLst>
              </p:cNvPr>
              <p:cNvSpPr/>
              <p:nvPr/>
            </p:nvSpPr>
            <p:spPr>
              <a:xfrm>
                <a:off x="4565484" y="4587572"/>
                <a:ext cx="973530" cy="457200"/>
              </a:xfrm>
              <a:prstGeom prst="homePlate">
                <a:avLst/>
              </a:prstGeom>
              <a:solidFill>
                <a:schemeClr val="bg1">
                  <a:lumMod val="95000"/>
                </a:schemeClr>
              </a:solidFill>
              <a:ln>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a:t>Rule 5</a:t>
                </a:r>
              </a:p>
            </p:txBody>
          </p:sp>
          <p:sp>
            <p:nvSpPr>
              <p:cNvPr id="76" name="Rectangle 75">
                <a:extLst>
                  <a:ext uri="{FF2B5EF4-FFF2-40B4-BE49-F238E27FC236}">
                    <a16:creationId xmlns:a16="http://schemas.microsoft.com/office/drawing/2014/main" id="{E04A296D-D6CE-4DF9-BDCF-33FDB687AB3C}"/>
                  </a:ext>
                </a:extLst>
              </p:cNvPr>
              <p:cNvSpPr/>
              <p:nvPr/>
            </p:nvSpPr>
            <p:spPr>
              <a:xfrm>
                <a:off x="6174246" y="4587572"/>
                <a:ext cx="7416823" cy="707886"/>
              </a:xfrm>
              <a:prstGeom prst="rect">
                <a:avLst/>
              </a:prstGeom>
              <a:ln>
                <a:solidFill>
                  <a:schemeClr val="accent2">
                    <a:lumMod val="75000"/>
                  </a:schemeClr>
                </a:solidFill>
              </a:ln>
            </p:spPr>
            <p:style>
              <a:lnRef idx="2">
                <a:schemeClr val="accent2"/>
              </a:lnRef>
              <a:fillRef idx="1">
                <a:schemeClr val="lt1"/>
              </a:fillRef>
              <a:effectRef idx="0">
                <a:schemeClr val="accent2"/>
              </a:effectRef>
              <a:fontRef idx="minor">
                <a:schemeClr val="dk1"/>
              </a:fontRef>
            </p:style>
            <p:txBody>
              <a:bodyPr wrap="square">
                <a:spAutoFit/>
              </a:bodyPr>
              <a:lstStyle/>
              <a:p>
                <a:pPr marR="0" lvl="0">
                  <a:spcBef>
                    <a:spcPts val="0"/>
                  </a:spcBef>
                  <a:spcAft>
                    <a:spcPts val="0"/>
                  </a:spcAft>
                </a:pPr>
                <a:r>
                  <a:rPr lang="en-IE" sz="2000" dirty="0"/>
                  <a:t>For two syllable adjectives ending in </a:t>
                </a:r>
                <a:r>
                  <a:rPr lang="en-IE" sz="2000" b="1" dirty="0">
                    <a:solidFill>
                      <a:schemeClr val="accent2">
                        <a:lumMod val="75000"/>
                      </a:schemeClr>
                    </a:solidFill>
                  </a:rPr>
                  <a:t>ed, </a:t>
                </a:r>
                <a:r>
                  <a:rPr lang="en-IE" sz="2000" b="1" dirty="0" err="1">
                    <a:solidFill>
                      <a:schemeClr val="accent2">
                        <a:lumMod val="75000"/>
                      </a:schemeClr>
                    </a:solidFill>
                  </a:rPr>
                  <a:t>ing</a:t>
                </a:r>
                <a:r>
                  <a:rPr lang="en-IE" sz="2000" b="1" dirty="0">
                    <a:solidFill>
                      <a:schemeClr val="accent2">
                        <a:lumMod val="75000"/>
                      </a:schemeClr>
                    </a:solidFill>
                  </a:rPr>
                  <a:t>, </a:t>
                </a:r>
                <a:r>
                  <a:rPr lang="en-IE" sz="2000" b="1" dirty="0" err="1">
                    <a:solidFill>
                      <a:schemeClr val="accent2">
                        <a:lumMod val="75000"/>
                      </a:schemeClr>
                    </a:solidFill>
                  </a:rPr>
                  <a:t>ful</a:t>
                </a:r>
                <a:r>
                  <a:rPr lang="en-IE" sz="2000" b="1" dirty="0">
                    <a:solidFill>
                      <a:schemeClr val="accent2">
                        <a:lumMod val="75000"/>
                      </a:schemeClr>
                    </a:solidFill>
                  </a:rPr>
                  <a:t> or less </a:t>
                </a:r>
                <a:r>
                  <a:rPr lang="en-IE" sz="2000" dirty="0"/>
                  <a:t>always form the comparative with </a:t>
                </a:r>
                <a:r>
                  <a:rPr lang="en-IE" sz="2000" b="1" dirty="0">
                    <a:solidFill>
                      <a:schemeClr val="accent2">
                        <a:lumMod val="75000"/>
                      </a:schemeClr>
                    </a:solidFill>
                  </a:rPr>
                  <a:t>more</a:t>
                </a:r>
                <a:r>
                  <a:rPr lang="en-IE" sz="2000" dirty="0"/>
                  <a:t> and the superlative with </a:t>
                </a:r>
                <a:r>
                  <a:rPr lang="en-IE" sz="2000" b="1" dirty="0">
                    <a:solidFill>
                      <a:schemeClr val="accent2">
                        <a:lumMod val="75000"/>
                      </a:schemeClr>
                    </a:solidFill>
                  </a:rPr>
                  <a:t>most</a:t>
                </a:r>
                <a:r>
                  <a:rPr lang="en-IE" sz="2000" dirty="0">
                    <a:solidFill>
                      <a:schemeClr val="tx1"/>
                    </a:solidFill>
                  </a:rPr>
                  <a:t>.</a:t>
                </a:r>
                <a:endParaRPr lang="en-US" sz="20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grpSp>
        <p:sp>
          <p:nvSpPr>
            <p:cNvPr id="84" name="Right Triangle 83">
              <a:extLst>
                <a:ext uri="{FF2B5EF4-FFF2-40B4-BE49-F238E27FC236}">
                  <a16:creationId xmlns:a16="http://schemas.microsoft.com/office/drawing/2014/main" id="{465E3399-E5B9-3269-851D-0B5FDC5B323F}"/>
                </a:ext>
              </a:extLst>
            </p:cNvPr>
            <p:cNvSpPr/>
            <p:nvPr/>
          </p:nvSpPr>
          <p:spPr>
            <a:xfrm flipH="1" flipV="1">
              <a:off x="4583832" y="5028932"/>
              <a:ext cx="119411" cy="128260"/>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381133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10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wipe(left)">
                                      <p:cBhvr>
                                        <p:cTn id="16" dur="1000"/>
                                        <p:tgtEl>
                                          <p:spTgt spid="2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56"/>
                                        </p:tgtEl>
                                        <p:attrNameLst>
                                          <p:attrName>style.visibility</p:attrName>
                                        </p:attrNameLst>
                                      </p:cBhvr>
                                      <p:to>
                                        <p:strVal val="visible"/>
                                      </p:to>
                                    </p:set>
                                    <p:animEffect transition="in" filter="wipe(left)">
                                      <p:cBhvr>
                                        <p:cTn id="21" dur="1000"/>
                                        <p:tgtEl>
                                          <p:spTgt spid="56"/>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63"/>
                                        </p:tgtEl>
                                        <p:attrNameLst>
                                          <p:attrName>style.visibility</p:attrName>
                                        </p:attrNameLst>
                                      </p:cBhvr>
                                      <p:to>
                                        <p:strVal val="visible"/>
                                      </p:to>
                                    </p:set>
                                    <p:animEffect transition="in" filter="wipe(left)">
                                      <p:cBhvr>
                                        <p:cTn id="26" dur="1000"/>
                                        <p:tgtEl>
                                          <p:spTgt spid="63"/>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90"/>
                                        </p:tgtEl>
                                        <p:attrNameLst>
                                          <p:attrName>style.visibility</p:attrName>
                                        </p:attrNameLst>
                                      </p:cBhvr>
                                      <p:to>
                                        <p:strVal val="visible"/>
                                      </p:to>
                                    </p:set>
                                    <p:animEffect transition="in" filter="wipe(left)">
                                      <p:cBhvr>
                                        <p:cTn id="31" dur="1000"/>
                                        <p:tgtEl>
                                          <p:spTgt spid="90"/>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83"/>
                                        </p:tgtEl>
                                        <p:attrNameLst>
                                          <p:attrName>style.visibility</p:attrName>
                                        </p:attrNameLst>
                                      </p:cBhvr>
                                      <p:to>
                                        <p:strVal val="visible"/>
                                      </p:to>
                                    </p:set>
                                    <p:animEffect transition="in" filter="wipe(left)">
                                      <p:cBhvr>
                                        <p:cTn id="36" dur="1000"/>
                                        <p:tgtEl>
                                          <p:spTgt spid="83"/>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71"/>
                                        </p:tgtEl>
                                        <p:attrNameLst>
                                          <p:attrName>style.visibility</p:attrName>
                                        </p:attrNameLst>
                                      </p:cBhvr>
                                      <p:to>
                                        <p:strVal val="visible"/>
                                      </p:to>
                                    </p:set>
                                    <p:animEffect transition="in" filter="wipe(down)">
                                      <p:cBhvr>
                                        <p:cTn id="39" dur="10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99547E40-1016-42B9-890A-A4F6921E12BD}"/>
              </a:ext>
            </a:extLst>
          </p:cNvPr>
          <p:cNvGraphicFramePr>
            <a:graphicFrameLocks noGrp="1"/>
          </p:cNvGraphicFramePr>
          <p:nvPr/>
        </p:nvGraphicFramePr>
        <p:xfrm>
          <a:off x="1127448" y="700345"/>
          <a:ext cx="9937103" cy="5457309"/>
        </p:xfrm>
        <a:graphic>
          <a:graphicData uri="http://schemas.openxmlformats.org/drawingml/2006/table">
            <a:tbl>
              <a:tblPr firstRow="1" bandRow="1">
                <a:tableStyleId>{5C22544A-7EE6-4342-B048-85BDC9FD1C3A}</a:tableStyleId>
              </a:tblPr>
              <a:tblGrid>
                <a:gridCol w="1008112">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5832648">
                  <a:extLst>
                    <a:ext uri="{9D8B030D-6E8A-4147-A177-3AD203B41FA5}">
                      <a16:colId xmlns:a16="http://schemas.microsoft.com/office/drawing/2014/main" val="20002"/>
                    </a:ext>
                  </a:extLst>
                </a:gridCol>
                <a:gridCol w="1584175">
                  <a:extLst>
                    <a:ext uri="{9D8B030D-6E8A-4147-A177-3AD203B41FA5}">
                      <a16:colId xmlns:a16="http://schemas.microsoft.com/office/drawing/2014/main" val="2861519634"/>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a:t>
                      </a:r>
                    </a:p>
                  </a:txBody>
                  <a:tcPr/>
                </a:tc>
                <a:tc>
                  <a:txBody>
                    <a:bodyPr/>
                    <a:lstStyle/>
                    <a:p>
                      <a:pPr algn="ctr"/>
                      <a:r>
                        <a:rPr lang="en-IN" sz="2000" dirty="0"/>
                        <a:t>Author </a:t>
                      </a:r>
                    </a:p>
                  </a:txBody>
                  <a:tcPr/>
                </a:tc>
                <a:extLst>
                  <a:ext uri="{0D108BD9-81ED-4DB2-BD59-A6C34878D82A}">
                    <a16:rowId xmlns:a16="http://schemas.microsoft.com/office/drawing/2014/main" val="10000"/>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1"/>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2"/>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3"/>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4"/>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5"/>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6"/>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7"/>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8"/>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9"/>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0"/>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1"/>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2"/>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3"/>
                  </a:ext>
                </a:extLst>
              </a:tr>
            </a:tbl>
          </a:graphicData>
        </a:graphic>
      </p:graphicFrame>
      <p:sp>
        <p:nvSpPr>
          <p:cNvPr id="5" name="Title 1">
            <a:extLst>
              <a:ext uri="{FF2B5EF4-FFF2-40B4-BE49-F238E27FC236}">
                <a16:creationId xmlns:a16="http://schemas.microsoft.com/office/drawing/2014/main" id="{B8945A06-9906-EFE3-68D5-23506ABF20A2}"/>
              </a:ext>
            </a:extLst>
          </p:cNvPr>
          <p:cNvSpPr txBox="1">
            <a:spLocks/>
          </p:cNvSpPr>
          <p:nvPr/>
        </p:nvSpPr>
        <p:spPr>
          <a:xfrm>
            <a:off x="3549975" y="116632"/>
            <a:ext cx="5092048" cy="500042"/>
          </a:xfrm>
          <a:prstGeom prst="rect">
            <a:avLst/>
          </a:prstGeom>
        </p:spPr>
        <p:txBody>
          <a:bodyPr>
            <a:normAutofit fontScale="6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4400" b="0" i="0" u="none" strike="noStrike" kern="1200" cap="none" spc="0" normalizeH="0" baseline="0" noProof="0">
                <a:ln>
                  <a:noFill/>
                </a:ln>
                <a:solidFill>
                  <a:prstClr val="black"/>
                </a:solidFill>
                <a:effectLst/>
                <a:uLnTx/>
                <a:uFillTx/>
                <a:latin typeface="Calibri"/>
                <a:ea typeface="+mj-ea"/>
                <a:cs typeface="+mj-cs"/>
              </a:rPr>
              <a:t>Attribution / Citation</a:t>
            </a:r>
            <a:endParaRPr kumimoji="0" lang="en-IN" sz="4400" b="0" i="0" u="none" strike="noStrike" kern="1200" cap="none" spc="0" normalizeH="0" baseline="0" noProof="0" dirty="0">
              <a:ln>
                <a:noFill/>
              </a:ln>
              <a:solidFill>
                <a:prstClr val="black"/>
              </a:solidFill>
              <a:effectLst/>
              <a:uLnTx/>
              <a:uFillTx/>
              <a:latin typeface="Calibri"/>
              <a:ea typeface="+mj-ea"/>
              <a:cs typeface="+mj-cs"/>
            </a:endParaRPr>
          </a:p>
        </p:txBody>
      </p:sp>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6636</TotalTime>
  <Words>438</Words>
  <Application>Microsoft Office PowerPoint</Application>
  <PresentationFormat>Widescreen</PresentationFormat>
  <Paragraphs>42</Paragraphs>
  <Slides>4</Slides>
  <Notes>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vt:i4>
      </vt:variant>
    </vt:vector>
  </HeadingPairs>
  <TitlesOfParts>
    <vt:vector size="9" baseType="lpstr">
      <vt:lpstr>Arial</vt:lpstr>
      <vt:lpstr>Calibri</vt:lpstr>
      <vt:lpstr>Wingdings</vt:lpstr>
      <vt:lpstr>DD</vt:lpstr>
      <vt:lpstr>1_DD</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551</cp:revision>
  <dcterms:created xsi:type="dcterms:W3CDTF">2020-08-28T09:38:22Z</dcterms:created>
  <dcterms:modified xsi:type="dcterms:W3CDTF">2023-02-11T02:38:46Z</dcterms:modified>
</cp:coreProperties>
</file>