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61" r:id="rId4"/>
    <p:sldId id="263"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711" autoAdjust="0"/>
  </p:normalViewPr>
  <p:slideViewPr>
    <p:cSldViewPr>
      <p:cViewPr varScale="1">
        <p:scale>
          <a:sx n="67" d="100"/>
          <a:sy n="67" d="100"/>
        </p:scale>
        <p:origin x="624" y="53"/>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7/15/2022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Constitution_of_India_(31667825533).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reepik.com/free-vector/sport-healthy-family-set_9587304.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images/id-543007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just" rtl="0">
              <a:spcBef>
                <a:spcPts val="120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p>
          <a:p>
            <a:pPr algn="just" rtl="0">
              <a:spcBef>
                <a:spcPts val="1200"/>
              </a:spcBef>
              <a:spcAft>
                <a:spcPts val="0"/>
              </a:spcAft>
            </a:pPr>
            <a:r>
              <a:rPr lang="en-GB" sz="1800" b="0" i="1" u="none" strike="noStrike" dirty="0">
                <a:solidFill>
                  <a:srgbClr val="002060"/>
                </a:solidFill>
                <a:effectLst/>
                <a:latin typeface="Times New Roman" panose="02020603050405020304" pitchFamily="18" charset="0"/>
              </a:rPr>
              <a:t>The teacher may introduce the topic by stating that, “a nation is also governed by certain rules and regulations known </a:t>
            </a:r>
          </a:p>
          <a:p>
            <a:pPr algn="just" rtl="0">
              <a:spcBef>
                <a:spcPts val="1200"/>
              </a:spcBef>
              <a:spcAft>
                <a:spcPts val="0"/>
              </a:spcAft>
            </a:pPr>
            <a:r>
              <a:rPr lang="en-GB" sz="1800" b="0" i="1" u="none" strike="noStrike" dirty="0">
                <a:solidFill>
                  <a:srgbClr val="002060"/>
                </a:solidFill>
                <a:effectLst/>
                <a:latin typeface="Times New Roman" panose="02020603050405020304" pitchFamily="18" charset="0"/>
              </a:rPr>
              <a:t>as the Constitution. Now let us learn what a Constitution is.” </a:t>
            </a:r>
            <a:endParaRPr lang="en-GB" sz="2800" b="0" dirty="0">
              <a:effectLst/>
            </a:endParaRPr>
          </a:p>
          <a:p>
            <a:br>
              <a:rPr lang="en-GB" sz="2800"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https://commons.wikimedia.org/wiki/File:Constitution_of_India_(31667825533).jpg</a:t>
            </a:r>
            <a:r>
              <a:rPr lang="en-US" sz="1200" dirty="0"/>
              <a:t> (Geospatial  World)</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r>
              <a:rPr lang="en-IN" sz="1200" dirty="0">
                <a:solidFill>
                  <a:srgbClr val="0000FF"/>
                </a:solidFill>
                <a:hlinkClick r:id="rId3">
                  <a:extLst>
                    <a:ext uri="{A12FA001-AC4F-418D-AE19-62706E023703}">
                      <ahyp:hlinkClr xmlns:ahyp="http://schemas.microsoft.com/office/drawing/2018/hyperlinkcolor" val="tx"/>
                    </a:ext>
                  </a:extLst>
                </a:hlinkClick>
              </a:rPr>
              <a:t>Family - https://www.freepik.com/free-vector/organic-flat-international-day-families-illustration_13234274.htm#query=FAMILY&amp;position=15&amp;from_view=search (</a:t>
            </a:r>
            <a:r>
              <a:rPr lang="en-IN" sz="1200" dirty="0" err="1">
                <a:solidFill>
                  <a:srgbClr val="0000FF"/>
                </a:solidFill>
                <a:hlinkClick r:id="rId3">
                  <a:extLst>
                    <a:ext uri="{A12FA001-AC4F-418D-AE19-62706E023703}">
                      <ahyp:hlinkClr xmlns:ahyp="http://schemas.microsoft.com/office/drawing/2018/hyperlinkcolor" val="tx"/>
                    </a:ext>
                  </a:extLst>
                </a:hlinkClick>
              </a:rPr>
              <a:t>freepik</a:t>
            </a:r>
            <a:r>
              <a:rPr lang="en-IN" sz="1200" dirty="0">
                <a:solidFill>
                  <a:srgbClr val="0000FF"/>
                </a:solidFill>
                <a:hlinkClick r:id="rId3">
                  <a:extLst>
                    <a:ext uri="{A12FA001-AC4F-418D-AE19-62706E023703}">
                      <ahyp:hlinkClr xmlns:ahyp="http://schemas.microsoft.com/office/drawing/2018/hyperlinkcolor" val="tx"/>
                    </a:ext>
                  </a:extLst>
                </a:hlinkClick>
              </a:rPr>
              <a:t>)</a:t>
            </a:r>
          </a:p>
          <a:p>
            <a:r>
              <a:rPr lang="en-IN" sz="1200" dirty="0">
                <a:solidFill>
                  <a:schemeClr val="tx1"/>
                </a:solidFill>
              </a:rPr>
              <a:t>Rules - https://www.freepik.com/free-vector/business-people-studying-list-rules-reading-guidance-making-checklist_11235251.htm#page=2&amp;query=rules&amp;position=12&amp;from_view=search (</a:t>
            </a:r>
            <a:r>
              <a:rPr lang="en-IN" sz="1200" dirty="0" err="1">
                <a:solidFill>
                  <a:schemeClr val="tx1"/>
                </a:solidFill>
              </a:rPr>
              <a:t>pch.vector</a:t>
            </a:r>
            <a:r>
              <a:rPr lang="en-IN" sz="1200" dirty="0">
                <a:solidFill>
                  <a:schemeClr val="tx1"/>
                </a:solidFill>
              </a:rPr>
              <a:t>)</a:t>
            </a:r>
          </a:p>
          <a:p>
            <a:r>
              <a:rPr lang="en-IN" sz="1200" dirty="0">
                <a:solidFill>
                  <a:schemeClr val="tx1"/>
                </a:solidFill>
              </a:rPr>
              <a:t>Constitution - https://commons.wikimedia.org/wiki/File:The_Constitution_of_India_(Original_Calligraphed_and_Illuminated_Version).djvu</a:t>
            </a:r>
          </a:p>
          <a:p>
            <a:r>
              <a:rPr lang="en-IN" sz="1200" dirty="0">
                <a:solidFill>
                  <a:schemeClr val="tx1"/>
                </a:solidFill>
              </a:rPr>
              <a:t>Sports club - </a:t>
            </a:r>
            <a:r>
              <a:rPr lang="en-IN" sz="1200" u="sng" dirty="0">
                <a:solidFill>
                  <a:srgbClr val="0000FF"/>
                </a:solidFill>
              </a:rPr>
              <a:t>https://www.freepik.com/free-vector/sketches-man-playing-baseball_23666154.htm#page=10&amp;query=baseball&amp;position=42&amp;from_view=search </a:t>
            </a:r>
          </a:p>
          <a:p>
            <a:r>
              <a:rPr lang="en-IN" sz="1200" b="0" u="sng" dirty="0">
                <a:solidFill>
                  <a:srgbClr val="0000FF"/>
                </a:solidFill>
              </a:rPr>
              <a:t>(</a:t>
            </a:r>
            <a:r>
              <a:rPr lang="en-IN" sz="1200" b="0" u="sng" dirty="0" err="1">
                <a:solidFill>
                  <a:srgbClr val="0000FF"/>
                </a:solidFill>
              </a:rPr>
              <a:t>brgfx</a:t>
            </a:r>
            <a:r>
              <a:rPr lang="en-IN" sz="1200" b="0" u="sng" dirty="0">
                <a:solidFill>
                  <a:srgbClr val="0000FF"/>
                </a:solidFill>
              </a:rPr>
              <a:t>)</a:t>
            </a:r>
            <a:endParaRPr lang="en-IN" b="0" u="sng"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1805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To explain the meaning of </a:t>
            </a:r>
            <a:r>
              <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fundamental law</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the teacher may give the example of the train engine.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Like an engine that determines the track which is followed by every other coach, the constitution sets the basic framework which is followed by every other rule and regulation of a country.</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a:t>
            </a:r>
          </a:p>
          <a:p>
            <a:pPr rtl="0"/>
            <a:r>
              <a:rPr lang="en-IN" sz="1200" dirty="0"/>
              <a:t>Train - https://pixabay.com/images/id-308471/</a:t>
            </a:r>
          </a:p>
          <a:p>
            <a:r>
              <a:rPr lang="en-IN" sz="1200" dirty="0"/>
              <a:t>Voting - https://pixabay.com/images/id-3676577/</a:t>
            </a:r>
          </a:p>
          <a:p>
            <a:r>
              <a:rPr lang="en-IN" sz="1200" dirty="0"/>
              <a:t>Parliament - https://pixabay.com/images/id-2028311/</a:t>
            </a:r>
          </a:p>
          <a:p>
            <a:endParaRPr lang="en-IN" sz="120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392019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rtl="0"/>
            <a:r>
              <a:rPr lang="en-IN" sz="1200" b="0" i="0" u="none" strike="noStrike" kern="1200" dirty="0">
                <a:solidFill>
                  <a:schemeClr val="tx1"/>
                </a:solidFill>
                <a:latin typeface="+mn-lt"/>
                <a:ea typeface="+mn-ea"/>
                <a:cs typeface="+mn-cs"/>
              </a:rPr>
              <a:t> Agriculture </a:t>
            </a:r>
            <a:r>
              <a:rPr lang="en-IN" sz="1200" b="1" i="0" u="none" strike="noStrike" kern="1200" dirty="0">
                <a:solidFill>
                  <a:schemeClr val="tx1"/>
                </a:solidFill>
                <a:latin typeface="+mn-lt"/>
                <a:ea typeface="+mn-ea"/>
                <a:cs typeface="+mn-cs"/>
              </a:rPr>
              <a:t>-</a:t>
            </a:r>
            <a:r>
              <a:rPr lang="en-IN" sz="1200" b="0" i="0" u="none" strike="noStrike" kern="1200" dirty="0">
                <a:solidFill>
                  <a:schemeClr val="tx1"/>
                </a:solidFill>
                <a:latin typeface="+mn-lt"/>
                <a:ea typeface="+mn-ea"/>
                <a:cs typeface="+mn-cs"/>
              </a:rPr>
              <a:t> </a:t>
            </a:r>
            <a:r>
              <a:rPr lang="en-IN" sz="1200" dirty="0">
                <a:hlinkClick r:id="rId3"/>
              </a:rPr>
              <a:t>https://pixabay.com/images/id-5430070/</a:t>
            </a:r>
            <a:endParaRPr lang="en-IN" sz="1200" dirty="0"/>
          </a:p>
          <a:p>
            <a:r>
              <a:rPr lang="en-IN" sz="1200" u="none" dirty="0"/>
              <a:t>Indian tricolour - https://pixabay.com/images/id-1079098/</a:t>
            </a:r>
          </a:p>
          <a:p>
            <a:r>
              <a:rPr lang="en-IN" sz="1200" dirty="0"/>
              <a:t>Defence - https://pixabay.com/photos/indian-flag-indian-army-statue-2644512/</a:t>
            </a:r>
          </a:p>
          <a:p>
            <a:endParaRPr lang="en-US"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372191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images/id-308471/" TargetMode="External"/><Relationship Id="rId13" Type="http://schemas.openxmlformats.org/officeDocument/2006/relationships/hyperlink" Target="https://pixabay.com/photos/indian-flag-indian-army-statue-2644512/" TargetMode="External"/><Relationship Id="rId18" Type="http://schemas.openxmlformats.org/officeDocument/2006/relationships/image" Target="../media/image21.jpeg"/><Relationship Id="rId3" Type="http://schemas.openxmlformats.org/officeDocument/2006/relationships/hyperlink" Target="https://commons.wikimedia.org/wiki/File:Constitution_of_India_(31667825533).jpg" TargetMode="External"/><Relationship Id="rId21" Type="http://schemas.openxmlformats.org/officeDocument/2006/relationships/image" Target="../media/image24.jpeg"/><Relationship Id="rId7" Type="http://schemas.openxmlformats.org/officeDocument/2006/relationships/hyperlink" Target="https://www.freepik.com/free-vector/sketches-man-playing-baseball_23666154.htm#page=10&amp;query=baseball&amp;position=42&amp;from_view=search" TargetMode="External"/><Relationship Id="rId12" Type="http://schemas.openxmlformats.org/officeDocument/2006/relationships/hyperlink" Target="https://pixabay.com/images/id-1079098/" TargetMode="External"/><Relationship Id="rId17" Type="http://schemas.openxmlformats.org/officeDocument/2006/relationships/image" Target="../media/image20.jpeg"/><Relationship Id="rId25" Type="http://schemas.openxmlformats.org/officeDocument/2006/relationships/image" Target="../media/image28.jpeg"/><Relationship Id="rId2" Type="http://schemas.openxmlformats.org/officeDocument/2006/relationships/notesSlide" Target="../notesSlides/notesSlide5.xml"/><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hyperlink" Target="https://www.freepik.com/free-vector/business-people-studying-list-rules-reading-guidance-making-checklist_11235251.htm#page=2&amp;query=rules&amp;position=12&amp;from_view=searcH" TargetMode="External"/><Relationship Id="rId11" Type="http://schemas.openxmlformats.org/officeDocument/2006/relationships/hyperlink" Target="https://pixabay.com/images/id-5430070/" TargetMode="External"/><Relationship Id="rId24" Type="http://schemas.openxmlformats.org/officeDocument/2006/relationships/image" Target="../media/image27.jpeg"/><Relationship Id="rId5" Type="http://schemas.openxmlformats.org/officeDocument/2006/relationships/hyperlink" Target="https://www.freepik.com/free-vector/organic-flat-international-day-families-illustration_13234274.htm#query=FAMILY&amp;position=15&amp;from_view=search" TargetMode="External"/><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hyperlink" Target="https://pixabay.com/images/id-2028311/" TargetMode="External"/><Relationship Id="rId19" Type="http://schemas.openxmlformats.org/officeDocument/2006/relationships/image" Target="../media/image22.jpeg"/><Relationship Id="rId4" Type="http://schemas.openxmlformats.org/officeDocument/2006/relationships/hyperlink" Target="https://www.freepik.com/free-vector/sport-healthy-family-set_9587304.htm" TargetMode="External"/><Relationship Id="rId9" Type="http://schemas.openxmlformats.org/officeDocument/2006/relationships/hyperlink" Target="https://pixabay.com/images/id-3676577/" TargetMode="External"/><Relationship Id="rId14" Type="http://schemas.openxmlformats.org/officeDocument/2006/relationships/image" Target="../media/image17.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13B9D7F6-A29E-0D76-797A-2B23C4276AB6}"/>
              </a:ext>
            </a:extLst>
          </p:cNvPr>
          <p:cNvSpPr/>
          <p:nvPr/>
        </p:nvSpPr>
        <p:spPr>
          <a:xfrm>
            <a:off x="1019436" y="613773"/>
            <a:ext cx="10153128" cy="1440160"/>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ctrTitle"/>
          </p:nvPr>
        </p:nvSpPr>
        <p:spPr>
          <a:xfrm>
            <a:off x="1127448" y="835236"/>
            <a:ext cx="9793088" cy="936104"/>
          </a:xfrm>
        </p:spPr>
        <p:txBody>
          <a:bodyPr/>
          <a:lstStyle/>
          <a:p>
            <a:r>
              <a:rPr lang="en-IN" sz="5600" b="0" i="0" u="none" strike="noStrike" dirty="0">
                <a:solidFill>
                  <a:srgbClr val="000000"/>
                </a:solidFill>
                <a:effectLst/>
                <a:latin typeface="Calibri" panose="020F0502020204030204" pitchFamily="34" charset="0"/>
              </a:rPr>
              <a:t>The Meaning of </a:t>
            </a:r>
            <a:r>
              <a:rPr lang="en-IN" sz="5600" i="0" u="none" strike="noStrike" dirty="0">
                <a:solidFill>
                  <a:srgbClr val="000000"/>
                </a:solidFill>
                <a:effectLst/>
                <a:latin typeface="Calibri" panose="020F0502020204030204" pitchFamily="34" charset="0"/>
              </a:rPr>
              <a:t>Constitution</a:t>
            </a:r>
            <a:endParaRPr lang="en-IN" sz="5600" dirty="0"/>
          </a:p>
        </p:txBody>
      </p:sp>
      <p:pic>
        <p:nvPicPr>
          <p:cNvPr id="10" name="Picture 11">
            <a:extLst>
              <a:ext uri="{FF2B5EF4-FFF2-40B4-BE49-F238E27FC236}">
                <a16:creationId xmlns:a16="http://schemas.microsoft.com/office/drawing/2014/main" id="{347D38EC-C139-310B-BFDC-B09969284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2" y="2012841"/>
            <a:ext cx="4536504" cy="3163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roll Wallpaper, Roll, Old, Paper, Writing, Cartoon">
            <a:extLst>
              <a:ext uri="{FF2B5EF4-FFF2-40B4-BE49-F238E27FC236}">
                <a16:creationId xmlns:a16="http://schemas.microsoft.com/office/drawing/2014/main" id="{72E0A520-AC21-D9DE-DA8E-AB856D4197E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3227" b="8699"/>
          <a:stretch/>
        </p:blipFill>
        <p:spPr bwMode="auto">
          <a:xfrm>
            <a:off x="2351584" y="-164348"/>
            <a:ext cx="7798853" cy="12444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34333" y="106434"/>
            <a:ext cx="4726537" cy="654032"/>
          </a:xfrm>
        </p:spPr>
        <p:txBody>
          <a:bodyPr>
            <a:normAutofit/>
          </a:bodyPr>
          <a:lstStyle/>
          <a:p>
            <a:r>
              <a:rPr lang="en-US" dirty="0"/>
              <a:t>What  is Constitution ?</a:t>
            </a:r>
            <a:endParaRPr lang="en-IN" dirty="0"/>
          </a:p>
        </p:txBody>
      </p:sp>
      <p:grpSp>
        <p:nvGrpSpPr>
          <p:cNvPr id="39" name="Group 38">
            <a:extLst>
              <a:ext uri="{FF2B5EF4-FFF2-40B4-BE49-F238E27FC236}">
                <a16:creationId xmlns:a16="http://schemas.microsoft.com/office/drawing/2014/main" id="{8386CD87-0C74-C693-5F7E-EF56DF400A2F}"/>
              </a:ext>
            </a:extLst>
          </p:cNvPr>
          <p:cNvGrpSpPr/>
          <p:nvPr/>
        </p:nvGrpSpPr>
        <p:grpSpPr>
          <a:xfrm>
            <a:off x="3698452" y="1014181"/>
            <a:ext cx="8056244" cy="2104670"/>
            <a:chOff x="3737433" y="1086879"/>
            <a:chExt cx="8056244" cy="2104670"/>
          </a:xfrm>
        </p:grpSpPr>
        <p:sp>
          <p:nvSpPr>
            <p:cNvPr id="17" name="Text Placeholder 2">
              <a:extLst>
                <a:ext uri="{FF2B5EF4-FFF2-40B4-BE49-F238E27FC236}">
                  <a16:creationId xmlns:a16="http://schemas.microsoft.com/office/drawing/2014/main" id="{B7D7EBF5-247A-4EB1-B35C-209EE7B81422}"/>
                </a:ext>
              </a:extLst>
            </p:cNvPr>
            <p:cNvSpPr txBox="1">
              <a:spLocks/>
            </p:cNvSpPr>
            <p:nvPr/>
          </p:nvSpPr>
          <p:spPr>
            <a:xfrm>
              <a:off x="7215101" y="1629490"/>
              <a:ext cx="4578576" cy="927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None/>
              </a:pPr>
              <a:r>
                <a:rPr lang="en-US" altLang="en-US" sz="2800" dirty="0">
                  <a:solidFill>
                    <a:srgbClr val="000000"/>
                  </a:solidFill>
                  <a:latin typeface="Times New Roman" panose="02020603050405020304" pitchFamily="18" charset="0"/>
                  <a:cs typeface="Times New Roman" panose="02020603050405020304" pitchFamily="18" charset="0"/>
                </a:rPr>
                <a:t>S</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et of rules and regulations to govern an organization</a:t>
              </a:r>
              <a:endParaRPr lang="en-IN" sz="2800" dirty="0">
                <a:solidFill>
                  <a:schemeClr val="accent6">
                    <a:lumMod val="50000"/>
                  </a:schemeClr>
                </a:solidFill>
              </a:endParaRPr>
            </a:p>
          </p:txBody>
        </p:sp>
        <p:pic>
          <p:nvPicPr>
            <p:cNvPr id="2052" name="Picture 4" descr="Business people studying list of rules, reading guidance, making checklist. Free Vector">
              <a:extLst>
                <a:ext uri="{FF2B5EF4-FFF2-40B4-BE49-F238E27FC236}">
                  <a16:creationId xmlns:a16="http://schemas.microsoft.com/office/drawing/2014/main" id="{1ABAE05B-C39E-F5BC-C512-808803C7C8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7433" y="1086879"/>
              <a:ext cx="3294672" cy="2104670"/>
            </a:xfrm>
            <a:prstGeom prst="rect">
              <a:avLst/>
            </a:prstGeom>
            <a:noFill/>
            <a:ln w="57150">
              <a:solidFill>
                <a:schemeClr val="accent6">
                  <a:lumMod val="75000"/>
                </a:schemeClr>
              </a:solidFill>
              <a:prstDash val="dashDot"/>
            </a:ln>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125B277C-CB39-D39D-A1DD-910586F9F1F1}"/>
              </a:ext>
            </a:extLst>
          </p:cNvPr>
          <p:cNvSpPr txBox="1"/>
          <p:nvPr/>
        </p:nvSpPr>
        <p:spPr>
          <a:xfrm flipH="1">
            <a:off x="191344" y="1358630"/>
            <a:ext cx="3138423" cy="707886"/>
          </a:xfrm>
          <a:prstGeom prst="rect">
            <a:avLst/>
          </a:prstGeom>
          <a:noFill/>
        </p:spPr>
        <p:txBody>
          <a:bodyPr wrap="square" rtlCol="0">
            <a:spAutoFit/>
          </a:bodyPr>
          <a:lstStyle/>
          <a:p>
            <a:pPr algn="ctr"/>
            <a:r>
              <a:rPr lang="en-US" sz="4000" dirty="0">
                <a:solidFill>
                  <a:schemeClr val="bg2">
                    <a:lumMod val="25000"/>
                  </a:schemeClr>
                </a:solidFill>
              </a:rPr>
              <a:t>Constitution</a:t>
            </a:r>
            <a:endParaRPr lang="en-IN" sz="4000" dirty="0">
              <a:solidFill>
                <a:schemeClr val="bg2">
                  <a:lumMod val="25000"/>
                </a:schemeClr>
              </a:solidFill>
            </a:endParaRPr>
          </a:p>
        </p:txBody>
      </p:sp>
      <p:sp>
        <p:nvSpPr>
          <p:cNvPr id="24" name="TextBox 23">
            <a:extLst>
              <a:ext uri="{FF2B5EF4-FFF2-40B4-BE49-F238E27FC236}">
                <a16:creationId xmlns:a16="http://schemas.microsoft.com/office/drawing/2014/main" id="{03610C05-B420-6787-FD87-31052294D5B2}"/>
              </a:ext>
            </a:extLst>
          </p:cNvPr>
          <p:cNvSpPr txBox="1"/>
          <p:nvPr/>
        </p:nvSpPr>
        <p:spPr>
          <a:xfrm>
            <a:off x="4024643" y="5935640"/>
            <a:ext cx="2002789" cy="523220"/>
          </a:xfrm>
          <a:prstGeom prst="rect">
            <a:avLst/>
          </a:prstGeom>
          <a:noFill/>
        </p:spPr>
        <p:txBody>
          <a:bodyPr wrap="square" rtlCol="0">
            <a:spAutoFit/>
          </a:bodyPr>
          <a:lstStyle/>
          <a:p>
            <a:pPr algn="ctr"/>
            <a:r>
              <a:rPr lang="en-US" sz="2800" dirty="0"/>
              <a:t>Family</a:t>
            </a:r>
            <a:endParaRPr lang="en-IN" sz="2800" dirty="0"/>
          </a:p>
        </p:txBody>
      </p:sp>
      <p:sp>
        <p:nvSpPr>
          <p:cNvPr id="36" name="TextBox 35">
            <a:extLst>
              <a:ext uri="{FF2B5EF4-FFF2-40B4-BE49-F238E27FC236}">
                <a16:creationId xmlns:a16="http://schemas.microsoft.com/office/drawing/2014/main" id="{FE2C2D6E-B00A-33F4-02B0-177A80FA2572}"/>
              </a:ext>
            </a:extLst>
          </p:cNvPr>
          <p:cNvSpPr txBox="1"/>
          <p:nvPr/>
        </p:nvSpPr>
        <p:spPr>
          <a:xfrm>
            <a:off x="6597602" y="5935640"/>
            <a:ext cx="2501379" cy="523220"/>
          </a:xfrm>
          <a:prstGeom prst="rect">
            <a:avLst/>
          </a:prstGeom>
          <a:noFill/>
        </p:spPr>
        <p:txBody>
          <a:bodyPr wrap="square" rtlCol="0">
            <a:spAutoFit/>
          </a:bodyPr>
          <a:lstStyle/>
          <a:p>
            <a:pPr algn="ctr"/>
            <a:r>
              <a:rPr lang="en-US" sz="2800" dirty="0"/>
              <a:t>Sports Club</a:t>
            </a:r>
            <a:endParaRPr lang="en-IN" sz="2800" dirty="0"/>
          </a:p>
        </p:txBody>
      </p:sp>
      <p:sp>
        <p:nvSpPr>
          <p:cNvPr id="37" name="TextBox 36">
            <a:extLst>
              <a:ext uri="{FF2B5EF4-FFF2-40B4-BE49-F238E27FC236}">
                <a16:creationId xmlns:a16="http://schemas.microsoft.com/office/drawing/2014/main" id="{949F78DC-5E17-9224-1366-6A95C9B924B3}"/>
              </a:ext>
            </a:extLst>
          </p:cNvPr>
          <p:cNvSpPr txBox="1"/>
          <p:nvPr/>
        </p:nvSpPr>
        <p:spPr>
          <a:xfrm>
            <a:off x="9412891" y="5931366"/>
            <a:ext cx="1887124" cy="523220"/>
          </a:xfrm>
          <a:prstGeom prst="rect">
            <a:avLst/>
          </a:prstGeom>
          <a:noFill/>
        </p:spPr>
        <p:txBody>
          <a:bodyPr wrap="square" rtlCol="0">
            <a:spAutoFit/>
          </a:bodyPr>
          <a:lstStyle/>
          <a:p>
            <a:pPr algn="ctr"/>
            <a:r>
              <a:rPr lang="en-US" sz="2800" dirty="0"/>
              <a:t>Nation</a:t>
            </a:r>
            <a:endParaRPr lang="en-IN" sz="2800" dirty="0"/>
          </a:p>
        </p:txBody>
      </p:sp>
      <p:grpSp>
        <p:nvGrpSpPr>
          <p:cNvPr id="48" name="Group 47">
            <a:extLst>
              <a:ext uri="{FF2B5EF4-FFF2-40B4-BE49-F238E27FC236}">
                <a16:creationId xmlns:a16="http://schemas.microsoft.com/office/drawing/2014/main" id="{EDCF5F8F-9458-193F-6B95-970184FB2B69}"/>
              </a:ext>
            </a:extLst>
          </p:cNvPr>
          <p:cNvGrpSpPr/>
          <p:nvPr/>
        </p:nvGrpSpPr>
        <p:grpSpPr>
          <a:xfrm>
            <a:off x="3857554" y="3967731"/>
            <a:ext cx="2279992" cy="2010656"/>
            <a:chOff x="3712666" y="4312007"/>
            <a:chExt cx="2279992" cy="2104670"/>
          </a:xfrm>
        </p:grpSpPr>
        <p:grpSp>
          <p:nvGrpSpPr>
            <p:cNvPr id="3" name="Group 2">
              <a:extLst>
                <a:ext uri="{FF2B5EF4-FFF2-40B4-BE49-F238E27FC236}">
                  <a16:creationId xmlns:a16="http://schemas.microsoft.com/office/drawing/2014/main" id="{524C4C9A-4304-3C12-5E27-CDD5F00DB74D}"/>
                </a:ext>
              </a:extLst>
            </p:cNvPr>
            <p:cNvGrpSpPr/>
            <p:nvPr/>
          </p:nvGrpSpPr>
          <p:grpSpPr>
            <a:xfrm>
              <a:off x="3712666" y="4312007"/>
              <a:ext cx="2279992" cy="2104670"/>
              <a:chOff x="4525799" y="4037414"/>
              <a:chExt cx="1887124" cy="1254273"/>
            </a:xfrm>
            <a:solidFill>
              <a:schemeClr val="tx2">
                <a:lumMod val="60000"/>
                <a:lumOff val="40000"/>
              </a:schemeClr>
            </a:solidFill>
          </p:grpSpPr>
          <p:sp>
            <p:nvSpPr>
              <p:cNvPr id="15" name="Rectangle 14">
                <a:extLst>
                  <a:ext uri="{FF2B5EF4-FFF2-40B4-BE49-F238E27FC236}">
                    <a16:creationId xmlns:a16="http://schemas.microsoft.com/office/drawing/2014/main" id="{052ABF52-AB9D-4936-A3E4-1BEF4A7E9529}"/>
                  </a:ext>
                </a:extLst>
              </p:cNvPr>
              <p:cNvSpPr/>
              <p:nvPr/>
            </p:nvSpPr>
            <p:spPr>
              <a:xfrm>
                <a:off x="4525799" y="4037414"/>
                <a:ext cx="1887124" cy="1254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6" name="Rectangle 15">
                <a:extLst>
                  <a:ext uri="{FF2B5EF4-FFF2-40B4-BE49-F238E27FC236}">
                    <a16:creationId xmlns:a16="http://schemas.microsoft.com/office/drawing/2014/main" id="{DECDF0F0-4047-4330-8146-138905D9F759}"/>
                  </a:ext>
                </a:extLst>
              </p:cNvPr>
              <p:cNvSpPr/>
              <p:nvPr/>
            </p:nvSpPr>
            <p:spPr>
              <a:xfrm>
                <a:off x="4647247" y="4117107"/>
                <a:ext cx="1691389" cy="1079176"/>
              </a:xfrm>
              <a:prstGeom prst="rect">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pic>
          <p:nvPicPr>
            <p:cNvPr id="1026" name="Picture 2" descr="Organic flat international day of families illustration Free Vector">
              <a:extLst>
                <a:ext uri="{FF2B5EF4-FFF2-40B4-BE49-F238E27FC236}">
                  <a16:creationId xmlns:a16="http://schemas.microsoft.com/office/drawing/2014/main" id="{0C2F3DC6-921D-685A-E09B-AB4F6732B5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157"/>
            <a:stretch/>
          </p:blipFill>
          <p:spPr bwMode="auto">
            <a:xfrm>
              <a:off x="3853708" y="4453398"/>
              <a:ext cx="2054885" cy="17771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53B128A3-78A0-24A6-66F2-4430FAF915B9}"/>
              </a:ext>
            </a:extLst>
          </p:cNvPr>
          <p:cNvGrpSpPr/>
          <p:nvPr/>
        </p:nvGrpSpPr>
        <p:grpSpPr>
          <a:xfrm>
            <a:off x="6534367" y="3967730"/>
            <a:ext cx="2406592" cy="2010656"/>
            <a:chOff x="6242747" y="4292341"/>
            <a:chExt cx="2406592" cy="2010656"/>
          </a:xfrm>
        </p:grpSpPr>
        <p:grpSp>
          <p:nvGrpSpPr>
            <p:cNvPr id="32" name="Group 31">
              <a:extLst>
                <a:ext uri="{FF2B5EF4-FFF2-40B4-BE49-F238E27FC236}">
                  <a16:creationId xmlns:a16="http://schemas.microsoft.com/office/drawing/2014/main" id="{FD9554B0-841D-E978-F796-EE41DE408B79}"/>
                </a:ext>
              </a:extLst>
            </p:cNvPr>
            <p:cNvGrpSpPr/>
            <p:nvPr/>
          </p:nvGrpSpPr>
          <p:grpSpPr>
            <a:xfrm>
              <a:off x="6242747" y="4292341"/>
              <a:ext cx="2406592" cy="2010656"/>
              <a:chOff x="4525799" y="4037414"/>
              <a:chExt cx="1887124" cy="1254273"/>
            </a:xfrm>
            <a:solidFill>
              <a:schemeClr val="accent2">
                <a:lumMod val="75000"/>
              </a:schemeClr>
            </a:solidFill>
          </p:grpSpPr>
          <p:sp>
            <p:nvSpPr>
              <p:cNvPr id="33" name="Rectangle 32">
                <a:extLst>
                  <a:ext uri="{FF2B5EF4-FFF2-40B4-BE49-F238E27FC236}">
                    <a16:creationId xmlns:a16="http://schemas.microsoft.com/office/drawing/2014/main" id="{F774E723-E72C-A773-1488-FD5FF12A7BB3}"/>
                  </a:ext>
                </a:extLst>
              </p:cNvPr>
              <p:cNvSpPr/>
              <p:nvPr/>
            </p:nvSpPr>
            <p:spPr>
              <a:xfrm>
                <a:off x="4525799" y="4037414"/>
                <a:ext cx="1887124" cy="12542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4" name="Rectangle 33">
                <a:extLst>
                  <a:ext uri="{FF2B5EF4-FFF2-40B4-BE49-F238E27FC236}">
                    <a16:creationId xmlns:a16="http://schemas.microsoft.com/office/drawing/2014/main" id="{90F6C54F-8562-95EF-4646-F3FEC88D4B43}"/>
                  </a:ext>
                </a:extLst>
              </p:cNvPr>
              <p:cNvSpPr/>
              <p:nvPr/>
            </p:nvSpPr>
            <p:spPr>
              <a:xfrm>
                <a:off x="4623667" y="4124963"/>
                <a:ext cx="1691389" cy="1079176"/>
              </a:xfrm>
              <a:prstGeom prst="rect">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pic>
          <p:nvPicPr>
            <p:cNvPr id="1028" name="Picture 4" descr="A sketch of a cricket player Free Vector">
              <a:extLst>
                <a:ext uri="{FF2B5EF4-FFF2-40B4-BE49-F238E27FC236}">
                  <a16:creationId xmlns:a16="http://schemas.microsoft.com/office/drawing/2014/main" id="{4AD82441-B094-BE9F-4E36-89B1E5D0D3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32" y="4437112"/>
              <a:ext cx="2101844" cy="17107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42B8F04A-D98B-C90C-1D23-202F72630954}"/>
              </a:ext>
            </a:extLst>
          </p:cNvPr>
          <p:cNvGrpSpPr/>
          <p:nvPr/>
        </p:nvGrpSpPr>
        <p:grpSpPr>
          <a:xfrm>
            <a:off x="9191048" y="3960431"/>
            <a:ext cx="2237131" cy="2010655"/>
            <a:chOff x="8899429" y="4285041"/>
            <a:chExt cx="2237131" cy="2010655"/>
          </a:xfrm>
        </p:grpSpPr>
        <p:grpSp>
          <p:nvGrpSpPr>
            <p:cNvPr id="29" name="Group 28">
              <a:extLst>
                <a:ext uri="{FF2B5EF4-FFF2-40B4-BE49-F238E27FC236}">
                  <a16:creationId xmlns:a16="http://schemas.microsoft.com/office/drawing/2014/main" id="{01680C7E-238E-EA69-ABFB-DA0F58D34329}"/>
                </a:ext>
              </a:extLst>
            </p:cNvPr>
            <p:cNvGrpSpPr/>
            <p:nvPr/>
          </p:nvGrpSpPr>
          <p:grpSpPr>
            <a:xfrm>
              <a:off x="8899429" y="4285041"/>
              <a:ext cx="2237131" cy="2010655"/>
              <a:chOff x="4525799" y="4037414"/>
              <a:chExt cx="1887124" cy="1254273"/>
            </a:xfrm>
          </p:grpSpPr>
          <p:sp>
            <p:nvSpPr>
              <p:cNvPr id="30" name="Rectangle 29">
                <a:extLst>
                  <a:ext uri="{FF2B5EF4-FFF2-40B4-BE49-F238E27FC236}">
                    <a16:creationId xmlns:a16="http://schemas.microsoft.com/office/drawing/2014/main" id="{7A5AEFE3-413B-FA13-1336-14AEC75B6FE4}"/>
                  </a:ext>
                </a:extLst>
              </p:cNvPr>
              <p:cNvSpPr/>
              <p:nvPr/>
            </p:nvSpPr>
            <p:spPr>
              <a:xfrm>
                <a:off x="4525799" y="4037414"/>
                <a:ext cx="1887124" cy="12542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1" name="Rectangle 30">
                <a:extLst>
                  <a:ext uri="{FF2B5EF4-FFF2-40B4-BE49-F238E27FC236}">
                    <a16:creationId xmlns:a16="http://schemas.microsoft.com/office/drawing/2014/main" id="{0462C123-69B1-8A0B-690E-D642799CE081}"/>
                  </a:ext>
                </a:extLst>
              </p:cNvPr>
              <p:cNvSpPr/>
              <p:nvPr/>
            </p:nvSpPr>
            <p:spPr>
              <a:xfrm>
                <a:off x="4636037" y="4124963"/>
                <a:ext cx="1679019" cy="1079176"/>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pic>
          <p:nvPicPr>
            <p:cNvPr id="1030" name="Picture 6" descr="Watercolor map of indian flag Free Vector">
              <a:extLst>
                <a:ext uri="{FF2B5EF4-FFF2-40B4-BE49-F238E27FC236}">
                  <a16:creationId xmlns:a16="http://schemas.microsoft.com/office/drawing/2014/main" id="{7D60DBCD-27F4-B69C-CB95-086FF16095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34461" y="4440730"/>
              <a:ext cx="1786075" cy="1642059"/>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A891380E-0A10-0C39-18F2-3608E20136CD}"/>
              </a:ext>
            </a:extLst>
          </p:cNvPr>
          <p:cNvSpPr txBox="1"/>
          <p:nvPr/>
        </p:nvSpPr>
        <p:spPr>
          <a:xfrm>
            <a:off x="6525189" y="3292003"/>
            <a:ext cx="2232248" cy="609243"/>
          </a:xfrm>
          <a:prstGeom prst="roundRect">
            <a:avLst>
              <a:gd name="adj" fmla="val 25442"/>
            </a:avLst>
          </a:prstGeom>
          <a:noFill/>
          <a:ln w="28575">
            <a:solidFill>
              <a:schemeClr val="tx2">
                <a:lumMod val="75000"/>
              </a:schemeClr>
            </a:solidFill>
            <a:prstDash val="dash"/>
          </a:ln>
        </p:spPr>
        <p:txBody>
          <a:bodyPr wrap="square" rtlCol="0">
            <a:spAutoFit/>
          </a:bodyPr>
          <a:lstStyle/>
          <a:p>
            <a:pPr algn="ctr"/>
            <a:r>
              <a:rPr lang="en-US" sz="2800" dirty="0"/>
              <a:t>Organization</a:t>
            </a:r>
            <a:endParaRPr lang="en-IN" sz="2800" dirty="0"/>
          </a:p>
        </p:txBody>
      </p:sp>
      <p:pic>
        <p:nvPicPr>
          <p:cNvPr id="35" name="Picture 4" descr="File:The Constitution of India (Original Calligraphed and Illuminated Version).djvu">
            <a:extLst>
              <a:ext uri="{FF2B5EF4-FFF2-40B4-BE49-F238E27FC236}">
                <a16:creationId xmlns:a16="http://schemas.microsoft.com/office/drawing/2014/main" id="{86491959-F707-831A-3841-224A02A478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139" y="2157675"/>
            <a:ext cx="2542171" cy="3346726"/>
          </a:xfrm>
          <a:prstGeom prst="rect">
            <a:avLst/>
          </a:prstGeom>
          <a:noFill/>
          <a:effectLst>
            <a:outerShdw blurRad="50800" dist="1143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04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125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50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750"/>
                                        <p:tgtEl>
                                          <p:spTgt spid="48"/>
                                        </p:tgtEl>
                                      </p:cBhvr>
                                    </p:animEffect>
                                  </p:childTnLst>
                                </p:cTn>
                              </p:par>
                            </p:childTnLst>
                          </p:cTn>
                        </p:par>
                        <p:par>
                          <p:cTn id="19" fill="hold">
                            <p:stCondLst>
                              <p:cond delay="1750"/>
                            </p:stCondLst>
                            <p:childTnLst>
                              <p:par>
                                <p:cTn id="20" presetID="14" presetClass="entr" presetSubtype="10" fill="hold" grpId="1" nodeType="after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par>
                          <p:cTn id="23" fill="hold">
                            <p:stCondLst>
                              <p:cond delay="2750"/>
                            </p:stCondLst>
                            <p:childTnLst>
                              <p:par>
                                <p:cTn id="24" presetID="14" presetClass="entr" presetSubtype="10" fill="hold" nodeType="afterEffect">
                                  <p:stCondLst>
                                    <p:cond delay="500"/>
                                  </p:stCondLst>
                                  <p:childTnLst>
                                    <p:set>
                                      <p:cBhvr>
                                        <p:cTn id="25" dur="1" fill="hold">
                                          <p:stCondLst>
                                            <p:cond delay="0"/>
                                          </p:stCondLst>
                                        </p:cTn>
                                        <p:tgtEl>
                                          <p:spTgt spid="43"/>
                                        </p:tgtEl>
                                        <p:attrNameLst>
                                          <p:attrName>style.visibility</p:attrName>
                                        </p:attrNameLst>
                                      </p:cBhvr>
                                      <p:to>
                                        <p:strVal val="visible"/>
                                      </p:to>
                                    </p:set>
                                    <p:animEffect transition="in" filter="randombar(horizontal)">
                                      <p:cBhvr>
                                        <p:cTn id="26" dur="750"/>
                                        <p:tgtEl>
                                          <p:spTgt spid="43"/>
                                        </p:tgtEl>
                                      </p:cBhvr>
                                    </p:animEffect>
                                  </p:childTnLst>
                                </p:cTn>
                              </p:par>
                            </p:childTnLst>
                          </p:cTn>
                        </p:par>
                        <p:par>
                          <p:cTn id="27" fill="hold">
                            <p:stCondLst>
                              <p:cond delay="4000"/>
                            </p:stCondLst>
                            <p:childTnLst>
                              <p:par>
                                <p:cTn id="28" presetID="14" presetClass="entr" presetSubtype="10" fill="hold" grpId="1" nodeType="after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childTnLst>
                          </p:cTn>
                        </p:par>
                        <p:par>
                          <p:cTn id="31" fill="hold">
                            <p:stCondLst>
                              <p:cond delay="5000"/>
                            </p:stCondLst>
                            <p:childTnLst>
                              <p:par>
                                <p:cTn id="32" presetID="14" presetClass="entr" presetSubtype="10" fill="hold" nodeType="afterEffect">
                                  <p:stCondLst>
                                    <p:cond delay="500"/>
                                  </p:stCondLst>
                                  <p:childTnLst>
                                    <p:set>
                                      <p:cBhvr>
                                        <p:cTn id="33" dur="1" fill="hold">
                                          <p:stCondLst>
                                            <p:cond delay="0"/>
                                          </p:stCondLst>
                                        </p:cTn>
                                        <p:tgtEl>
                                          <p:spTgt spid="44"/>
                                        </p:tgtEl>
                                        <p:attrNameLst>
                                          <p:attrName>style.visibility</p:attrName>
                                        </p:attrNameLst>
                                      </p:cBhvr>
                                      <p:to>
                                        <p:strVal val="visible"/>
                                      </p:to>
                                    </p:set>
                                    <p:animEffect transition="in" filter="randombar(horizontal)">
                                      <p:cBhvr>
                                        <p:cTn id="34" dur="750"/>
                                        <p:tgtEl>
                                          <p:spTgt spid="44"/>
                                        </p:tgtEl>
                                      </p:cBhvr>
                                    </p:animEffect>
                                  </p:childTnLst>
                                </p:cTn>
                              </p:par>
                            </p:childTnLst>
                          </p:cTn>
                        </p:par>
                        <p:par>
                          <p:cTn id="35" fill="hold">
                            <p:stCondLst>
                              <p:cond delay="6250"/>
                            </p:stCondLst>
                            <p:childTnLst>
                              <p:par>
                                <p:cTn id="36" presetID="14" presetClass="entr" presetSubtype="10" fill="hold" grpId="1" nodeType="afterEffect">
                                  <p:stCondLst>
                                    <p:cond delay="500"/>
                                  </p:stCondLst>
                                  <p:childTnLst>
                                    <p:set>
                                      <p:cBhvr>
                                        <p:cTn id="37" dur="1" fill="hold">
                                          <p:stCondLst>
                                            <p:cond delay="0"/>
                                          </p:stCondLst>
                                        </p:cTn>
                                        <p:tgtEl>
                                          <p:spTgt spid="37"/>
                                        </p:tgtEl>
                                        <p:attrNameLst>
                                          <p:attrName>style.visibility</p:attrName>
                                        </p:attrNameLst>
                                      </p:cBhvr>
                                      <p:to>
                                        <p:strVal val="visible"/>
                                      </p:to>
                                    </p:set>
                                    <p:animEffect transition="in" filter="randombar(horizontal)">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p:bldP spid="36" grpId="1"/>
      <p:bldP spid="37" grpId="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descr="Scroll Wallpaper, Roll, Old, Paper, Writing, Cartoon">
            <a:extLst>
              <a:ext uri="{FF2B5EF4-FFF2-40B4-BE49-F238E27FC236}">
                <a16:creationId xmlns:a16="http://schemas.microsoft.com/office/drawing/2014/main" id="{26BE57BD-1C8D-2EA3-6832-36A092B76B4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3227" b="8699"/>
          <a:stretch/>
        </p:blipFill>
        <p:spPr bwMode="auto">
          <a:xfrm>
            <a:off x="2423592" y="1597"/>
            <a:ext cx="7426398" cy="1080120"/>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1">
            <a:extLst>
              <a:ext uri="{FF2B5EF4-FFF2-40B4-BE49-F238E27FC236}">
                <a16:creationId xmlns:a16="http://schemas.microsoft.com/office/drawing/2014/main" id="{90A0099E-4E21-D9D7-2DDE-7CC76979B785}"/>
              </a:ext>
            </a:extLst>
          </p:cNvPr>
          <p:cNvSpPr>
            <a:spLocks noGrp="1"/>
          </p:cNvSpPr>
          <p:nvPr>
            <p:ph type="title"/>
          </p:nvPr>
        </p:nvSpPr>
        <p:spPr>
          <a:xfrm>
            <a:off x="3766578" y="156958"/>
            <a:ext cx="4658844" cy="620947"/>
          </a:xfrm>
        </p:spPr>
        <p:txBody>
          <a:bodyPr>
            <a:normAutofit fontScale="90000"/>
          </a:bodyPr>
          <a:lstStyle/>
          <a:p>
            <a:r>
              <a:rPr lang="en-US" sz="4000" dirty="0"/>
              <a:t>Features</a:t>
            </a:r>
            <a:r>
              <a:rPr lang="en-US" dirty="0"/>
              <a:t> of Constitution</a:t>
            </a:r>
            <a:endParaRPr lang="en-IN" dirty="0"/>
          </a:p>
        </p:txBody>
      </p:sp>
      <p:sp>
        <p:nvSpPr>
          <p:cNvPr id="43" name="Right Arrow 14">
            <a:extLst>
              <a:ext uri="{FF2B5EF4-FFF2-40B4-BE49-F238E27FC236}">
                <a16:creationId xmlns:a16="http://schemas.microsoft.com/office/drawing/2014/main" id="{1AA7B68A-7355-241C-6044-2C03E652B8C3}"/>
              </a:ext>
            </a:extLst>
          </p:cNvPr>
          <p:cNvSpPr/>
          <p:nvPr/>
        </p:nvSpPr>
        <p:spPr>
          <a:xfrm>
            <a:off x="696375" y="1485021"/>
            <a:ext cx="7404938" cy="1362122"/>
          </a:xfrm>
          <a:prstGeom prst="rightArrow">
            <a:avLst>
              <a:gd name="adj1" fmla="val 58125"/>
              <a:gd name="adj2" fmla="val 42727"/>
            </a:avLst>
          </a:prstGeom>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sp>
        <p:nvSpPr>
          <p:cNvPr id="44" name="Right Arrow 21">
            <a:extLst>
              <a:ext uri="{FF2B5EF4-FFF2-40B4-BE49-F238E27FC236}">
                <a16:creationId xmlns:a16="http://schemas.microsoft.com/office/drawing/2014/main" id="{383DFD87-5F6D-F31A-5804-7B776C7C0754}"/>
              </a:ext>
            </a:extLst>
          </p:cNvPr>
          <p:cNvSpPr/>
          <p:nvPr/>
        </p:nvSpPr>
        <p:spPr>
          <a:xfrm>
            <a:off x="643254" y="3025950"/>
            <a:ext cx="7432824" cy="1370162"/>
          </a:xfrm>
          <a:prstGeom prst="rightArrow">
            <a:avLst>
              <a:gd name="adj1" fmla="val 58125"/>
              <a:gd name="adj2" fmla="val 42727"/>
            </a:avLst>
          </a:prstGeom>
          <a:solidFill>
            <a:schemeClr val="accent6">
              <a:lumMod val="40000"/>
              <a:lumOff val="6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dirty="0">
              <a:solidFill>
                <a:schemeClr val="tx1"/>
              </a:solidFill>
            </a:endParaRPr>
          </a:p>
        </p:txBody>
      </p:sp>
      <p:sp>
        <p:nvSpPr>
          <p:cNvPr id="45" name="Right Arrow 26">
            <a:extLst>
              <a:ext uri="{FF2B5EF4-FFF2-40B4-BE49-F238E27FC236}">
                <a16:creationId xmlns:a16="http://schemas.microsoft.com/office/drawing/2014/main" id="{4F18E52D-412C-2092-0A1F-39BE1125E623}"/>
              </a:ext>
            </a:extLst>
          </p:cNvPr>
          <p:cNvSpPr/>
          <p:nvPr/>
        </p:nvSpPr>
        <p:spPr>
          <a:xfrm>
            <a:off x="776768" y="4587158"/>
            <a:ext cx="7324545" cy="1370162"/>
          </a:xfrm>
          <a:prstGeom prst="rightArrow">
            <a:avLst>
              <a:gd name="adj1" fmla="val 58125"/>
              <a:gd name="adj2" fmla="val 42727"/>
            </a:avLst>
          </a:prstGeom>
          <a:solidFill>
            <a:schemeClr val="accent4">
              <a:lumMod val="20000"/>
              <a:lumOff val="80000"/>
            </a:schemeClr>
          </a:solidFill>
          <a:ln>
            <a:solidFill>
              <a:srgbClr val="7030A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dirty="0">
              <a:solidFill>
                <a:schemeClr val="tx1"/>
              </a:solidFill>
            </a:endParaRPr>
          </a:p>
        </p:txBody>
      </p:sp>
      <p:grpSp>
        <p:nvGrpSpPr>
          <p:cNvPr id="46" name="Group 45">
            <a:extLst>
              <a:ext uri="{FF2B5EF4-FFF2-40B4-BE49-F238E27FC236}">
                <a16:creationId xmlns:a16="http://schemas.microsoft.com/office/drawing/2014/main" id="{E1EDE757-9563-C048-B4C3-ACED3A6621ED}"/>
              </a:ext>
            </a:extLst>
          </p:cNvPr>
          <p:cNvGrpSpPr/>
          <p:nvPr/>
        </p:nvGrpSpPr>
        <p:grpSpPr>
          <a:xfrm>
            <a:off x="88498" y="1685925"/>
            <a:ext cx="860519" cy="937795"/>
            <a:chOff x="623392" y="1737817"/>
            <a:chExt cx="1008112" cy="1008112"/>
          </a:xfrm>
        </p:grpSpPr>
        <p:sp>
          <p:nvSpPr>
            <p:cNvPr id="47" name="Oval 46">
              <a:extLst>
                <a:ext uri="{FF2B5EF4-FFF2-40B4-BE49-F238E27FC236}">
                  <a16:creationId xmlns:a16="http://schemas.microsoft.com/office/drawing/2014/main" id="{B1EE0E8A-A0D1-72A2-8034-50F4F46A4918}"/>
                </a:ext>
              </a:extLst>
            </p:cNvPr>
            <p:cNvSpPr/>
            <p:nvPr/>
          </p:nvSpPr>
          <p:spPr>
            <a:xfrm>
              <a:off x="623392" y="1737817"/>
              <a:ext cx="1008112" cy="1008112"/>
            </a:xfrm>
            <a:prstGeom prst="ellipse">
              <a:avLst/>
            </a:prstGeom>
            <a:solidFill>
              <a:schemeClr val="bg1"/>
            </a:solidFill>
            <a:ln>
              <a:noFill/>
            </a:ln>
            <a:effectLst>
              <a:outerShdw blurRad="215900" dist="127000" dir="78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8" name="Oval 47">
              <a:extLst>
                <a:ext uri="{FF2B5EF4-FFF2-40B4-BE49-F238E27FC236}">
                  <a16:creationId xmlns:a16="http://schemas.microsoft.com/office/drawing/2014/main" id="{5200803F-5718-BB94-C1AB-CEF063890352}"/>
                </a:ext>
              </a:extLst>
            </p:cNvPr>
            <p:cNvSpPr>
              <a:spLocks noChangeAspect="1"/>
            </p:cNvSpPr>
            <p:nvPr/>
          </p:nvSpPr>
          <p:spPr>
            <a:xfrm rot="10800000" flipV="1">
              <a:off x="741768" y="1876739"/>
              <a:ext cx="771358" cy="730266"/>
            </a:xfrm>
            <a:prstGeom prst="ellipse">
              <a:avLst/>
            </a:prstGeom>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p>
          </p:txBody>
        </p:sp>
      </p:grpSp>
      <p:sp>
        <p:nvSpPr>
          <p:cNvPr id="51" name="Oval 50">
            <a:extLst>
              <a:ext uri="{FF2B5EF4-FFF2-40B4-BE49-F238E27FC236}">
                <a16:creationId xmlns:a16="http://schemas.microsoft.com/office/drawing/2014/main" id="{AFA97414-8F16-3657-6B5C-E11030457DFA}"/>
              </a:ext>
            </a:extLst>
          </p:cNvPr>
          <p:cNvSpPr/>
          <p:nvPr/>
        </p:nvSpPr>
        <p:spPr>
          <a:xfrm>
            <a:off x="88498" y="3275055"/>
            <a:ext cx="860519" cy="937795"/>
          </a:xfrm>
          <a:prstGeom prst="ellipse">
            <a:avLst/>
          </a:prstGeom>
          <a:solidFill>
            <a:schemeClr val="bg1"/>
          </a:solidFill>
          <a:ln>
            <a:noFill/>
          </a:ln>
          <a:effectLst>
            <a:outerShdw blurRad="215900" dist="127000" dir="78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Oval 51">
            <a:extLst>
              <a:ext uri="{FF2B5EF4-FFF2-40B4-BE49-F238E27FC236}">
                <a16:creationId xmlns:a16="http://schemas.microsoft.com/office/drawing/2014/main" id="{BCF79D76-5256-5506-0856-9CC1D6C8CE68}"/>
              </a:ext>
            </a:extLst>
          </p:cNvPr>
          <p:cNvSpPr>
            <a:spLocks noChangeAspect="1"/>
          </p:cNvSpPr>
          <p:nvPr/>
        </p:nvSpPr>
        <p:spPr>
          <a:xfrm rot="10800000" flipV="1">
            <a:off x="150628" y="3379810"/>
            <a:ext cx="725172" cy="728120"/>
          </a:xfrm>
          <a:prstGeom prst="ellipse">
            <a:avLst/>
          </a:prstGeom>
          <a:solidFill>
            <a:srgbClr val="F57E1B"/>
          </a:solidFill>
          <a:ln>
            <a:solidFill>
              <a:schemeClr val="accent6">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solidFill>
                  <a:schemeClr val="tx1"/>
                </a:solidFill>
              </a:rPr>
              <a:t>2</a:t>
            </a:r>
          </a:p>
        </p:txBody>
      </p:sp>
      <p:sp>
        <p:nvSpPr>
          <p:cNvPr id="55" name="Oval 54">
            <a:extLst>
              <a:ext uri="{FF2B5EF4-FFF2-40B4-BE49-F238E27FC236}">
                <a16:creationId xmlns:a16="http://schemas.microsoft.com/office/drawing/2014/main" id="{754C5564-A656-B187-E42F-0B2FF2EBC1F0}"/>
              </a:ext>
            </a:extLst>
          </p:cNvPr>
          <p:cNvSpPr/>
          <p:nvPr/>
        </p:nvSpPr>
        <p:spPr>
          <a:xfrm>
            <a:off x="113950" y="4795460"/>
            <a:ext cx="860519" cy="937795"/>
          </a:xfrm>
          <a:prstGeom prst="ellipse">
            <a:avLst/>
          </a:prstGeom>
          <a:solidFill>
            <a:schemeClr val="bg1"/>
          </a:solidFill>
          <a:ln>
            <a:noFill/>
          </a:ln>
          <a:effectLst>
            <a:outerShdw blurRad="215900" dist="127000" dir="78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Oval 55">
            <a:extLst>
              <a:ext uri="{FF2B5EF4-FFF2-40B4-BE49-F238E27FC236}">
                <a16:creationId xmlns:a16="http://schemas.microsoft.com/office/drawing/2014/main" id="{9BC53816-ECE9-A969-0494-7B253D8CB183}"/>
              </a:ext>
            </a:extLst>
          </p:cNvPr>
          <p:cNvSpPr>
            <a:spLocks noChangeAspect="1"/>
          </p:cNvSpPr>
          <p:nvPr/>
        </p:nvSpPr>
        <p:spPr>
          <a:xfrm rot="10800000" flipV="1">
            <a:off x="185537" y="4864185"/>
            <a:ext cx="725172" cy="766654"/>
          </a:xfrm>
          <a:prstGeom prst="ellipse">
            <a:avLst/>
          </a:prstGeom>
          <a:solidFill>
            <a:schemeClr val="accent4">
              <a:lumMod val="60000"/>
              <a:lumOff val="40000"/>
            </a:schemeClr>
          </a:solidFill>
          <a:ln>
            <a:solidFill>
              <a:schemeClr val="accent4">
                <a:lumMod val="60000"/>
                <a:lumOff val="4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tx1"/>
                </a:solidFill>
              </a:rPr>
              <a:t>3</a:t>
            </a:r>
          </a:p>
        </p:txBody>
      </p:sp>
      <p:sp>
        <p:nvSpPr>
          <p:cNvPr id="58" name="TextBox 57">
            <a:extLst>
              <a:ext uri="{FF2B5EF4-FFF2-40B4-BE49-F238E27FC236}">
                <a16:creationId xmlns:a16="http://schemas.microsoft.com/office/drawing/2014/main" id="{8185D1BF-5C83-32D0-0CF9-8E6DE68A4130}"/>
              </a:ext>
            </a:extLst>
          </p:cNvPr>
          <p:cNvSpPr txBox="1"/>
          <p:nvPr/>
        </p:nvSpPr>
        <p:spPr>
          <a:xfrm>
            <a:off x="714047" y="1765066"/>
            <a:ext cx="3667390" cy="830997"/>
          </a:xfrm>
          <a:prstGeom prst="rect">
            <a:avLst/>
          </a:prstGeom>
          <a:noFill/>
        </p:spPr>
        <p:txBody>
          <a:bodyPr wrap="square" rtlCol="0">
            <a:spAutoFit/>
          </a:bodyPr>
          <a:lstStyle/>
          <a:p>
            <a:pPr algn="ctr"/>
            <a:r>
              <a:rPr lang="en-US" altLang="en-US" sz="2400" dirty="0">
                <a:solidFill>
                  <a:srgbClr val="000000"/>
                </a:solidFill>
                <a:latin typeface="Times New Roman" panose="02020603050405020304" pitchFamily="18" charset="0"/>
                <a:cs typeface="Times New Roman" panose="02020603050405020304" pitchFamily="18" charset="0"/>
              </a:rPr>
              <a:t>Fundamental or supreme law of a nation</a:t>
            </a:r>
            <a:endParaRPr lang="en-US" sz="2400" dirty="0"/>
          </a:p>
        </p:txBody>
      </p:sp>
      <p:sp>
        <p:nvSpPr>
          <p:cNvPr id="59" name="TextBox 58">
            <a:extLst>
              <a:ext uri="{FF2B5EF4-FFF2-40B4-BE49-F238E27FC236}">
                <a16:creationId xmlns:a16="http://schemas.microsoft.com/office/drawing/2014/main" id="{1B6725FF-F8BC-7FB2-E292-3362F20E9305}"/>
              </a:ext>
            </a:extLst>
          </p:cNvPr>
          <p:cNvSpPr txBox="1"/>
          <p:nvPr/>
        </p:nvSpPr>
        <p:spPr>
          <a:xfrm>
            <a:off x="809579" y="3287281"/>
            <a:ext cx="3571858" cy="769441"/>
          </a:xfrm>
          <a:prstGeom prst="rect">
            <a:avLst/>
          </a:prstGeom>
          <a:noFill/>
        </p:spPr>
        <p:txBody>
          <a:bodyPr wrap="square" rtlCol="0">
            <a:spAutoFit/>
          </a:bodyPr>
          <a:lstStyle/>
          <a:p>
            <a:pPr lvl="0" algn="ctr" eaLnBrk="0" fontAlgn="base" hangingPunct="0">
              <a:spcBef>
                <a:spcPct val="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Every law must be approved by the Constitution</a:t>
            </a:r>
            <a:endParaRPr lang="en-US" altLang="en-US" sz="1200" dirty="0"/>
          </a:p>
        </p:txBody>
      </p:sp>
      <p:sp>
        <p:nvSpPr>
          <p:cNvPr id="60" name="TextBox 59">
            <a:extLst>
              <a:ext uri="{FF2B5EF4-FFF2-40B4-BE49-F238E27FC236}">
                <a16:creationId xmlns:a16="http://schemas.microsoft.com/office/drawing/2014/main" id="{8A4B69A5-67E2-6AE2-F40F-927663ED4D65}"/>
              </a:ext>
            </a:extLst>
          </p:cNvPr>
          <p:cNvSpPr txBox="1"/>
          <p:nvPr/>
        </p:nvSpPr>
        <p:spPr>
          <a:xfrm>
            <a:off x="636003" y="4852418"/>
            <a:ext cx="3879698" cy="830997"/>
          </a:xfrm>
          <a:prstGeom prst="rect">
            <a:avLst/>
          </a:prstGeom>
          <a:noFill/>
        </p:spPr>
        <p:txBody>
          <a:bodyPr wrap="square" rtlCol="0">
            <a:spAutoFit/>
          </a:bodyPr>
          <a:lstStyle/>
          <a:p>
            <a:pPr algn="ctr"/>
            <a:r>
              <a:rPr lang="en-US" altLang="en-US" sz="2400" dirty="0">
                <a:solidFill>
                  <a:srgbClr val="000000"/>
                </a:solidFill>
                <a:latin typeface="Times New Roman" panose="02020603050405020304" pitchFamily="18" charset="0"/>
                <a:cs typeface="Times New Roman" panose="02020603050405020304" pitchFamily="18" charset="0"/>
              </a:rPr>
              <a:t>Constitution is the basis of distribution of power</a:t>
            </a:r>
            <a:endParaRPr lang="en-US" sz="2400" dirty="0"/>
          </a:p>
        </p:txBody>
      </p:sp>
      <p:grpSp>
        <p:nvGrpSpPr>
          <p:cNvPr id="61" name="Group 60">
            <a:extLst>
              <a:ext uri="{FF2B5EF4-FFF2-40B4-BE49-F238E27FC236}">
                <a16:creationId xmlns:a16="http://schemas.microsoft.com/office/drawing/2014/main" id="{BF140D68-8F40-0F62-E6AA-8CB6226CA798}"/>
              </a:ext>
            </a:extLst>
          </p:cNvPr>
          <p:cNvGrpSpPr/>
          <p:nvPr/>
        </p:nvGrpSpPr>
        <p:grpSpPr>
          <a:xfrm>
            <a:off x="4341928" y="1590083"/>
            <a:ext cx="3288619" cy="1250373"/>
            <a:chOff x="4439816" y="1657769"/>
            <a:chExt cx="3117432" cy="1156148"/>
          </a:xfrm>
        </p:grpSpPr>
        <p:sp>
          <p:nvSpPr>
            <p:cNvPr id="62" name="Rounded Rectangle 15">
              <a:extLst>
                <a:ext uri="{FF2B5EF4-FFF2-40B4-BE49-F238E27FC236}">
                  <a16:creationId xmlns:a16="http://schemas.microsoft.com/office/drawing/2014/main" id="{FAFFC672-5104-429A-512C-63F731B602AB}"/>
                </a:ext>
              </a:extLst>
            </p:cNvPr>
            <p:cNvSpPr/>
            <p:nvPr/>
          </p:nvSpPr>
          <p:spPr>
            <a:xfrm>
              <a:off x="4439816" y="1657769"/>
              <a:ext cx="3096344" cy="1156148"/>
            </a:xfrm>
            <a:prstGeom prst="roundRect">
              <a:avLst/>
            </a:prstGeom>
            <a:solidFill>
              <a:schemeClr val="bg1"/>
            </a:solidFill>
            <a:ln w="28575"/>
            <a:effectLst>
              <a:outerShdw blurRad="2159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TextBox 62">
              <a:extLst>
                <a:ext uri="{FF2B5EF4-FFF2-40B4-BE49-F238E27FC236}">
                  <a16:creationId xmlns:a16="http://schemas.microsoft.com/office/drawing/2014/main" id="{1DC64550-CFF1-CE96-7509-F94EC2BC766C}"/>
                </a:ext>
              </a:extLst>
            </p:cNvPr>
            <p:cNvSpPr txBox="1"/>
            <p:nvPr/>
          </p:nvSpPr>
          <p:spPr>
            <a:xfrm>
              <a:off x="4445292" y="1832105"/>
              <a:ext cx="3111956" cy="654542"/>
            </a:xfrm>
            <a:prstGeom prst="rect">
              <a:avLst/>
            </a:prstGeom>
            <a:noFill/>
          </p:spPr>
          <p:txBody>
            <a:bodyPr wrap="square" rtlCol="0">
              <a:spAutoFit/>
            </a:bodyPr>
            <a:lstStyle/>
            <a:p>
              <a:pPr algn="ct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No other law can supersede or go against it</a:t>
              </a:r>
              <a:endParaRPr lang="en-US" sz="2000" b="1" dirty="0"/>
            </a:p>
          </p:txBody>
        </p:sp>
      </p:grpSp>
      <p:grpSp>
        <p:nvGrpSpPr>
          <p:cNvPr id="3" name="Group 2">
            <a:extLst>
              <a:ext uri="{FF2B5EF4-FFF2-40B4-BE49-F238E27FC236}">
                <a16:creationId xmlns:a16="http://schemas.microsoft.com/office/drawing/2014/main" id="{54565E96-C17B-0486-DB31-BEFD90E17D85}"/>
              </a:ext>
            </a:extLst>
          </p:cNvPr>
          <p:cNvGrpSpPr/>
          <p:nvPr/>
        </p:nvGrpSpPr>
        <p:grpSpPr>
          <a:xfrm>
            <a:off x="4283971" y="3162548"/>
            <a:ext cx="3324330" cy="1162811"/>
            <a:chOff x="4869226" y="3101805"/>
            <a:chExt cx="3281158" cy="1304327"/>
          </a:xfrm>
        </p:grpSpPr>
        <p:sp>
          <p:nvSpPr>
            <p:cNvPr id="65" name="Rounded Rectangle 24">
              <a:extLst>
                <a:ext uri="{FF2B5EF4-FFF2-40B4-BE49-F238E27FC236}">
                  <a16:creationId xmlns:a16="http://schemas.microsoft.com/office/drawing/2014/main" id="{7A285DA6-A22A-34DE-5987-AA8FB8C0FBBA}"/>
                </a:ext>
              </a:extLst>
            </p:cNvPr>
            <p:cNvSpPr/>
            <p:nvPr/>
          </p:nvSpPr>
          <p:spPr>
            <a:xfrm>
              <a:off x="4884011" y="3101805"/>
              <a:ext cx="3266373" cy="1304327"/>
            </a:xfrm>
            <a:prstGeom prst="roundRect">
              <a:avLst/>
            </a:prstGeom>
            <a:solidFill>
              <a:schemeClr val="bg1"/>
            </a:solidFill>
            <a:ln w="28575">
              <a:solidFill>
                <a:schemeClr val="accent6">
                  <a:lumMod val="75000"/>
                </a:schemeClr>
              </a:solidFill>
            </a:ln>
            <a:effectLst>
              <a:outerShdw blurRad="215900" dist="635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6" name="TextBox 65">
              <a:extLst>
                <a:ext uri="{FF2B5EF4-FFF2-40B4-BE49-F238E27FC236}">
                  <a16:creationId xmlns:a16="http://schemas.microsoft.com/office/drawing/2014/main" id="{F645023F-B240-4D7C-BA5C-5B56ACF20EB8}"/>
                </a:ext>
              </a:extLst>
            </p:cNvPr>
            <p:cNvSpPr txBox="1"/>
            <p:nvPr/>
          </p:nvSpPr>
          <p:spPr>
            <a:xfrm>
              <a:off x="4869226" y="3108290"/>
              <a:ext cx="3134693" cy="1060028"/>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Any </a:t>
              </a:r>
              <a:r>
                <a:rPr lang="en-US" altLang="en-US" sz="2000" dirty="0">
                  <a:solidFill>
                    <a:srgbClr val="000000"/>
                  </a:solidFill>
                  <a:latin typeface="Times New Roman" panose="02020603050405020304" pitchFamily="18" charset="0"/>
                  <a:cs typeface="Times New Roman" panose="02020603050405020304" pitchFamily="18" charset="0"/>
                </a:rPr>
                <a:t>l</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aw</a:t>
              </a:r>
              <a:r>
                <a:rPr kumimoji="0" lang="en-US" altLang="en-US"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lang="en-US" altLang="en-US" sz="2000" dirty="0">
                  <a:solidFill>
                    <a:srgbClr val="000000"/>
                  </a:solidFill>
                  <a:latin typeface="Times New Roman" panose="02020603050405020304" pitchFamily="18" charset="0"/>
                  <a:cs typeface="Times New Roman" panose="02020603050405020304" pitchFamily="18" charset="0"/>
                </a:rPr>
                <a:t>b</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efore </a:t>
              </a:r>
              <a:r>
                <a:rPr lang="en-US" altLang="en-US" sz="2000" dirty="0">
                  <a:solidFill>
                    <a:srgbClr val="000000"/>
                  </a:solidFill>
                  <a:latin typeface="Times New Roman" panose="02020603050405020304" pitchFamily="18" charset="0"/>
                  <a:cs typeface="Times New Roman" panose="02020603050405020304" pitchFamily="18" charset="0"/>
                </a:rPr>
                <a:t>e</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nforcement </a:t>
              </a:r>
              <a:r>
                <a:rPr lang="en-US" altLang="en-US" sz="2000" dirty="0">
                  <a:solidFill>
                    <a:srgbClr val="000000"/>
                  </a:solidFill>
                  <a:latin typeface="Times New Roman" panose="02020603050405020304" pitchFamily="18" charset="0"/>
                  <a:cs typeface="Times New Roman" panose="02020603050405020304" pitchFamily="18" charset="0"/>
                </a:rPr>
                <a:t>u</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ndergoes debate, voting </a:t>
              </a:r>
              <a:r>
                <a:rPr lang="en-US" altLang="en-US" sz="2000" dirty="0">
                  <a:solidFill>
                    <a:srgbClr val="000000"/>
                  </a:solidFill>
                  <a:latin typeface="Times New Roman" panose="02020603050405020304" pitchFamily="18" charset="0"/>
                  <a:cs typeface="Times New Roman" panose="02020603050405020304" pitchFamily="18" charset="0"/>
                </a:rPr>
                <a:t>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nd </a:t>
              </a:r>
              <a:r>
                <a:rPr lang="en-US" altLang="en-US" sz="2000" dirty="0">
                  <a:solidFill>
                    <a:srgbClr val="000000"/>
                  </a:solidFill>
                  <a:latin typeface="Times New Roman" panose="02020603050405020304" pitchFamily="18" charset="0"/>
                  <a:cs typeface="Times New Roman" panose="02020603050405020304" pitchFamily="18" charset="0"/>
                </a:rPr>
                <a:t>ass</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ent </a:t>
              </a:r>
              <a:r>
                <a:rPr lang="en-US" altLang="en-US" sz="2000" dirty="0">
                  <a:solidFill>
                    <a:srgbClr val="000000"/>
                  </a:solidFill>
                  <a:latin typeface="Times New Roman" panose="02020603050405020304" pitchFamily="18" charset="0"/>
                  <a:cs typeface="Times New Roman" panose="02020603050405020304" pitchFamily="18" charset="0"/>
                </a:rPr>
                <a:t>b</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 </a:t>
              </a:r>
              <a:r>
                <a:rPr lang="en-US" altLang="en-US" sz="2000" dirty="0">
                  <a:solidFill>
                    <a:srgbClr val="000000"/>
                  </a:solidFill>
                  <a:latin typeface="Times New Roman" panose="02020603050405020304" pitchFamily="18" charset="0"/>
                  <a:cs typeface="Times New Roman" panose="02020603050405020304" pitchFamily="18" charset="0"/>
                </a:rPr>
                <a:t>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he Head Of State</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grpSp>
        <p:nvGrpSpPr>
          <p:cNvPr id="67" name="Group 66">
            <a:extLst>
              <a:ext uri="{FF2B5EF4-FFF2-40B4-BE49-F238E27FC236}">
                <a16:creationId xmlns:a16="http://schemas.microsoft.com/office/drawing/2014/main" id="{8AD5BEFA-8621-AF90-FDD6-7C058A898994}"/>
              </a:ext>
            </a:extLst>
          </p:cNvPr>
          <p:cNvGrpSpPr/>
          <p:nvPr/>
        </p:nvGrpSpPr>
        <p:grpSpPr>
          <a:xfrm>
            <a:off x="4306216" y="4771865"/>
            <a:ext cx="3356287" cy="1033943"/>
            <a:chOff x="4448870" y="4754152"/>
            <a:chExt cx="2818067" cy="1007305"/>
          </a:xfrm>
        </p:grpSpPr>
        <p:sp>
          <p:nvSpPr>
            <p:cNvPr id="68" name="Rounded Rectangle 29">
              <a:extLst>
                <a:ext uri="{FF2B5EF4-FFF2-40B4-BE49-F238E27FC236}">
                  <a16:creationId xmlns:a16="http://schemas.microsoft.com/office/drawing/2014/main" id="{942303B4-3494-07E1-8613-4A501E00B672}"/>
                </a:ext>
              </a:extLst>
            </p:cNvPr>
            <p:cNvSpPr/>
            <p:nvPr/>
          </p:nvSpPr>
          <p:spPr>
            <a:xfrm>
              <a:off x="4461048" y="4754152"/>
              <a:ext cx="2805889" cy="1007305"/>
            </a:xfrm>
            <a:prstGeom prst="roundRect">
              <a:avLst/>
            </a:prstGeom>
            <a:solidFill>
              <a:schemeClr val="bg1"/>
            </a:solidFill>
            <a:ln w="28575">
              <a:solidFill>
                <a:srgbClr val="7030A0"/>
              </a:solidFill>
            </a:ln>
            <a:effectLst>
              <a:outerShdw blurRad="215900" dist="635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9" name="TextBox 68">
              <a:extLst>
                <a:ext uri="{FF2B5EF4-FFF2-40B4-BE49-F238E27FC236}">
                  <a16:creationId xmlns:a16="http://schemas.microsoft.com/office/drawing/2014/main" id="{977D973A-4E41-55C3-CC09-EDFAF3A831D4}"/>
                </a:ext>
              </a:extLst>
            </p:cNvPr>
            <p:cNvSpPr txBox="1"/>
            <p:nvPr/>
          </p:nvSpPr>
          <p:spPr>
            <a:xfrm>
              <a:off x="4448870" y="4758671"/>
              <a:ext cx="2808311" cy="989495"/>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Power distributed between Central and State Government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India</a:t>
              </a:r>
              <a:endParaRPr kumimoji="0" lang="en-US" altLang="en-US" sz="2000" b="0" i="0" u="none" strike="noStrike" cap="none" normalizeH="0" baseline="0" dirty="0">
                <a:ln>
                  <a:noFill/>
                </a:ln>
                <a:solidFill>
                  <a:schemeClr val="tx1"/>
                </a:solidFill>
                <a:effectLst/>
              </a:endParaRPr>
            </a:p>
          </p:txBody>
        </p:sp>
      </p:grpSp>
      <p:grpSp>
        <p:nvGrpSpPr>
          <p:cNvPr id="7" name="Group 6">
            <a:extLst>
              <a:ext uri="{FF2B5EF4-FFF2-40B4-BE49-F238E27FC236}">
                <a16:creationId xmlns:a16="http://schemas.microsoft.com/office/drawing/2014/main" id="{D13B0F67-AD4A-FF66-2740-9498B68125EC}"/>
              </a:ext>
            </a:extLst>
          </p:cNvPr>
          <p:cNvGrpSpPr/>
          <p:nvPr/>
        </p:nvGrpSpPr>
        <p:grpSpPr>
          <a:xfrm>
            <a:off x="7986555" y="4558927"/>
            <a:ext cx="4082027" cy="1370162"/>
            <a:chOff x="7986555" y="4558927"/>
            <a:chExt cx="4082027" cy="1370162"/>
          </a:xfrm>
        </p:grpSpPr>
        <p:sp>
          <p:nvSpPr>
            <p:cNvPr id="41" name="Rectangle 40">
              <a:extLst>
                <a:ext uri="{FF2B5EF4-FFF2-40B4-BE49-F238E27FC236}">
                  <a16:creationId xmlns:a16="http://schemas.microsoft.com/office/drawing/2014/main" id="{B346E378-CA72-1542-4E4A-B756314137CC}"/>
                </a:ext>
              </a:extLst>
            </p:cNvPr>
            <p:cNvSpPr/>
            <p:nvPr/>
          </p:nvSpPr>
          <p:spPr>
            <a:xfrm>
              <a:off x="7986555" y="4558927"/>
              <a:ext cx="4082027" cy="1370162"/>
            </a:xfrm>
            <a:prstGeom prst="rect">
              <a:avLst/>
            </a:prstGeom>
            <a:solidFill>
              <a:schemeClr val="bg1"/>
            </a:solidFill>
            <a:ln w="28575">
              <a:solidFill>
                <a:schemeClr val="accent6">
                  <a:lumMod val="75000"/>
                </a:schemeClr>
              </a:solidFill>
            </a:ln>
            <a:effectLst>
              <a:innerShdw blurRad="254000" dist="63500" dir="6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pic>
          <p:nvPicPr>
            <p:cNvPr id="4100" name="Picture 4" descr="Free vector graphics of Parliament">
              <a:extLst>
                <a:ext uri="{FF2B5EF4-FFF2-40B4-BE49-F238E27FC236}">
                  <a16:creationId xmlns:a16="http://schemas.microsoft.com/office/drawing/2014/main" id="{240AEDD7-EC74-A468-7334-5202DAF93B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0050" y="4609551"/>
              <a:ext cx="2963827" cy="12973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28149F6-B343-C2E6-2EDD-1DCC98F9C866}"/>
              </a:ext>
            </a:extLst>
          </p:cNvPr>
          <p:cNvGrpSpPr/>
          <p:nvPr/>
        </p:nvGrpSpPr>
        <p:grpSpPr>
          <a:xfrm>
            <a:off x="7954932" y="2981039"/>
            <a:ext cx="4113650" cy="1425093"/>
            <a:chOff x="7954932" y="2981039"/>
            <a:chExt cx="4113650" cy="1425093"/>
          </a:xfrm>
        </p:grpSpPr>
        <p:sp>
          <p:nvSpPr>
            <p:cNvPr id="40" name="Rectangle 39">
              <a:extLst>
                <a:ext uri="{FF2B5EF4-FFF2-40B4-BE49-F238E27FC236}">
                  <a16:creationId xmlns:a16="http://schemas.microsoft.com/office/drawing/2014/main" id="{F7169CE8-A3D9-A2D9-46E6-1016FADB9AF8}"/>
                </a:ext>
              </a:extLst>
            </p:cNvPr>
            <p:cNvSpPr/>
            <p:nvPr/>
          </p:nvSpPr>
          <p:spPr>
            <a:xfrm>
              <a:off x="7954932" y="2981039"/>
              <a:ext cx="4113650" cy="1425093"/>
            </a:xfrm>
            <a:prstGeom prst="rect">
              <a:avLst/>
            </a:prstGeom>
            <a:solidFill>
              <a:schemeClr val="bg2">
                <a:lumMod val="90000"/>
              </a:schemeClr>
            </a:solidFill>
            <a:ln w="28575">
              <a:solidFill>
                <a:schemeClr val="accent4">
                  <a:lumMod val="75000"/>
                </a:schemeClr>
              </a:solidFill>
            </a:ln>
            <a:effectLst>
              <a:innerShdw blurRad="254000" dist="63500" dir="6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pic>
          <p:nvPicPr>
            <p:cNvPr id="4098" name="Picture 2" descr="Free vector graphics of Vote">
              <a:extLst>
                <a:ext uri="{FF2B5EF4-FFF2-40B4-BE49-F238E27FC236}">
                  <a16:creationId xmlns:a16="http://schemas.microsoft.com/office/drawing/2014/main" id="{9189D2CF-35FA-2BFE-B2B9-80EE18FE8A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27090" y="3056635"/>
              <a:ext cx="1777952" cy="12687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1CBA9EFB-7D36-8BC1-DB83-27A5401788A4}"/>
              </a:ext>
            </a:extLst>
          </p:cNvPr>
          <p:cNvGrpSpPr/>
          <p:nvPr/>
        </p:nvGrpSpPr>
        <p:grpSpPr>
          <a:xfrm>
            <a:off x="7952891" y="1440362"/>
            <a:ext cx="4117732" cy="1408071"/>
            <a:chOff x="7952891" y="1440362"/>
            <a:chExt cx="4117732" cy="1408071"/>
          </a:xfrm>
        </p:grpSpPr>
        <p:sp>
          <p:nvSpPr>
            <p:cNvPr id="42" name="Rectangle 41">
              <a:extLst>
                <a:ext uri="{FF2B5EF4-FFF2-40B4-BE49-F238E27FC236}">
                  <a16:creationId xmlns:a16="http://schemas.microsoft.com/office/drawing/2014/main" id="{059FF099-D407-06AD-743C-96B7D1812B84}"/>
                </a:ext>
              </a:extLst>
            </p:cNvPr>
            <p:cNvSpPr/>
            <p:nvPr/>
          </p:nvSpPr>
          <p:spPr>
            <a:xfrm>
              <a:off x="7952891" y="1440362"/>
              <a:ext cx="4117732" cy="1370162"/>
            </a:xfrm>
            <a:prstGeom prst="rect">
              <a:avLst/>
            </a:prstGeom>
            <a:solidFill>
              <a:schemeClr val="accent3">
                <a:lumMod val="20000"/>
                <a:lumOff val="80000"/>
              </a:schemeClr>
            </a:solidFill>
            <a:ln w="28575"/>
            <a:effectLst>
              <a:innerShdw blurRad="254000" dist="63500" dir="6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TextBox 53">
              <a:extLst>
                <a:ext uri="{FF2B5EF4-FFF2-40B4-BE49-F238E27FC236}">
                  <a16:creationId xmlns:a16="http://schemas.microsoft.com/office/drawing/2014/main" id="{68BB55F9-3D39-5EB1-5C9C-19B034F568CE}"/>
                </a:ext>
              </a:extLst>
            </p:cNvPr>
            <p:cNvSpPr txBox="1"/>
            <p:nvPr/>
          </p:nvSpPr>
          <p:spPr>
            <a:xfrm>
              <a:off x="9798549" y="1686829"/>
              <a:ext cx="1086308" cy="707886"/>
            </a:xfrm>
            <a:prstGeom prst="rect">
              <a:avLst/>
            </a:prstGeom>
            <a:noFill/>
            <a:ln w="19050">
              <a:solidFill>
                <a:schemeClr val="tx1">
                  <a:lumMod val="95000"/>
                  <a:lumOff val="5000"/>
                </a:schemeClr>
              </a:solidFill>
            </a:ln>
          </p:spPr>
          <p:txBody>
            <a:bodyPr wrap="square" rtlCol="0">
              <a:spAutoFit/>
            </a:bodyPr>
            <a:lstStyle/>
            <a:p>
              <a:pPr algn="ctr"/>
              <a:r>
                <a:rPr lang="en-US" sz="2000" dirty="0"/>
                <a:t>Criminal law</a:t>
              </a:r>
            </a:p>
          </p:txBody>
        </p:sp>
        <p:pic>
          <p:nvPicPr>
            <p:cNvPr id="50" name="Picture 6" descr="Free vector graphics of Train">
              <a:extLst>
                <a:ext uri="{FF2B5EF4-FFF2-40B4-BE49-F238E27FC236}">
                  <a16:creationId xmlns:a16="http://schemas.microsoft.com/office/drawing/2014/main" id="{61319A2D-EF04-805C-A3FB-8E6F1EA0D86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8069" r="18836" b="4718"/>
            <a:stretch/>
          </p:blipFill>
          <p:spPr bwMode="auto">
            <a:xfrm>
              <a:off x="7975137" y="1940999"/>
              <a:ext cx="3903089" cy="90743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14719A31-08F9-57DD-BFA3-1A25A8F92A85}"/>
                </a:ext>
              </a:extLst>
            </p:cNvPr>
            <p:cNvSpPr txBox="1"/>
            <p:nvPr/>
          </p:nvSpPr>
          <p:spPr>
            <a:xfrm>
              <a:off x="11062474" y="1686829"/>
              <a:ext cx="744585" cy="707886"/>
            </a:xfrm>
            <a:prstGeom prst="rect">
              <a:avLst/>
            </a:prstGeom>
            <a:noFill/>
            <a:ln w="19050">
              <a:solidFill>
                <a:schemeClr val="tx1">
                  <a:lumMod val="95000"/>
                  <a:lumOff val="5000"/>
                </a:schemeClr>
              </a:solidFill>
            </a:ln>
          </p:spPr>
          <p:txBody>
            <a:bodyPr wrap="square" rtlCol="0">
              <a:spAutoFit/>
            </a:bodyPr>
            <a:lstStyle/>
            <a:p>
              <a:pPr algn="ctr"/>
              <a:r>
                <a:rPr lang="en-US" sz="2000" dirty="0"/>
                <a:t>Civil law</a:t>
              </a:r>
            </a:p>
          </p:txBody>
        </p:sp>
        <p:sp>
          <p:nvSpPr>
            <p:cNvPr id="70" name="TextBox 69">
              <a:extLst>
                <a:ext uri="{FF2B5EF4-FFF2-40B4-BE49-F238E27FC236}">
                  <a16:creationId xmlns:a16="http://schemas.microsoft.com/office/drawing/2014/main" id="{8E3B51DC-B6A5-0A03-CFED-F20B75416368}"/>
                </a:ext>
              </a:extLst>
            </p:cNvPr>
            <p:cNvSpPr txBox="1"/>
            <p:nvPr/>
          </p:nvSpPr>
          <p:spPr>
            <a:xfrm>
              <a:off x="8153814" y="1502980"/>
              <a:ext cx="1544605" cy="400110"/>
            </a:xfrm>
            <a:prstGeom prst="rect">
              <a:avLst/>
            </a:prstGeom>
            <a:noFill/>
            <a:ln w="19050">
              <a:solidFill>
                <a:schemeClr val="tx1">
                  <a:lumMod val="95000"/>
                  <a:lumOff val="5000"/>
                </a:schemeClr>
              </a:solidFill>
            </a:ln>
          </p:spPr>
          <p:txBody>
            <a:bodyPr wrap="square" rtlCol="0">
              <a:spAutoFit/>
            </a:bodyPr>
            <a:lstStyle/>
            <a:p>
              <a:pPr algn="ctr"/>
              <a:r>
                <a:rPr lang="en-US" sz="2000" dirty="0"/>
                <a:t>Constitution</a:t>
              </a:r>
            </a:p>
          </p:txBody>
        </p:sp>
      </p:grpSp>
    </p:spTree>
    <p:extLst>
      <p:ext uri="{BB962C8B-B14F-4D97-AF65-F5344CB8AC3E}">
        <p14:creationId xmlns:p14="http://schemas.microsoft.com/office/powerpoint/2010/main" val="37617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childTnLst>
                          </p:cTn>
                        </p:par>
                        <p:par>
                          <p:cTn id="11" fill="hold">
                            <p:stCondLst>
                              <p:cond delay="500"/>
                            </p:stCondLst>
                            <p:childTnLst>
                              <p:par>
                                <p:cTn id="12" presetID="14" presetClass="entr" presetSubtype="10" fill="hold" grpId="0" nodeType="afterEffect">
                                  <p:stCondLst>
                                    <p:cond delay="500"/>
                                  </p:stCondLst>
                                  <p:childTnLst>
                                    <p:set>
                                      <p:cBhvr>
                                        <p:cTn id="13" dur="1" fill="hold">
                                          <p:stCondLst>
                                            <p:cond delay="0"/>
                                          </p:stCondLst>
                                        </p:cTn>
                                        <p:tgtEl>
                                          <p:spTgt spid="58"/>
                                        </p:tgtEl>
                                        <p:attrNameLst>
                                          <p:attrName>style.visibility</p:attrName>
                                        </p:attrNameLst>
                                      </p:cBhvr>
                                      <p:to>
                                        <p:strVal val="visible"/>
                                      </p:to>
                                    </p:set>
                                    <p:animEffect transition="in" filter="randombar(horizontal)">
                                      <p:cBhvr>
                                        <p:cTn id="14" dur="750"/>
                                        <p:tgtEl>
                                          <p:spTgt spid="58"/>
                                        </p:tgtEl>
                                      </p:cBhvr>
                                    </p:animEffect>
                                  </p:childTnLst>
                                </p:cTn>
                              </p:par>
                            </p:childTnLst>
                          </p:cTn>
                        </p:par>
                        <p:par>
                          <p:cTn id="15" fill="hold">
                            <p:stCondLst>
                              <p:cond delay="1750"/>
                            </p:stCondLst>
                            <p:childTnLst>
                              <p:par>
                                <p:cTn id="16" presetID="14" presetClass="entr" presetSubtype="10" fill="hold" nodeType="afterEffect">
                                  <p:stCondLst>
                                    <p:cond delay="750"/>
                                  </p:stCondLst>
                                  <p:childTnLst>
                                    <p:set>
                                      <p:cBhvr>
                                        <p:cTn id="17" dur="1" fill="hold">
                                          <p:stCondLst>
                                            <p:cond delay="0"/>
                                          </p:stCondLst>
                                        </p:cTn>
                                        <p:tgtEl>
                                          <p:spTgt spid="61"/>
                                        </p:tgtEl>
                                        <p:attrNameLst>
                                          <p:attrName>style.visibility</p:attrName>
                                        </p:attrNameLst>
                                      </p:cBhvr>
                                      <p:to>
                                        <p:strVal val="visible"/>
                                      </p:to>
                                    </p:set>
                                    <p:animEffect transition="in" filter="randombar(horizontal)">
                                      <p:cBhvr>
                                        <p:cTn id="18" dur="750"/>
                                        <p:tgtEl>
                                          <p:spTgt spid="61"/>
                                        </p:tgtEl>
                                      </p:cBhvr>
                                    </p:animEffect>
                                  </p:childTnLst>
                                </p:cTn>
                              </p:par>
                            </p:childTnLst>
                          </p:cTn>
                        </p:par>
                        <p:par>
                          <p:cTn id="19" fill="hold">
                            <p:stCondLst>
                              <p:cond delay="3250"/>
                            </p:stCondLst>
                            <p:childTnLst>
                              <p:par>
                                <p:cTn id="20" presetID="53" presetClass="entr" presetSubtype="16" fill="hold" nodeType="afterEffect">
                                  <p:stCondLst>
                                    <p:cond delay="5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randombar(horizontal)">
                                      <p:cBhvr>
                                        <p:cTn id="29" dur="500"/>
                                        <p:tgtEl>
                                          <p:spTgt spid="5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randombar(horizontal)">
                                      <p:cBhvr>
                                        <p:cTn id="32" dur="500"/>
                                        <p:tgtEl>
                                          <p:spTgt spid="5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childTnLst>
                          </p:cTn>
                        </p:par>
                        <p:par>
                          <p:cTn id="36" fill="hold">
                            <p:stCondLst>
                              <p:cond delay="500"/>
                            </p:stCondLst>
                            <p:childTnLst>
                              <p:par>
                                <p:cTn id="37" presetID="14" presetClass="entr" presetSubtype="10" fill="hold" grpId="0" nodeType="afterEffect">
                                  <p:stCondLst>
                                    <p:cond delay="500"/>
                                  </p:stCondLst>
                                  <p:childTnLst>
                                    <p:set>
                                      <p:cBhvr>
                                        <p:cTn id="38" dur="1" fill="hold">
                                          <p:stCondLst>
                                            <p:cond delay="0"/>
                                          </p:stCondLst>
                                        </p:cTn>
                                        <p:tgtEl>
                                          <p:spTgt spid="59"/>
                                        </p:tgtEl>
                                        <p:attrNameLst>
                                          <p:attrName>style.visibility</p:attrName>
                                        </p:attrNameLst>
                                      </p:cBhvr>
                                      <p:to>
                                        <p:strVal val="visible"/>
                                      </p:to>
                                    </p:set>
                                    <p:animEffect transition="in" filter="randombar(horizontal)">
                                      <p:cBhvr>
                                        <p:cTn id="39" dur="750"/>
                                        <p:tgtEl>
                                          <p:spTgt spid="59"/>
                                        </p:tgtEl>
                                      </p:cBhvr>
                                    </p:animEffect>
                                  </p:childTnLst>
                                </p:cTn>
                              </p:par>
                            </p:childTnLst>
                          </p:cTn>
                        </p:par>
                        <p:par>
                          <p:cTn id="40" fill="hold">
                            <p:stCondLst>
                              <p:cond delay="1750"/>
                            </p:stCondLst>
                            <p:childTnLst>
                              <p:par>
                                <p:cTn id="41" presetID="14" presetClass="entr" presetSubtype="10" fill="hold" nodeType="afterEffect">
                                  <p:stCondLst>
                                    <p:cond delay="750"/>
                                  </p:stCondLst>
                                  <p:childTnLst>
                                    <p:set>
                                      <p:cBhvr>
                                        <p:cTn id="42" dur="1" fill="hold">
                                          <p:stCondLst>
                                            <p:cond delay="0"/>
                                          </p:stCondLst>
                                        </p:cTn>
                                        <p:tgtEl>
                                          <p:spTgt spid="3"/>
                                        </p:tgtEl>
                                        <p:attrNameLst>
                                          <p:attrName>style.visibility</p:attrName>
                                        </p:attrNameLst>
                                      </p:cBhvr>
                                      <p:to>
                                        <p:strVal val="visible"/>
                                      </p:to>
                                    </p:set>
                                    <p:animEffect transition="in" filter="randombar(horizontal)">
                                      <p:cBhvr>
                                        <p:cTn id="43" dur="750"/>
                                        <p:tgtEl>
                                          <p:spTgt spid="3"/>
                                        </p:tgtEl>
                                      </p:cBhvr>
                                    </p:animEffect>
                                  </p:childTnLst>
                                </p:cTn>
                              </p:par>
                            </p:childTnLst>
                          </p:cTn>
                        </p:par>
                        <p:par>
                          <p:cTn id="44" fill="hold">
                            <p:stCondLst>
                              <p:cond delay="3250"/>
                            </p:stCondLst>
                            <p:childTnLst>
                              <p:par>
                                <p:cTn id="45" presetID="53" presetClass="entr" presetSubtype="16" fill="hold" nodeType="after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randombar(horizontal)">
                                      <p:cBhvr>
                                        <p:cTn id="54" dur="500"/>
                                        <p:tgtEl>
                                          <p:spTgt spid="5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randombar(horizontal)">
                                      <p:cBhvr>
                                        <p:cTn id="57" dur="500"/>
                                        <p:tgtEl>
                                          <p:spTgt spid="56"/>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randombar(horizontal)">
                                      <p:cBhvr>
                                        <p:cTn id="60" dur="500"/>
                                        <p:tgtEl>
                                          <p:spTgt spid="45"/>
                                        </p:tgtEl>
                                      </p:cBhvr>
                                    </p:animEffect>
                                  </p:childTnLst>
                                </p:cTn>
                              </p:par>
                            </p:childTnLst>
                          </p:cTn>
                        </p:par>
                        <p:par>
                          <p:cTn id="61" fill="hold">
                            <p:stCondLst>
                              <p:cond delay="500"/>
                            </p:stCondLst>
                            <p:childTnLst>
                              <p:par>
                                <p:cTn id="62" presetID="14" presetClass="entr" presetSubtype="10" fill="hold" grpId="0" nodeType="afterEffect">
                                  <p:stCondLst>
                                    <p:cond delay="500"/>
                                  </p:stCondLst>
                                  <p:childTnLst>
                                    <p:set>
                                      <p:cBhvr>
                                        <p:cTn id="63" dur="1" fill="hold">
                                          <p:stCondLst>
                                            <p:cond delay="0"/>
                                          </p:stCondLst>
                                        </p:cTn>
                                        <p:tgtEl>
                                          <p:spTgt spid="60"/>
                                        </p:tgtEl>
                                        <p:attrNameLst>
                                          <p:attrName>style.visibility</p:attrName>
                                        </p:attrNameLst>
                                      </p:cBhvr>
                                      <p:to>
                                        <p:strVal val="visible"/>
                                      </p:to>
                                    </p:set>
                                    <p:animEffect transition="in" filter="randombar(horizontal)">
                                      <p:cBhvr>
                                        <p:cTn id="64" dur="750"/>
                                        <p:tgtEl>
                                          <p:spTgt spid="60"/>
                                        </p:tgtEl>
                                      </p:cBhvr>
                                    </p:animEffect>
                                  </p:childTnLst>
                                </p:cTn>
                              </p:par>
                            </p:childTnLst>
                          </p:cTn>
                        </p:par>
                        <p:par>
                          <p:cTn id="65" fill="hold">
                            <p:stCondLst>
                              <p:cond delay="1750"/>
                            </p:stCondLst>
                            <p:childTnLst>
                              <p:par>
                                <p:cTn id="66" presetID="14" presetClass="entr" presetSubtype="10" fill="hold" nodeType="afterEffect">
                                  <p:stCondLst>
                                    <p:cond delay="750"/>
                                  </p:stCondLst>
                                  <p:childTnLst>
                                    <p:set>
                                      <p:cBhvr>
                                        <p:cTn id="67" dur="1" fill="hold">
                                          <p:stCondLst>
                                            <p:cond delay="0"/>
                                          </p:stCondLst>
                                        </p:cTn>
                                        <p:tgtEl>
                                          <p:spTgt spid="67"/>
                                        </p:tgtEl>
                                        <p:attrNameLst>
                                          <p:attrName>style.visibility</p:attrName>
                                        </p:attrNameLst>
                                      </p:cBhvr>
                                      <p:to>
                                        <p:strVal val="visible"/>
                                      </p:to>
                                    </p:set>
                                    <p:animEffect transition="in" filter="randombar(horizontal)">
                                      <p:cBhvr>
                                        <p:cTn id="68" dur="750"/>
                                        <p:tgtEl>
                                          <p:spTgt spid="67"/>
                                        </p:tgtEl>
                                      </p:cBhvr>
                                    </p:animEffect>
                                  </p:childTnLst>
                                </p:cTn>
                              </p:par>
                            </p:childTnLst>
                          </p:cTn>
                        </p:par>
                        <p:par>
                          <p:cTn id="69" fill="hold">
                            <p:stCondLst>
                              <p:cond delay="3250"/>
                            </p:stCondLst>
                            <p:childTnLst>
                              <p:par>
                                <p:cTn id="70" presetID="53" presetClass="entr" presetSubtype="16" fill="hold" nodeType="afterEffect">
                                  <p:stCondLst>
                                    <p:cond delay="50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fltVal val="0"/>
                                          </p:val>
                                        </p:tav>
                                        <p:tav tm="100000">
                                          <p:val>
                                            <p:strVal val="#ppt_w"/>
                                          </p:val>
                                        </p:tav>
                                      </p:tavLst>
                                    </p:anim>
                                    <p:anim calcmode="lin" valueType="num">
                                      <p:cBhvr>
                                        <p:cTn id="73" dur="500" fill="hold"/>
                                        <p:tgtEl>
                                          <p:spTgt spid="7"/>
                                        </p:tgtEl>
                                        <p:attrNameLst>
                                          <p:attrName>ppt_h</p:attrName>
                                        </p:attrNameLst>
                                      </p:cBhvr>
                                      <p:tavLst>
                                        <p:tav tm="0">
                                          <p:val>
                                            <p:fltVal val="0"/>
                                          </p:val>
                                        </p:tav>
                                        <p:tav tm="100000">
                                          <p:val>
                                            <p:strVal val="#ppt_h"/>
                                          </p:val>
                                        </p:tav>
                                      </p:tavLst>
                                    </p:anim>
                                    <p:animEffect transition="in" filter="fad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51" grpId="0" animBg="1"/>
      <p:bldP spid="52" grpId="0" animBg="1"/>
      <p:bldP spid="55" grpId="0" animBg="1"/>
      <p:bldP spid="56" grpId="0" animBg="1"/>
      <p:bldP spid="58" grpId="0"/>
      <p:bldP spid="59"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B46713-7B93-46A4-A9D7-114F115D61C3}"/>
              </a:ext>
            </a:extLst>
          </p:cNvPr>
          <p:cNvGrpSpPr/>
          <p:nvPr/>
        </p:nvGrpSpPr>
        <p:grpSpPr>
          <a:xfrm>
            <a:off x="3162611" y="4053520"/>
            <a:ext cx="2717364" cy="2615840"/>
            <a:chOff x="4644451" y="3601640"/>
            <a:chExt cx="2717364" cy="2615840"/>
          </a:xfrm>
        </p:grpSpPr>
        <p:sp>
          <p:nvSpPr>
            <p:cNvPr id="5" name="Rounded Rectangle 4">
              <a:extLst>
                <a:ext uri="{FF2B5EF4-FFF2-40B4-BE49-F238E27FC236}">
                  <a16:creationId xmlns:a16="http://schemas.microsoft.com/office/drawing/2014/main" id="{618D3DCE-C152-BA6A-22EE-8D9A56826204}"/>
                </a:ext>
              </a:extLst>
            </p:cNvPr>
            <p:cNvSpPr/>
            <p:nvPr/>
          </p:nvSpPr>
          <p:spPr>
            <a:xfrm>
              <a:off x="4644451" y="3602351"/>
              <a:ext cx="2168139" cy="2615129"/>
            </a:xfrm>
            <a:prstGeom prst="roundRect">
              <a:avLst/>
            </a:prstGeom>
            <a:noFill/>
            <a:ln w="38100">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dirty="0">
                  <a:solidFill>
                    <a:schemeClr val="tx2">
                      <a:lumMod val="50000"/>
                    </a:schemeClr>
                  </a:solidFill>
                </a:rPr>
                <a:t>Matters of national importance</a:t>
              </a:r>
            </a:p>
          </p:txBody>
        </p:sp>
        <p:sp>
          <p:nvSpPr>
            <p:cNvPr id="6" name="Left Arrow 5">
              <a:extLst>
                <a:ext uri="{FF2B5EF4-FFF2-40B4-BE49-F238E27FC236}">
                  <a16:creationId xmlns:a16="http://schemas.microsoft.com/office/drawing/2014/main" id="{E37B38AA-D049-09E8-92AE-78099AF4B8C8}"/>
                </a:ext>
              </a:extLst>
            </p:cNvPr>
            <p:cNvSpPr/>
            <p:nvPr/>
          </p:nvSpPr>
          <p:spPr>
            <a:xfrm rot="8700000" flipV="1">
              <a:off x="5834199" y="3601640"/>
              <a:ext cx="1527616" cy="567424"/>
            </a:xfrm>
            <a:prstGeom prst="leftArrow">
              <a:avLst>
                <a:gd name="adj1" fmla="val 60000"/>
                <a:gd name="adj2" fmla="val 50000"/>
              </a:avLst>
            </a:prstGeom>
            <a:solidFill>
              <a:schemeClr val="accent5">
                <a:lumMod val="50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txBody>
            <a:bodyPr/>
            <a:lstStyle/>
            <a:p>
              <a:endParaRPr lang="en-IN" dirty="0"/>
            </a:p>
          </p:txBody>
        </p:sp>
        <p:sp>
          <p:nvSpPr>
            <p:cNvPr id="7" name="Freeform 6">
              <a:extLst>
                <a:ext uri="{FF2B5EF4-FFF2-40B4-BE49-F238E27FC236}">
                  <a16:creationId xmlns:a16="http://schemas.microsoft.com/office/drawing/2014/main" id="{EF12552E-242D-4BFE-98F5-74063213F49A}"/>
                </a:ext>
              </a:extLst>
            </p:cNvPr>
            <p:cNvSpPr/>
            <p:nvPr/>
          </p:nvSpPr>
          <p:spPr>
            <a:xfrm rot="10800000" flipV="1">
              <a:off x="4799857" y="3751523"/>
              <a:ext cx="1891414" cy="1214682"/>
            </a:xfrm>
            <a:custGeom>
              <a:avLst/>
              <a:gdLst>
                <a:gd name="connsiteX0" fmla="*/ 0 w 1891414"/>
                <a:gd name="connsiteY0" fmla="*/ 151313 h 1513131"/>
                <a:gd name="connsiteX1" fmla="*/ 151313 w 1891414"/>
                <a:gd name="connsiteY1" fmla="*/ 0 h 1513131"/>
                <a:gd name="connsiteX2" fmla="*/ 1740101 w 1891414"/>
                <a:gd name="connsiteY2" fmla="*/ 0 h 1513131"/>
                <a:gd name="connsiteX3" fmla="*/ 1891414 w 1891414"/>
                <a:gd name="connsiteY3" fmla="*/ 151313 h 1513131"/>
                <a:gd name="connsiteX4" fmla="*/ 1891414 w 1891414"/>
                <a:gd name="connsiteY4" fmla="*/ 1361818 h 1513131"/>
                <a:gd name="connsiteX5" fmla="*/ 1740101 w 1891414"/>
                <a:gd name="connsiteY5" fmla="*/ 1513131 h 1513131"/>
                <a:gd name="connsiteX6" fmla="*/ 151313 w 1891414"/>
                <a:gd name="connsiteY6" fmla="*/ 1513131 h 1513131"/>
                <a:gd name="connsiteX7" fmla="*/ 0 w 1891414"/>
                <a:gd name="connsiteY7" fmla="*/ 1361818 h 1513131"/>
                <a:gd name="connsiteX8" fmla="*/ 0 w 1891414"/>
                <a:gd name="connsiteY8" fmla="*/ 151313 h 151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1414" h="1513131">
                  <a:moveTo>
                    <a:pt x="0" y="151313"/>
                  </a:moveTo>
                  <a:cubicBezTo>
                    <a:pt x="0" y="67745"/>
                    <a:pt x="67745" y="0"/>
                    <a:pt x="151313" y="0"/>
                  </a:cubicBezTo>
                  <a:lnTo>
                    <a:pt x="1740101" y="0"/>
                  </a:lnTo>
                  <a:cubicBezTo>
                    <a:pt x="1823669" y="0"/>
                    <a:pt x="1891414" y="67745"/>
                    <a:pt x="1891414" y="151313"/>
                  </a:cubicBezTo>
                  <a:lnTo>
                    <a:pt x="1891414" y="1361818"/>
                  </a:lnTo>
                  <a:cubicBezTo>
                    <a:pt x="1891414" y="1445386"/>
                    <a:pt x="1823669" y="1513131"/>
                    <a:pt x="1740101" y="1513131"/>
                  </a:cubicBezTo>
                  <a:lnTo>
                    <a:pt x="151313" y="1513131"/>
                  </a:lnTo>
                  <a:cubicBezTo>
                    <a:pt x="67745" y="1513131"/>
                    <a:pt x="0" y="1445386"/>
                    <a:pt x="0" y="1361818"/>
                  </a:cubicBezTo>
                  <a:lnTo>
                    <a:pt x="0" y="151313"/>
                  </a:lnTo>
                  <a:close/>
                </a:path>
              </a:pathLst>
            </a:custGeom>
            <a:solidFill>
              <a:schemeClr val="accent5">
                <a:lumMod val="60000"/>
                <a:lumOff val="40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0993" tIns="110993" rIns="110993" bIns="110993" numCol="1" spcCol="1270" anchor="ctr" anchorCtr="0">
              <a:noAutofit/>
            </a:bodyPr>
            <a:lstStyle/>
            <a:p>
              <a:pPr lvl="0" algn="ctr" defTabSz="1555750">
                <a:lnSpc>
                  <a:spcPct val="90000"/>
                </a:lnSpc>
                <a:spcBef>
                  <a:spcPct val="0"/>
                </a:spcBef>
                <a:spcAft>
                  <a:spcPct val="35000"/>
                </a:spcAft>
              </a:pPr>
              <a:r>
                <a:rPr lang="en-US" sz="2400" kern="1200" dirty="0">
                  <a:solidFill>
                    <a:schemeClr val="tx1"/>
                  </a:solidFill>
                </a:rPr>
                <a:t>Central Government</a:t>
              </a:r>
            </a:p>
          </p:txBody>
        </p:sp>
      </p:grpSp>
      <p:grpSp>
        <p:nvGrpSpPr>
          <p:cNvPr id="12" name="Group 11">
            <a:extLst>
              <a:ext uri="{FF2B5EF4-FFF2-40B4-BE49-F238E27FC236}">
                <a16:creationId xmlns:a16="http://schemas.microsoft.com/office/drawing/2014/main" id="{2C30EC41-A7FF-D8B2-AA9F-E7FDC5639697}"/>
              </a:ext>
            </a:extLst>
          </p:cNvPr>
          <p:cNvGrpSpPr/>
          <p:nvPr/>
        </p:nvGrpSpPr>
        <p:grpSpPr>
          <a:xfrm>
            <a:off x="6240016" y="4110166"/>
            <a:ext cx="2729483" cy="2559194"/>
            <a:chOff x="8862112" y="3601642"/>
            <a:chExt cx="2729483" cy="2615838"/>
          </a:xfrm>
        </p:grpSpPr>
        <p:sp>
          <p:nvSpPr>
            <p:cNvPr id="13" name="Rounded Rectangle 12">
              <a:extLst>
                <a:ext uri="{FF2B5EF4-FFF2-40B4-BE49-F238E27FC236}">
                  <a16:creationId xmlns:a16="http://schemas.microsoft.com/office/drawing/2014/main" id="{9F8103B0-EF5D-EC85-C522-4EE81610AD40}"/>
                </a:ext>
              </a:extLst>
            </p:cNvPr>
            <p:cNvSpPr/>
            <p:nvPr/>
          </p:nvSpPr>
          <p:spPr>
            <a:xfrm>
              <a:off x="9423456" y="3640150"/>
              <a:ext cx="2168139" cy="2577330"/>
            </a:xfrm>
            <a:prstGeom prst="roundRect">
              <a:avLst/>
            </a:prstGeom>
            <a:noFill/>
            <a:ln w="38100">
              <a:solidFill>
                <a:schemeClr val="accent4">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dirty="0">
                  <a:solidFill>
                    <a:schemeClr val="tx2">
                      <a:lumMod val="50000"/>
                    </a:schemeClr>
                  </a:solidFill>
                </a:rPr>
                <a:t>Matters of local importance</a:t>
              </a:r>
            </a:p>
          </p:txBody>
        </p:sp>
        <p:sp>
          <p:nvSpPr>
            <p:cNvPr id="14" name="Left Arrow 13">
              <a:extLst>
                <a:ext uri="{FF2B5EF4-FFF2-40B4-BE49-F238E27FC236}">
                  <a16:creationId xmlns:a16="http://schemas.microsoft.com/office/drawing/2014/main" id="{D9E12D9A-8557-6D7B-3EA1-E085CE2AB322}"/>
                </a:ext>
              </a:extLst>
            </p:cNvPr>
            <p:cNvSpPr/>
            <p:nvPr/>
          </p:nvSpPr>
          <p:spPr>
            <a:xfrm rot="2100000" flipV="1">
              <a:off x="8862112" y="3601642"/>
              <a:ext cx="1527616" cy="567424"/>
            </a:xfrm>
            <a:prstGeom prst="leftArrow">
              <a:avLst>
                <a:gd name="adj1" fmla="val 60000"/>
                <a:gd name="adj2" fmla="val 50000"/>
              </a:avLst>
            </a:prstGeom>
            <a:solidFill>
              <a:schemeClr val="accent2">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FC4BB918-1FEC-A7D1-A632-AFD29D243702}"/>
                </a:ext>
              </a:extLst>
            </p:cNvPr>
            <p:cNvSpPr/>
            <p:nvPr/>
          </p:nvSpPr>
          <p:spPr>
            <a:xfrm rot="10800000" flipV="1">
              <a:off x="9560827" y="3751523"/>
              <a:ext cx="1891414" cy="1214684"/>
            </a:xfrm>
            <a:custGeom>
              <a:avLst/>
              <a:gdLst>
                <a:gd name="connsiteX0" fmla="*/ 0 w 1891414"/>
                <a:gd name="connsiteY0" fmla="*/ 151313 h 1513131"/>
                <a:gd name="connsiteX1" fmla="*/ 151313 w 1891414"/>
                <a:gd name="connsiteY1" fmla="*/ 0 h 1513131"/>
                <a:gd name="connsiteX2" fmla="*/ 1740101 w 1891414"/>
                <a:gd name="connsiteY2" fmla="*/ 0 h 1513131"/>
                <a:gd name="connsiteX3" fmla="*/ 1891414 w 1891414"/>
                <a:gd name="connsiteY3" fmla="*/ 151313 h 1513131"/>
                <a:gd name="connsiteX4" fmla="*/ 1891414 w 1891414"/>
                <a:gd name="connsiteY4" fmla="*/ 1361818 h 1513131"/>
                <a:gd name="connsiteX5" fmla="*/ 1740101 w 1891414"/>
                <a:gd name="connsiteY5" fmla="*/ 1513131 h 1513131"/>
                <a:gd name="connsiteX6" fmla="*/ 151313 w 1891414"/>
                <a:gd name="connsiteY6" fmla="*/ 1513131 h 1513131"/>
                <a:gd name="connsiteX7" fmla="*/ 0 w 1891414"/>
                <a:gd name="connsiteY7" fmla="*/ 1361818 h 1513131"/>
                <a:gd name="connsiteX8" fmla="*/ 0 w 1891414"/>
                <a:gd name="connsiteY8" fmla="*/ 151313 h 151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1414" h="1513131">
                  <a:moveTo>
                    <a:pt x="0" y="151313"/>
                  </a:moveTo>
                  <a:cubicBezTo>
                    <a:pt x="0" y="67745"/>
                    <a:pt x="67745" y="0"/>
                    <a:pt x="151313" y="0"/>
                  </a:cubicBezTo>
                  <a:lnTo>
                    <a:pt x="1740101" y="0"/>
                  </a:lnTo>
                  <a:cubicBezTo>
                    <a:pt x="1823669" y="0"/>
                    <a:pt x="1891414" y="67745"/>
                    <a:pt x="1891414" y="151313"/>
                  </a:cubicBezTo>
                  <a:lnTo>
                    <a:pt x="1891414" y="1361818"/>
                  </a:lnTo>
                  <a:cubicBezTo>
                    <a:pt x="1891414" y="1445386"/>
                    <a:pt x="1823669" y="1513131"/>
                    <a:pt x="1740101" y="1513131"/>
                  </a:cubicBezTo>
                  <a:lnTo>
                    <a:pt x="151313" y="1513131"/>
                  </a:lnTo>
                  <a:cubicBezTo>
                    <a:pt x="67745" y="1513131"/>
                    <a:pt x="0" y="1445386"/>
                    <a:pt x="0" y="1361818"/>
                  </a:cubicBezTo>
                  <a:lnTo>
                    <a:pt x="0" y="151313"/>
                  </a:lnTo>
                  <a:close/>
                </a:path>
              </a:pathLst>
            </a:custGeom>
            <a:solidFill>
              <a:schemeClr val="accent2">
                <a:lumMod val="60000"/>
                <a:lumOff val="40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10993" tIns="110993" rIns="110993" bIns="110993" numCol="1" spcCol="1270" anchor="ctr" anchorCtr="0">
              <a:noAutofit/>
            </a:bodyPr>
            <a:lstStyle/>
            <a:p>
              <a:pPr lvl="0" algn="ctr" defTabSz="1555750">
                <a:lnSpc>
                  <a:spcPct val="90000"/>
                </a:lnSpc>
                <a:spcBef>
                  <a:spcPct val="0"/>
                </a:spcBef>
                <a:spcAft>
                  <a:spcPct val="35000"/>
                </a:spcAft>
              </a:pPr>
              <a:r>
                <a:rPr lang="en-US" sz="2400" dirty="0">
                  <a:solidFill>
                    <a:schemeClr val="tx1"/>
                  </a:solidFill>
                </a:rPr>
                <a:t>State Government</a:t>
              </a:r>
            </a:p>
          </p:txBody>
        </p:sp>
      </p:grpSp>
      <p:pic>
        <p:nvPicPr>
          <p:cNvPr id="17" name="Picture 4" descr="Scroll Wallpaper, Roll, Old, Paper, Writing, Cartoon">
            <a:extLst>
              <a:ext uri="{FF2B5EF4-FFF2-40B4-BE49-F238E27FC236}">
                <a16:creationId xmlns:a16="http://schemas.microsoft.com/office/drawing/2014/main" id="{F5B0C090-DCF6-842C-3C35-796EA7E0ECA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3227" b="8699"/>
          <a:stretch/>
        </p:blipFill>
        <p:spPr bwMode="auto">
          <a:xfrm>
            <a:off x="2423592" y="37250"/>
            <a:ext cx="7776863" cy="772678"/>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FDAC22C-73D0-3BD5-8B6E-799E2C819444}"/>
              </a:ext>
            </a:extLst>
          </p:cNvPr>
          <p:cNvSpPr>
            <a:spLocks noGrp="1"/>
          </p:cNvSpPr>
          <p:nvPr>
            <p:ph type="title"/>
          </p:nvPr>
        </p:nvSpPr>
        <p:spPr>
          <a:xfrm>
            <a:off x="4075884" y="84167"/>
            <a:ext cx="4656433" cy="654032"/>
          </a:xfrm>
        </p:spPr>
        <p:txBody>
          <a:bodyPr>
            <a:normAutofit/>
          </a:bodyPr>
          <a:lstStyle/>
          <a:p>
            <a:r>
              <a:rPr lang="en-US" dirty="0"/>
              <a:t>Distribution of Power</a:t>
            </a:r>
            <a:endParaRPr lang="en-IN" dirty="0"/>
          </a:p>
        </p:txBody>
      </p:sp>
      <p:pic>
        <p:nvPicPr>
          <p:cNvPr id="22" name="Picture 6" descr="Free illustrations of Indian flag">
            <a:extLst>
              <a:ext uri="{FF2B5EF4-FFF2-40B4-BE49-F238E27FC236}">
                <a16:creationId xmlns:a16="http://schemas.microsoft.com/office/drawing/2014/main" id="{9109CE6B-1449-4E89-63E5-B526BE8E93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045" y="803158"/>
            <a:ext cx="3332082" cy="14718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ree photos of Field">
            <a:extLst>
              <a:ext uri="{FF2B5EF4-FFF2-40B4-BE49-F238E27FC236}">
                <a16:creationId xmlns:a16="http://schemas.microsoft.com/office/drawing/2014/main" id="{7FD278A1-E179-B518-70BB-1EAD31B250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7931" y="1235507"/>
            <a:ext cx="3328709" cy="2180174"/>
          </a:xfrm>
          <a:prstGeom prst="rect">
            <a:avLst/>
          </a:prstGeom>
          <a:noFill/>
          <a:ln w="38100">
            <a:solidFill>
              <a:schemeClr val="tx1"/>
            </a:solidFill>
            <a:prstDash val="solid"/>
          </a:ln>
          <a:extLst>
            <a:ext uri="{909E8E84-426E-40DD-AFC4-6F175D3DCCD1}">
              <a14:hiddenFill xmlns:a14="http://schemas.microsoft.com/office/drawing/2010/main">
                <a:solidFill>
                  <a:srgbClr val="FFFFFF"/>
                </a:solidFill>
              </a14:hiddenFill>
            </a:ext>
          </a:extLst>
        </p:spPr>
      </p:pic>
      <p:pic>
        <p:nvPicPr>
          <p:cNvPr id="24" name="Picture 2" descr="Free photos of Indian flag">
            <a:extLst>
              <a:ext uri="{FF2B5EF4-FFF2-40B4-BE49-F238E27FC236}">
                <a16:creationId xmlns:a16="http://schemas.microsoft.com/office/drawing/2014/main" id="{562A098D-8519-EC6F-6DB4-9CD1FD70CE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139" y="1265559"/>
            <a:ext cx="3873312" cy="2139557"/>
          </a:xfrm>
          <a:prstGeom prst="rect">
            <a:avLst/>
          </a:prstGeom>
          <a:noFill/>
          <a:ln w="38100">
            <a:solidFill>
              <a:schemeClr val="tx2">
                <a:lumMod val="50000"/>
              </a:schemeClr>
            </a:solidFill>
            <a:prstDash val="solid"/>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88FBC95-C8FB-296C-56D6-75355C89E0E8}"/>
              </a:ext>
            </a:extLst>
          </p:cNvPr>
          <p:cNvSpPr txBox="1"/>
          <p:nvPr/>
        </p:nvSpPr>
        <p:spPr>
          <a:xfrm flipH="1">
            <a:off x="1109893" y="3405116"/>
            <a:ext cx="2014807" cy="523220"/>
          </a:xfrm>
          <a:prstGeom prst="rect">
            <a:avLst/>
          </a:prstGeom>
          <a:noFill/>
        </p:spPr>
        <p:txBody>
          <a:bodyPr wrap="square" rtlCol="0">
            <a:spAutoFit/>
          </a:bodyPr>
          <a:lstStyle/>
          <a:p>
            <a:r>
              <a:rPr lang="en-US" sz="2800" dirty="0" err="1"/>
              <a:t>Eg.</a:t>
            </a:r>
            <a:r>
              <a:rPr lang="en-US" sz="2800" dirty="0"/>
              <a:t> </a:t>
            </a:r>
            <a:r>
              <a:rPr lang="en-US" sz="2800" dirty="0" err="1"/>
              <a:t>Defence</a:t>
            </a:r>
            <a:endParaRPr lang="en-IN" sz="2800" dirty="0"/>
          </a:p>
        </p:txBody>
      </p:sp>
      <p:sp>
        <p:nvSpPr>
          <p:cNvPr id="26" name="TextBox 25">
            <a:extLst>
              <a:ext uri="{FF2B5EF4-FFF2-40B4-BE49-F238E27FC236}">
                <a16:creationId xmlns:a16="http://schemas.microsoft.com/office/drawing/2014/main" id="{E556E30E-F026-12DD-809F-77056E2657F0}"/>
              </a:ext>
            </a:extLst>
          </p:cNvPr>
          <p:cNvSpPr txBox="1"/>
          <p:nvPr/>
        </p:nvSpPr>
        <p:spPr>
          <a:xfrm>
            <a:off x="8979479" y="3442319"/>
            <a:ext cx="2307051" cy="523220"/>
          </a:xfrm>
          <a:prstGeom prst="rect">
            <a:avLst/>
          </a:prstGeom>
          <a:noFill/>
        </p:spPr>
        <p:txBody>
          <a:bodyPr wrap="square" rtlCol="0">
            <a:spAutoFit/>
          </a:bodyPr>
          <a:lstStyle/>
          <a:p>
            <a:r>
              <a:rPr lang="en-US" sz="2800" dirty="0" err="1"/>
              <a:t>Eg.</a:t>
            </a:r>
            <a:r>
              <a:rPr lang="en-US" sz="2800" dirty="0"/>
              <a:t> Agriculture</a:t>
            </a:r>
            <a:endParaRPr lang="en-IN" sz="2800" dirty="0"/>
          </a:p>
        </p:txBody>
      </p:sp>
      <p:grpSp>
        <p:nvGrpSpPr>
          <p:cNvPr id="19" name="Group 18">
            <a:extLst>
              <a:ext uri="{FF2B5EF4-FFF2-40B4-BE49-F238E27FC236}">
                <a16:creationId xmlns:a16="http://schemas.microsoft.com/office/drawing/2014/main" id="{0E2FBE8F-1794-D45A-4EB6-257C0420F856}"/>
              </a:ext>
            </a:extLst>
          </p:cNvPr>
          <p:cNvGrpSpPr/>
          <p:nvPr/>
        </p:nvGrpSpPr>
        <p:grpSpPr>
          <a:xfrm>
            <a:off x="5041017" y="2269048"/>
            <a:ext cx="2891527" cy="1494548"/>
            <a:chOff x="399601" y="135154"/>
            <a:chExt cx="2816643" cy="1097138"/>
          </a:xfrm>
          <a:solidFill>
            <a:srgbClr val="FFC000"/>
          </a:solidFill>
        </p:grpSpPr>
        <p:sp>
          <p:nvSpPr>
            <p:cNvPr id="20" name="Explosion: 14 Points 19">
              <a:extLst>
                <a:ext uri="{FF2B5EF4-FFF2-40B4-BE49-F238E27FC236}">
                  <a16:creationId xmlns:a16="http://schemas.microsoft.com/office/drawing/2014/main" id="{ED8FFB01-B5B0-2F27-7597-EBB56B32E23F}"/>
                </a:ext>
              </a:extLst>
            </p:cNvPr>
            <p:cNvSpPr/>
            <p:nvPr/>
          </p:nvSpPr>
          <p:spPr>
            <a:xfrm>
              <a:off x="399601" y="135154"/>
              <a:ext cx="2816643" cy="1097138"/>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56E55ABD-E552-77DE-CE97-B37986795F05}"/>
                </a:ext>
              </a:extLst>
            </p:cNvPr>
            <p:cNvSpPr txBox="1"/>
            <p:nvPr/>
          </p:nvSpPr>
          <p:spPr>
            <a:xfrm>
              <a:off x="1126964" y="495985"/>
              <a:ext cx="1200841" cy="445683"/>
            </a:xfrm>
            <a:prstGeom prst="roundRect">
              <a:avLst>
                <a:gd name="adj" fmla="val 18995"/>
              </a:avLst>
            </a:prstGeom>
            <a:grpFill/>
          </p:spPr>
          <p:txBody>
            <a:bodyPr wrap="square" rtlCol="0">
              <a:spAutoFit/>
            </a:bodyPr>
            <a:lstStyle/>
            <a:p>
              <a:pPr algn="ctr"/>
              <a:r>
                <a:rPr lang="en-US" sz="3200" dirty="0"/>
                <a:t>INDIA</a:t>
              </a:r>
              <a:endParaRPr lang="en-IN" sz="3200" dirty="0"/>
            </a:p>
          </p:txBody>
        </p:sp>
      </p:grpSp>
    </p:spTree>
    <p:extLst>
      <p:ext uri="{BB962C8B-B14F-4D97-AF65-F5344CB8AC3E}">
        <p14:creationId xmlns:p14="http://schemas.microsoft.com/office/powerpoint/2010/main" val="24086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250"/>
                            </p:stCondLst>
                            <p:childTnLst>
                              <p:par>
                                <p:cTn id="17" presetID="2" presetClass="entr" presetSubtype="12" fill="hold" nodeType="afterEffect">
                                  <p:stCondLst>
                                    <p:cond delay="7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14" presetClass="entr" presetSubtype="10" fill="hold" nodeType="afterEffect">
                                  <p:stCondLst>
                                    <p:cond delay="50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par>
                          <p:cTn id="25" fill="hold">
                            <p:stCondLst>
                              <p:cond delay="4000"/>
                            </p:stCondLst>
                            <p:childTnLst>
                              <p:par>
                                <p:cTn id="26" presetID="14" presetClass="entr" presetSubtype="10" fill="hold" grpId="0" nodeType="afterEffect">
                                  <p:stCondLst>
                                    <p:cond delay="25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childTnLst>
                          </p:cTn>
                        </p:par>
                        <p:par>
                          <p:cTn id="29" fill="hold">
                            <p:stCondLst>
                              <p:cond delay="4750"/>
                            </p:stCondLst>
                            <p:childTnLst>
                              <p:par>
                                <p:cTn id="30" presetID="2" presetClass="entr" presetSubtype="6" fill="hold" nodeType="afterEffect">
                                  <p:stCondLst>
                                    <p:cond delay="10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1+#ppt_w/2"/>
                                          </p:val>
                                        </p:tav>
                                        <p:tav tm="100000">
                                          <p:val>
                                            <p:strVal val="#ppt_x"/>
                                          </p:val>
                                        </p:tav>
                                      </p:tavLst>
                                    </p:anim>
                                    <p:anim calcmode="lin" valueType="num">
                                      <p:cBhvr additive="base">
                                        <p:cTn id="33" dur="10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6750"/>
                            </p:stCondLst>
                            <p:childTnLst>
                              <p:par>
                                <p:cTn id="35" presetID="14" presetClass="entr" presetSubtype="10" fill="hold" nodeType="after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par>
                          <p:cTn id="38" fill="hold">
                            <p:stCondLst>
                              <p:cond delay="7750"/>
                            </p:stCondLst>
                            <p:childTnLst>
                              <p:par>
                                <p:cTn id="39" presetID="14" presetClass="entr" presetSubtype="10" fill="hold" grpId="0" nodeType="afterEffect">
                                  <p:stCondLst>
                                    <p:cond delay="25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737312607"/>
              </p:ext>
            </p:extLst>
          </p:nvPr>
        </p:nvGraphicFramePr>
        <p:xfrm>
          <a:off x="407368" y="691780"/>
          <a:ext cx="10664239" cy="5420734"/>
        </p:xfrm>
        <a:graphic>
          <a:graphicData uri="http://schemas.openxmlformats.org/drawingml/2006/table">
            <a:tbl>
              <a:tblPr firstRow="1" bandRow="1">
                <a:tableStyleId>{5C22544A-7EE6-4342-B048-85BDC9FD1C3A}</a:tableStyleId>
              </a:tblPr>
              <a:tblGrid>
                <a:gridCol w="933767">
                  <a:extLst>
                    <a:ext uri="{9D8B030D-6E8A-4147-A177-3AD203B41FA5}">
                      <a16:colId xmlns:a16="http://schemas.microsoft.com/office/drawing/2014/main" val="20000"/>
                    </a:ext>
                  </a:extLst>
                </a:gridCol>
                <a:gridCol w="2810649">
                  <a:extLst>
                    <a:ext uri="{9D8B030D-6E8A-4147-A177-3AD203B41FA5}">
                      <a16:colId xmlns:a16="http://schemas.microsoft.com/office/drawing/2014/main" val="20001"/>
                    </a:ext>
                  </a:extLst>
                </a:gridCol>
                <a:gridCol w="6919823">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609049">
                <a:tc>
                  <a:txBody>
                    <a:bodyPr/>
                    <a:lstStyle/>
                    <a:p>
                      <a:r>
                        <a:rPr lang="en-US" sz="900" dirty="0"/>
                        <a:t>1</a:t>
                      </a:r>
                      <a:endParaRPr lang="en-IN" sz="900" dirty="0"/>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3"/>
                        </a:rPr>
                        <a:t>https://commons.wikimedia.org/wiki/File:Constitution_of_India_(31667825533).jpg</a:t>
                      </a:r>
                      <a:r>
                        <a:rPr lang="en-US" sz="900" dirty="0"/>
                        <a:t> (Geospatial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txBody>
                  <a:tcPr/>
                </a:tc>
                <a:extLst>
                  <a:ext uri="{0D108BD9-81ED-4DB2-BD59-A6C34878D82A}">
                    <a16:rowId xmlns:a16="http://schemas.microsoft.com/office/drawing/2014/main" val="10001"/>
                  </a:ext>
                </a:extLst>
              </a:tr>
              <a:tr h="389313">
                <a:tc>
                  <a:txBody>
                    <a:bodyPr/>
                    <a:lstStyle/>
                    <a:p>
                      <a:r>
                        <a:rPr lang="en-US" sz="900" dirty="0"/>
                        <a:t>2</a:t>
                      </a:r>
                      <a:endParaRPr lang="en-IN" sz="900" dirty="0"/>
                    </a:p>
                  </a:txBody>
                  <a:tcPr/>
                </a:tc>
                <a:tc>
                  <a:txBody>
                    <a:bodyPr/>
                    <a:lstStyle/>
                    <a:p>
                      <a:endParaRPr lang="en-IN" sz="900" dirty="0"/>
                    </a:p>
                  </a:txBody>
                  <a:tcPr/>
                </a:tc>
                <a:tc>
                  <a:txBody>
                    <a:bodyPr/>
                    <a:lstStyle/>
                    <a:p>
                      <a:r>
                        <a:rPr lang="en-IN" sz="900" dirty="0">
                          <a:solidFill>
                            <a:srgbClr val="0000FF"/>
                          </a:solidFill>
                          <a:hlinkClick r:id="rId4">
                            <a:extLst>
                              <a:ext uri="{A12FA001-AC4F-418D-AE19-62706E023703}">
                                <ahyp:hlinkClr xmlns:ahyp="http://schemas.microsoft.com/office/drawing/2018/hyperlinkcolor" val="tx"/>
                              </a:ext>
                            </a:extLst>
                          </a:hlinkClick>
                        </a:rPr>
                        <a:t>Family </a:t>
                      </a:r>
                      <a:r>
                        <a:rPr lang="en-IN" sz="900" dirty="0">
                          <a:solidFill>
                            <a:srgbClr val="0000FF"/>
                          </a:solidFill>
                        </a:rPr>
                        <a:t> </a:t>
                      </a:r>
                      <a:r>
                        <a:rPr lang="en-IN" sz="900" dirty="0">
                          <a:solidFill>
                            <a:srgbClr val="0000FF"/>
                          </a:solidFill>
                          <a:hlinkClick r:id="rId5"/>
                        </a:rPr>
                        <a:t>https://www.freepik.com/free-vector/organic-flat-international-day-families-illustration_13234274.htm#query=FAMILY&amp;position=15&amp;from_view=search</a:t>
                      </a:r>
                      <a:r>
                        <a:rPr lang="en-IN" sz="900" dirty="0">
                          <a:solidFill>
                            <a:srgbClr val="0000FF"/>
                          </a:solidFill>
                        </a:rPr>
                        <a:t>  (</a:t>
                      </a:r>
                      <a:r>
                        <a:rPr lang="en-IN" sz="900" dirty="0" err="1">
                          <a:solidFill>
                            <a:srgbClr val="0000FF"/>
                          </a:solidFill>
                        </a:rPr>
                        <a:t>freepik</a:t>
                      </a:r>
                      <a:r>
                        <a:rPr lang="en-IN" sz="900" dirty="0">
                          <a:solidFill>
                            <a:srgbClr val="0000FF"/>
                          </a:solidFill>
                        </a:rPr>
                        <a:t>)</a:t>
                      </a:r>
                    </a:p>
                    <a:p>
                      <a:r>
                        <a:rPr lang="en-IN" sz="900" dirty="0">
                          <a:solidFill>
                            <a:schemeClr val="tx1"/>
                          </a:solidFill>
                        </a:rPr>
                        <a:t>Rules - </a:t>
                      </a:r>
                      <a:r>
                        <a:rPr lang="en-IN" sz="900" dirty="0">
                          <a:solidFill>
                            <a:schemeClr val="tx1"/>
                          </a:solidFill>
                          <a:hlinkClick r:id="rId6"/>
                        </a:rPr>
                        <a:t>https://www.freepik.com/free-vector/business-people-studying-list-rules-reading-guidance-making-checklist_11235251.htm#page=2&amp;query=rules&amp;position=12&amp;from_view=searcH</a:t>
                      </a:r>
                      <a:r>
                        <a:rPr lang="en-IN" sz="900" dirty="0">
                          <a:solidFill>
                            <a:schemeClr val="tx1"/>
                          </a:solidFill>
                        </a:rPr>
                        <a:t>  (</a:t>
                      </a:r>
                      <a:r>
                        <a:rPr lang="en-IN" sz="900" dirty="0" err="1">
                          <a:solidFill>
                            <a:schemeClr val="tx1"/>
                          </a:solidFill>
                        </a:rPr>
                        <a:t>pch.vector</a:t>
                      </a:r>
                      <a:r>
                        <a:rPr lang="en-IN" sz="900">
                          <a:solidFill>
                            <a:schemeClr val="tx1"/>
                          </a:solidFill>
                        </a:rPr>
                        <a:t>)</a:t>
                      </a:r>
                      <a:endParaRPr lang="en-IN" sz="900" dirty="0">
                        <a:solidFill>
                          <a:schemeClr val="tx1"/>
                        </a:solidFill>
                      </a:endParaRPr>
                    </a:p>
                    <a:p>
                      <a:r>
                        <a:rPr lang="en-IN" sz="900" dirty="0">
                          <a:solidFill>
                            <a:schemeClr val="tx1"/>
                          </a:solidFill>
                        </a:rPr>
                        <a:t>Constitution - https://commons.wikimedia.org/wiki/File:The_Constitution_of_India_(Original_Calligraphed_and_Illuminated_Version).djvu</a:t>
                      </a:r>
                    </a:p>
                    <a:p>
                      <a:r>
                        <a:rPr lang="en-IN" sz="900" dirty="0">
                          <a:solidFill>
                            <a:schemeClr val="tx1"/>
                          </a:solidFill>
                        </a:rPr>
                        <a:t>Sports club - </a:t>
                      </a:r>
                      <a:r>
                        <a:rPr lang="en-IN" sz="900" u="sng" dirty="0">
                          <a:solidFill>
                            <a:srgbClr val="0000FF"/>
                          </a:solidFill>
                          <a:hlinkClick r:id="rId7"/>
                        </a:rPr>
                        <a:t>https://www.freepik.com/free-vector/sketches-man-playing-baseball_23666154.htm#page=10&amp;query=baseball&amp;position=42&amp;from_view=search</a:t>
                      </a:r>
                      <a:r>
                        <a:rPr lang="en-IN" sz="900" u="sng" dirty="0">
                          <a:solidFill>
                            <a:srgbClr val="0000FF"/>
                          </a:solidFill>
                        </a:rPr>
                        <a:t> </a:t>
                      </a:r>
                    </a:p>
                    <a:p>
                      <a:r>
                        <a:rPr lang="en-IN" sz="900" b="0" u="sng" dirty="0">
                          <a:solidFill>
                            <a:srgbClr val="0000FF"/>
                          </a:solidFill>
                        </a:rPr>
                        <a:t>(</a:t>
                      </a:r>
                      <a:r>
                        <a:rPr lang="en-IN" sz="900" b="0" u="sng" dirty="0" err="1">
                          <a:solidFill>
                            <a:srgbClr val="0000FF"/>
                          </a:solidFill>
                        </a:rPr>
                        <a:t>brgfx</a:t>
                      </a:r>
                      <a:r>
                        <a:rPr lang="en-IN" sz="900" b="0" u="sng" dirty="0">
                          <a:solidFill>
                            <a:srgbClr val="0000FF"/>
                          </a:solidFill>
                        </a:rPr>
                        <a:t>)</a:t>
                      </a:r>
                      <a:endParaRPr lang="en-IN" sz="900" b="0" u="sng" dirty="0"/>
                    </a:p>
                  </a:txBody>
                  <a:tcPr/>
                </a:tc>
                <a:extLst>
                  <a:ext uri="{0D108BD9-81ED-4DB2-BD59-A6C34878D82A}">
                    <a16:rowId xmlns:a16="http://schemas.microsoft.com/office/drawing/2014/main" val="10003"/>
                  </a:ext>
                </a:extLst>
              </a:tr>
              <a:tr h="389313">
                <a:tc>
                  <a:txBody>
                    <a:bodyPr/>
                    <a:lstStyle/>
                    <a:p>
                      <a:r>
                        <a:rPr lang="en-US" sz="900" dirty="0"/>
                        <a:t>3</a:t>
                      </a:r>
                      <a:endParaRPr lang="en-IN" sz="900" dirty="0"/>
                    </a:p>
                  </a:txBody>
                  <a:tcPr/>
                </a:tc>
                <a:tc>
                  <a:txBody>
                    <a:bodyPr/>
                    <a:lstStyle/>
                    <a:p>
                      <a:endParaRPr lang="en-IN" sz="900" dirty="0"/>
                    </a:p>
                  </a:txBody>
                  <a:tcPr/>
                </a:tc>
                <a:tc>
                  <a:txBody>
                    <a:bodyPr/>
                    <a:lstStyle/>
                    <a:p>
                      <a:pPr rtl="0"/>
                      <a:r>
                        <a:rPr lang="en-IN" sz="900" dirty="0"/>
                        <a:t>Train - </a:t>
                      </a:r>
                      <a:r>
                        <a:rPr lang="en-IN" sz="900" dirty="0">
                          <a:hlinkClick r:id="rId8"/>
                        </a:rPr>
                        <a:t>https://pixabay.com/images/id-308471/</a:t>
                      </a:r>
                      <a:r>
                        <a:rPr lang="en-IN" sz="900" dirty="0"/>
                        <a:t> </a:t>
                      </a:r>
                    </a:p>
                    <a:p>
                      <a:r>
                        <a:rPr lang="en-IN" sz="900" dirty="0"/>
                        <a:t>Voting - </a:t>
                      </a:r>
                      <a:r>
                        <a:rPr lang="en-IN" sz="900" dirty="0">
                          <a:hlinkClick r:id="rId9"/>
                        </a:rPr>
                        <a:t>https://pixabay.com/images/id-3676577/</a:t>
                      </a:r>
                      <a:r>
                        <a:rPr lang="en-IN" sz="900" dirty="0"/>
                        <a:t> </a:t>
                      </a:r>
                    </a:p>
                    <a:p>
                      <a:r>
                        <a:rPr lang="en-IN" sz="900" dirty="0"/>
                        <a:t>Parliament - </a:t>
                      </a:r>
                      <a:r>
                        <a:rPr lang="en-IN" sz="900" dirty="0">
                          <a:hlinkClick r:id="rId10"/>
                        </a:rPr>
                        <a:t>https://pixabay.com/images/id-2028311/</a:t>
                      </a:r>
                      <a:endParaRPr lang="en-IN" sz="900" dirty="0"/>
                    </a:p>
                    <a:p>
                      <a:endParaRPr lang="en-IN" sz="900" dirty="0"/>
                    </a:p>
                  </a:txBody>
                  <a:tcPr/>
                </a:tc>
                <a:extLst>
                  <a:ext uri="{0D108BD9-81ED-4DB2-BD59-A6C34878D82A}">
                    <a16:rowId xmlns:a16="http://schemas.microsoft.com/office/drawing/2014/main" val="10004"/>
                  </a:ext>
                </a:extLst>
              </a:tr>
              <a:tr h="389313">
                <a:tc>
                  <a:txBody>
                    <a:bodyPr/>
                    <a:lstStyle/>
                    <a:p>
                      <a:r>
                        <a:rPr lang="en-US" sz="900" dirty="0"/>
                        <a:t>4</a:t>
                      </a:r>
                      <a:endParaRPr lang="en-IN" sz="900" dirty="0"/>
                    </a:p>
                  </a:txBody>
                  <a:tcPr/>
                </a:tc>
                <a:tc>
                  <a:txBody>
                    <a:bodyPr/>
                    <a:lstStyle/>
                    <a:p>
                      <a:endParaRPr lang="en-IN" sz="900" dirty="0"/>
                    </a:p>
                  </a:txBody>
                  <a:tcPr/>
                </a:tc>
                <a:tc>
                  <a:txBody>
                    <a:bodyPr/>
                    <a:lstStyle/>
                    <a:p>
                      <a:pPr rtl="0"/>
                      <a:r>
                        <a:rPr lang="en-IN" sz="900" b="0" i="0" u="none" strike="noStrike" kern="1200" dirty="0">
                          <a:solidFill>
                            <a:schemeClr val="tx1"/>
                          </a:solidFill>
                          <a:latin typeface="+mn-lt"/>
                          <a:ea typeface="+mn-ea"/>
                          <a:cs typeface="+mn-cs"/>
                        </a:rPr>
                        <a:t>Agriculture </a:t>
                      </a:r>
                      <a:r>
                        <a:rPr lang="en-IN" sz="900" b="1" i="0" u="none" strike="noStrike" kern="1200" dirty="0">
                          <a:solidFill>
                            <a:schemeClr val="tx1"/>
                          </a:solidFill>
                          <a:latin typeface="+mn-lt"/>
                          <a:ea typeface="+mn-ea"/>
                          <a:cs typeface="+mn-cs"/>
                        </a:rPr>
                        <a:t>-</a:t>
                      </a:r>
                      <a:r>
                        <a:rPr lang="en-IN" sz="900" b="0" i="0" u="none" strike="noStrike" kern="1200" dirty="0">
                          <a:solidFill>
                            <a:schemeClr val="tx1"/>
                          </a:solidFill>
                          <a:latin typeface="+mn-lt"/>
                          <a:ea typeface="+mn-ea"/>
                          <a:cs typeface="+mn-cs"/>
                        </a:rPr>
                        <a:t> </a:t>
                      </a:r>
                      <a:r>
                        <a:rPr lang="en-IN" sz="900" dirty="0">
                          <a:hlinkClick r:id="rId11"/>
                        </a:rPr>
                        <a:t>https://pixabay.com/images/id-5430070/</a:t>
                      </a:r>
                      <a:endParaRPr lang="en-IN" sz="900" dirty="0"/>
                    </a:p>
                    <a:p>
                      <a:r>
                        <a:rPr lang="en-IN" sz="900" u="none" dirty="0"/>
                        <a:t>Indian tricolour - </a:t>
                      </a:r>
                      <a:r>
                        <a:rPr lang="en-IN" sz="900" u="none" dirty="0">
                          <a:hlinkClick r:id="rId12"/>
                        </a:rPr>
                        <a:t>https://pixabay.com/images/id-1079098/</a:t>
                      </a:r>
                      <a:r>
                        <a:rPr lang="en-IN" sz="900" u="none" dirty="0"/>
                        <a:t> </a:t>
                      </a:r>
                    </a:p>
                    <a:p>
                      <a:r>
                        <a:rPr lang="en-IN" sz="900" dirty="0"/>
                        <a:t>Defence - </a:t>
                      </a:r>
                      <a:r>
                        <a:rPr lang="en-IN" sz="900" dirty="0">
                          <a:hlinkClick r:id="rId13"/>
                        </a:rPr>
                        <a:t>https://pixabay.com/photos/indian-flag-indian-army-statue-2644512/</a:t>
                      </a:r>
                      <a:endParaRPr lang="en-IN" sz="900" dirty="0"/>
                    </a:p>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5122" name="Picture 2" descr="Free vector graphics of Parliament">
            <a:extLst>
              <a:ext uri="{FF2B5EF4-FFF2-40B4-BE49-F238E27FC236}">
                <a16:creationId xmlns:a16="http://schemas.microsoft.com/office/drawing/2014/main" id="{A83F3E6F-4B78-92B8-8F29-A5FD24282B0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67222" y="3061798"/>
            <a:ext cx="351488" cy="3403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vector graphics of Vote">
            <a:extLst>
              <a:ext uri="{FF2B5EF4-FFF2-40B4-BE49-F238E27FC236}">
                <a16:creationId xmlns:a16="http://schemas.microsoft.com/office/drawing/2014/main" id="{06E4092A-6682-0A26-D486-679D880B594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24115" y="3123171"/>
            <a:ext cx="307103" cy="3058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ee vector graphics of Train">
            <a:extLst>
              <a:ext uri="{FF2B5EF4-FFF2-40B4-BE49-F238E27FC236}">
                <a16:creationId xmlns:a16="http://schemas.microsoft.com/office/drawing/2014/main" id="{D8A3CE7E-6832-305C-BAFB-C18CB8D3954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47230" y="2983799"/>
            <a:ext cx="255874" cy="3977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usiness people studying list of rules, reading guidance, making checklist. Free Vector">
            <a:extLst>
              <a:ext uri="{FF2B5EF4-FFF2-40B4-BE49-F238E27FC236}">
                <a16:creationId xmlns:a16="http://schemas.microsoft.com/office/drawing/2014/main" id="{E9B46507-C134-AC1F-1251-E06226A7697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55185" y="1958529"/>
            <a:ext cx="456390" cy="3214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ee photos of Field">
            <a:extLst>
              <a:ext uri="{FF2B5EF4-FFF2-40B4-BE49-F238E27FC236}">
                <a16:creationId xmlns:a16="http://schemas.microsoft.com/office/drawing/2014/main" id="{ECE102AF-1E17-7811-9150-807CA0765FD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10569" y="3697978"/>
            <a:ext cx="315616" cy="23265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ree photos of Indian flag">
            <a:extLst>
              <a:ext uri="{FF2B5EF4-FFF2-40B4-BE49-F238E27FC236}">
                <a16:creationId xmlns:a16="http://schemas.microsoft.com/office/drawing/2014/main" id="{14A2A3A2-162E-BC72-661D-43240AE723B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493692" y="3697978"/>
            <a:ext cx="414002" cy="23507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Free illustrations of Indian flag">
            <a:extLst>
              <a:ext uri="{FF2B5EF4-FFF2-40B4-BE49-F238E27FC236}">
                <a16:creationId xmlns:a16="http://schemas.microsoft.com/office/drawing/2014/main" id="{4C0910E9-1699-8065-57F1-3A2D4673902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08621" y="3691089"/>
            <a:ext cx="307103" cy="3382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a:extLst>
              <a:ext uri="{FF2B5EF4-FFF2-40B4-BE49-F238E27FC236}">
                <a16:creationId xmlns:a16="http://schemas.microsoft.com/office/drawing/2014/main" id="{952A85B0-A1F2-40B4-86C3-B11646D2E4A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31246" y="1179077"/>
            <a:ext cx="547135" cy="3815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rganic flat international day of families illustration Free Vector">
            <a:extLst>
              <a:ext uri="{FF2B5EF4-FFF2-40B4-BE49-F238E27FC236}">
                <a16:creationId xmlns:a16="http://schemas.microsoft.com/office/drawing/2014/main" id="{FD5C5E01-34E0-485F-70BB-83B218FB480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17081" y="1983864"/>
            <a:ext cx="385307" cy="3214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sketch of a cricket player Free Vector">
            <a:extLst>
              <a:ext uri="{FF2B5EF4-FFF2-40B4-BE49-F238E27FC236}">
                <a16:creationId xmlns:a16="http://schemas.microsoft.com/office/drawing/2014/main" id="{C5008023-633B-A9F5-0383-C5E32F758EF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17093" y="1942968"/>
            <a:ext cx="390675" cy="3750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tercolor map of indian flag Free Vector">
            <a:extLst>
              <a:ext uri="{FF2B5EF4-FFF2-40B4-BE49-F238E27FC236}">
                <a16:creationId xmlns:a16="http://schemas.microsoft.com/office/drawing/2014/main" id="{F1A132D2-1EDD-60FE-BBF1-3D095B39DFD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631982" y="2002393"/>
            <a:ext cx="321401" cy="321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ile:The Constitution of India (Original Calligraphed and Illuminated Version).djvu">
            <a:extLst>
              <a:ext uri="{FF2B5EF4-FFF2-40B4-BE49-F238E27FC236}">
                <a16:creationId xmlns:a16="http://schemas.microsoft.com/office/drawing/2014/main" id="{6F296C40-5CAE-B965-5CF7-A1C1768F104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190415" y="2003397"/>
            <a:ext cx="210055" cy="276534"/>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1013</TotalTime>
  <Words>957</Words>
  <Application>Microsoft Office PowerPoint</Application>
  <PresentationFormat>Widescreen</PresentationFormat>
  <Paragraphs>81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Times New Roman</vt:lpstr>
      <vt:lpstr>Wingdings</vt:lpstr>
      <vt:lpstr>DD</vt:lpstr>
      <vt:lpstr>The Meaning of Constitution</vt:lpstr>
      <vt:lpstr>What  is Constitution ?</vt:lpstr>
      <vt:lpstr>Features of Constitution</vt:lpstr>
      <vt:lpstr>Distribution of Power</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Shyam Sunder</cp:lastModifiedBy>
  <cp:revision>30</cp:revision>
  <dcterms:created xsi:type="dcterms:W3CDTF">2020-08-28T09:38:22Z</dcterms:created>
  <dcterms:modified xsi:type="dcterms:W3CDTF">2022-07-15T22:48:25Z</dcterms:modified>
</cp:coreProperties>
</file>