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0" r:id="rId4"/>
    <p:sldId id="261" r:id="rId5"/>
    <p:sldId id="263"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D26909E-FA89-4BC4-9D51-7AB833A6063B}">
          <p14:sldIdLst>
            <p14:sldId id="256"/>
            <p14:sldId id="259"/>
            <p14:sldId id="260"/>
            <p14:sldId id="261"/>
            <p14:sldId id="263"/>
            <p14:sldId id="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8B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83" autoAdjust="0"/>
  </p:normalViewPr>
  <p:slideViewPr>
    <p:cSldViewPr>
      <p:cViewPr varScale="1">
        <p:scale>
          <a:sx n="40" d="100"/>
          <a:sy n="40" d="100"/>
        </p:scale>
        <p:origin x="1586" y="29"/>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3FCF-EB07-4405-8E50-2DF523C4C7CF}" type="datetimeFigureOut">
              <a:rPr lang="en-US" smtClean="0"/>
              <a:pPr/>
              <a:t>1/1/2023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17F3-D578-453C-A69F-AF307B3027E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r>
              <a:rPr lang="en-IN" dirty="0"/>
              <a:t>Maple Leaves- https://pixabay.com/vectors/leaf-autumn-autumn-leaves-fall-red-984998/</a:t>
            </a:r>
          </a:p>
          <a:p>
            <a:pPr rtl="0"/>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a:t>
            </a:r>
          </a:p>
          <a:p>
            <a:pPr rtl="0"/>
            <a:r>
              <a:rPr lang="en-US" sz="1200" b="0" i="0" u="none" strike="noStrike" kern="1200" dirty="0">
                <a:solidFill>
                  <a:schemeClr val="tx1"/>
                </a:solidFill>
                <a:latin typeface="+mn-lt"/>
                <a:ea typeface="+mn-ea"/>
                <a:cs typeface="+mn-cs"/>
              </a:rPr>
              <a:t>In order to further explain the meaning of ‘fundamental law’, the teacher may cite the following incident from Gandhi’s childhood. </a:t>
            </a:r>
          </a:p>
          <a:p>
            <a:pPr rtl="0"/>
            <a:br>
              <a:rPr lang="en-IN" sz="1200" b="0" i="0" u="none" strike="noStrike" kern="1200" dirty="0">
                <a:solidFill>
                  <a:schemeClr val="tx1"/>
                </a:solidFill>
                <a:latin typeface="+mn-lt"/>
                <a:ea typeface="+mn-ea"/>
                <a:cs typeface="+mn-cs"/>
              </a:rPr>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 </a:t>
            </a:r>
            <a:r>
              <a:rPr lang="en-IN" dirty="0"/>
              <a:t>Maple Leaves- https://pixabay.com/vectors/leaf-autumn-autumn-leaves-fall-red-984998/</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Classroom - https://pixabay.com/vectors/myanmar-burma-school-classroom-5221135/</a:t>
            </a:r>
          </a:p>
          <a:p>
            <a:pPr rtl="0"/>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Classroom - https://pixabay.com/vectors/class-classroom-teacher-burma-1459570/</a:t>
            </a:r>
            <a:endParaRPr lang="en-I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Maple Leaves- https://pixabay.com/vectors/leaf-autumn-autumn-leaves-fall-red-984998/</a:t>
            </a:r>
          </a:p>
          <a:p>
            <a:endParaRPr lang="en-IN" dirty="0"/>
          </a:p>
        </p:txBody>
      </p:sp>
      <p:sp>
        <p:nvSpPr>
          <p:cNvPr id="4" name="Slide Number Placeholder 3"/>
          <p:cNvSpPr>
            <a:spLocks noGrp="1"/>
          </p:cNvSpPr>
          <p:nvPr>
            <p:ph type="sldNum" sz="quarter" idx="5"/>
          </p:nvPr>
        </p:nvSpPr>
        <p:spPr/>
        <p:txBody>
          <a:bodyPr/>
          <a:lstStyle/>
          <a:p>
            <a:fld id="{0DC117F3-D578-453C-A69F-AF307B3027E4}" type="slidenum">
              <a:rPr lang="en-IN" smtClean="0"/>
              <a:pPr/>
              <a:t>3</a:t>
            </a:fld>
            <a:endParaRPr lang="en-IN"/>
          </a:p>
        </p:txBody>
      </p:sp>
    </p:spTree>
    <p:extLst>
      <p:ext uri="{BB962C8B-B14F-4D97-AF65-F5344CB8AC3E}">
        <p14:creationId xmlns:p14="http://schemas.microsoft.com/office/powerpoint/2010/main" val="110906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Suggested answer- </a:t>
            </a:r>
          </a:p>
          <a:p>
            <a:pPr algn="just" rtl="0">
              <a:spcBef>
                <a:spcPts val="1200"/>
              </a:spcBef>
              <a:spcAft>
                <a:spcPts val="0"/>
              </a:spcAft>
            </a:pPr>
            <a:r>
              <a:rPr lang="en-GB" sz="1800" b="0" i="1" u="none" strike="noStrike" dirty="0">
                <a:solidFill>
                  <a:srgbClr val="000000"/>
                </a:solidFill>
                <a:effectLst/>
                <a:latin typeface="Calibri" panose="020F0502020204030204" pitchFamily="34" charset="0"/>
              </a:rPr>
              <a:t>For Mohandas, copying the correct spelling from a friend’s slate would mean not adopting the truth. For him, adhering to ‘truth’ was more important than spelling a word correctly. ‘</a:t>
            </a:r>
            <a:r>
              <a:rPr lang="en-GB" sz="1800" b="1" i="1" u="none" strike="noStrike" dirty="0">
                <a:solidFill>
                  <a:srgbClr val="000000"/>
                </a:solidFill>
                <a:effectLst/>
                <a:latin typeface="Calibri" panose="020F0502020204030204" pitchFamily="34" charset="0"/>
              </a:rPr>
              <a:t>Truth’ was the fundamental principle of his life.</a:t>
            </a:r>
            <a:r>
              <a:rPr lang="en-GB" sz="1800" b="0" i="1" u="none" strike="noStrike" dirty="0">
                <a:solidFill>
                  <a:srgbClr val="000000"/>
                </a:solidFill>
                <a:effectLst/>
                <a:latin typeface="Calibri" panose="020F0502020204030204" pitchFamily="34" charset="0"/>
              </a:rPr>
              <a:t> For him, every aspect of life must be based on truth.</a:t>
            </a:r>
            <a:endParaRPr lang="en-GB" b="0" dirty="0">
              <a:effectLst/>
            </a:endParaRPr>
          </a:p>
          <a:p>
            <a:pPr algn="just" rtl="0">
              <a:spcBef>
                <a:spcPts val="1200"/>
              </a:spcBef>
              <a:spcAft>
                <a:spcPts val="0"/>
              </a:spcAft>
            </a:pPr>
            <a:r>
              <a:rPr lang="en-GB" sz="1800" b="0" i="0" u="none" strike="noStrike" dirty="0">
                <a:solidFill>
                  <a:srgbClr val="000000"/>
                </a:solidFill>
                <a:effectLst/>
                <a:latin typeface="Calibri" panose="020F0502020204030204" pitchFamily="34" charset="0"/>
              </a:rPr>
              <a:t>Our constitution too has certain fundamental principles. No other law of our country can ever violate these fundamental principles.  </a:t>
            </a:r>
            <a:endParaRPr lang="en-GB" b="0" dirty="0">
              <a:effectLst/>
            </a:endParaRPr>
          </a:p>
          <a:p>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dirty="0"/>
              <a:t>https://pixabay.com/illustrations/gandhi-mahatma-gandhiji-6929015/</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Question mark - https://pixabay.com/illustrations/question-question-mark-gold-634903/</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Maple Leaves- https://pixabay.com/vectors/leaf-autumn-autumn-leaves-fall-red-984998/</a:t>
            </a:r>
          </a:p>
        </p:txBody>
      </p:sp>
      <p:sp>
        <p:nvSpPr>
          <p:cNvPr id="4" name="Slide Number Placeholder 3"/>
          <p:cNvSpPr>
            <a:spLocks noGrp="1"/>
          </p:cNvSpPr>
          <p:nvPr>
            <p:ph type="sldNum" sz="quarter" idx="5"/>
          </p:nvPr>
        </p:nvSpPr>
        <p:spPr/>
        <p:txBody>
          <a:bodyPr/>
          <a:lstStyle/>
          <a:p>
            <a:fld id="{0DC117F3-D578-453C-A69F-AF307B3027E4}" type="slidenum">
              <a:rPr lang="en-IN" smtClean="0"/>
              <a:pPr/>
              <a:t>4</a:t>
            </a:fld>
            <a:endParaRPr lang="en-IN"/>
          </a:p>
        </p:txBody>
      </p:sp>
    </p:spTree>
    <p:extLst>
      <p:ext uri="{BB962C8B-B14F-4D97-AF65-F5344CB8AC3E}">
        <p14:creationId xmlns:p14="http://schemas.microsoft.com/office/powerpoint/2010/main" val="137841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120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GB" sz="1800" b="0" i="1" u="none" strike="noStrike" dirty="0">
                <a:solidFill>
                  <a:srgbClr val="0070C0"/>
                </a:solidFill>
                <a:effectLst/>
                <a:latin typeface="Calibri" panose="020F0502020204030204" pitchFamily="34" charset="0"/>
              </a:rPr>
              <a:t> </a:t>
            </a:r>
            <a:endParaRPr lang="en-IN" sz="1200" b="0"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dirty="0"/>
              <a:t>https://pixabay.com/illustrations/gandhi-mahatma-gandhiji-6929015/</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Question mark - https://pixabay.com/illustrations/question-question-mark-gold-634903/</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Maple Leaves- https://pixabay.com/vectors/leaf-autumn-autumn-leaves-fall-red-984998/</a:t>
            </a:r>
          </a:p>
          <a:p>
            <a:endParaRPr lang="en-IN" dirty="0"/>
          </a:p>
        </p:txBody>
      </p:sp>
      <p:sp>
        <p:nvSpPr>
          <p:cNvPr id="4" name="Slide Number Placeholder 3"/>
          <p:cNvSpPr>
            <a:spLocks noGrp="1"/>
          </p:cNvSpPr>
          <p:nvPr>
            <p:ph type="sldNum" sz="quarter" idx="5"/>
          </p:nvPr>
        </p:nvSpPr>
        <p:spPr/>
        <p:txBody>
          <a:bodyPr/>
          <a:lstStyle/>
          <a:p>
            <a:fld id="{0DC117F3-D578-453C-A69F-AF307B3027E4}" type="slidenum">
              <a:rPr lang="en-IN" smtClean="0"/>
              <a:pPr/>
              <a:t>5</a:t>
            </a:fld>
            <a:endParaRPr lang="en-IN"/>
          </a:p>
        </p:txBody>
      </p:sp>
    </p:spTree>
    <p:extLst>
      <p:ext uri="{BB962C8B-B14F-4D97-AF65-F5344CB8AC3E}">
        <p14:creationId xmlns:p14="http://schemas.microsoft.com/office/powerpoint/2010/main" val="69317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9155" y="836582"/>
            <a:ext cx="10363200" cy="1512297"/>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78509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561099B0-7160-48EE-9392-7E92AD91E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32" y="38099"/>
            <a:ext cx="902286" cy="957155"/>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7B47226B-318E-494E-AD71-BFA94D79CE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1EEDD738-94BA-4D39-9B0E-6BB90D2D7F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F1FC6F74-8A38-4692-848A-4DCCCC9B9439}"/>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night sky&#10;&#10;Description automatically generated">
            <a:extLst>
              <a:ext uri="{FF2B5EF4-FFF2-40B4-BE49-F238E27FC236}">
                <a16:creationId xmlns:a16="http://schemas.microsoft.com/office/drawing/2014/main" id="{DF7FF9F2-3489-4F6D-A30B-2F0931ED6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094A42EF-3D19-4F8F-892C-FDFE4FA21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2322"/>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night sky&#10;&#10;Description automatically generated">
            <a:extLst>
              <a:ext uri="{FF2B5EF4-FFF2-40B4-BE49-F238E27FC236}">
                <a16:creationId xmlns:a16="http://schemas.microsoft.com/office/drawing/2014/main" id="{4832AE60-5C29-48B6-95CC-812084D90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FEE9CED9-8D8B-4D2A-95EC-21CAE5CD84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pixabay.com/vectors/leaf-autumn-autumn-leaves-fall-red-984998/"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305" y="2420973"/>
            <a:ext cx="10113389" cy="1584000"/>
          </a:xfrm>
          <a:noFill/>
          <a:effectLst>
            <a:innerShdw blurRad="63500" dist="50800" dir="13500000">
              <a:prstClr val="black">
                <a:alpha val="50000"/>
              </a:prstClr>
            </a:innerShdw>
          </a:effectLst>
        </p:spPr>
        <p:txBody>
          <a:bodyPr>
            <a:prstTxWarp prst="textButton">
              <a:avLst/>
            </a:prstTxWarp>
          </a:bodyPr>
          <a:lstStyle/>
          <a:p>
            <a:r>
              <a:rPr lang="en-IN" dirty="0">
                <a:solidFill>
                  <a:schemeClr val="bg1"/>
                </a:solidFill>
                <a:highlight>
                  <a:srgbClr val="808000"/>
                </a:highlight>
              </a:rPr>
              <a:t>Fundamental Principle In Life</a:t>
            </a:r>
          </a:p>
        </p:txBody>
      </p:sp>
      <p:pic>
        <p:nvPicPr>
          <p:cNvPr id="4" name="Picture 3">
            <a:extLst>
              <a:ext uri="{FF2B5EF4-FFF2-40B4-BE49-F238E27FC236}">
                <a16:creationId xmlns:a16="http://schemas.microsoft.com/office/drawing/2014/main" id="{DF53D9E6-2A1E-6038-A23B-88CACC8C1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1324626" y="63470"/>
            <a:ext cx="1405843" cy="1512168"/>
          </a:xfrm>
          <a:prstGeom prst="rect">
            <a:avLst/>
          </a:prstGeom>
        </p:spPr>
      </p:pic>
      <p:pic>
        <p:nvPicPr>
          <p:cNvPr id="6" name="Picture 5">
            <a:extLst>
              <a:ext uri="{FF2B5EF4-FFF2-40B4-BE49-F238E27FC236}">
                <a16:creationId xmlns:a16="http://schemas.microsoft.com/office/drawing/2014/main" id="{08895A25-7D94-8E55-AD71-D1EFCA8DB8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318812" y="3374540"/>
            <a:ext cx="1440160" cy="15490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B9CBE4-0AC7-73B6-4CFA-97C819C30DB1}"/>
              </a:ext>
            </a:extLst>
          </p:cNvPr>
          <p:cNvSpPr/>
          <p:nvPr/>
        </p:nvSpPr>
        <p:spPr>
          <a:xfrm>
            <a:off x="0" y="1132242"/>
            <a:ext cx="12192000" cy="1369392"/>
          </a:xfrm>
          <a:prstGeom prst="rect">
            <a:avLst/>
          </a:prstGeom>
          <a:solidFill>
            <a:schemeClr val="bg2">
              <a:lumMod val="50000"/>
            </a:schemeClr>
          </a:solidFill>
          <a:ln>
            <a:noFill/>
          </a:ln>
          <a:effectLst>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a:t>
            </a:r>
            <a:endParaRPr lang="en-IN" sz="3600" dirty="0">
              <a:solidFill>
                <a:schemeClr val="accent6">
                  <a:lumMod val="40000"/>
                  <a:lumOff val="60000"/>
                </a:schemeClr>
              </a:solidFill>
            </a:endParaRPr>
          </a:p>
        </p:txBody>
      </p:sp>
      <p:sp>
        <p:nvSpPr>
          <p:cNvPr id="3" name="Text Placeholder 2"/>
          <p:cNvSpPr>
            <a:spLocks noGrp="1"/>
          </p:cNvSpPr>
          <p:nvPr>
            <p:ph type="body" sz="quarter" idx="10"/>
          </p:nvPr>
        </p:nvSpPr>
        <p:spPr>
          <a:xfrm>
            <a:off x="6394440" y="3000705"/>
            <a:ext cx="5550025" cy="2141419"/>
          </a:xfr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lstStyle/>
          <a:p>
            <a:pPr marL="216000" indent="-216000">
              <a:spcBef>
                <a:spcPts val="2400"/>
              </a:spcBef>
              <a:buFont typeface="Arial" panose="020B0604020202020204" pitchFamily="34" charset="0"/>
              <a:buChar char="•"/>
            </a:pPr>
            <a:r>
              <a:rPr lang="en-IN" sz="2400" dirty="0">
                <a:solidFill>
                  <a:schemeClr val="tx1"/>
                </a:solidFill>
              </a:rPr>
              <a:t>He dictated a few words to test the spelling ability. </a:t>
            </a:r>
          </a:p>
          <a:p>
            <a:pPr marL="216000" indent="-216000">
              <a:spcBef>
                <a:spcPts val="2400"/>
              </a:spcBef>
              <a:buFont typeface="Arial" panose="020B0604020202020204" pitchFamily="34" charset="0"/>
              <a:buChar char="•"/>
            </a:pPr>
            <a:r>
              <a:rPr lang="en-IN" sz="2400" dirty="0">
                <a:solidFill>
                  <a:schemeClr val="tx1"/>
                </a:solidFill>
              </a:rPr>
              <a:t>Mohandas could not spell one of the words correctly.</a:t>
            </a:r>
            <a:endParaRPr lang="en-IN" dirty="0">
              <a:solidFill>
                <a:schemeClr val="tx1"/>
              </a:solidFill>
            </a:endParaRPr>
          </a:p>
        </p:txBody>
      </p:sp>
      <p:sp>
        <p:nvSpPr>
          <p:cNvPr id="7" name="Rectangle 6">
            <a:extLst>
              <a:ext uri="{FF2B5EF4-FFF2-40B4-BE49-F238E27FC236}">
                <a16:creationId xmlns:a16="http://schemas.microsoft.com/office/drawing/2014/main" id="{82C1415F-95E3-6767-D517-A49EA64F10CD}"/>
              </a:ext>
            </a:extLst>
          </p:cNvPr>
          <p:cNvSpPr/>
          <p:nvPr/>
        </p:nvSpPr>
        <p:spPr>
          <a:xfrm>
            <a:off x="1703512" y="165504"/>
            <a:ext cx="7200800" cy="467667"/>
          </a:xfrm>
          <a:prstGeom prst="rect">
            <a:avLst/>
          </a:prstGeom>
          <a:noFill/>
          <a:ln>
            <a:noFill/>
          </a:ln>
          <a:effectLst>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accent2">
                    <a:lumMod val="75000"/>
                  </a:schemeClr>
                </a:solidFill>
              </a:rPr>
              <a:t>Inspector</a:t>
            </a:r>
            <a:r>
              <a:rPr lang="en-IN" sz="3600" dirty="0">
                <a:solidFill>
                  <a:schemeClr val="accent2">
                    <a:lumMod val="75000"/>
                  </a:schemeClr>
                </a:solidFill>
              </a:rPr>
              <a:t> </a:t>
            </a:r>
            <a:r>
              <a:rPr lang="en-IN" sz="3600" b="1" dirty="0">
                <a:solidFill>
                  <a:schemeClr val="accent2">
                    <a:lumMod val="75000"/>
                  </a:schemeClr>
                </a:solidFill>
              </a:rPr>
              <a:t>Visits Mohandas’s School</a:t>
            </a:r>
          </a:p>
        </p:txBody>
      </p:sp>
      <p:pic>
        <p:nvPicPr>
          <p:cNvPr id="23" name="Picture 22">
            <a:extLst>
              <a:ext uri="{FF2B5EF4-FFF2-40B4-BE49-F238E27FC236}">
                <a16:creationId xmlns:a16="http://schemas.microsoft.com/office/drawing/2014/main" id="{1F2D956F-464D-1BE7-01F1-8419D74F3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581763" y="40386"/>
            <a:ext cx="803341" cy="864098"/>
          </a:xfrm>
          <a:prstGeom prst="rect">
            <a:avLst/>
          </a:prstGeom>
        </p:spPr>
      </p:pic>
      <p:pic>
        <p:nvPicPr>
          <p:cNvPr id="24" name="Picture 23">
            <a:extLst>
              <a:ext uri="{FF2B5EF4-FFF2-40B4-BE49-F238E27FC236}">
                <a16:creationId xmlns:a16="http://schemas.microsoft.com/office/drawing/2014/main" id="{8D327671-5821-DD2B-DF25-3A14C2C6E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9942803" y="5681302"/>
            <a:ext cx="803339" cy="864096"/>
          </a:xfrm>
          <a:prstGeom prst="rect">
            <a:avLst/>
          </a:prstGeom>
        </p:spPr>
      </p:pic>
      <p:pic>
        <p:nvPicPr>
          <p:cNvPr id="26" name="Picture 25">
            <a:extLst>
              <a:ext uri="{FF2B5EF4-FFF2-40B4-BE49-F238E27FC236}">
                <a16:creationId xmlns:a16="http://schemas.microsoft.com/office/drawing/2014/main" id="{B29F3877-9003-A043-7EFB-F768AE3A57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994" y="1831551"/>
            <a:ext cx="5302006" cy="4291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B944531-AC26-FA6A-DD98-BD6815382D2C}"/>
              </a:ext>
            </a:extLst>
          </p:cNvPr>
          <p:cNvSpPr/>
          <p:nvPr/>
        </p:nvSpPr>
        <p:spPr>
          <a:xfrm rot="5400000">
            <a:off x="6950333" y="3036182"/>
            <a:ext cx="6794935" cy="864099"/>
          </a:xfrm>
          <a:prstGeom prst="rect">
            <a:avLst/>
          </a:prstGeom>
          <a:solidFill>
            <a:schemeClr val="bg2">
              <a:lumMod val="50000"/>
            </a:schemeClr>
          </a:solidFill>
          <a:ln>
            <a:noFill/>
          </a:ln>
          <a:effectLst>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a:t>
            </a:r>
            <a:endParaRPr lang="en-IN" sz="3600" dirty="0">
              <a:solidFill>
                <a:schemeClr val="accent6">
                  <a:lumMod val="40000"/>
                  <a:lumOff val="60000"/>
                </a:schemeClr>
              </a:solidFill>
            </a:endParaRPr>
          </a:p>
        </p:txBody>
      </p:sp>
      <p:sp>
        <p:nvSpPr>
          <p:cNvPr id="12" name="Rectangle 11">
            <a:extLst>
              <a:ext uri="{FF2B5EF4-FFF2-40B4-BE49-F238E27FC236}">
                <a16:creationId xmlns:a16="http://schemas.microsoft.com/office/drawing/2014/main" id="{16DEDD12-74BC-4E66-4E8B-A677DB4A5572}"/>
              </a:ext>
            </a:extLst>
          </p:cNvPr>
          <p:cNvSpPr/>
          <p:nvPr/>
        </p:nvSpPr>
        <p:spPr>
          <a:xfrm>
            <a:off x="1631670" y="131560"/>
            <a:ext cx="5688629" cy="742546"/>
          </a:xfrm>
          <a:prstGeom prst="rect">
            <a:avLst/>
          </a:prstGeom>
          <a:noFill/>
          <a:ln>
            <a:noFill/>
          </a:ln>
          <a:effectLst>
            <a:softEdge rad="3175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600" dirty="0">
                <a:solidFill>
                  <a:schemeClr val="accent2">
                    <a:lumMod val="75000"/>
                  </a:schemeClr>
                </a:solidFill>
              </a:rPr>
              <a:t> </a:t>
            </a:r>
          </a:p>
          <a:p>
            <a:r>
              <a:rPr lang="en-IN" sz="3600" dirty="0">
                <a:solidFill>
                  <a:schemeClr val="accent2">
                    <a:lumMod val="75000"/>
                  </a:schemeClr>
                </a:solidFill>
                <a:effectLst>
                  <a:outerShdw blurRad="38100" dist="38100" dir="2700000" algn="tl">
                    <a:srgbClr val="000000">
                      <a:alpha val="43137"/>
                    </a:srgbClr>
                  </a:outerShdw>
                </a:effectLst>
              </a:rPr>
              <a:t>The Brave Lad</a:t>
            </a:r>
          </a:p>
          <a:p>
            <a:endParaRPr lang="en-IN" sz="3600" b="1" dirty="0">
              <a:solidFill>
                <a:schemeClr val="accent2">
                  <a:lumMod val="75000"/>
                </a:schemeClr>
              </a:solidFill>
            </a:endParaRPr>
          </a:p>
        </p:txBody>
      </p:sp>
      <p:pic>
        <p:nvPicPr>
          <p:cNvPr id="13" name="Picture 12">
            <a:extLst>
              <a:ext uri="{FF2B5EF4-FFF2-40B4-BE49-F238E27FC236}">
                <a16:creationId xmlns:a16="http://schemas.microsoft.com/office/drawing/2014/main" id="{7D410D9C-1E06-9BC2-8841-BAC2E49FE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581763" y="40386"/>
            <a:ext cx="803341" cy="864098"/>
          </a:xfrm>
          <a:prstGeom prst="rect">
            <a:avLst/>
          </a:prstGeom>
        </p:spPr>
      </p:pic>
      <p:pic>
        <p:nvPicPr>
          <p:cNvPr id="14" name="Picture 13">
            <a:extLst>
              <a:ext uri="{FF2B5EF4-FFF2-40B4-BE49-F238E27FC236}">
                <a16:creationId xmlns:a16="http://schemas.microsoft.com/office/drawing/2014/main" id="{4D0780F3-A708-1094-2CCD-48453D973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flipV="1">
            <a:off x="9187047" y="4961775"/>
            <a:ext cx="803339" cy="864096"/>
          </a:xfrm>
          <a:prstGeom prst="rect">
            <a:avLst/>
          </a:prstGeom>
        </p:spPr>
      </p:pic>
      <p:pic>
        <p:nvPicPr>
          <p:cNvPr id="4" name="Picture 3">
            <a:extLst>
              <a:ext uri="{FF2B5EF4-FFF2-40B4-BE49-F238E27FC236}">
                <a16:creationId xmlns:a16="http://schemas.microsoft.com/office/drawing/2014/main" id="{A0687675-5A7A-1BBB-C338-D1F11D31B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162" y="1955566"/>
            <a:ext cx="6069675" cy="4176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 name="Group 7">
            <a:extLst>
              <a:ext uri="{FF2B5EF4-FFF2-40B4-BE49-F238E27FC236}">
                <a16:creationId xmlns:a16="http://schemas.microsoft.com/office/drawing/2014/main" id="{77223919-CF41-1C7F-A587-4B1242770257}"/>
              </a:ext>
            </a:extLst>
          </p:cNvPr>
          <p:cNvGrpSpPr/>
          <p:nvPr/>
        </p:nvGrpSpPr>
        <p:grpSpPr>
          <a:xfrm>
            <a:off x="441850" y="4153419"/>
            <a:ext cx="2226855" cy="1240404"/>
            <a:chOff x="495711" y="3443634"/>
            <a:chExt cx="2226855" cy="1240404"/>
          </a:xfrm>
        </p:grpSpPr>
        <p:sp>
          <p:nvSpPr>
            <p:cNvPr id="6" name="Speech Bubble: Rectangle 5">
              <a:extLst>
                <a:ext uri="{FF2B5EF4-FFF2-40B4-BE49-F238E27FC236}">
                  <a16:creationId xmlns:a16="http://schemas.microsoft.com/office/drawing/2014/main" id="{AB5C2BB6-BE22-2366-1B4C-44B170F926EA}"/>
                </a:ext>
              </a:extLst>
            </p:cNvPr>
            <p:cNvSpPr/>
            <p:nvPr/>
          </p:nvSpPr>
          <p:spPr>
            <a:xfrm>
              <a:off x="495711" y="3483709"/>
              <a:ext cx="2226855" cy="1200329"/>
            </a:xfrm>
            <a:prstGeom prst="wedgeRectCallout">
              <a:avLst>
                <a:gd name="adj1" fmla="val 102545"/>
                <a:gd name="adj2" fmla="val -2573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F51E6875-D369-EEA5-AECB-14ED89A94036}"/>
                </a:ext>
              </a:extLst>
            </p:cNvPr>
            <p:cNvSpPr txBox="1"/>
            <p:nvPr/>
          </p:nvSpPr>
          <p:spPr>
            <a:xfrm>
              <a:off x="648496" y="3443634"/>
              <a:ext cx="2074070" cy="1200329"/>
            </a:xfrm>
            <a:prstGeom prst="rect">
              <a:avLst/>
            </a:prstGeom>
            <a:noFill/>
          </p:spPr>
          <p:txBody>
            <a:bodyPr wrap="square" rtlCol="0">
              <a:spAutoFit/>
            </a:bodyPr>
            <a:lstStyle/>
            <a:p>
              <a:r>
                <a:rPr lang="en-IN" sz="2400" dirty="0"/>
                <a:t>Why don’t you copy it from a classmate?</a:t>
              </a:r>
            </a:p>
          </p:txBody>
        </p:sp>
      </p:grpSp>
      <p:grpSp>
        <p:nvGrpSpPr>
          <p:cNvPr id="20" name="Group 19">
            <a:extLst>
              <a:ext uri="{FF2B5EF4-FFF2-40B4-BE49-F238E27FC236}">
                <a16:creationId xmlns:a16="http://schemas.microsoft.com/office/drawing/2014/main" id="{51CEC97F-DBE7-B45F-A020-BE6D23AD5B87}"/>
              </a:ext>
            </a:extLst>
          </p:cNvPr>
          <p:cNvGrpSpPr/>
          <p:nvPr/>
        </p:nvGrpSpPr>
        <p:grpSpPr>
          <a:xfrm>
            <a:off x="6095999" y="1335364"/>
            <a:ext cx="2226855" cy="1240404"/>
            <a:chOff x="495711" y="3443634"/>
            <a:chExt cx="2226855" cy="1240404"/>
          </a:xfrm>
        </p:grpSpPr>
        <p:sp>
          <p:nvSpPr>
            <p:cNvPr id="21" name="Speech Bubble: Rectangle 20">
              <a:extLst>
                <a:ext uri="{FF2B5EF4-FFF2-40B4-BE49-F238E27FC236}">
                  <a16:creationId xmlns:a16="http://schemas.microsoft.com/office/drawing/2014/main" id="{11A110D0-7E74-517C-3798-06ECF3518D8D}"/>
                </a:ext>
              </a:extLst>
            </p:cNvPr>
            <p:cNvSpPr/>
            <p:nvPr/>
          </p:nvSpPr>
          <p:spPr>
            <a:xfrm>
              <a:off x="495711" y="3483709"/>
              <a:ext cx="2226855" cy="1200329"/>
            </a:xfrm>
            <a:prstGeom prst="wedgeRectCallout">
              <a:avLst>
                <a:gd name="adj1" fmla="val -34081"/>
                <a:gd name="adj2" fmla="val 823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BB7FDF99-0F9A-458A-F91D-F86B095FD9DD}"/>
                </a:ext>
              </a:extLst>
            </p:cNvPr>
            <p:cNvSpPr txBox="1"/>
            <p:nvPr/>
          </p:nvSpPr>
          <p:spPr>
            <a:xfrm>
              <a:off x="648496" y="3443634"/>
              <a:ext cx="2074070" cy="1200329"/>
            </a:xfrm>
            <a:prstGeom prst="rect">
              <a:avLst/>
            </a:prstGeom>
            <a:noFill/>
          </p:spPr>
          <p:txBody>
            <a:bodyPr wrap="square" rtlCol="0">
              <a:spAutoFit/>
            </a:bodyPr>
            <a:lstStyle/>
            <a:p>
              <a:r>
                <a:rPr lang="en-IN" sz="2400" dirty="0"/>
                <a:t>Better to be wrong than to copy sir!</a:t>
              </a:r>
            </a:p>
          </p:txBody>
        </p:sp>
      </p:grpSp>
    </p:spTree>
    <p:extLst>
      <p:ext uri="{BB962C8B-B14F-4D97-AF65-F5344CB8AC3E}">
        <p14:creationId xmlns:p14="http://schemas.microsoft.com/office/powerpoint/2010/main" val="39875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75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AB3BA1-3841-B46B-2260-E21651D4884E}"/>
              </a:ext>
            </a:extLst>
          </p:cNvPr>
          <p:cNvSpPr/>
          <p:nvPr/>
        </p:nvSpPr>
        <p:spPr>
          <a:xfrm rot="10800000" flipV="1">
            <a:off x="0" y="3408403"/>
            <a:ext cx="12288688" cy="1304074"/>
          </a:xfrm>
          <a:prstGeom prst="rect">
            <a:avLst/>
          </a:prstGeom>
          <a:solidFill>
            <a:schemeClr val="bg2">
              <a:lumMod val="50000"/>
            </a:schemeClr>
          </a:solidFill>
          <a:ln w="12700">
            <a:solidFill>
              <a:schemeClr val="bg2">
                <a:lumMod val="50000"/>
              </a:schemeClr>
            </a:solid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accent2">
                    <a:lumMod val="50000"/>
                  </a:schemeClr>
                </a:solidFill>
                <a:latin typeface="Times New Roman" panose="02020603050405020304" pitchFamily="18" charset="0"/>
              </a:rPr>
              <a:t>				</a:t>
            </a:r>
            <a:endParaRPr lang="en-IN" sz="3200" dirty="0">
              <a:solidFill>
                <a:schemeClr val="accent2">
                  <a:lumMod val="50000"/>
                </a:schemeClr>
              </a:solidFill>
            </a:endParaRPr>
          </a:p>
        </p:txBody>
      </p:sp>
      <p:pic>
        <p:nvPicPr>
          <p:cNvPr id="5" name="Picture 4">
            <a:extLst>
              <a:ext uri="{FF2B5EF4-FFF2-40B4-BE49-F238E27FC236}">
                <a16:creationId xmlns:a16="http://schemas.microsoft.com/office/drawing/2014/main" id="{DBDF8B5D-055D-6E58-FE41-465485E7816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3352" y="951820"/>
            <a:ext cx="5472608" cy="3413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F1B77F28-918F-ECFC-DB03-F832E6FD46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776" y="2316938"/>
            <a:ext cx="3615363" cy="2805300"/>
          </a:xfrm>
          <a:prstGeom prst="rect">
            <a:avLst/>
          </a:prstGeom>
        </p:spPr>
      </p:pic>
      <p:sp>
        <p:nvSpPr>
          <p:cNvPr id="8" name="TextBox 7">
            <a:extLst>
              <a:ext uri="{FF2B5EF4-FFF2-40B4-BE49-F238E27FC236}">
                <a16:creationId xmlns:a16="http://schemas.microsoft.com/office/drawing/2014/main" id="{B532D133-9BC0-6EDB-D053-F2C77A0CF995}"/>
              </a:ext>
            </a:extLst>
          </p:cNvPr>
          <p:cNvSpPr txBox="1"/>
          <p:nvPr/>
        </p:nvSpPr>
        <p:spPr>
          <a:xfrm>
            <a:off x="6068006" y="1070442"/>
            <a:ext cx="5220580" cy="1384995"/>
          </a:xfrm>
          <a:prstGeom prst="rect">
            <a:avLst/>
          </a:prstGeom>
          <a:noFill/>
        </p:spPr>
        <p:txBody>
          <a:bodyPr wrap="square">
            <a:spAutoFit/>
          </a:bodyPr>
          <a:lstStyle/>
          <a:p>
            <a:pPr marL="357188" indent="-357188" algn="just">
              <a:spcBef>
                <a:spcPts val="600"/>
              </a:spcBef>
              <a:buFont typeface="+mj-lt"/>
              <a:buAutoNum type="arabicPeriod"/>
            </a:pPr>
            <a:r>
              <a:rPr lang="en-US" sz="2800" b="0" u="none" strike="noStrike" dirty="0">
                <a:effectLst/>
              </a:rPr>
              <a:t>Why do you think, Gandhi did not copy the right spelling of the word from his friend’s slate?</a:t>
            </a:r>
            <a:r>
              <a:rPr lang="en-US" sz="2800" dirty="0">
                <a:solidFill>
                  <a:schemeClr val="accent2">
                    <a:lumMod val="50000"/>
                  </a:schemeClr>
                </a:solidFill>
              </a:rPr>
              <a:t> </a:t>
            </a:r>
            <a:endParaRPr lang="en-US" sz="2800" b="0" u="none" strike="noStrike" dirty="0">
              <a:effectLst/>
            </a:endParaRPr>
          </a:p>
        </p:txBody>
      </p:sp>
      <p:pic>
        <p:nvPicPr>
          <p:cNvPr id="11" name="Picture 10">
            <a:extLst>
              <a:ext uri="{FF2B5EF4-FFF2-40B4-BE49-F238E27FC236}">
                <a16:creationId xmlns:a16="http://schemas.microsoft.com/office/drawing/2014/main" id="{FB0892D0-B340-A1E7-C09C-0B2F84292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flipV="1">
            <a:off x="606187" y="-58653"/>
            <a:ext cx="754492" cy="864098"/>
          </a:xfrm>
          <a:prstGeom prst="rect">
            <a:avLst/>
          </a:prstGeom>
        </p:spPr>
      </p:pic>
      <p:pic>
        <p:nvPicPr>
          <p:cNvPr id="12" name="Picture 11">
            <a:extLst>
              <a:ext uri="{FF2B5EF4-FFF2-40B4-BE49-F238E27FC236}">
                <a16:creationId xmlns:a16="http://schemas.microsoft.com/office/drawing/2014/main" id="{9EA06D1D-814E-AB42-07A3-B461201548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H="1" flipV="1">
            <a:off x="9798787" y="5844765"/>
            <a:ext cx="803341" cy="864098"/>
          </a:xfrm>
          <a:prstGeom prst="rect">
            <a:avLst/>
          </a:prstGeom>
        </p:spPr>
      </p:pic>
      <p:sp>
        <p:nvSpPr>
          <p:cNvPr id="9" name="TextBox 8">
            <a:extLst>
              <a:ext uri="{FF2B5EF4-FFF2-40B4-BE49-F238E27FC236}">
                <a16:creationId xmlns:a16="http://schemas.microsoft.com/office/drawing/2014/main" id="{27411642-6090-FE58-5B4B-078D52227A2E}"/>
              </a:ext>
            </a:extLst>
          </p:cNvPr>
          <p:cNvSpPr txBox="1"/>
          <p:nvPr/>
        </p:nvSpPr>
        <p:spPr>
          <a:xfrm>
            <a:off x="1638368" y="35536"/>
            <a:ext cx="6350922" cy="646331"/>
          </a:xfrm>
          <a:prstGeom prst="rect">
            <a:avLst/>
          </a:prstGeom>
          <a:noFill/>
        </p:spPr>
        <p:txBody>
          <a:bodyPr wrap="square">
            <a:spAutoFit/>
          </a:bodyPr>
          <a:lstStyle/>
          <a:p>
            <a:r>
              <a:rPr lang="en-IN" sz="3600" b="1" dirty="0">
                <a:solidFill>
                  <a:schemeClr val="accent2">
                    <a:lumMod val="75000"/>
                  </a:schemeClr>
                </a:solidFill>
              </a:rPr>
              <a:t>Think and Answer</a:t>
            </a:r>
          </a:p>
        </p:txBody>
      </p:sp>
      <p:sp>
        <p:nvSpPr>
          <p:cNvPr id="3" name="TextBox 2">
            <a:extLst>
              <a:ext uri="{FF2B5EF4-FFF2-40B4-BE49-F238E27FC236}">
                <a16:creationId xmlns:a16="http://schemas.microsoft.com/office/drawing/2014/main" id="{3B409EA8-B7FE-0DAA-C54E-6CD660BE7A86}"/>
              </a:ext>
            </a:extLst>
          </p:cNvPr>
          <p:cNvSpPr txBox="1"/>
          <p:nvPr/>
        </p:nvSpPr>
        <p:spPr>
          <a:xfrm>
            <a:off x="2783635" y="5203772"/>
            <a:ext cx="7848872" cy="523220"/>
          </a:xfrm>
          <a:prstGeom prst="rect">
            <a:avLst/>
          </a:prstGeom>
          <a:noFill/>
        </p:spPr>
        <p:txBody>
          <a:bodyPr wrap="square" rtlCol="0">
            <a:spAutoFit/>
          </a:bodyPr>
          <a:lstStyle/>
          <a:p>
            <a:r>
              <a:rPr lang="en-US" sz="2800" b="1" dirty="0">
                <a:solidFill>
                  <a:schemeClr val="bg2">
                    <a:lumMod val="50000"/>
                  </a:schemeClr>
                </a:solidFill>
              </a:rPr>
              <a:t>“Truth” </a:t>
            </a:r>
            <a:r>
              <a:rPr lang="en-US" sz="2800" dirty="0"/>
              <a:t>was the fundamental principle of his life. </a:t>
            </a:r>
            <a:endParaRPr lang="en-IN" sz="2800" dirty="0"/>
          </a:p>
        </p:txBody>
      </p:sp>
      <p:grpSp>
        <p:nvGrpSpPr>
          <p:cNvPr id="14" name="Group 13">
            <a:extLst>
              <a:ext uri="{FF2B5EF4-FFF2-40B4-BE49-F238E27FC236}">
                <a16:creationId xmlns:a16="http://schemas.microsoft.com/office/drawing/2014/main" id="{8A672345-0223-D69D-168F-E2028B773680}"/>
              </a:ext>
            </a:extLst>
          </p:cNvPr>
          <p:cNvGrpSpPr/>
          <p:nvPr/>
        </p:nvGrpSpPr>
        <p:grpSpPr>
          <a:xfrm>
            <a:off x="263352" y="5242451"/>
            <a:ext cx="1375016" cy="1064952"/>
            <a:chOff x="263352" y="5242451"/>
            <a:chExt cx="1375016" cy="1064952"/>
          </a:xfrm>
        </p:grpSpPr>
        <p:sp>
          <p:nvSpPr>
            <p:cNvPr id="7" name="Rectangle: Rounded Corners 6">
              <a:extLst>
                <a:ext uri="{FF2B5EF4-FFF2-40B4-BE49-F238E27FC236}">
                  <a16:creationId xmlns:a16="http://schemas.microsoft.com/office/drawing/2014/main" id="{103F09A2-F9A5-4F04-C23D-C807945F72F1}"/>
                </a:ext>
              </a:extLst>
            </p:cNvPr>
            <p:cNvSpPr/>
            <p:nvPr/>
          </p:nvSpPr>
          <p:spPr>
            <a:xfrm>
              <a:off x="263352" y="5242451"/>
              <a:ext cx="1375016" cy="523220"/>
            </a:xfrm>
            <a:prstGeom prst="roundRect">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Click</a:t>
              </a:r>
            </a:p>
          </p:txBody>
        </p:sp>
        <p:pic>
          <p:nvPicPr>
            <p:cNvPr id="13" name="Graphic 12" descr="Right pointing backhand index with solid fill">
              <a:extLst>
                <a:ext uri="{FF2B5EF4-FFF2-40B4-BE49-F238E27FC236}">
                  <a16:creationId xmlns:a16="http://schemas.microsoft.com/office/drawing/2014/main" id="{08D26044-9A16-4139-94F9-03506C3833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282509" y="5504061"/>
              <a:ext cx="803342" cy="803342"/>
            </a:xfrm>
            <a:prstGeom prst="rect">
              <a:avLst/>
            </a:prstGeom>
            <a:effectLst>
              <a:outerShdw blurRad="50800" dist="38100" dir="8100000" algn="tr" rotWithShape="0">
                <a:prstClr val="black">
                  <a:alpha val="40000"/>
                </a:prstClr>
              </a:outerShdw>
            </a:effectLst>
          </p:spPr>
        </p:pic>
      </p:grpSp>
    </p:spTree>
    <p:extLst>
      <p:ext uri="{BB962C8B-B14F-4D97-AF65-F5344CB8AC3E}">
        <p14:creationId xmlns:p14="http://schemas.microsoft.com/office/powerpoint/2010/main" val="34991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F2E9E2-55F0-1835-9317-E6013B3E9E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V="1">
            <a:off x="462171" y="72051"/>
            <a:ext cx="754492" cy="864098"/>
          </a:xfrm>
          <a:prstGeom prst="rect">
            <a:avLst/>
          </a:prstGeom>
        </p:spPr>
      </p:pic>
      <p:pic>
        <p:nvPicPr>
          <p:cNvPr id="13" name="Picture 12">
            <a:extLst>
              <a:ext uri="{FF2B5EF4-FFF2-40B4-BE49-F238E27FC236}">
                <a16:creationId xmlns:a16="http://schemas.microsoft.com/office/drawing/2014/main" id="{D0D71A6E-1565-79E2-19EE-F5BDB36A86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flipV="1">
            <a:off x="9798787" y="5844765"/>
            <a:ext cx="803341" cy="864098"/>
          </a:xfrm>
          <a:prstGeom prst="rect">
            <a:avLst/>
          </a:prstGeom>
        </p:spPr>
      </p:pic>
      <p:sp>
        <p:nvSpPr>
          <p:cNvPr id="9" name="TextBox 8">
            <a:extLst>
              <a:ext uri="{FF2B5EF4-FFF2-40B4-BE49-F238E27FC236}">
                <a16:creationId xmlns:a16="http://schemas.microsoft.com/office/drawing/2014/main" id="{5BD96A4C-8647-695A-2CF8-25871F123ADF}"/>
              </a:ext>
            </a:extLst>
          </p:cNvPr>
          <p:cNvSpPr txBox="1"/>
          <p:nvPr/>
        </p:nvSpPr>
        <p:spPr>
          <a:xfrm>
            <a:off x="1487488" y="163072"/>
            <a:ext cx="6350922" cy="646331"/>
          </a:xfrm>
          <a:prstGeom prst="rect">
            <a:avLst/>
          </a:prstGeom>
          <a:noFill/>
        </p:spPr>
        <p:txBody>
          <a:bodyPr wrap="square">
            <a:spAutoFit/>
          </a:bodyPr>
          <a:lstStyle/>
          <a:p>
            <a:r>
              <a:rPr lang="en-IN" sz="3600" b="1" dirty="0">
                <a:solidFill>
                  <a:schemeClr val="accent2">
                    <a:lumMod val="75000"/>
                  </a:schemeClr>
                </a:solidFill>
              </a:rPr>
              <a:t>Think and Answer</a:t>
            </a:r>
          </a:p>
        </p:txBody>
      </p:sp>
      <p:sp>
        <p:nvSpPr>
          <p:cNvPr id="16" name="TextBox 15">
            <a:extLst>
              <a:ext uri="{FF2B5EF4-FFF2-40B4-BE49-F238E27FC236}">
                <a16:creationId xmlns:a16="http://schemas.microsoft.com/office/drawing/2014/main" id="{6EC816AF-570B-B198-D493-DD0517BF0DBA}"/>
              </a:ext>
            </a:extLst>
          </p:cNvPr>
          <p:cNvSpPr txBox="1"/>
          <p:nvPr/>
        </p:nvSpPr>
        <p:spPr>
          <a:xfrm>
            <a:off x="6068006" y="1070442"/>
            <a:ext cx="5220580" cy="1815882"/>
          </a:xfrm>
          <a:prstGeom prst="rect">
            <a:avLst/>
          </a:prstGeom>
          <a:noFill/>
        </p:spPr>
        <p:txBody>
          <a:bodyPr wrap="square">
            <a:spAutoFit/>
          </a:bodyPr>
          <a:lstStyle/>
          <a:p>
            <a:pPr marL="457200" indent="-457200">
              <a:spcBef>
                <a:spcPts val="600"/>
              </a:spcBef>
              <a:buFont typeface="+mj-lt"/>
              <a:buAutoNum type="arabicPeriod" startAt="2"/>
            </a:pPr>
            <a:r>
              <a:rPr lang="en-US" sz="2800" dirty="0"/>
              <a:t>Can you cite a real-life example where you or anyone else rejected falsehood and adopted Truth?</a:t>
            </a:r>
          </a:p>
        </p:txBody>
      </p:sp>
      <p:sp>
        <p:nvSpPr>
          <p:cNvPr id="17" name="Rectangle 16">
            <a:extLst>
              <a:ext uri="{FF2B5EF4-FFF2-40B4-BE49-F238E27FC236}">
                <a16:creationId xmlns:a16="http://schemas.microsoft.com/office/drawing/2014/main" id="{A4006025-164B-FCEC-8F43-B895AE37344A}"/>
              </a:ext>
            </a:extLst>
          </p:cNvPr>
          <p:cNvSpPr/>
          <p:nvPr/>
        </p:nvSpPr>
        <p:spPr>
          <a:xfrm rot="10800000" flipV="1">
            <a:off x="-33928" y="3405091"/>
            <a:ext cx="12288688" cy="1304074"/>
          </a:xfrm>
          <a:prstGeom prst="rect">
            <a:avLst/>
          </a:prstGeom>
          <a:solidFill>
            <a:schemeClr val="bg2">
              <a:lumMod val="50000"/>
            </a:schemeClr>
          </a:solidFill>
          <a:ln w="12700">
            <a:solidFill>
              <a:schemeClr val="bg2">
                <a:lumMod val="50000"/>
              </a:schemeClr>
            </a:solidFill>
          </a:ln>
          <a:effectLst>
            <a:innerShdw blurRad="63500" dist="50800" dir="16200000">
              <a:prstClr val="black">
                <a:alpha val="50000"/>
              </a:prstClr>
            </a:inn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accent2">
                    <a:lumMod val="50000"/>
                  </a:schemeClr>
                </a:solidFill>
                <a:latin typeface="Times New Roman" panose="02020603050405020304" pitchFamily="18" charset="0"/>
              </a:rPr>
              <a:t>				</a:t>
            </a:r>
            <a:endParaRPr lang="en-IN" sz="3200" dirty="0">
              <a:solidFill>
                <a:schemeClr val="accent2">
                  <a:lumMod val="50000"/>
                </a:schemeClr>
              </a:solidFill>
            </a:endParaRPr>
          </a:p>
        </p:txBody>
      </p:sp>
      <p:pic>
        <p:nvPicPr>
          <p:cNvPr id="18" name="Picture 17">
            <a:extLst>
              <a:ext uri="{FF2B5EF4-FFF2-40B4-BE49-F238E27FC236}">
                <a16:creationId xmlns:a16="http://schemas.microsoft.com/office/drawing/2014/main" id="{ACA96DFF-4065-81C0-84DD-3F0A1F9862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776" y="2316938"/>
            <a:ext cx="3615363" cy="2805300"/>
          </a:xfrm>
          <a:prstGeom prst="rect">
            <a:avLst/>
          </a:prstGeom>
        </p:spPr>
      </p:pic>
      <p:pic>
        <p:nvPicPr>
          <p:cNvPr id="14" name="Picture 13">
            <a:extLst>
              <a:ext uri="{FF2B5EF4-FFF2-40B4-BE49-F238E27FC236}">
                <a16:creationId xmlns:a16="http://schemas.microsoft.com/office/drawing/2014/main" id="{A9E7BAF0-6B0C-46FF-C158-0BCFBAA4E4EC}"/>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3352" y="951820"/>
            <a:ext cx="5472608" cy="3413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72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73678344-BA90-4966-BE23-0177B4F4B779}"/>
              </a:ext>
            </a:extLst>
          </p:cNvPr>
          <p:cNvGraphicFramePr>
            <a:graphicFrameLocks noGrp="1"/>
          </p:cNvGraphicFramePr>
          <p:nvPr>
            <p:extLst>
              <p:ext uri="{D42A27DB-BD31-4B8C-83A1-F6EECF244321}">
                <p14:modId xmlns:p14="http://schemas.microsoft.com/office/powerpoint/2010/main" val="3937244137"/>
              </p:ext>
            </p:extLst>
          </p:nvPr>
        </p:nvGraphicFramePr>
        <p:xfrm>
          <a:off x="551384" y="836712"/>
          <a:ext cx="10304283" cy="4323675"/>
        </p:xfrm>
        <a:graphic>
          <a:graphicData uri="http://schemas.openxmlformats.org/drawingml/2006/table">
            <a:tbl>
              <a:tblPr firstRow="1" bandRow="1">
                <a:tableStyleId>{5C22544A-7EE6-4342-B048-85BDC9FD1C3A}</a:tableStyleId>
              </a:tblPr>
              <a:tblGrid>
                <a:gridCol w="1098044">
                  <a:extLst>
                    <a:ext uri="{9D8B030D-6E8A-4147-A177-3AD203B41FA5}">
                      <a16:colId xmlns:a16="http://schemas.microsoft.com/office/drawing/2014/main" val="20000"/>
                    </a:ext>
                  </a:extLst>
                </a:gridCol>
                <a:gridCol w="1479353">
                  <a:extLst>
                    <a:ext uri="{9D8B030D-6E8A-4147-A177-3AD203B41FA5}">
                      <a16:colId xmlns:a16="http://schemas.microsoft.com/office/drawing/2014/main" val="20001"/>
                    </a:ext>
                  </a:extLst>
                </a:gridCol>
                <a:gridCol w="7726886">
                  <a:extLst>
                    <a:ext uri="{9D8B030D-6E8A-4147-A177-3AD203B41FA5}">
                      <a16:colId xmlns:a16="http://schemas.microsoft.com/office/drawing/2014/main" val="20002"/>
                    </a:ext>
                  </a:extLst>
                </a:gridCol>
              </a:tblGrid>
              <a:tr h="341149">
                <a:tc>
                  <a:txBody>
                    <a:bodyPr/>
                    <a:lstStyle/>
                    <a:p>
                      <a:pPr algn="ctr"/>
                      <a:r>
                        <a:rPr lang="en-IN" sz="1800" dirty="0"/>
                        <a:t>Slide</a:t>
                      </a:r>
                      <a:r>
                        <a:rPr lang="en-IN" sz="1800" baseline="0" dirty="0"/>
                        <a:t> #</a:t>
                      </a:r>
                      <a:endParaRPr lang="en-IN" sz="1800" dirty="0"/>
                    </a:p>
                  </a:txBody>
                  <a:tcPr marL="82984" marR="82984" marT="41492" marB="41492">
                    <a:solidFill>
                      <a:schemeClr val="bg2">
                        <a:lumMod val="50000"/>
                      </a:schemeClr>
                    </a:solidFill>
                  </a:tcPr>
                </a:tc>
                <a:tc>
                  <a:txBody>
                    <a:bodyPr/>
                    <a:lstStyle/>
                    <a:p>
                      <a:pPr algn="ctr"/>
                      <a:r>
                        <a:rPr lang="en-IN" sz="1800" dirty="0"/>
                        <a:t>Thumbnail</a:t>
                      </a:r>
                    </a:p>
                  </a:txBody>
                  <a:tcPr marL="82984" marR="82984" marT="41492" marB="41492">
                    <a:solidFill>
                      <a:schemeClr val="bg2">
                        <a:lumMod val="50000"/>
                      </a:schemeClr>
                    </a:solidFill>
                  </a:tcPr>
                </a:tc>
                <a:tc>
                  <a:txBody>
                    <a:bodyPr/>
                    <a:lstStyle/>
                    <a:p>
                      <a:pPr algn="ctr"/>
                      <a:r>
                        <a:rPr lang="en-IN" sz="1800" dirty="0"/>
                        <a:t>Source link and Attribution</a:t>
                      </a:r>
                    </a:p>
                  </a:txBody>
                  <a:tcPr marL="82984" marR="82984" marT="41492" marB="41492">
                    <a:solidFill>
                      <a:schemeClr val="bg2">
                        <a:lumMod val="50000"/>
                      </a:schemeClr>
                    </a:solidFill>
                  </a:tcPr>
                </a:tc>
                <a:extLst>
                  <a:ext uri="{0D108BD9-81ED-4DB2-BD59-A6C34878D82A}">
                    <a16:rowId xmlns:a16="http://schemas.microsoft.com/office/drawing/2014/main" val="10000"/>
                  </a:ext>
                </a:extLst>
              </a:tr>
              <a:tr h="1126900">
                <a:tc>
                  <a:txBody>
                    <a:bodyPr/>
                    <a:lstStyle/>
                    <a:p>
                      <a:r>
                        <a:rPr lang="en-IN" sz="1800" dirty="0"/>
                        <a:t>1,2,3,4,5</a:t>
                      </a:r>
                    </a:p>
                    <a:p>
                      <a:endParaRPr lang="en-IN" sz="1800" dirty="0"/>
                    </a:p>
                    <a:p>
                      <a:endParaRPr lang="en-IN" sz="1800" dirty="0"/>
                    </a:p>
                    <a:p>
                      <a:r>
                        <a:rPr lang="en-IN" sz="1800" dirty="0"/>
                        <a:t>2</a:t>
                      </a:r>
                    </a:p>
                  </a:txBody>
                  <a:tcPr marL="82984" marR="82984" marT="41492" marB="41492">
                    <a:solidFill>
                      <a:schemeClr val="bg2"/>
                    </a:solidFill>
                  </a:tcPr>
                </a:tc>
                <a:tc>
                  <a:txBody>
                    <a:bodyPr/>
                    <a:lstStyle/>
                    <a:p>
                      <a:endParaRPr lang="en-IN" sz="1600" dirty="0"/>
                    </a:p>
                    <a:p>
                      <a:endParaRPr lang="en-IN" sz="1600" dirty="0"/>
                    </a:p>
                    <a:p>
                      <a:endParaRPr lang="en-IN" sz="1600" dirty="0"/>
                    </a:p>
                  </a:txBody>
                  <a:tcPr marL="82984" marR="82984" marT="41492" marB="41492">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Maple Leaves- </a:t>
                      </a:r>
                      <a:r>
                        <a:rPr lang="en-IN" sz="1800" dirty="0">
                          <a:hlinkClick r:id="rId3"/>
                        </a:rPr>
                        <a:t>https://pixabay.com/vectors/leaf-autumn-autumn-leaves-fall-red-984998/</a:t>
                      </a:r>
                      <a:endParaRPr lang="en-IN"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Classroom - https://pixabay.com/vectors/myanmar-burma-school-classroom-5221135/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dirty="0"/>
                    </a:p>
                  </a:txBody>
                  <a:tcPr marL="82984" marR="82984" marT="41492" marB="41492">
                    <a:solidFill>
                      <a:schemeClr val="bg2"/>
                    </a:solidFill>
                  </a:tcPr>
                </a:tc>
                <a:extLst>
                  <a:ext uri="{0D108BD9-81ED-4DB2-BD59-A6C34878D82A}">
                    <a16:rowId xmlns:a16="http://schemas.microsoft.com/office/drawing/2014/main" val="10001"/>
                  </a:ext>
                </a:extLst>
              </a:tr>
              <a:tr h="677875">
                <a:tc>
                  <a:txBody>
                    <a:bodyPr/>
                    <a:lstStyle/>
                    <a:p>
                      <a:r>
                        <a:rPr lang="en-IN" sz="1800" dirty="0"/>
                        <a:t>3</a:t>
                      </a:r>
                    </a:p>
                  </a:txBody>
                  <a:tcPr marL="82984" marR="82984" marT="41492" marB="41492">
                    <a:solidFill>
                      <a:schemeClr val="bg2"/>
                    </a:solidFill>
                  </a:tcPr>
                </a:tc>
                <a:tc>
                  <a:txBody>
                    <a:bodyPr/>
                    <a:lstStyle/>
                    <a:p>
                      <a:endParaRPr lang="en-IN" sz="1600" dirty="0"/>
                    </a:p>
                  </a:txBody>
                  <a:tcPr marL="82984" marR="82984" marT="41492" marB="41492">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dirty="0">
                          <a:solidFill>
                            <a:schemeClr val="tx1"/>
                          </a:solidFill>
                          <a:latin typeface="+mn-lt"/>
                          <a:ea typeface="+mn-ea"/>
                          <a:cs typeface="+mn-cs"/>
                        </a:rPr>
                        <a:t>Classroom - https://pixabay.com/vectors/class-classroom-teacher-burma-1459570/</a:t>
                      </a:r>
                      <a:endParaRPr lang="en-IN" sz="1800" b="0" i="0" u="none" strike="noStrike" kern="1200" baseline="0" dirty="0">
                        <a:solidFill>
                          <a:schemeClr val="tx1"/>
                        </a:solidFill>
                        <a:latin typeface="+mn-lt"/>
                        <a:ea typeface="+mn-ea"/>
                        <a:cs typeface="+mn-cs"/>
                      </a:endParaRPr>
                    </a:p>
                  </a:txBody>
                  <a:tcPr marL="82984" marR="82984" marT="41492" marB="41492">
                    <a:solidFill>
                      <a:schemeClr val="bg2"/>
                    </a:solidFill>
                  </a:tcPr>
                </a:tc>
                <a:extLst>
                  <a:ext uri="{0D108BD9-81ED-4DB2-BD59-A6C34878D82A}">
                    <a16:rowId xmlns:a16="http://schemas.microsoft.com/office/drawing/2014/main" val="10002"/>
                  </a:ext>
                </a:extLst>
              </a:tr>
              <a:tr h="303471">
                <a:tc>
                  <a:txBody>
                    <a:bodyPr/>
                    <a:lstStyle/>
                    <a:p>
                      <a:r>
                        <a:rPr lang="en-IN" sz="1800" dirty="0"/>
                        <a:t>4,5</a:t>
                      </a:r>
                    </a:p>
                    <a:p>
                      <a:endParaRPr lang="en-IN" sz="1800" dirty="0"/>
                    </a:p>
                    <a:p>
                      <a:endParaRPr lang="en-IN" sz="1800" dirty="0"/>
                    </a:p>
                  </a:txBody>
                  <a:tcPr marL="82984" marR="82984" marT="41492" marB="41492">
                    <a:solidFill>
                      <a:schemeClr val="bg2"/>
                    </a:solidFill>
                  </a:tcPr>
                </a:tc>
                <a:tc>
                  <a:txBody>
                    <a:bodyPr/>
                    <a:lstStyle/>
                    <a:p>
                      <a:endParaRPr lang="en-IN" sz="1600" dirty="0"/>
                    </a:p>
                  </a:txBody>
                  <a:tcPr marL="82984" marR="82984" marT="41492" marB="41492">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Question mark - https://pixabay.com/illustrations/question-question-mark-gold-634903/</a:t>
                      </a:r>
                    </a:p>
                    <a:p>
                      <a:endParaRPr lang="en-IN" sz="1600" dirty="0"/>
                    </a:p>
                  </a:txBody>
                  <a:tcPr marL="82984" marR="82984" marT="41492" marB="41492">
                    <a:solidFill>
                      <a:schemeClr val="bg2"/>
                    </a:solidFill>
                  </a:tcPr>
                </a:tc>
                <a:extLst>
                  <a:ext uri="{0D108BD9-81ED-4DB2-BD59-A6C34878D82A}">
                    <a16:rowId xmlns:a16="http://schemas.microsoft.com/office/drawing/2014/main" val="10003"/>
                  </a:ext>
                </a:extLst>
              </a:tr>
              <a:tr h="546061">
                <a:tc>
                  <a:txBody>
                    <a:bodyPr/>
                    <a:lstStyle/>
                    <a:p>
                      <a:r>
                        <a:rPr lang="en-IN" sz="1800" dirty="0"/>
                        <a:t>4,5</a:t>
                      </a:r>
                    </a:p>
                  </a:txBody>
                  <a:tcPr marL="82984" marR="82984" marT="41492" marB="41492">
                    <a:solidFill>
                      <a:schemeClr val="bg2"/>
                    </a:solidFill>
                  </a:tcPr>
                </a:tc>
                <a:tc>
                  <a:txBody>
                    <a:bodyPr/>
                    <a:lstStyle/>
                    <a:p>
                      <a:endParaRPr lang="en-IN" sz="1600" dirty="0"/>
                    </a:p>
                  </a:txBody>
                  <a:tcPr marL="82984" marR="82984" marT="41492" marB="41492">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Gandhiji - https://pixabay.com/illustrations/gandhi-mahatma-gandhiji-6929015/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dirty="0"/>
                    </a:p>
                  </a:txBody>
                  <a:tcPr marL="82984" marR="82984" marT="41492" marB="41492">
                    <a:solidFill>
                      <a:schemeClr val="bg2"/>
                    </a:solidFill>
                  </a:tcPr>
                </a:tc>
                <a:extLst>
                  <a:ext uri="{0D108BD9-81ED-4DB2-BD59-A6C34878D82A}">
                    <a16:rowId xmlns:a16="http://schemas.microsoft.com/office/drawing/2014/main" val="10004"/>
                  </a:ext>
                </a:extLst>
              </a:tr>
              <a:tr h="312047">
                <a:tc>
                  <a:txBody>
                    <a:bodyPr/>
                    <a:lstStyle/>
                    <a:p>
                      <a:endParaRPr lang="en-IN" sz="1600" dirty="0"/>
                    </a:p>
                  </a:txBody>
                  <a:tcPr marL="82984" marR="82984" marT="41492" marB="41492">
                    <a:solidFill>
                      <a:schemeClr val="bg2"/>
                    </a:solidFill>
                  </a:tcPr>
                </a:tc>
                <a:tc>
                  <a:txBody>
                    <a:bodyPr/>
                    <a:lstStyle/>
                    <a:p>
                      <a:endParaRPr lang="en-IN" sz="800" dirty="0"/>
                    </a:p>
                  </a:txBody>
                  <a:tcPr marL="82984" marR="82984" marT="41492" marB="41492">
                    <a:solidFill>
                      <a:schemeClr val="bg2"/>
                    </a:solidFill>
                  </a:tcPr>
                </a:tc>
                <a:tc>
                  <a:txBody>
                    <a:bodyPr/>
                    <a:lstStyle/>
                    <a:p>
                      <a:endParaRPr lang="en-IN" sz="1600" dirty="0"/>
                    </a:p>
                  </a:txBody>
                  <a:tcPr marL="82984" marR="82984" marT="41492" marB="41492">
                    <a:solidFill>
                      <a:schemeClr val="bg2"/>
                    </a:solidFill>
                  </a:tcPr>
                </a:tc>
                <a:extLst>
                  <a:ext uri="{0D108BD9-81ED-4DB2-BD59-A6C34878D82A}">
                    <a16:rowId xmlns:a16="http://schemas.microsoft.com/office/drawing/2014/main" val="10005"/>
                  </a:ext>
                </a:extLst>
              </a:tr>
            </a:tbl>
          </a:graphicData>
        </a:graphic>
      </p:graphicFrame>
      <p:pic>
        <p:nvPicPr>
          <p:cNvPr id="6" name="Picture 5">
            <a:extLst>
              <a:ext uri="{FF2B5EF4-FFF2-40B4-BE49-F238E27FC236}">
                <a16:creationId xmlns:a16="http://schemas.microsoft.com/office/drawing/2014/main" id="{EB4A5AB2-338E-45D4-38C2-62C5A1E70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1613" y="2809143"/>
            <a:ext cx="496714" cy="341783"/>
          </a:xfrm>
          <a:prstGeom prst="roundRect">
            <a:avLst>
              <a:gd name="adj" fmla="val 16667"/>
            </a:avLst>
          </a:prstGeom>
          <a:ln>
            <a:noFill/>
          </a:ln>
          <a:effectLst/>
        </p:spPr>
      </p:pic>
      <p:pic>
        <p:nvPicPr>
          <p:cNvPr id="7" name="Picture 6">
            <a:extLst>
              <a:ext uri="{FF2B5EF4-FFF2-40B4-BE49-F238E27FC236}">
                <a16:creationId xmlns:a16="http://schemas.microsoft.com/office/drawing/2014/main" id="{EBE51377-4EE1-97BA-55BA-348474F3BA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1747" y="3475443"/>
            <a:ext cx="1151067" cy="563076"/>
          </a:xfrm>
          <a:prstGeom prst="rect">
            <a:avLst/>
          </a:prstGeom>
        </p:spPr>
      </p:pic>
      <p:pic>
        <p:nvPicPr>
          <p:cNvPr id="9" name="Picture 8">
            <a:extLst>
              <a:ext uri="{FF2B5EF4-FFF2-40B4-BE49-F238E27FC236}">
                <a16:creationId xmlns:a16="http://schemas.microsoft.com/office/drawing/2014/main" id="{F7999209-EFD3-6AE4-55C6-840AE0246A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099" y="4439375"/>
            <a:ext cx="473900" cy="370584"/>
          </a:xfrm>
          <a:prstGeom prst="roundRect">
            <a:avLst>
              <a:gd name="adj" fmla="val 8594"/>
            </a:avLst>
          </a:prstGeom>
          <a:solidFill>
            <a:srgbClr val="FFFFFF">
              <a:shade val="85000"/>
            </a:srgbClr>
          </a:solidFill>
          <a:ln>
            <a:noFill/>
          </a:ln>
          <a:effectLst/>
        </p:spPr>
      </p:pic>
      <p:pic>
        <p:nvPicPr>
          <p:cNvPr id="11" name="Picture 10">
            <a:extLst>
              <a:ext uri="{FF2B5EF4-FFF2-40B4-BE49-F238E27FC236}">
                <a16:creationId xmlns:a16="http://schemas.microsoft.com/office/drawing/2014/main" id="{E2404312-F298-4B05-9603-81C8EC9D5D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flipV="1">
            <a:off x="1999749" y="1232850"/>
            <a:ext cx="461787" cy="496712"/>
          </a:xfrm>
          <a:prstGeom prst="rect">
            <a:avLst/>
          </a:prstGeom>
        </p:spPr>
      </p:pic>
      <p:pic>
        <p:nvPicPr>
          <p:cNvPr id="13" name="Picture 12">
            <a:extLst>
              <a:ext uri="{FF2B5EF4-FFF2-40B4-BE49-F238E27FC236}">
                <a16:creationId xmlns:a16="http://schemas.microsoft.com/office/drawing/2014/main" id="{2CF28A9B-40EC-644E-892E-5475A927EC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7638" y="2026612"/>
            <a:ext cx="496713" cy="326963"/>
          </a:xfrm>
          <a:prstGeom prst="roundRect">
            <a:avLst>
              <a:gd name="adj" fmla="val 16667"/>
            </a:avLst>
          </a:prstGeom>
          <a:ln>
            <a:noFill/>
          </a:ln>
          <a:effec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1113</TotalTime>
  <Words>677</Words>
  <Application>Microsoft Office PowerPoint</Application>
  <PresentationFormat>Widescreen</PresentationFormat>
  <Paragraphs>70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Times New Roman</vt:lpstr>
      <vt:lpstr>Wingdings</vt:lpstr>
      <vt:lpstr>DD</vt:lpstr>
      <vt:lpstr>Fundamental Principle In Life</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Shyam Sunder</cp:lastModifiedBy>
  <cp:revision>58</cp:revision>
  <dcterms:created xsi:type="dcterms:W3CDTF">2020-08-28T09:38:22Z</dcterms:created>
  <dcterms:modified xsi:type="dcterms:W3CDTF">2023-01-01T10:21:48Z</dcterms:modified>
</cp:coreProperties>
</file>