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1" r:id="rId3"/>
    <p:sldId id="259" r:id="rId4"/>
    <p:sldId id="260" r:id="rId5"/>
    <p:sldId id="263" r:id="rId6"/>
    <p:sldId id="264" r:id="rId7"/>
    <p:sldId id="265" r:id="rId8"/>
    <p:sldId id="258"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un Lakhani" initials="AL" lastIdx="2" clrIdx="0">
    <p:extLst>
      <p:ext uri="{19B8F6BF-5375-455C-9EA6-DF929625EA0E}">
        <p15:presenceInfo xmlns:p15="http://schemas.microsoft.com/office/powerpoint/2012/main" userId="55524ae89fbbbb2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432"/>
    <a:srgbClr val="CCFF66"/>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220" autoAdjust="0"/>
  </p:normalViewPr>
  <p:slideViewPr>
    <p:cSldViewPr>
      <p:cViewPr varScale="1">
        <p:scale>
          <a:sx n="38" d="100"/>
          <a:sy n="38" d="100"/>
        </p:scale>
        <p:origin x="1728" y="19"/>
      </p:cViewPr>
      <p:guideLst>
        <p:guide orient="horz" pos="2160"/>
        <p:guide pos="3840"/>
      </p:guideLst>
    </p:cSldViewPr>
  </p:slideViewPr>
  <p:notesTextViewPr>
    <p:cViewPr>
      <p:scale>
        <a:sx n="100" d="100"/>
        <a:sy n="100" d="100"/>
      </p:scale>
      <p:origin x="0" y="-259"/>
    </p:cViewPr>
  </p:notesText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7/15/2022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extLst>
      <p:ext uri="{BB962C8B-B14F-4D97-AF65-F5344CB8AC3E}">
        <p14:creationId xmlns:p14="http://schemas.microsoft.com/office/powerpoint/2010/main" val="398963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creativecommons.org/licenses/by-nc-nd/2.0/?ref=openverse" TargetMode="External"/><Relationship Id="rId13" Type="http://schemas.openxmlformats.org/officeDocument/2006/relationships/hyperlink" Target="https://www.flickr.com/photos/89066489@N07/8744272808" TargetMode="External"/><Relationship Id="rId3" Type="http://schemas.openxmlformats.org/officeDocument/2006/relationships/hyperlink" Target="https://www.flickr.com/photos/11028408@N06/4667413352" TargetMode="External"/><Relationship Id="rId7" Type="http://schemas.openxmlformats.org/officeDocument/2006/relationships/hyperlink" Target="https://www.flickr.com/photos/89066489@N07" TargetMode="External"/><Relationship Id="rId12" Type="http://schemas.openxmlformats.org/officeDocument/2006/relationships/hyperlink" Target="https://www.flickr.com/photos/89066489@N07/8743161901" TargetMode="External"/><Relationship Id="rId17" Type="http://schemas.openxmlformats.org/officeDocument/2006/relationships/hyperlink" Target="https://www.flickr.com/photos/89066489@N07/8744277806" TargetMode="External"/><Relationship Id="rId2" Type="http://schemas.openxmlformats.org/officeDocument/2006/relationships/slide" Target="../slides/slide5.xml"/><Relationship Id="rId16" Type="http://schemas.openxmlformats.org/officeDocument/2006/relationships/hyperlink" Target="https://www.flickr.com/photos/89066489@N07/8743159203" TargetMode="External"/><Relationship Id="rId1" Type="http://schemas.openxmlformats.org/officeDocument/2006/relationships/notesMaster" Target="../notesMasters/notesMaster1.xml"/><Relationship Id="rId6" Type="http://schemas.openxmlformats.org/officeDocument/2006/relationships/hyperlink" Target="https://www.flickr.com/photos/89066489@N07/8744271934" TargetMode="External"/><Relationship Id="rId11" Type="http://schemas.openxmlformats.org/officeDocument/2006/relationships/hyperlink" Target="https://creativecommons.org/licenses/by/2.0/?ref=openverse" TargetMode="External"/><Relationship Id="rId5" Type="http://schemas.openxmlformats.org/officeDocument/2006/relationships/hyperlink" Target="https://creativecommons.org/licenses/by-nc/2.0/?ref=openverse" TargetMode="External"/><Relationship Id="rId15" Type="http://schemas.openxmlformats.org/officeDocument/2006/relationships/hyperlink" Target="https://creativecommons.org/licenses/by-nd-nc/2.0/jp/?ref=openverse" TargetMode="External"/><Relationship Id="rId10" Type="http://schemas.openxmlformats.org/officeDocument/2006/relationships/hyperlink" Target="https://www.flickr.com/photos/152975694@N02" TargetMode="External"/><Relationship Id="rId4" Type="http://schemas.openxmlformats.org/officeDocument/2006/relationships/hyperlink" Target="https://www.flickr.com/photos/11028408@N06" TargetMode="External"/><Relationship Id="rId9" Type="http://schemas.openxmlformats.org/officeDocument/2006/relationships/hyperlink" Target="https://www.flickr.com/photos/152975694@N02/35566473024" TargetMode="External"/><Relationship Id="rId14" Type="http://schemas.openxmlformats.org/officeDocument/2006/relationships/hyperlink" Target="https://www.flickr.com/photos/89066489@N07/874428369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https://www.freepik.com/free-vector/background-with-advocacy-elements_2250047.htm (</a:t>
            </a:r>
            <a:r>
              <a:rPr lang="en-IN" sz="1200" b="0" i="0" u="none" strike="noStrike" kern="1200" dirty="0" err="1">
                <a:solidFill>
                  <a:schemeClr val="tx1"/>
                </a:solidFill>
                <a:latin typeface="+mn-lt"/>
                <a:ea typeface="+mn-ea"/>
                <a:cs typeface="+mn-cs"/>
              </a:rPr>
              <a:t>freepik</a:t>
            </a:r>
            <a:r>
              <a:rPr lang="en-IN" sz="1200" b="0" i="0" u="none" strike="noStrike" kern="1200" dirty="0">
                <a:solidFill>
                  <a:schemeClr val="tx1"/>
                </a:solidFill>
                <a:latin typeface="+mn-lt"/>
                <a:ea typeface="+mn-ea"/>
                <a:cs typeface="+mn-cs"/>
              </a:rPr>
              <a:t>)</a:t>
            </a:r>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a:t>
            </a:fld>
            <a:endParaRPr lang="en-IN"/>
          </a:p>
        </p:txBody>
      </p:sp>
    </p:spTree>
    <p:extLst>
      <p:ext uri="{BB962C8B-B14F-4D97-AF65-F5344CB8AC3E}">
        <p14:creationId xmlns:p14="http://schemas.microsoft.com/office/powerpoint/2010/main" val="3658142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2</a:t>
            </a:fld>
            <a:endParaRPr lang="en-IN"/>
          </a:p>
        </p:txBody>
      </p:sp>
    </p:spTree>
    <p:extLst>
      <p:ext uri="{BB962C8B-B14F-4D97-AF65-F5344CB8AC3E}">
        <p14:creationId xmlns:p14="http://schemas.microsoft.com/office/powerpoint/2010/main" val="1892272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r>
              <a:rPr lang="en-US" dirty="0"/>
              <a:t>https://openclipart.org/detail/216524/many-and-few</a:t>
            </a:r>
          </a:p>
          <a:p>
            <a:endParaRPr lang="en-IN" dirty="0"/>
          </a:p>
          <a:p>
            <a:r>
              <a:rPr lang="en-US" dirty="0"/>
              <a:t>https://openclipart.org/detail/303698/symbol-scale-of-the-justice</a:t>
            </a:r>
          </a:p>
          <a:p>
            <a:endParaRPr lang="en-US" dirty="0"/>
          </a:p>
          <a:p>
            <a:r>
              <a:rPr lang="en-US" dirty="0"/>
              <a:t>https://openclipart.org/detail/310511/gavel-and-sound-block-icon</a:t>
            </a:r>
          </a:p>
          <a:p>
            <a:endParaRPr lang="en-US" dirty="0"/>
          </a:p>
          <a:p>
            <a:r>
              <a:rPr lang="en-US" dirty="0"/>
              <a:t>https://openclipart.org/detail/282302/note</a:t>
            </a:r>
          </a:p>
          <a:p>
            <a:endParaRPr lang="en-US" dirty="0"/>
          </a:p>
          <a:p>
            <a:r>
              <a:rPr lang="en-IN" dirty="0">
                <a:latin typeface="+mn-lt"/>
              </a:rPr>
              <a:t>Parliament India - https://commons.wikimedia.org/wiki/File:Indian_Parliament_Building_Delhi_India.JPG (</a:t>
            </a:r>
            <a:r>
              <a:rPr lang="en-US" b="0" i="0" dirty="0" err="1">
                <a:solidFill>
                  <a:srgbClr val="202122"/>
                </a:solidFill>
                <a:effectLst/>
                <a:latin typeface="+mn-lt"/>
              </a:rPr>
              <a:t>Shahnoor</a:t>
            </a:r>
            <a:r>
              <a:rPr lang="en-US" b="0" i="0" dirty="0">
                <a:solidFill>
                  <a:srgbClr val="202122"/>
                </a:solidFill>
                <a:effectLst/>
                <a:latin typeface="+mn-lt"/>
              </a:rPr>
              <a:t> Habib </a:t>
            </a:r>
            <a:r>
              <a:rPr lang="en-US" b="0" i="0" dirty="0" err="1">
                <a:solidFill>
                  <a:srgbClr val="202122"/>
                </a:solidFill>
                <a:effectLst/>
                <a:latin typeface="+mn-lt"/>
              </a:rPr>
              <a:t>Munmun</a:t>
            </a:r>
            <a:r>
              <a:rPr lang="en-US" b="0" i="0" dirty="0">
                <a:solidFill>
                  <a:srgbClr val="202122"/>
                </a:solidFill>
                <a:effectLst/>
                <a:latin typeface="+mn-lt"/>
              </a:rPr>
              <a:t>)</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7B85EF6-E28C-49A7-8AAB-FE1184C01F95}" type="slidenum">
              <a:rPr lang="en-IN" smtClean="0"/>
              <a:pPr/>
              <a:t>3</a:t>
            </a:fld>
            <a:endParaRPr lang="en-IN"/>
          </a:p>
        </p:txBody>
      </p:sp>
    </p:spTree>
    <p:extLst>
      <p:ext uri="{BB962C8B-B14F-4D97-AF65-F5344CB8AC3E}">
        <p14:creationId xmlns:p14="http://schemas.microsoft.com/office/powerpoint/2010/main" val="1493066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human effort -</a:t>
            </a:r>
            <a:r>
              <a:rPr lang="en-US" dirty="0"/>
              <a:t>https://openclipart.org/detail/233853/interview</a:t>
            </a:r>
          </a:p>
          <a:p>
            <a:r>
              <a:rPr lang="en-US" dirty="0"/>
              <a:t>Group of persons- https://openclipart.org/detail/78409/conference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chemeClr val="tx1"/>
                </a:solidFill>
              </a:rPr>
              <a:t>Constitution - https://commons.wikimedia.org/wiki/File:The_Constitution_of_India_(Original_Calligraphed_and_Illuminated_Version).djvu</a:t>
            </a:r>
          </a:p>
          <a:p>
            <a:endParaRPr lang="en-US" dirty="0"/>
          </a:p>
          <a:p>
            <a:endParaRPr lang="en-IN"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4</a:t>
            </a:fld>
            <a:endParaRPr lang="en-IN"/>
          </a:p>
        </p:txBody>
      </p:sp>
    </p:spTree>
    <p:extLst>
      <p:ext uri="{BB962C8B-B14F-4D97-AF65-F5344CB8AC3E}">
        <p14:creationId xmlns:p14="http://schemas.microsoft.com/office/powerpoint/2010/main" val="3000869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r>
              <a:rPr lang="en-US" dirty="0"/>
              <a:t>"</a:t>
            </a:r>
            <a:r>
              <a:rPr lang="en-US" dirty="0">
                <a:hlinkClick r:id="rId3"/>
              </a:rPr>
              <a:t>Louisiana's Statehood Flag, 1812-1817</a:t>
            </a:r>
            <a:r>
              <a:rPr lang="en-US" dirty="0"/>
              <a:t>" by </a:t>
            </a:r>
            <a:r>
              <a:rPr lang="en-US" dirty="0" err="1">
                <a:hlinkClick r:id="rId4"/>
              </a:rPr>
              <a:t>RegiDaws</a:t>
            </a:r>
            <a:r>
              <a:rPr lang="en-US" dirty="0"/>
              <a:t> is marked with </a:t>
            </a:r>
            <a:r>
              <a:rPr lang="en-US" dirty="0">
                <a:hlinkClick r:id="rId5"/>
              </a:rPr>
              <a:t>CC BY-NC 2.0</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hlinkClick r:id="rId6"/>
              </a:rPr>
              <a:t>UK flag</a:t>
            </a:r>
            <a:r>
              <a:rPr lang="en-US" dirty="0"/>
              <a:t>" by </a:t>
            </a:r>
            <a:r>
              <a:rPr lang="en-US" dirty="0">
                <a:hlinkClick r:id="rId7"/>
              </a:rPr>
              <a:t>The Clear Communication People</a:t>
            </a:r>
            <a:r>
              <a:rPr lang="en-US" dirty="0"/>
              <a:t> is marked with </a:t>
            </a:r>
            <a:r>
              <a:rPr lang="en-US" dirty="0">
                <a:hlinkClick r:id="rId8"/>
              </a:rPr>
              <a:t>CC BY-NC-ND 2.0</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err="1">
                <a:hlinkClick r:id="rId9"/>
              </a:rPr>
              <a:t>india</a:t>
            </a:r>
            <a:r>
              <a:rPr lang="en-US" dirty="0">
                <a:hlinkClick r:id="rId9"/>
              </a:rPr>
              <a:t>-flag-independence-day</a:t>
            </a:r>
            <a:r>
              <a:rPr lang="en-US" dirty="0"/>
              <a:t>" by </a:t>
            </a:r>
            <a:r>
              <a:rPr lang="en-US" dirty="0" err="1">
                <a:hlinkClick r:id="rId10"/>
              </a:rPr>
              <a:t>bmnnetwork</a:t>
            </a:r>
            <a:r>
              <a:rPr lang="en-US" dirty="0"/>
              <a:t> is marked with </a:t>
            </a:r>
            <a:r>
              <a:rPr lang="en-US" dirty="0">
                <a:hlinkClick r:id="rId11"/>
              </a:rPr>
              <a:t>CC BY 2.0</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hlinkClick r:id="rId12"/>
              </a:rPr>
              <a:t>Denmark flag</a:t>
            </a:r>
            <a:r>
              <a:rPr lang="en-US" dirty="0"/>
              <a:t>" by </a:t>
            </a:r>
            <a:r>
              <a:rPr lang="en-US" dirty="0">
                <a:hlinkClick r:id="rId7"/>
              </a:rPr>
              <a:t>The Clear Communication People</a:t>
            </a:r>
            <a:r>
              <a:rPr lang="en-US" dirty="0"/>
              <a:t> is marked with </a:t>
            </a:r>
            <a:r>
              <a:rPr lang="en-US" dirty="0">
                <a:hlinkClick r:id="rId8"/>
              </a:rPr>
              <a:t>CC BY-NC-ND 2.0</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hlinkClick r:id="rId13"/>
              </a:rPr>
              <a:t>Sri Lanka flag</a:t>
            </a:r>
            <a:r>
              <a:rPr lang="en-US" dirty="0"/>
              <a:t>" by </a:t>
            </a:r>
            <a:r>
              <a:rPr lang="en-US" dirty="0">
                <a:hlinkClick r:id="rId7"/>
              </a:rPr>
              <a:t>The Clear Communication People</a:t>
            </a:r>
            <a:r>
              <a:rPr lang="en-US" dirty="0"/>
              <a:t> is marked with </a:t>
            </a:r>
            <a:r>
              <a:rPr lang="en-US" dirty="0">
                <a:hlinkClick r:id="rId8"/>
              </a:rPr>
              <a:t>CC BY-NC-ND 2.0</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hlinkClick r:id="rId14"/>
              </a:rPr>
              <a:t>Bangladesh flag</a:t>
            </a:r>
            <a:r>
              <a:rPr lang="en-US" dirty="0"/>
              <a:t>" by </a:t>
            </a:r>
            <a:r>
              <a:rPr lang="en-US" dirty="0">
                <a:hlinkClick r:id="rId7"/>
              </a:rPr>
              <a:t>The Clear Communication People</a:t>
            </a:r>
            <a:r>
              <a:rPr lang="en-US" dirty="0"/>
              <a:t> is marked with </a:t>
            </a:r>
            <a:r>
              <a:rPr lang="en-US" dirty="0">
                <a:hlinkClick r:id="rId15"/>
              </a:rPr>
              <a:t>CC BY-NC-ND 2.0</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hlinkClick r:id="rId16"/>
              </a:rPr>
              <a:t>Indonesia flag</a:t>
            </a:r>
            <a:r>
              <a:rPr lang="en-US" dirty="0"/>
              <a:t>" by </a:t>
            </a:r>
            <a:r>
              <a:rPr lang="en-US" dirty="0">
                <a:hlinkClick r:id="rId7"/>
              </a:rPr>
              <a:t>The Clear Communication People</a:t>
            </a:r>
            <a:r>
              <a:rPr lang="en-US" dirty="0"/>
              <a:t> is marked with </a:t>
            </a:r>
            <a:r>
              <a:rPr lang="en-US" dirty="0">
                <a:hlinkClick r:id="rId8"/>
              </a:rPr>
              <a:t>CC BY-NC-ND 2.0</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hlinkClick r:id="rId17"/>
              </a:rPr>
              <a:t>Israel flag</a:t>
            </a:r>
            <a:r>
              <a:rPr lang="en-US" dirty="0"/>
              <a:t>" by </a:t>
            </a:r>
            <a:r>
              <a:rPr lang="en-US" dirty="0">
                <a:hlinkClick r:id="rId7"/>
              </a:rPr>
              <a:t>The Clear Communication People</a:t>
            </a:r>
            <a:r>
              <a:rPr lang="en-US" dirty="0"/>
              <a:t> is marked with </a:t>
            </a:r>
            <a:r>
              <a:rPr lang="en-US" dirty="0">
                <a:hlinkClick r:id="rId15"/>
              </a:rPr>
              <a:t>CC BY-NC-ND 2.0</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https://openclipart.org/detail/194649/flag-of-the-kingdom-of-saudi-arabia</a:t>
            </a:r>
          </a:p>
          <a:p>
            <a:endParaRPr lang="en-US" dirty="0"/>
          </a:p>
          <a:p>
            <a:r>
              <a:rPr lang="en-US" dirty="0"/>
              <a:t>https://openclipart.org/detail/119965/newzealand#google_vignette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https://openclipart.org/detail/17772/flag-of-nepal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https://openclipart.org/detail/212804/flag-of-canada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5</a:t>
            </a:fld>
            <a:endParaRPr lang="en-IN"/>
          </a:p>
        </p:txBody>
      </p:sp>
    </p:spTree>
    <p:extLst>
      <p:ext uri="{BB962C8B-B14F-4D97-AF65-F5344CB8AC3E}">
        <p14:creationId xmlns:p14="http://schemas.microsoft.com/office/powerpoint/2010/main" val="2185266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sz="1200" i="1" kern="1200" dirty="0">
                <a:solidFill>
                  <a:schemeClr val="tx1"/>
                </a:solidFill>
                <a:effectLst/>
                <a:latin typeface="+mn-lt"/>
                <a:ea typeface="+mn-ea"/>
                <a:cs typeface="+mn-cs"/>
              </a:rPr>
              <a:t>The teacher may explain the meaning of Constituent Assembly by stating that it is a body created for the purpose of drafting or revising a constitution.  </a:t>
            </a:r>
            <a:endParaRPr lang="en-US" sz="1200" kern="1200" dirty="0">
              <a:solidFill>
                <a:schemeClr val="tx1"/>
              </a:solidFill>
              <a:effectLst/>
              <a:latin typeface="+mn-lt"/>
              <a:ea typeface="+mn-ea"/>
              <a:cs typeface="+mn-cs"/>
            </a:endParaRP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a:p>
            <a:endParaRPr lang="en-US"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6</a:t>
            </a:fld>
            <a:endParaRPr lang="en-IN"/>
          </a:p>
        </p:txBody>
      </p:sp>
    </p:spTree>
    <p:extLst>
      <p:ext uri="{BB962C8B-B14F-4D97-AF65-F5344CB8AC3E}">
        <p14:creationId xmlns:p14="http://schemas.microsoft.com/office/powerpoint/2010/main" val="3017595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sz="1200" i="1" kern="1200" dirty="0">
                <a:solidFill>
                  <a:schemeClr val="tx1"/>
                </a:solidFill>
                <a:effectLst/>
                <a:latin typeface="+mn-lt"/>
                <a:ea typeface="+mn-ea"/>
                <a:cs typeface="+mn-cs"/>
              </a:rPr>
              <a:t>While talking about the some of the written sources of unwritten British constitution, the teacher may very briefly explain the written sources stated below.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Magna Carta-1215: </a:t>
            </a:r>
            <a:r>
              <a:rPr lang="en-US" sz="1200" b="0" kern="1200" dirty="0">
                <a:solidFill>
                  <a:schemeClr val="tx1"/>
                </a:solidFill>
                <a:effectLst/>
                <a:latin typeface="+mn-lt"/>
                <a:ea typeface="+mn-ea"/>
                <a:cs typeface="+mn-cs"/>
              </a:rPr>
              <a:t>Magna Carta also known as the Great Charter is a document of liberties granted by King John on 15</a:t>
            </a:r>
            <a:r>
              <a:rPr lang="en-US" sz="1200" b="0" kern="1200" baseline="30000" dirty="0">
                <a:solidFill>
                  <a:schemeClr val="tx1"/>
                </a:solidFill>
                <a:effectLst/>
                <a:latin typeface="+mn-lt"/>
                <a:ea typeface="+mn-ea"/>
                <a:cs typeface="+mn-cs"/>
              </a:rPr>
              <a:t>th</a:t>
            </a:r>
            <a:r>
              <a:rPr lang="en-US" sz="1200" b="0" kern="1200" dirty="0">
                <a:solidFill>
                  <a:schemeClr val="tx1"/>
                </a:solidFill>
                <a:effectLst/>
                <a:latin typeface="+mn-lt"/>
                <a:ea typeface="+mn-ea"/>
                <a:cs typeface="+mn-cs"/>
              </a:rPr>
              <a:t> June, 1215 under the threat of civil war. </a:t>
            </a:r>
          </a:p>
          <a:p>
            <a:r>
              <a:rPr lang="en-US" sz="1200" b="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Petition of Rights-1628</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A petition sent by the British Parliament to King Charles-I during his war with Spain, not to impose taxes without the consent of the Parliament, not to imprison citizens without a cause and not to impose military law during peace time. </a:t>
            </a:r>
          </a:p>
          <a:p>
            <a:r>
              <a:rPr lang="en-US" sz="1200" b="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Parliamentary Act-1911: </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The Parliamentary Act of 1911 asserted the supremacy of the House of Commons in the British Parliament by passing a bill without the approval of the House of Lords.  </a:t>
            </a: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a:p>
            <a:endParaRPr lang="en-US"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7</a:t>
            </a:fld>
            <a:endParaRPr lang="en-IN"/>
          </a:p>
        </p:txBody>
      </p:sp>
    </p:spTree>
    <p:extLst>
      <p:ext uri="{BB962C8B-B14F-4D97-AF65-F5344CB8AC3E}">
        <p14:creationId xmlns:p14="http://schemas.microsoft.com/office/powerpoint/2010/main" val="808560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Source of Multimedia used in this slide -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IN"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8</a:t>
            </a:fld>
            <a:endParaRPr lang="en-IN"/>
          </a:p>
        </p:txBody>
      </p:sp>
    </p:spTree>
    <p:extLst>
      <p:ext uri="{BB962C8B-B14F-4D97-AF65-F5344CB8AC3E}">
        <p14:creationId xmlns:p14="http://schemas.microsoft.com/office/powerpoint/2010/main" val="4042384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Source of Multimedia used in this slide - </a:t>
            </a:r>
            <a:endParaRPr lang="en-US" dirty="0"/>
          </a:p>
          <a:p>
            <a:endParaRPr lang="en-US" dirty="0"/>
          </a:p>
          <a:p>
            <a:endParaRPr lang="en-US" dirty="0"/>
          </a:p>
          <a:p>
            <a:endParaRPr lang="en-IN" dirty="0"/>
          </a:p>
          <a:p>
            <a:endParaRPr lang="en-IN" dirty="0"/>
          </a:p>
          <a:p>
            <a:endParaRPr lang="en-US" dirty="0"/>
          </a:p>
          <a:p>
            <a:endParaRPr lang="en-US" dirty="0"/>
          </a:p>
          <a:p>
            <a:endParaRPr lang="en-IN"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9</a:t>
            </a:fld>
            <a:endParaRPr lang="en-IN"/>
          </a:p>
        </p:txBody>
      </p:sp>
    </p:spTree>
    <p:extLst>
      <p:ext uri="{BB962C8B-B14F-4D97-AF65-F5344CB8AC3E}">
        <p14:creationId xmlns:p14="http://schemas.microsoft.com/office/powerpoint/2010/main" val="8958214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428BD76F-BD24-44AD-BEDE-7058FCE91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39" y="47740"/>
            <a:ext cx="902286" cy="957155"/>
          </a:xfrm>
          <a:prstGeom prst="rect">
            <a:avLst/>
          </a:prstGeom>
        </p:spPr>
      </p:pic>
      <p:pic>
        <p:nvPicPr>
          <p:cNvPr id="19" name="Picture 18" descr="A picture containing text, light&#10;&#10;Description automatically generated">
            <a:extLst>
              <a:ext uri="{FF2B5EF4-FFF2-40B4-BE49-F238E27FC236}">
                <a16:creationId xmlns:a16="http://schemas.microsoft.com/office/drawing/2014/main" id="{D3D53DF3-BD88-4C6D-9E85-C8E61E5F24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9CE2D3C8-E81A-4774-AE86-696A10FEE4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
        <p:nvSpPr>
          <p:cNvPr id="9" name="TextBox 8">
            <a:extLst>
              <a:ext uri="{FF2B5EF4-FFF2-40B4-BE49-F238E27FC236}">
                <a16:creationId xmlns:a16="http://schemas.microsoft.com/office/drawing/2014/main" id="{26886058-AB27-4E28-9B3E-0249FA73FA1D}"/>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light&#10;&#10;Description automatically generated">
            <a:extLst>
              <a:ext uri="{FF2B5EF4-FFF2-40B4-BE49-F238E27FC236}">
                <a16:creationId xmlns:a16="http://schemas.microsoft.com/office/drawing/2014/main" id="{406F829A-A9AE-454A-A57B-45B44CE3B3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3DB01AB4-72FA-43A4-A513-AF85E70626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464" y="-24"/>
            <a:ext cx="1036320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ight&#10;&#10;Description automatically generated">
            <a:extLst>
              <a:ext uri="{FF2B5EF4-FFF2-40B4-BE49-F238E27FC236}">
                <a16:creationId xmlns:a16="http://schemas.microsoft.com/office/drawing/2014/main" id="{A295D194-953C-4C7A-B9AB-5EAC619F66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D60BDD97-0EE4-4885-8842-96419DB7F5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flickr.com/photos/89066489@N07/8744283690" TargetMode="External"/><Relationship Id="rId13" Type="http://schemas.openxmlformats.org/officeDocument/2006/relationships/image" Target="../media/image5.png"/><Relationship Id="rId18" Type="http://schemas.openxmlformats.org/officeDocument/2006/relationships/image" Target="../media/image10.png"/><Relationship Id="rId26" Type="http://schemas.openxmlformats.org/officeDocument/2006/relationships/image" Target="../media/image33.png"/><Relationship Id="rId3" Type="http://schemas.openxmlformats.org/officeDocument/2006/relationships/hyperlink" Target="https://www.freepik.com/free-vector/background-with-advocacy-elements_2250047.htm" TargetMode="External"/><Relationship Id="rId21" Type="http://schemas.openxmlformats.org/officeDocument/2006/relationships/image" Target="../media/image29.jpeg"/><Relationship Id="rId7" Type="http://schemas.openxmlformats.org/officeDocument/2006/relationships/hyperlink" Target="https://creativecommons.org/licenses/by/2.0/?ref=openverse" TargetMode="External"/><Relationship Id="rId12" Type="http://schemas.openxmlformats.org/officeDocument/2006/relationships/hyperlink" Target="https://creativecommons.org/licenses/by-nc-nd/2.0/?ref=openverse" TargetMode="External"/><Relationship Id="rId17" Type="http://schemas.openxmlformats.org/officeDocument/2006/relationships/image" Target="../media/image26.png"/><Relationship Id="rId25" Type="http://schemas.microsoft.com/office/2007/relationships/hdphoto" Target="../media/hdphoto3.wdp"/><Relationship Id="rId2" Type="http://schemas.openxmlformats.org/officeDocument/2006/relationships/notesSlide" Target="../notesSlides/notesSlide8.xml"/><Relationship Id="rId16" Type="http://schemas.openxmlformats.org/officeDocument/2006/relationships/image" Target="../media/image25.png"/><Relationship Id="rId20"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hyperlink" Target="https://www.flickr.com/photos/152975694@N02" TargetMode="External"/><Relationship Id="rId11" Type="http://schemas.openxmlformats.org/officeDocument/2006/relationships/hyperlink" Target="https://www.flickr.com/photos/89066489@N07/8743159203" TargetMode="External"/><Relationship Id="rId24" Type="http://schemas.openxmlformats.org/officeDocument/2006/relationships/image" Target="../media/image32.png"/><Relationship Id="rId5" Type="http://schemas.openxmlformats.org/officeDocument/2006/relationships/hyperlink" Target="https://www.flickr.com/photos/152975694@N02/35566473024" TargetMode="External"/><Relationship Id="rId15" Type="http://schemas.openxmlformats.org/officeDocument/2006/relationships/image" Target="../media/image7.png"/><Relationship Id="rId23" Type="http://schemas.openxmlformats.org/officeDocument/2006/relationships/image" Target="../media/image31.jpeg"/><Relationship Id="rId10" Type="http://schemas.openxmlformats.org/officeDocument/2006/relationships/hyperlink" Target="https://creativecommons.org/licenses/by-nd-nc/2.0/jp/?ref=openverse" TargetMode="External"/><Relationship Id="rId19" Type="http://schemas.openxmlformats.org/officeDocument/2006/relationships/image" Target="../media/image27.png"/><Relationship Id="rId4" Type="http://schemas.openxmlformats.org/officeDocument/2006/relationships/hyperlink" Target="https://commons.wikimedia.org/wiki/File:Indian_Parliament_Building_Delhi_India.JPG" TargetMode="External"/><Relationship Id="rId9" Type="http://schemas.openxmlformats.org/officeDocument/2006/relationships/hyperlink" Target="https://www.flickr.com/photos/89066489@N07" TargetMode="External"/><Relationship Id="rId14" Type="http://schemas.openxmlformats.org/officeDocument/2006/relationships/image" Target="../media/image6.png"/><Relationship Id="rId22" Type="http://schemas.openxmlformats.org/officeDocument/2006/relationships/image" Target="../media/image30.jpeg"/><Relationship Id="rId27" Type="http://schemas.microsoft.com/office/2007/relationships/hdphoto" Target="../media/hdphoto4.wdp"/></Relationships>
</file>

<file path=ppt/slides/_rels/slide9.xml.rels><?xml version="1.0" encoding="UTF-8" standalone="yes"?>
<Relationships xmlns="http://schemas.openxmlformats.org/package/2006/relationships"><Relationship Id="rId8" Type="http://schemas.openxmlformats.org/officeDocument/2006/relationships/hyperlink" Target="https://www.flickr.com/photos/11028408@N06" TargetMode="External"/><Relationship Id="rId13" Type="http://schemas.openxmlformats.org/officeDocument/2006/relationships/image" Target="../media/image34.jpeg"/><Relationship Id="rId18" Type="http://schemas.openxmlformats.org/officeDocument/2006/relationships/image" Target="../media/image23.png"/><Relationship Id="rId3" Type="http://schemas.openxmlformats.org/officeDocument/2006/relationships/hyperlink" Target="https://www.flickr.com/photos/89066489@N07/8744272808" TargetMode="External"/><Relationship Id="rId21" Type="http://schemas.openxmlformats.org/officeDocument/2006/relationships/image" Target="../media/image41.jpeg"/><Relationship Id="rId7" Type="http://schemas.openxmlformats.org/officeDocument/2006/relationships/hyperlink" Target="https://www.flickr.com/photos/11028408@N06/4667413352" TargetMode="External"/><Relationship Id="rId12" Type="http://schemas.openxmlformats.org/officeDocument/2006/relationships/hyperlink" Target="https://creativecommons.org/licenses/by-nd-nc/2.0/jp/?ref=openverse" TargetMode="External"/><Relationship Id="rId17" Type="http://schemas.openxmlformats.org/officeDocument/2006/relationships/image" Target="../media/image38.jpeg"/><Relationship Id="rId2" Type="http://schemas.openxmlformats.org/officeDocument/2006/relationships/notesSlide" Target="../notesSlides/notesSlide9.xml"/><Relationship Id="rId16" Type="http://schemas.openxmlformats.org/officeDocument/2006/relationships/image" Target="../media/image37.png"/><Relationship Id="rId20" Type="http://schemas.openxmlformats.org/officeDocument/2006/relationships/image" Target="../media/image40.jpeg"/><Relationship Id="rId1" Type="http://schemas.openxmlformats.org/officeDocument/2006/relationships/slideLayout" Target="../slideLayouts/slideLayout3.xml"/><Relationship Id="rId6" Type="http://schemas.openxmlformats.org/officeDocument/2006/relationships/hyperlink" Target="https://www.flickr.com/photos/89066489@N07/8743161901" TargetMode="External"/><Relationship Id="rId11" Type="http://schemas.openxmlformats.org/officeDocument/2006/relationships/hyperlink" Target="https://www.flickr.com/photos/89066489@N07/8744277806" TargetMode="External"/><Relationship Id="rId5" Type="http://schemas.openxmlformats.org/officeDocument/2006/relationships/hyperlink" Target="https://creativecommons.org/licenses/by-nc-nd/2.0/?ref=openverse" TargetMode="External"/><Relationship Id="rId15" Type="http://schemas.openxmlformats.org/officeDocument/2006/relationships/image" Target="../media/image36.png"/><Relationship Id="rId10" Type="http://schemas.openxmlformats.org/officeDocument/2006/relationships/hyperlink" Target="https://www.flickr.com/photos/89066489@N07/8744271934" TargetMode="External"/><Relationship Id="rId19" Type="http://schemas.openxmlformats.org/officeDocument/2006/relationships/image" Target="../media/image39.png"/><Relationship Id="rId4" Type="http://schemas.openxmlformats.org/officeDocument/2006/relationships/hyperlink" Target="https://www.flickr.com/photos/89066489@N07" TargetMode="External"/><Relationship Id="rId9" Type="http://schemas.openxmlformats.org/officeDocument/2006/relationships/hyperlink" Target="https://creativecommons.org/licenses/by-nc/2.0/?ref=openverse" TargetMode="External"/><Relationship Id="rId1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00056" y="2348880"/>
            <a:ext cx="4943872" cy="1655843"/>
          </a:xfrm>
        </p:spPr>
        <p:txBody>
          <a:bodyPr/>
          <a:lstStyle/>
          <a:p>
            <a:r>
              <a:rPr lang="en-IN" b="1" dirty="0"/>
              <a:t>Types of Constitution</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11539"/>
          <a:stretch/>
        </p:blipFill>
        <p:spPr>
          <a:xfrm>
            <a:off x="1559496" y="277266"/>
            <a:ext cx="5328592" cy="471375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6">
                    <a:lumMod val="50000"/>
                  </a:schemeClr>
                </a:solidFill>
              </a:rPr>
              <a:t>Classification of Constitutions</a:t>
            </a:r>
            <a:endParaRPr lang="en-IN" b="1" dirty="0">
              <a:solidFill>
                <a:schemeClr val="accent6">
                  <a:lumMod val="50000"/>
                </a:schemeClr>
              </a:solidFill>
            </a:endParaRPr>
          </a:p>
        </p:txBody>
      </p:sp>
      <p:sp>
        <p:nvSpPr>
          <p:cNvPr id="5" name="Flowchart: Alternate Process 4"/>
          <p:cNvSpPr/>
          <p:nvPr/>
        </p:nvSpPr>
        <p:spPr>
          <a:xfrm>
            <a:off x="5438498" y="3083792"/>
            <a:ext cx="5554046" cy="1008112"/>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Written</a:t>
            </a:r>
            <a:r>
              <a:rPr lang="en-US" sz="2800" dirty="0"/>
              <a:t> and </a:t>
            </a:r>
            <a:r>
              <a:rPr lang="en-US" sz="2800" b="1" dirty="0"/>
              <a:t>Unwritten </a:t>
            </a:r>
            <a:r>
              <a:rPr lang="en-US" sz="2800" dirty="0"/>
              <a:t>Constitution</a:t>
            </a:r>
            <a:r>
              <a:rPr lang="en-US" sz="2800" b="1" dirty="0"/>
              <a:t> </a:t>
            </a:r>
            <a:endParaRPr lang="en-US" sz="2800" dirty="0"/>
          </a:p>
        </p:txBody>
      </p:sp>
      <p:sp>
        <p:nvSpPr>
          <p:cNvPr id="7" name="Flowchart: Alternate Process 6"/>
          <p:cNvSpPr/>
          <p:nvPr/>
        </p:nvSpPr>
        <p:spPr>
          <a:xfrm>
            <a:off x="5428084" y="1916833"/>
            <a:ext cx="5564460" cy="1008112"/>
          </a:xfrm>
          <a:prstGeom prst="flowChartAlternateProcess">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Evolved</a:t>
            </a:r>
            <a:r>
              <a:rPr lang="en-US" sz="2800" dirty="0"/>
              <a:t> and </a:t>
            </a:r>
            <a:r>
              <a:rPr lang="en-US" sz="2800" b="1" dirty="0"/>
              <a:t>Enacted</a:t>
            </a:r>
            <a:r>
              <a:rPr lang="en-US" sz="2800" dirty="0"/>
              <a:t> Constitution </a:t>
            </a:r>
          </a:p>
        </p:txBody>
      </p:sp>
      <p:sp>
        <p:nvSpPr>
          <p:cNvPr id="8" name="Flowchart: Alternate Process 7"/>
          <p:cNvSpPr/>
          <p:nvPr/>
        </p:nvSpPr>
        <p:spPr>
          <a:xfrm>
            <a:off x="1271464" y="1928654"/>
            <a:ext cx="3096344" cy="3381522"/>
          </a:xfrm>
          <a:prstGeom prst="flowChartAlternateProcess">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Different ways to classify Constitutions</a:t>
            </a:r>
          </a:p>
        </p:txBody>
      </p:sp>
      <p:sp>
        <p:nvSpPr>
          <p:cNvPr id="10" name="Flowchart: Alternate Process 9"/>
          <p:cNvSpPr/>
          <p:nvPr/>
        </p:nvSpPr>
        <p:spPr>
          <a:xfrm>
            <a:off x="5406516" y="4290243"/>
            <a:ext cx="5586027" cy="1008112"/>
          </a:xfrm>
          <a:prstGeom prst="flowChartAlternateProcess">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Rigid</a:t>
            </a:r>
            <a:r>
              <a:rPr lang="en-US" sz="2800" dirty="0"/>
              <a:t> and </a:t>
            </a:r>
            <a:r>
              <a:rPr lang="en-US" sz="2800" b="1" dirty="0"/>
              <a:t>Flexible</a:t>
            </a:r>
            <a:r>
              <a:rPr lang="en-US" sz="2800" dirty="0"/>
              <a:t> Constitution</a:t>
            </a:r>
          </a:p>
        </p:txBody>
      </p:sp>
      <p:sp>
        <p:nvSpPr>
          <p:cNvPr id="31" name="Right Arrow 30"/>
          <p:cNvSpPr/>
          <p:nvPr/>
        </p:nvSpPr>
        <p:spPr>
          <a:xfrm>
            <a:off x="4522608" y="2417563"/>
            <a:ext cx="750676" cy="216023"/>
          </a:xfrm>
          <a:prstGeom prs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a:off x="4522608" y="3465402"/>
            <a:ext cx="750676" cy="216023"/>
          </a:xfrm>
          <a:prstGeom prs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4522608" y="4541727"/>
            <a:ext cx="750676" cy="216023"/>
          </a:xfrm>
          <a:prstGeom prs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85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75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75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500"/>
                                        <p:tgtEl>
                                          <p:spTgt spid="33"/>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31" grpId="0" animBg="1"/>
      <p:bldP spid="32" grpId="0" animBg="1"/>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69038" y="3479165"/>
            <a:ext cx="1500713" cy="1889027"/>
            <a:chOff x="6069038" y="3479165"/>
            <a:chExt cx="1500713" cy="1889027"/>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7915" y="3479165"/>
              <a:ext cx="1025219" cy="1449073"/>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6517" y="4574958"/>
              <a:ext cx="793234" cy="793234"/>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9038" y="4664626"/>
              <a:ext cx="707479" cy="613897"/>
            </a:xfrm>
            <a:prstGeom prst="rect">
              <a:avLst/>
            </a:prstGeom>
          </p:spPr>
        </p:pic>
      </p:grpSp>
      <p:sp>
        <p:nvSpPr>
          <p:cNvPr id="24" name="Flowchart: Off-page Connector 23"/>
          <p:cNvSpPr/>
          <p:nvPr/>
        </p:nvSpPr>
        <p:spPr>
          <a:xfrm>
            <a:off x="1679557" y="1240614"/>
            <a:ext cx="1528730" cy="1844114"/>
          </a:xfrm>
          <a:prstGeom prst="flowChartOffpage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He loves to live in a society along with his fellowmen</a:t>
            </a:r>
          </a:p>
        </p:txBody>
      </p:sp>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l="92445" t="21106" r="-934" b="59631"/>
          <a:stretch/>
        </p:blipFill>
        <p:spPr>
          <a:xfrm>
            <a:off x="269370" y="2798549"/>
            <a:ext cx="509636" cy="815418"/>
          </a:xfrm>
          <a:prstGeom prst="rect">
            <a:avLst/>
          </a:prstGeom>
        </p:spPr>
      </p:pic>
      <p:grpSp>
        <p:nvGrpSpPr>
          <p:cNvPr id="2" name="Group 1"/>
          <p:cNvGrpSpPr/>
          <p:nvPr/>
        </p:nvGrpSpPr>
        <p:grpSpPr>
          <a:xfrm>
            <a:off x="826005" y="3055369"/>
            <a:ext cx="9326902" cy="716594"/>
            <a:chOff x="826005" y="3055369"/>
            <a:chExt cx="9326902" cy="716594"/>
          </a:xfrm>
        </p:grpSpPr>
        <p:cxnSp>
          <p:nvCxnSpPr>
            <p:cNvPr id="6" name="Straight Connector 5"/>
            <p:cNvCxnSpPr/>
            <p:nvPr/>
          </p:nvCxnSpPr>
          <p:spPr>
            <a:xfrm>
              <a:off x="826005" y="3412446"/>
              <a:ext cx="93269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26005" y="3412446"/>
              <a:ext cx="0" cy="34195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443922" y="3088049"/>
              <a:ext cx="0" cy="34195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765746" y="3430006"/>
              <a:ext cx="0" cy="34195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808524" y="3055369"/>
              <a:ext cx="0" cy="341957"/>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2853386" y="718749"/>
            <a:ext cx="2135232" cy="2675859"/>
            <a:chOff x="2853386" y="718749"/>
            <a:chExt cx="2135232" cy="2675859"/>
          </a:xfrm>
        </p:grpSpPr>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l="66638" t="7155" r="-14951" b="37987"/>
            <a:stretch/>
          </p:blipFill>
          <p:spPr>
            <a:xfrm>
              <a:off x="2853386" y="718749"/>
              <a:ext cx="2088232" cy="1656184"/>
            </a:xfrm>
            <a:prstGeom prst="triangle">
              <a:avLst/>
            </a:prstGeom>
          </p:spPr>
        </p:pic>
        <p:pic>
          <p:nvPicPr>
            <p:cNvPr id="29" name="Picture 28"/>
            <p:cNvPicPr>
              <a:picLocks noChangeAspect="1"/>
            </p:cNvPicPr>
            <p:nvPr/>
          </p:nvPicPr>
          <p:blipFill rotWithShape="1">
            <a:blip r:embed="rId6">
              <a:extLst>
                <a:ext uri="{28A0092B-C50C-407E-A947-70E740481C1C}">
                  <a14:useLocalDpi xmlns:a14="http://schemas.microsoft.com/office/drawing/2010/main" val="0"/>
                </a:ext>
              </a:extLst>
            </a:blip>
            <a:srcRect l="66638" t="7155" r="-14951" b="37987"/>
            <a:stretch/>
          </p:blipFill>
          <p:spPr>
            <a:xfrm>
              <a:off x="2900386" y="1738424"/>
              <a:ext cx="2088232" cy="1656184"/>
            </a:xfrm>
            <a:prstGeom prst="triangle">
              <a:avLst/>
            </a:prstGeom>
          </p:spPr>
        </p:pic>
      </p:grpSp>
      <p:sp>
        <p:nvSpPr>
          <p:cNvPr id="25" name="Flowchart: Off-page Connector 24"/>
          <p:cNvSpPr/>
          <p:nvPr/>
        </p:nvSpPr>
        <p:spPr>
          <a:xfrm>
            <a:off x="3562052" y="3689379"/>
            <a:ext cx="2407388" cy="1861603"/>
          </a:xfrm>
          <a:prstGeom prst="flowChartOffpage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Men living in groups evolve rules and regulations to regulate human relationship</a:t>
            </a:r>
          </a:p>
        </p:txBody>
      </p:sp>
      <p:sp>
        <p:nvSpPr>
          <p:cNvPr id="26" name="Flowchart: Off-page Connector 25"/>
          <p:cNvSpPr/>
          <p:nvPr/>
        </p:nvSpPr>
        <p:spPr>
          <a:xfrm>
            <a:off x="6404368" y="1240614"/>
            <a:ext cx="2808312" cy="1805836"/>
          </a:xfrm>
          <a:prstGeom prst="flowChartOffpage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Accumulated rules and regulations that shape political institutions of a country</a:t>
            </a:r>
          </a:p>
        </p:txBody>
      </p:sp>
      <p:sp>
        <p:nvSpPr>
          <p:cNvPr id="4" name="Oval 3"/>
          <p:cNvSpPr/>
          <p:nvPr/>
        </p:nvSpPr>
        <p:spPr>
          <a:xfrm>
            <a:off x="8656320" y="3226347"/>
            <a:ext cx="3065335" cy="29351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Over time the constitution is known as </a:t>
            </a:r>
            <a:r>
              <a:rPr lang="en-US" sz="2200" b="1" dirty="0"/>
              <a:t>Evolved Constitution</a:t>
            </a:r>
            <a:endParaRPr lang="en-US" sz="2200" dirty="0"/>
          </a:p>
          <a:p>
            <a:pPr algn="ctr"/>
            <a:r>
              <a:rPr lang="en-US" sz="2200" dirty="0"/>
              <a:t>(Example-Britain)</a:t>
            </a:r>
          </a:p>
        </p:txBody>
      </p:sp>
      <p:sp>
        <p:nvSpPr>
          <p:cNvPr id="30" name="Title 1"/>
          <p:cNvSpPr>
            <a:spLocks noGrp="1"/>
          </p:cNvSpPr>
          <p:nvPr>
            <p:ph type="title"/>
          </p:nvPr>
        </p:nvSpPr>
        <p:spPr>
          <a:xfrm>
            <a:off x="1466856" y="71414"/>
            <a:ext cx="9296427" cy="654032"/>
          </a:xfrm>
        </p:spPr>
        <p:txBody>
          <a:bodyPr/>
          <a:lstStyle/>
          <a:p>
            <a:r>
              <a:rPr lang="en-US" b="1" dirty="0"/>
              <a:t>Evolved Constitution</a:t>
            </a:r>
            <a:endParaRPr lang="en-US" dirty="0"/>
          </a:p>
        </p:txBody>
      </p:sp>
      <p:sp>
        <p:nvSpPr>
          <p:cNvPr id="3" name="Flowchart: Off-page Connector 2"/>
          <p:cNvSpPr/>
          <p:nvPr/>
        </p:nvSpPr>
        <p:spPr>
          <a:xfrm>
            <a:off x="277013" y="3689379"/>
            <a:ext cx="1306380" cy="1861597"/>
          </a:xfrm>
          <a:prstGeom prst="flowChartOffpage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Man is a social animal</a:t>
            </a:r>
          </a:p>
        </p:txBody>
      </p:sp>
      <p:pic>
        <p:nvPicPr>
          <p:cNvPr id="1026" name="Picture 2">
            <a:extLst>
              <a:ext uri="{FF2B5EF4-FFF2-40B4-BE49-F238E27FC236}">
                <a16:creationId xmlns:a16="http://schemas.microsoft.com/office/drawing/2014/main" id="{D99A6CAB-5C8E-D746-4A81-280DF1F5513F}"/>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t="10122"/>
          <a:stretch/>
        </p:blipFill>
        <p:spPr bwMode="auto">
          <a:xfrm>
            <a:off x="9429855" y="1238948"/>
            <a:ext cx="2291800" cy="16006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4" presetClass="entr" presetSubtype="10"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randombar(horizontal)">
                                      <p:cBhvr>
                                        <p:cTn id="19" dur="500"/>
                                        <p:tgtEl>
                                          <p:spTgt spid="24"/>
                                        </p:tgtEl>
                                      </p:cBhvr>
                                    </p:animEffect>
                                  </p:childTnLst>
                                </p:cTn>
                              </p:par>
                            </p:childTnLst>
                          </p:cTn>
                        </p:par>
                        <p:par>
                          <p:cTn id="20" fill="hold">
                            <p:stCondLst>
                              <p:cond delay="500"/>
                            </p:stCondLst>
                            <p:childTnLst>
                              <p:par>
                                <p:cTn id="21" presetID="14" presetClass="entr" presetSubtype="1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randombar(horizontal)">
                                      <p:cBhvr>
                                        <p:cTn id="28" dur="500"/>
                                        <p:tgtEl>
                                          <p:spTgt spid="25"/>
                                        </p:tgtEl>
                                      </p:cBhvr>
                                    </p:animEffect>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randombar(horizontal)">
                                      <p:cBhvr>
                                        <p:cTn id="37" dur="500"/>
                                        <p:tgtEl>
                                          <p:spTgt spid="26"/>
                                        </p:tgtEl>
                                      </p:cBhvr>
                                    </p:animEffect>
                                  </p:childTnLst>
                                </p:cTn>
                              </p:par>
                            </p:childTnLst>
                          </p:cTn>
                        </p:par>
                        <p:par>
                          <p:cTn id="38" fill="hold">
                            <p:stCondLst>
                              <p:cond delay="500"/>
                            </p:stCondLst>
                            <p:childTnLst>
                              <p:par>
                                <p:cTn id="39" presetID="14" presetClass="entr" presetSubtype="10" fill="hold" nodeType="after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randombar(horizontal)">
                                      <p:cBhvr>
                                        <p:cTn id="41" dur="500"/>
                                        <p:tgtEl>
                                          <p:spTgt spid="1026"/>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randombar(horizontal)">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564440" y="4653136"/>
            <a:ext cx="331236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has a date of origin unlike the evolved constitution. </a:t>
            </a:r>
            <a:endParaRPr lang="en-IN" dirty="0"/>
          </a:p>
        </p:txBody>
      </p:sp>
      <p:sp>
        <p:nvSpPr>
          <p:cNvPr id="2" name="Title 1"/>
          <p:cNvSpPr>
            <a:spLocks noGrp="1"/>
          </p:cNvSpPr>
          <p:nvPr>
            <p:ph type="title"/>
          </p:nvPr>
        </p:nvSpPr>
        <p:spPr/>
        <p:txBody>
          <a:bodyPr>
            <a:normAutofit/>
          </a:bodyPr>
          <a:lstStyle/>
          <a:p>
            <a:r>
              <a:rPr lang="en-US" b="1" dirty="0"/>
              <a:t>Enacted Constitution</a:t>
            </a:r>
            <a:endParaRPr lang="en-IN" dirty="0"/>
          </a:p>
        </p:txBody>
      </p:sp>
      <p:sp>
        <p:nvSpPr>
          <p:cNvPr id="3" name="Text Placeholder 2"/>
          <p:cNvSpPr>
            <a:spLocks noGrp="1"/>
          </p:cNvSpPr>
          <p:nvPr>
            <p:ph type="body" sz="quarter" idx="10"/>
          </p:nvPr>
        </p:nvSpPr>
        <p:spPr>
          <a:xfrm>
            <a:off x="857249" y="997726"/>
            <a:ext cx="10495333" cy="702394"/>
          </a:xfrm>
        </p:spPr>
        <p:txBody>
          <a:bodyPr/>
          <a:lstStyle/>
          <a:p>
            <a:pPr marL="0" indent="0" algn="ctr">
              <a:buNone/>
            </a:pPr>
            <a:r>
              <a:rPr lang="en-US" sz="2400" dirty="0"/>
              <a:t>Enacted constitution on the other hand is the outcome of human effort </a:t>
            </a:r>
            <a:endParaRPr lang="en-IN"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800" y="1863553"/>
            <a:ext cx="3873041" cy="2173744"/>
          </a:xfrm>
          <a:prstGeom prst="rect">
            <a:avLst/>
          </a:prstGeom>
        </p:spPr>
      </p:pic>
      <p:sp>
        <p:nvSpPr>
          <p:cNvPr id="5" name="Rounded Rectangle 4"/>
          <p:cNvSpPr/>
          <p:nvPr/>
        </p:nvSpPr>
        <p:spPr>
          <a:xfrm>
            <a:off x="751861" y="1972400"/>
            <a:ext cx="3024336"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is crafted by a person or a group of persons appointed for the purpose. </a:t>
            </a:r>
            <a:endParaRPr lang="en-IN" dirty="0"/>
          </a:p>
        </p:txBody>
      </p:sp>
      <p:sp>
        <p:nvSpPr>
          <p:cNvPr id="6" name="Rounded Rectangle 5"/>
          <p:cNvSpPr/>
          <p:nvPr/>
        </p:nvSpPr>
        <p:spPr>
          <a:xfrm>
            <a:off x="8438015" y="1972400"/>
            <a:ext cx="3335761"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enacted constitution may be in the form of a single or multiple documents.</a:t>
            </a:r>
            <a:endParaRPr lang="en-IN"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861" y="3805336"/>
            <a:ext cx="2801211" cy="2143944"/>
          </a:xfrm>
          <a:prstGeom prst="rect">
            <a:avLst/>
          </a:prstGeom>
        </p:spPr>
      </p:pic>
      <p:pic>
        <p:nvPicPr>
          <p:cNvPr id="11" name="Picture 4" descr="File:The Constitution of India (Original Calligraphed and Illuminated Version).djvu">
            <a:extLst>
              <a:ext uri="{FF2B5EF4-FFF2-40B4-BE49-F238E27FC236}">
                <a16:creationId xmlns:a16="http://schemas.microsoft.com/office/drawing/2014/main" id="{47F5EC62-D027-1865-273E-65C4A0A86988}"/>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9264352" y="3589457"/>
            <a:ext cx="1830492" cy="240981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98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45"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anim calcmode="lin" valueType="num">
                                      <p:cBhvr>
                                        <p:cTn id="11" dur="2000" fill="hold"/>
                                        <p:tgtEl>
                                          <p:spTgt spid="4"/>
                                        </p:tgtEl>
                                        <p:attrNameLst>
                                          <p:attrName>ppt_w</p:attrName>
                                        </p:attrNameLst>
                                      </p:cBhvr>
                                      <p:tavLst>
                                        <p:tav tm="0" fmla="#ppt_w*sin(2.5*pi*$)">
                                          <p:val>
                                            <p:fltVal val="0"/>
                                          </p:val>
                                        </p:tav>
                                        <p:tav tm="100000">
                                          <p:val>
                                            <p:fltVal val="1"/>
                                          </p:val>
                                        </p:tav>
                                      </p:tavLst>
                                    </p:anim>
                                    <p:anim calcmode="lin" valueType="num">
                                      <p:cBhvr>
                                        <p:cTn id="12"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fade">
                                      <p:cBhvr>
                                        <p:cTn id="17" dur="500"/>
                                        <p:tgtEl>
                                          <p:spTgt spid="5">
                                            <p:bg/>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bg/>
                                          </p:spTgt>
                                        </p:tgtEl>
                                        <p:attrNameLst>
                                          <p:attrName>style.visibility</p:attrName>
                                        </p:attrNameLst>
                                      </p:cBhvr>
                                      <p:to>
                                        <p:strVal val="visible"/>
                                      </p:to>
                                    </p:set>
                                    <p:animEffect transition="in" filter="fade">
                                      <p:cBhvr>
                                        <p:cTn id="29" dur="500"/>
                                        <p:tgtEl>
                                          <p:spTgt spid="6">
                                            <p:bg/>
                                          </p:spTgt>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500"/>
                                        <p:tgtEl>
                                          <p:spTgt spid="6">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bg/>
                                          </p:spTgt>
                                        </p:tgtEl>
                                        <p:attrNameLst>
                                          <p:attrName>style.visibility</p:attrName>
                                        </p:attrNameLst>
                                      </p:cBhvr>
                                      <p:to>
                                        <p:strVal val="visible"/>
                                      </p:to>
                                    </p:set>
                                    <p:animEffect transition="in" filter="fade">
                                      <p:cBhvr>
                                        <p:cTn id="41" dur="500"/>
                                        <p:tgtEl>
                                          <p:spTgt spid="7">
                                            <p:bg/>
                                          </p:spTgt>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Effect transition="in" filter="fade">
                                      <p:cBhvr>
                                        <p:cTn id="4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3" grpId="0" build="p"/>
      <p:bldP spid="5" grpId="0" uiExpand="1" build="p" animBg="1"/>
      <p:bldP spid="6"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lumMod val="50000"/>
                  </a:schemeClr>
                </a:solidFill>
              </a:rPr>
              <a:t>Types of Constitution</a:t>
            </a:r>
          </a:p>
        </p:txBody>
      </p:sp>
      <p:sp>
        <p:nvSpPr>
          <p:cNvPr id="4" name="Rounded Rectangle 3"/>
          <p:cNvSpPr/>
          <p:nvPr/>
        </p:nvSpPr>
        <p:spPr>
          <a:xfrm>
            <a:off x="4799856" y="1464455"/>
            <a:ext cx="2428892" cy="71438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IN" sz="2400" b="1" dirty="0"/>
              <a:t>Constitution</a:t>
            </a:r>
            <a:endParaRPr lang="en-US" sz="2400" b="1" dirty="0"/>
          </a:p>
        </p:txBody>
      </p:sp>
      <p:grpSp>
        <p:nvGrpSpPr>
          <p:cNvPr id="44" name="Group 43">
            <a:extLst>
              <a:ext uri="{FF2B5EF4-FFF2-40B4-BE49-F238E27FC236}">
                <a16:creationId xmlns:a16="http://schemas.microsoft.com/office/drawing/2014/main" id="{0570D542-6B29-800B-AC15-937711299E59}"/>
              </a:ext>
            </a:extLst>
          </p:cNvPr>
          <p:cNvGrpSpPr/>
          <p:nvPr/>
        </p:nvGrpSpPr>
        <p:grpSpPr>
          <a:xfrm>
            <a:off x="890500" y="3799413"/>
            <a:ext cx="10256798" cy="2182332"/>
            <a:chOff x="890500" y="3799413"/>
            <a:chExt cx="10256798" cy="2182332"/>
          </a:xfrm>
        </p:grpSpPr>
        <p:cxnSp>
          <p:nvCxnSpPr>
            <p:cNvPr id="13" name="Shape 43"/>
            <p:cNvCxnSpPr>
              <a:stCxn id="6" idx="2"/>
              <a:endCxn id="5" idx="3"/>
            </p:cNvCxnSpPr>
            <p:nvPr/>
          </p:nvCxnSpPr>
          <p:spPr>
            <a:xfrm rot="5400000">
              <a:off x="6813014" y="3197984"/>
              <a:ext cx="1825934" cy="3028791"/>
            </a:xfrm>
            <a:prstGeom prst="bentConnector2">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5098473" y="4201515"/>
              <a:ext cx="6048825" cy="1112932"/>
              <a:chOff x="5098473" y="4201515"/>
              <a:chExt cx="6048825" cy="1112932"/>
            </a:xfrm>
          </p:grpSpPr>
          <p:grpSp>
            <p:nvGrpSpPr>
              <p:cNvPr id="55" name="Group 54"/>
              <p:cNvGrpSpPr/>
              <p:nvPr/>
            </p:nvGrpSpPr>
            <p:grpSpPr>
              <a:xfrm>
                <a:off x="5198647" y="4201515"/>
                <a:ext cx="4938209" cy="753323"/>
                <a:chOff x="5198647" y="4324440"/>
                <a:chExt cx="4938209" cy="753323"/>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2798" y="4324440"/>
                  <a:ext cx="754058" cy="502215"/>
                </a:xfrm>
                <a:prstGeom prst="rect">
                  <a:avLst/>
                </a:prstGeom>
              </p:spPr>
            </p:pic>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8647" y="4567164"/>
                  <a:ext cx="815654" cy="510599"/>
                </a:xfrm>
                <a:prstGeom prst="rect">
                  <a:avLst/>
                </a:prstGeom>
              </p:spPr>
            </p:pic>
          </p:grpSp>
          <p:sp>
            <p:nvSpPr>
              <p:cNvPr id="3" name="TextBox 2"/>
              <p:cNvSpPr txBox="1"/>
              <p:nvPr/>
            </p:nvSpPr>
            <p:spPr>
              <a:xfrm>
                <a:off x="5098473" y="4945115"/>
                <a:ext cx="2592288" cy="369332"/>
              </a:xfrm>
              <a:prstGeom prst="rect">
                <a:avLst/>
              </a:prstGeom>
              <a:noFill/>
            </p:spPr>
            <p:txBody>
              <a:bodyPr wrap="square" rtlCol="0">
                <a:spAutoFit/>
              </a:bodyPr>
              <a:lstStyle/>
              <a:p>
                <a:r>
                  <a:rPr lang="en-US" dirty="0"/>
                  <a:t>United States of America</a:t>
                </a:r>
              </a:p>
            </p:txBody>
          </p:sp>
          <p:sp>
            <p:nvSpPr>
              <p:cNvPr id="30" name="TextBox 29"/>
              <p:cNvSpPr txBox="1"/>
              <p:nvPr/>
            </p:nvSpPr>
            <p:spPr>
              <a:xfrm>
                <a:off x="9264352" y="4725144"/>
                <a:ext cx="1882946" cy="369332"/>
              </a:xfrm>
              <a:prstGeom prst="rect">
                <a:avLst/>
              </a:prstGeom>
              <a:noFill/>
            </p:spPr>
            <p:txBody>
              <a:bodyPr wrap="square" rtlCol="0">
                <a:spAutoFit/>
              </a:bodyPr>
              <a:lstStyle/>
              <a:p>
                <a:r>
                  <a:rPr lang="en-US" dirty="0"/>
                  <a:t>United Kingdom</a:t>
                </a:r>
              </a:p>
            </p:txBody>
          </p:sp>
        </p:grpSp>
        <p:grpSp>
          <p:nvGrpSpPr>
            <p:cNvPr id="42" name="Group 41">
              <a:extLst>
                <a:ext uri="{FF2B5EF4-FFF2-40B4-BE49-F238E27FC236}">
                  <a16:creationId xmlns:a16="http://schemas.microsoft.com/office/drawing/2014/main" id="{4B439CFD-4A7B-6E38-C025-A4B34CF6B907}"/>
                </a:ext>
              </a:extLst>
            </p:cNvPr>
            <p:cNvGrpSpPr/>
            <p:nvPr/>
          </p:nvGrpSpPr>
          <p:grpSpPr>
            <a:xfrm>
              <a:off x="890500" y="3808027"/>
              <a:ext cx="5321085" cy="2173718"/>
              <a:chOff x="890500" y="3808027"/>
              <a:chExt cx="5321085" cy="2173718"/>
            </a:xfrm>
          </p:grpSpPr>
          <p:sp>
            <p:nvSpPr>
              <p:cNvPr id="5" name="flexible box"/>
              <p:cNvSpPr/>
              <p:nvPr/>
            </p:nvSpPr>
            <p:spPr>
              <a:xfrm>
                <a:off x="3856640" y="5275459"/>
                <a:ext cx="2354945" cy="699773"/>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IN" sz="2400" b="1" dirty="0"/>
                  <a:t>Flexible</a:t>
                </a:r>
                <a:endParaRPr lang="en-US" sz="2400" b="1" dirty="0"/>
              </a:p>
            </p:txBody>
          </p:sp>
          <p:sp>
            <p:nvSpPr>
              <p:cNvPr id="8" name="Rigid box"/>
              <p:cNvSpPr/>
              <p:nvPr/>
            </p:nvSpPr>
            <p:spPr>
              <a:xfrm>
                <a:off x="890500" y="5287200"/>
                <a:ext cx="2377404" cy="69454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IN" sz="2400" b="1" dirty="0"/>
                  <a:t>Rigid </a:t>
                </a:r>
                <a:endParaRPr lang="en-US" sz="2400" b="1" dirty="0"/>
              </a:p>
            </p:txBody>
          </p:sp>
          <p:cxnSp>
            <p:nvCxnSpPr>
              <p:cNvPr id="11" name="Elbow Connector 10"/>
              <p:cNvCxnSpPr>
                <a:stCxn id="7" idx="2"/>
                <a:endCxn id="8" idx="0"/>
              </p:cNvCxnSpPr>
              <p:nvPr/>
            </p:nvCxnSpPr>
            <p:spPr>
              <a:xfrm rot="5400000">
                <a:off x="1717191" y="4170040"/>
                <a:ext cx="1479172" cy="755149"/>
              </a:xfrm>
              <a:prstGeom prst="bentConnector3">
                <a:avLst>
                  <a:gd name="adj1" fmla="val 50000"/>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7" idx="2"/>
                <a:endCxn id="5" idx="0"/>
              </p:cNvCxnSpPr>
              <p:nvPr/>
            </p:nvCxnSpPr>
            <p:spPr>
              <a:xfrm rot="16200000" flipH="1">
                <a:off x="3200517" y="3441862"/>
                <a:ext cx="1467431" cy="2199762"/>
              </a:xfrm>
              <a:prstGeom prst="bentConnector3">
                <a:avLst>
                  <a:gd name="adj1" fmla="val 50000"/>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1056914" y="4418300"/>
                <a:ext cx="1022287" cy="896147"/>
                <a:chOff x="1056914" y="4418300"/>
                <a:chExt cx="1022287" cy="896147"/>
              </a:xfrm>
            </p:grpSpPr>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6914" y="4418300"/>
                  <a:ext cx="752956" cy="502216"/>
                </a:xfrm>
                <a:prstGeom prst="rect">
                  <a:avLst/>
                </a:prstGeom>
              </p:spPr>
            </p:pic>
            <p:sp>
              <p:nvSpPr>
                <p:cNvPr id="31" name="TextBox 30"/>
                <p:cNvSpPr txBox="1"/>
                <p:nvPr/>
              </p:nvSpPr>
              <p:spPr>
                <a:xfrm>
                  <a:off x="1254485" y="4945115"/>
                  <a:ext cx="824716" cy="369332"/>
                </a:xfrm>
                <a:prstGeom prst="rect">
                  <a:avLst/>
                </a:prstGeom>
                <a:noFill/>
              </p:spPr>
              <p:txBody>
                <a:bodyPr wrap="square" rtlCol="0">
                  <a:spAutoFit/>
                </a:bodyPr>
                <a:lstStyle/>
                <a:p>
                  <a:r>
                    <a:rPr lang="en-US" dirty="0"/>
                    <a:t>India</a:t>
                  </a:r>
                </a:p>
              </p:txBody>
            </p:sp>
          </p:grpSp>
        </p:grpSp>
      </p:grpSp>
      <p:grpSp>
        <p:nvGrpSpPr>
          <p:cNvPr id="29" name="Group 28">
            <a:extLst>
              <a:ext uri="{FF2B5EF4-FFF2-40B4-BE49-F238E27FC236}">
                <a16:creationId xmlns:a16="http://schemas.microsoft.com/office/drawing/2014/main" id="{A1927901-5892-5659-3CC5-23D7A7E53721}"/>
              </a:ext>
            </a:extLst>
          </p:cNvPr>
          <p:cNvGrpSpPr/>
          <p:nvPr/>
        </p:nvGrpSpPr>
        <p:grpSpPr>
          <a:xfrm>
            <a:off x="1482849" y="765016"/>
            <a:ext cx="4531453" cy="3043012"/>
            <a:chOff x="1482849" y="765016"/>
            <a:chExt cx="4531453" cy="3043012"/>
          </a:xfrm>
        </p:grpSpPr>
        <p:sp>
          <p:nvSpPr>
            <p:cNvPr id="7" name="written box"/>
            <p:cNvSpPr/>
            <p:nvPr/>
          </p:nvSpPr>
          <p:spPr>
            <a:xfrm>
              <a:off x="1645649" y="3093649"/>
              <a:ext cx="2377404" cy="71437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IN" sz="2400" b="1" dirty="0"/>
                <a:t>Written</a:t>
              </a:r>
              <a:endParaRPr lang="en-US" sz="2400" b="1" dirty="0"/>
            </a:p>
          </p:txBody>
        </p:sp>
        <p:cxnSp>
          <p:nvCxnSpPr>
            <p:cNvPr id="9" name="Elbow Connector 8"/>
            <p:cNvCxnSpPr>
              <a:stCxn id="4" idx="2"/>
              <a:endCxn id="7" idx="0"/>
            </p:cNvCxnSpPr>
            <p:nvPr/>
          </p:nvCxnSpPr>
          <p:spPr>
            <a:xfrm rot="5400000">
              <a:off x="3966920" y="1046267"/>
              <a:ext cx="914814" cy="3179951"/>
            </a:xfrm>
            <a:prstGeom prst="bentConnector3">
              <a:avLst>
                <a:gd name="adj1" fmla="val 50000"/>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1482849" y="765016"/>
              <a:ext cx="3517438" cy="1830275"/>
              <a:chOff x="1482849" y="765016"/>
              <a:chExt cx="3517438" cy="1830275"/>
            </a:xfrm>
          </p:grpSpPr>
          <p:grpSp>
            <p:nvGrpSpPr>
              <p:cNvPr id="48" name="Group 47"/>
              <p:cNvGrpSpPr/>
              <p:nvPr/>
            </p:nvGrpSpPr>
            <p:grpSpPr>
              <a:xfrm>
                <a:off x="1919536" y="765016"/>
                <a:ext cx="2736304" cy="1469489"/>
                <a:chOff x="1847528" y="980728"/>
                <a:chExt cx="2736304" cy="1469489"/>
              </a:xfrm>
            </p:grpSpPr>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7904" y="980728"/>
                  <a:ext cx="751989" cy="502305"/>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47528" y="1948737"/>
                  <a:ext cx="750754" cy="501480"/>
                </a:xfrm>
                <a:prstGeom prst="rect">
                  <a:avLst/>
                </a:prstGeom>
              </p:spPr>
            </p:pic>
            <p:grpSp>
              <p:nvGrpSpPr>
                <p:cNvPr id="18" name="Group 17"/>
                <p:cNvGrpSpPr/>
                <p:nvPr/>
              </p:nvGrpSpPr>
              <p:grpSpPr>
                <a:xfrm>
                  <a:off x="2824024" y="1948560"/>
                  <a:ext cx="1759808" cy="501657"/>
                  <a:chOff x="1460888" y="3149912"/>
                  <a:chExt cx="3600515" cy="1026375"/>
                </a:xfrm>
              </p:grpSpPr>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22856" y="3149912"/>
                    <a:ext cx="1538547" cy="1024697"/>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60888" y="3149912"/>
                    <a:ext cx="1541067" cy="1026375"/>
                  </a:xfrm>
                  <a:prstGeom prst="rect">
                    <a:avLst/>
                  </a:prstGeom>
                </p:spPr>
              </p:pic>
            </p:grpSp>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81336" y="981376"/>
                  <a:ext cx="393174" cy="501657"/>
                </a:xfrm>
                <a:prstGeom prst="rect">
                  <a:avLst/>
                </a:prstGeom>
              </p:spPr>
            </p:pic>
          </p:grpSp>
          <p:grpSp>
            <p:nvGrpSpPr>
              <p:cNvPr id="14" name="Group 13"/>
              <p:cNvGrpSpPr/>
              <p:nvPr/>
            </p:nvGrpSpPr>
            <p:grpSpPr>
              <a:xfrm>
                <a:off x="1482849" y="1317971"/>
                <a:ext cx="3517438" cy="1277320"/>
                <a:chOff x="1482849" y="1317971"/>
                <a:chExt cx="3517438" cy="1277320"/>
              </a:xfrm>
            </p:grpSpPr>
            <p:sp>
              <p:nvSpPr>
                <p:cNvPr id="32" name="TextBox 31"/>
                <p:cNvSpPr txBox="1"/>
                <p:nvPr/>
              </p:nvSpPr>
              <p:spPr>
                <a:xfrm>
                  <a:off x="2406708" y="1317971"/>
                  <a:ext cx="824716" cy="369332"/>
                </a:xfrm>
                <a:prstGeom prst="rect">
                  <a:avLst/>
                </a:prstGeom>
                <a:noFill/>
              </p:spPr>
              <p:txBody>
                <a:bodyPr wrap="square" rtlCol="0">
                  <a:spAutoFit/>
                </a:bodyPr>
                <a:lstStyle/>
                <a:p>
                  <a:r>
                    <a:rPr lang="en-US" dirty="0"/>
                    <a:t>Nepal</a:t>
                  </a:r>
                </a:p>
              </p:txBody>
            </p:sp>
            <p:sp>
              <p:nvSpPr>
                <p:cNvPr id="33" name="TextBox 32"/>
                <p:cNvSpPr txBox="1"/>
                <p:nvPr/>
              </p:nvSpPr>
              <p:spPr>
                <a:xfrm>
                  <a:off x="3267904" y="1317971"/>
                  <a:ext cx="1176779" cy="369332"/>
                </a:xfrm>
                <a:prstGeom prst="rect">
                  <a:avLst/>
                </a:prstGeom>
                <a:noFill/>
              </p:spPr>
              <p:txBody>
                <a:bodyPr wrap="square" rtlCol="0">
                  <a:spAutoFit/>
                </a:bodyPr>
                <a:lstStyle/>
                <a:p>
                  <a:r>
                    <a:rPr lang="en-US" dirty="0"/>
                    <a:t>Sri Lanka</a:t>
                  </a:r>
                </a:p>
              </p:txBody>
            </p:sp>
            <p:sp>
              <p:nvSpPr>
                <p:cNvPr id="34" name="TextBox 33"/>
                <p:cNvSpPr txBox="1"/>
                <p:nvPr/>
              </p:nvSpPr>
              <p:spPr>
                <a:xfrm>
                  <a:off x="1482849" y="2225959"/>
                  <a:ext cx="1258606" cy="369332"/>
                </a:xfrm>
                <a:prstGeom prst="rect">
                  <a:avLst/>
                </a:prstGeom>
                <a:noFill/>
              </p:spPr>
              <p:txBody>
                <a:bodyPr wrap="square" rtlCol="0">
                  <a:spAutoFit/>
                </a:bodyPr>
                <a:lstStyle/>
                <a:p>
                  <a:r>
                    <a:rPr lang="en-US" dirty="0"/>
                    <a:t>Bangladesh</a:t>
                  </a:r>
                </a:p>
              </p:txBody>
            </p:sp>
            <p:sp>
              <p:nvSpPr>
                <p:cNvPr id="35" name="TextBox 34"/>
                <p:cNvSpPr txBox="1"/>
                <p:nvPr/>
              </p:nvSpPr>
              <p:spPr>
                <a:xfrm>
                  <a:off x="2702602" y="2225959"/>
                  <a:ext cx="1159759" cy="369332"/>
                </a:xfrm>
                <a:prstGeom prst="rect">
                  <a:avLst/>
                </a:prstGeom>
                <a:noFill/>
              </p:spPr>
              <p:txBody>
                <a:bodyPr wrap="square" rtlCol="0">
                  <a:spAutoFit/>
                </a:bodyPr>
                <a:lstStyle/>
                <a:p>
                  <a:r>
                    <a:rPr lang="en-US" dirty="0"/>
                    <a:t>Indonesia</a:t>
                  </a:r>
                </a:p>
              </p:txBody>
            </p:sp>
            <p:sp>
              <p:nvSpPr>
                <p:cNvPr id="36" name="TextBox 35"/>
                <p:cNvSpPr txBox="1"/>
                <p:nvPr/>
              </p:nvSpPr>
              <p:spPr>
                <a:xfrm>
                  <a:off x="3823508" y="2225959"/>
                  <a:ext cx="1176779" cy="369332"/>
                </a:xfrm>
                <a:prstGeom prst="rect">
                  <a:avLst/>
                </a:prstGeom>
                <a:noFill/>
              </p:spPr>
              <p:txBody>
                <a:bodyPr wrap="square" rtlCol="0">
                  <a:spAutoFit/>
                </a:bodyPr>
                <a:lstStyle/>
                <a:p>
                  <a:r>
                    <a:rPr lang="en-US" dirty="0"/>
                    <a:t>Denmark</a:t>
                  </a:r>
                </a:p>
              </p:txBody>
            </p:sp>
          </p:grpSp>
        </p:grpSp>
      </p:grpSp>
      <p:grpSp>
        <p:nvGrpSpPr>
          <p:cNvPr id="28" name="Group 27">
            <a:extLst>
              <a:ext uri="{FF2B5EF4-FFF2-40B4-BE49-F238E27FC236}">
                <a16:creationId xmlns:a16="http://schemas.microsoft.com/office/drawing/2014/main" id="{50A75C2F-761D-6271-AE75-53DCB946AA98}"/>
              </a:ext>
            </a:extLst>
          </p:cNvPr>
          <p:cNvGrpSpPr/>
          <p:nvPr/>
        </p:nvGrpSpPr>
        <p:grpSpPr>
          <a:xfrm>
            <a:off x="6025761" y="861732"/>
            <a:ext cx="4403316" cy="2937680"/>
            <a:chOff x="6014302" y="870347"/>
            <a:chExt cx="4403316" cy="2937680"/>
          </a:xfrm>
        </p:grpSpPr>
        <p:sp>
          <p:nvSpPr>
            <p:cNvPr id="6" name="unwritten box"/>
            <p:cNvSpPr/>
            <p:nvPr/>
          </p:nvSpPr>
          <p:spPr>
            <a:xfrm>
              <a:off x="8040216" y="3093649"/>
              <a:ext cx="2377402" cy="71437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IN" sz="2400" b="1" dirty="0"/>
                <a:t>Unwritten</a:t>
              </a:r>
              <a:endParaRPr lang="en-US" sz="2400" b="1" dirty="0"/>
            </a:p>
          </p:txBody>
        </p:sp>
        <p:cxnSp>
          <p:nvCxnSpPr>
            <p:cNvPr id="50" name="Elbow Connector 9">
              <a:extLst>
                <a:ext uri="{FF2B5EF4-FFF2-40B4-BE49-F238E27FC236}">
                  <a16:creationId xmlns:a16="http://schemas.microsoft.com/office/drawing/2014/main" id="{E6FC76EE-1210-508F-EAC9-EF0A8E7F1A63}"/>
                </a:ext>
              </a:extLst>
            </p:cNvPr>
            <p:cNvCxnSpPr/>
            <p:nvPr/>
          </p:nvCxnSpPr>
          <p:spPr>
            <a:xfrm rot="16200000" flipH="1">
              <a:off x="7164203" y="1028935"/>
              <a:ext cx="914814" cy="3214615"/>
            </a:xfrm>
            <a:prstGeom prst="bentConnector3">
              <a:avLst>
                <a:gd name="adj1" fmla="val 50000"/>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DE2CC926-C023-D052-ECCB-1F014C66BE29}"/>
                </a:ext>
              </a:extLst>
            </p:cNvPr>
            <p:cNvGrpSpPr/>
            <p:nvPr/>
          </p:nvGrpSpPr>
          <p:grpSpPr>
            <a:xfrm>
              <a:off x="7391311" y="870347"/>
              <a:ext cx="2575596" cy="1724945"/>
              <a:chOff x="7391310" y="870346"/>
              <a:chExt cx="2575596" cy="1724945"/>
            </a:xfrm>
          </p:grpSpPr>
          <p:grpSp>
            <p:nvGrpSpPr>
              <p:cNvPr id="52" name="Group 51">
                <a:extLst>
                  <a:ext uri="{FF2B5EF4-FFF2-40B4-BE49-F238E27FC236}">
                    <a16:creationId xmlns:a16="http://schemas.microsoft.com/office/drawing/2014/main" id="{F7D10A38-FCD5-72AA-BD77-5158E42DEDD0}"/>
                  </a:ext>
                </a:extLst>
              </p:cNvPr>
              <p:cNvGrpSpPr/>
              <p:nvPr/>
            </p:nvGrpSpPr>
            <p:grpSpPr>
              <a:xfrm>
                <a:off x="7707711" y="870346"/>
                <a:ext cx="2051216" cy="1351125"/>
                <a:chOff x="7707711" y="1099092"/>
                <a:chExt cx="2051216" cy="1351125"/>
              </a:xfrm>
            </p:grpSpPr>
            <p:pic>
              <p:nvPicPr>
                <p:cNvPr id="59" name="Picture 58">
                  <a:extLst>
                    <a:ext uri="{FF2B5EF4-FFF2-40B4-BE49-F238E27FC236}">
                      <a16:creationId xmlns:a16="http://schemas.microsoft.com/office/drawing/2014/main" id="{2C15C8B9-96BC-5577-FE7D-5EFF7867650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13590" y="1926476"/>
                  <a:ext cx="786103" cy="523741"/>
                </a:xfrm>
                <a:prstGeom prst="rect">
                  <a:avLst/>
                </a:prstGeom>
              </p:spPr>
            </p:pic>
            <p:pic>
              <p:nvPicPr>
                <p:cNvPr id="60" name="Picture 59">
                  <a:extLst>
                    <a:ext uri="{FF2B5EF4-FFF2-40B4-BE49-F238E27FC236}">
                      <a16:creationId xmlns:a16="http://schemas.microsoft.com/office/drawing/2014/main" id="{9E4EF33B-D257-2E68-2C0F-01650A21E8D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60930" y="1918738"/>
                  <a:ext cx="797997" cy="531479"/>
                </a:xfrm>
                <a:prstGeom prst="rect">
                  <a:avLst/>
                </a:prstGeom>
              </p:spPr>
            </p:pic>
            <p:pic>
              <p:nvPicPr>
                <p:cNvPr id="61" name="Picture 60">
                  <a:extLst>
                    <a:ext uri="{FF2B5EF4-FFF2-40B4-BE49-F238E27FC236}">
                      <a16:creationId xmlns:a16="http://schemas.microsoft.com/office/drawing/2014/main" id="{0DD2A078-ADAB-749D-5B90-3966542A446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60930" y="1099092"/>
                  <a:ext cx="796829" cy="398414"/>
                </a:xfrm>
                <a:prstGeom prst="rect">
                  <a:avLst/>
                </a:prstGeom>
              </p:spPr>
            </p:pic>
            <p:pic>
              <p:nvPicPr>
                <p:cNvPr id="62" name="Picture 61">
                  <a:extLst>
                    <a:ext uri="{FF2B5EF4-FFF2-40B4-BE49-F238E27FC236}">
                      <a16:creationId xmlns:a16="http://schemas.microsoft.com/office/drawing/2014/main" id="{534F17B0-CA5B-106F-98A7-913834EC1CD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07711" y="1099092"/>
                  <a:ext cx="796829" cy="398414"/>
                </a:xfrm>
                <a:prstGeom prst="rect">
                  <a:avLst/>
                </a:prstGeom>
              </p:spPr>
            </p:pic>
          </p:grpSp>
          <p:grpSp>
            <p:nvGrpSpPr>
              <p:cNvPr id="53" name="Group 52">
                <a:extLst>
                  <a:ext uri="{FF2B5EF4-FFF2-40B4-BE49-F238E27FC236}">
                    <a16:creationId xmlns:a16="http://schemas.microsoft.com/office/drawing/2014/main" id="{0CBB76E3-7223-668D-65E7-F0C57F0AE2B7}"/>
                  </a:ext>
                </a:extLst>
              </p:cNvPr>
              <p:cNvGrpSpPr/>
              <p:nvPr/>
            </p:nvGrpSpPr>
            <p:grpSpPr>
              <a:xfrm>
                <a:off x="7391310" y="1317971"/>
                <a:ext cx="2575596" cy="1277320"/>
                <a:chOff x="7391310" y="1317971"/>
                <a:chExt cx="2575596" cy="1277320"/>
              </a:xfrm>
            </p:grpSpPr>
            <p:sp>
              <p:nvSpPr>
                <p:cNvPr id="54" name="TextBox 53">
                  <a:extLst>
                    <a:ext uri="{FF2B5EF4-FFF2-40B4-BE49-F238E27FC236}">
                      <a16:creationId xmlns:a16="http://schemas.microsoft.com/office/drawing/2014/main" id="{E8D70027-5EB3-6BF0-1937-E62545E94F42}"/>
                    </a:ext>
                  </a:extLst>
                </p:cNvPr>
                <p:cNvSpPr txBox="1"/>
                <p:nvPr/>
              </p:nvSpPr>
              <p:spPr>
                <a:xfrm>
                  <a:off x="7416160" y="2225959"/>
                  <a:ext cx="1415156" cy="369332"/>
                </a:xfrm>
                <a:prstGeom prst="rect">
                  <a:avLst/>
                </a:prstGeom>
                <a:noFill/>
              </p:spPr>
              <p:txBody>
                <a:bodyPr wrap="square" rtlCol="0">
                  <a:spAutoFit/>
                </a:bodyPr>
                <a:lstStyle/>
                <a:p>
                  <a:pPr algn="ctr"/>
                  <a:r>
                    <a:rPr lang="en-US" dirty="0"/>
                    <a:t>Saudi Arabia</a:t>
                  </a:r>
                </a:p>
              </p:txBody>
            </p:sp>
            <p:sp>
              <p:nvSpPr>
                <p:cNvPr id="56" name="TextBox 55">
                  <a:extLst>
                    <a:ext uri="{FF2B5EF4-FFF2-40B4-BE49-F238E27FC236}">
                      <a16:creationId xmlns:a16="http://schemas.microsoft.com/office/drawing/2014/main" id="{1324FBF7-A5CB-F74F-3AAB-AF68FFCECF52}"/>
                    </a:ext>
                  </a:extLst>
                </p:cNvPr>
                <p:cNvSpPr txBox="1"/>
                <p:nvPr/>
              </p:nvSpPr>
              <p:spPr>
                <a:xfrm>
                  <a:off x="8975121" y="2225959"/>
                  <a:ext cx="766384" cy="369332"/>
                </a:xfrm>
                <a:prstGeom prst="rect">
                  <a:avLst/>
                </a:prstGeom>
                <a:noFill/>
              </p:spPr>
              <p:txBody>
                <a:bodyPr wrap="square" rtlCol="0">
                  <a:spAutoFit/>
                </a:bodyPr>
                <a:lstStyle/>
                <a:p>
                  <a:pPr algn="ctr"/>
                  <a:r>
                    <a:rPr lang="en-US" dirty="0"/>
                    <a:t>Israel</a:t>
                  </a:r>
                </a:p>
              </p:txBody>
            </p:sp>
            <p:sp>
              <p:nvSpPr>
                <p:cNvPr id="57" name="TextBox 56">
                  <a:extLst>
                    <a:ext uri="{FF2B5EF4-FFF2-40B4-BE49-F238E27FC236}">
                      <a16:creationId xmlns:a16="http://schemas.microsoft.com/office/drawing/2014/main" id="{92275971-5D45-F84E-AC00-6AAEA626AC54}"/>
                    </a:ext>
                  </a:extLst>
                </p:cNvPr>
                <p:cNvSpPr txBox="1"/>
                <p:nvPr/>
              </p:nvSpPr>
              <p:spPr>
                <a:xfrm>
                  <a:off x="7391310" y="1317971"/>
                  <a:ext cx="1464857" cy="369332"/>
                </a:xfrm>
                <a:prstGeom prst="rect">
                  <a:avLst/>
                </a:prstGeom>
                <a:noFill/>
              </p:spPr>
              <p:txBody>
                <a:bodyPr wrap="square" rtlCol="0">
                  <a:spAutoFit/>
                </a:bodyPr>
                <a:lstStyle/>
                <a:p>
                  <a:pPr algn="ctr"/>
                  <a:r>
                    <a:rPr lang="en-US" dirty="0"/>
                    <a:t>New Zealand</a:t>
                  </a:r>
                </a:p>
              </p:txBody>
            </p:sp>
            <p:sp>
              <p:nvSpPr>
                <p:cNvPr id="58" name="TextBox 57">
                  <a:extLst>
                    <a:ext uri="{FF2B5EF4-FFF2-40B4-BE49-F238E27FC236}">
                      <a16:creationId xmlns:a16="http://schemas.microsoft.com/office/drawing/2014/main" id="{D91C43C4-0A90-7F02-DD55-569E51CCDB90}"/>
                    </a:ext>
                  </a:extLst>
                </p:cNvPr>
                <p:cNvSpPr txBox="1"/>
                <p:nvPr/>
              </p:nvSpPr>
              <p:spPr>
                <a:xfrm>
                  <a:off x="8749721" y="1317971"/>
                  <a:ext cx="1217185" cy="369332"/>
                </a:xfrm>
                <a:prstGeom prst="rect">
                  <a:avLst/>
                </a:prstGeom>
                <a:noFill/>
              </p:spPr>
              <p:txBody>
                <a:bodyPr wrap="square" rtlCol="0">
                  <a:spAutoFit/>
                </a:bodyPr>
                <a:lstStyle/>
                <a:p>
                  <a:pPr algn="ctr"/>
                  <a:r>
                    <a:rPr lang="en-US" dirty="0"/>
                    <a:t>Canada</a:t>
                  </a:r>
                </a:p>
              </p:txBody>
            </p:sp>
          </p:grpSp>
        </p:grpSp>
      </p:grpSp>
    </p:spTree>
    <p:extLst>
      <p:ext uri="{BB962C8B-B14F-4D97-AF65-F5344CB8AC3E}">
        <p14:creationId xmlns:p14="http://schemas.microsoft.com/office/powerpoint/2010/main" val="53204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Written Constitution</a:t>
            </a:r>
          </a:p>
        </p:txBody>
      </p:sp>
      <p:sp>
        <p:nvSpPr>
          <p:cNvPr id="8" name="Rounded Rectangle 7"/>
          <p:cNvSpPr/>
          <p:nvPr/>
        </p:nvSpPr>
        <p:spPr>
          <a:xfrm>
            <a:off x="4263192" y="5564014"/>
            <a:ext cx="1944216" cy="9361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t>Rigid (USA)</a:t>
            </a:r>
          </a:p>
        </p:txBody>
      </p:sp>
      <p:sp>
        <p:nvSpPr>
          <p:cNvPr id="9" name="Rounded Rectangle 8"/>
          <p:cNvSpPr/>
          <p:nvPr/>
        </p:nvSpPr>
        <p:spPr>
          <a:xfrm>
            <a:off x="6783472" y="5564014"/>
            <a:ext cx="1944216" cy="9361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t>Flexible (India)</a:t>
            </a:r>
          </a:p>
        </p:txBody>
      </p:sp>
      <p:sp>
        <p:nvSpPr>
          <p:cNvPr id="13" name="Rounded Rectangle 12"/>
          <p:cNvSpPr/>
          <p:nvPr/>
        </p:nvSpPr>
        <p:spPr>
          <a:xfrm>
            <a:off x="7396153" y="1050545"/>
            <a:ext cx="3361900" cy="48262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dirty="0"/>
              <a:t>Convention (USA)</a:t>
            </a:r>
          </a:p>
        </p:txBody>
      </p:sp>
      <p:sp>
        <p:nvSpPr>
          <p:cNvPr id="14" name="Rounded Rectangle 13"/>
          <p:cNvSpPr/>
          <p:nvPr/>
        </p:nvSpPr>
        <p:spPr>
          <a:xfrm>
            <a:off x="7396153" y="1851336"/>
            <a:ext cx="3361900" cy="48262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dirty="0"/>
              <a:t>Constituent Assembly (India)</a:t>
            </a:r>
          </a:p>
        </p:txBody>
      </p:sp>
      <p:sp>
        <p:nvSpPr>
          <p:cNvPr id="15" name="Rounded Rectangle 14"/>
          <p:cNvSpPr/>
          <p:nvPr/>
        </p:nvSpPr>
        <p:spPr>
          <a:xfrm>
            <a:off x="7396153" y="3617605"/>
            <a:ext cx="3361900" cy="48262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dirty="0"/>
              <a:t>Multiple (France)</a:t>
            </a:r>
          </a:p>
        </p:txBody>
      </p:sp>
      <p:sp>
        <p:nvSpPr>
          <p:cNvPr id="16" name="Rounded Rectangle 15"/>
          <p:cNvSpPr/>
          <p:nvPr/>
        </p:nvSpPr>
        <p:spPr>
          <a:xfrm>
            <a:off x="7396153" y="2837541"/>
            <a:ext cx="3361900" cy="48262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dirty="0"/>
              <a:t>Single (India)</a:t>
            </a:r>
          </a:p>
        </p:txBody>
      </p:sp>
      <p:sp>
        <p:nvSpPr>
          <p:cNvPr id="5" name="Rounded Rectangle 4"/>
          <p:cNvSpPr/>
          <p:nvPr/>
        </p:nvSpPr>
        <p:spPr>
          <a:xfrm>
            <a:off x="750413" y="1947680"/>
            <a:ext cx="2260818" cy="302433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a:t>Written Constitution</a:t>
            </a:r>
          </a:p>
        </p:txBody>
      </p:sp>
      <p:cxnSp>
        <p:nvCxnSpPr>
          <p:cNvPr id="27" name="Straight Arrow Connector 26"/>
          <p:cNvCxnSpPr/>
          <p:nvPr/>
        </p:nvCxnSpPr>
        <p:spPr>
          <a:xfrm>
            <a:off x="3443564" y="3459848"/>
            <a:ext cx="806939" cy="0"/>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420862" y="4860704"/>
            <a:ext cx="4334718" cy="7640"/>
          </a:xfrm>
          <a:prstGeom prst="line">
            <a:avLst/>
          </a:prstGeom>
          <a:ln w="38100" cmpd="sng">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755580" y="4869160"/>
            <a:ext cx="0" cy="694854"/>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443564" y="1718602"/>
            <a:ext cx="0" cy="3150558"/>
          </a:xfrm>
          <a:prstGeom prst="line">
            <a:avLst/>
          </a:prstGeom>
          <a:ln w="38100" cmpd="sng">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8" idx="0"/>
          </p:cNvCxnSpPr>
          <p:nvPr/>
        </p:nvCxnSpPr>
        <p:spPr>
          <a:xfrm flipH="1">
            <a:off x="5235300" y="4868344"/>
            <a:ext cx="2149" cy="695670"/>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443564" y="1730991"/>
            <a:ext cx="806939" cy="0"/>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011231" y="3459848"/>
            <a:ext cx="432333"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6589214" y="3856690"/>
            <a:ext cx="806939" cy="0"/>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589214" y="3088192"/>
            <a:ext cx="0" cy="768498"/>
          </a:xfrm>
          <a:prstGeom prst="line">
            <a:avLst/>
          </a:prstGeom>
          <a:ln w="38100" cmpd="sng">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589214" y="3088192"/>
            <a:ext cx="806939" cy="0"/>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156881" y="3459848"/>
            <a:ext cx="432333"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4250503" y="2988496"/>
            <a:ext cx="1944216" cy="9361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t>No. of Documents</a:t>
            </a:r>
          </a:p>
        </p:txBody>
      </p:sp>
      <p:cxnSp>
        <p:nvCxnSpPr>
          <p:cNvPr id="76" name="Straight Arrow Connector 75"/>
          <p:cNvCxnSpPr/>
          <p:nvPr/>
        </p:nvCxnSpPr>
        <p:spPr>
          <a:xfrm>
            <a:off x="6589214" y="2094146"/>
            <a:ext cx="806939" cy="0"/>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89214" y="1325648"/>
            <a:ext cx="0" cy="768498"/>
          </a:xfrm>
          <a:prstGeom prst="line">
            <a:avLst/>
          </a:prstGeom>
          <a:ln w="38100" cmpd="sng">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6589214" y="1325648"/>
            <a:ext cx="806939" cy="0"/>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156881" y="1697304"/>
            <a:ext cx="432333"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4267699" y="1250550"/>
            <a:ext cx="1944216" cy="9361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t>Who Created</a:t>
            </a:r>
          </a:p>
        </p:txBody>
      </p:sp>
    </p:spTree>
    <p:extLst>
      <p:ext uri="{BB962C8B-B14F-4D97-AF65-F5344CB8AC3E}">
        <p14:creationId xmlns:p14="http://schemas.microsoft.com/office/powerpoint/2010/main" val="95247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par>
                                <p:cTn id="12" presetID="1" presetClass="entr" presetSubtype="0" fill="hold" nodeType="withEffect">
                                  <p:stCondLst>
                                    <p:cond delay="0"/>
                                  </p:stCondLst>
                                  <p:childTnLst>
                                    <p:set>
                                      <p:cBhvr>
                                        <p:cTn id="13" dur="1" fill="hold">
                                          <p:stCondLst>
                                            <p:cond delay="0"/>
                                          </p:stCondLst>
                                        </p:cTn>
                                        <p:tgtEl>
                                          <p:spTgt spid="7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0"/>
                                          </p:stCondLst>
                                        </p:cTn>
                                        <p:tgtEl>
                                          <p:spTgt spid="68"/>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69"/>
                                        </p:tgtEl>
                                        <p:attrNameLst>
                                          <p:attrName>style.visibility</p:attrName>
                                        </p:attrNameLst>
                                      </p:cBhvr>
                                      <p:to>
                                        <p:strVal val="visible"/>
                                      </p:to>
                                    </p:se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4" grpId="0" animBg="1"/>
      <p:bldP spid="15" grpId="0" animBg="1"/>
      <p:bldP spid="16"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551384" y="1345363"/>
            <a:ext cx="10945216" cy="4392488"/>
            <a:chOff x="580412" y="2129135"/>
            <a:chExt cx="10945216" cy="4392488"/>
          </a:xfrm>
        </p:grpSpPr>
        <p:sp>
          <p:nvSpPr>
            <p:cNvPr id="15" name="Round Same Side Corner Rectangle 14"/>
            <p:cNvSpPr/>
            <p:nvPr/>
          </p:nvSpPr>
          <p:spPr>
            <a:xfrm>
              <a:off x="4432840" y="2129135"/>
              <a:ext cx="3240360" cy="3240360"/>
            </a:xfrm>
            <a:prstGeom prst="round2SameRect">
              <a:avLst/>
            </a:prstGeom>
            <a:solidFill>
              <a:schemeClr val="bg1">
                <a:lumMod val="95000"/>
                <a:alpha val="51000"/>
              </a:schemeClr>
            </a:solidFill>
            <a:ln>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dirty="0">
                <a:solidFill>
                  <a:schemeClr val="accent2">
                    <a:lumMod val="50000"/>
                  </a:schemeClr>
                </a:solidFill>
              </a:endParaRPr>
            </a:p>
          </p:txBody>
        </p:sp>
        <p:sp>
          <p:nvSpPr>
            <p:cNvPr id="16" name="Round Same Side Corner Rectangle 15"/>
            <p:cNvSpPr/>
            <p:nvPr/>
          </p:nvSpPr>
          <p:spPr>
            <a:xfrm>
              <a:off x="8285268" y="2129135"/>
              <a:ext cx="3240360" cy="3240360"/>
            </a:xfrm>
            <a:prstGeom prst="round2SameRect">
              <a:avLst/>
            </a:prstGeom>
            <a:solidFill>
              <a:schemeClr val="bg1">
                <a:lumMod val="95000"/>
                <a:alpha val="51000"/>
              </a:schemeClr>
            </a:solidFill>
            <a:ln>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lvl="0" algn="ctr"/>
              <a:endParaRPr lang="en-US" sz="2000" dirty="0">
                <a:solidFill>
                  <a:schemeClr val="accent2">
                    <a:lumMod val="50000"/>
                  </a:schemeClr>
                </a:solidFill>
              </a:endParaRPr>
            </a:p>
          </p:txBody>
        </p:sp>
        <p:sp>
          <p:nvSpPr>
            <p:cNvPr id="17" name="Round Same Side Corner Rectangle 16"/>
            <p:cNvSpPr/>
            <p:nvPr/>
          </p:nvSpPr>
          <p:spPr>
            <a:xfrm>
              <a:off x="580412" y="4145359"/>
              <a:ext cx="3240360" cy="1224136"/>
            </a:xfrm>
            <a:prstGeom prst="round2SameRect">
              <a:avLst/>
            </a:prstGeom>
            <a:solidFill>
              <a:schemeClr val="bg1">
                <a:lumMod val="95000"/>
                <a:alpha val="51000"/>
              </a:schemeClr>
            </a:solidFill>
            <a:ln>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dirty="0">
                <a:solidFill>
                  <a:schemeClr val="accent2">
                    <a:lumMod val="50000"/>
                  </a:schemeClr>
                </a:solidFill>
              </a:endParaRPr>
            </a:p>
          </p:txBody>
        </p:sp>
        <p:sp>
          <p:nvSpPr>
            <p:cNvPr id="18" name="Text Placeholder 2"/>
            <p:cNvSpPr txBox="1">
              <a:spLocks/>
            </p:cNvSpPr>
            <p:nvPr/>
          </p:nvSpPr>
          <p:spPr>
            <a:xfrm>
              <a:off x="580412" y="5545469"/>
              <a:ext cx="3240361" cy="976154"/>
            </a:xfrm>
            <a:prstGeom prst="rect">
              <a:avLst/>
            </a:prstGeom>
            <a:solidFill>
              <a:schemeClr val="accent2">
                <a:lumMod val="50000"/>
              </a:schemeClr>
            </a:solidFill>
          </p:spPr>
          <p:txBody>
            <a:bodyPr anchor="ct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1800" dirty="0">
                <a:solidFill>
                  <a:schemeClr val="bg1"/>
                </a:solidFill>
              </a:endParaRPr>
            </a:p>
          </p:txBody>
        </p:sp>
        <p:sp>
          <p:nvSpPr>
            <p:cNvPr id="19" name="Text Placeholder 2"/>
            <p:cNvSpPr txBox="1">
              <a:spLocks/>
            </p:cNvSpPr>
            <p:nvPr/>
          </p:nvSpPr>
          <p:spPr>
            <a:xfrm>
              <a:off x="4432840" y="5545469"/>
              <a:ext cx="3240361" cy="976154"/>
            </a:xfrm>
            <a:prstGeom prst="rect">
              <a:avLst/>
            </a:prstGeom>
            <a:solidFill>
              <a:schemeClr val="accent2">
                <a:lumMod val="50000"/>
              </a:schemeClr>
            </a:solidFill>
          </p:spPr>
          <p:txBody>
            <a:bodyPr anchor="ct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b="1" i="1" dirty="0">
                <a:solidFill>
                  <a:schemeClr val="bg1"/>
                </a:solidFill>
              </a:endParaRPr>
            </a:p>
          </p:txBody>
        </p:sp>
        <p:sp>
          <p:nvSpPr>
            <p:cNvPr id="20" name="Text Placeholder 2"/>
            <p:cNvSpPr txBox="1">
              <a:spLocks/>
            </p:cNvSpPr>
            <p:nvPr/>
          </p:nvSpPr>
          <p:spPr>
            <a:xfrm>
              <a:off x="8285267" y="5545469"/>
              <a:ext cx="3240361" cy="976154"/>
            </a:xfrm>
            <a:prstGeom prst="rect">
              <a:avLst/>
            </a:prstGeom>
            <a:solidFill>
              <a:schemeClr val="accent2">
                <a:lumMod val="50000"/>
              </a:schemeClr>
            </a:solidFill>
          </p:spPr>
          <p:txBody>
            <a:bodyPr anchor="ct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solidFill>
                  <a:schemeClr val="bg1"/>
                </a:solidFill>
              </a:endParaRPr>
            </a:p>
          </p:txBody>
        </p:sp>
      </p:grpSp>
      <p:sp>
        <p:nvSpPr>
          <p:cNvPr id="2" name="Title 1"/>
          <p:cNvSpPr>
            <a:spLocks noGrp="1"/>
          </p:cNvSpPr>
          <p:nvPr>
            <p:ph type="title"/>
          </p:nvPr>
        </p:nvSpPr>
        <p:spPr/>
        <p:txBody>
          <a:bodyPr/>
          <a:lstStyle/>
          <a:p>
            <a:r>
              <a:rPr lang="en-US" b="1" dirty="0">
                <a:solidFill>
                  <a:schemeClr val="accent2">
                    <a:lumMod val="50000"/>
                  </a:schemeClr>
                </a:solidFill>
              </a:rPr>
              <a:t>Unwritten Constitution</a:t>
            </a:r>
          </a:p>
        </p:txBody>
      </p:sp>
      <p:sp>
        <p:nvSpPr>
          <p:cNvPr id="4" name="Round Same Side Corner Rectangle 3"/>
          <p:cNvSpPr/>
          <p:nvPr/>
        </p:nvSpPr>
        <p:spPr>
          <a:xfrm>
            <a:off x="551384" y="1345363"/>
            <a:ext cx="3240360" cy="1872208"/>
          </a:xfrm>
          <a:prstGeom prst="round2SameRect">
            <a:avLst/>
          </a:prstGeom>
          <a:solidFill>
            <a:schemeClr val="bg1">
              <a:lumMod val="95000"/>
              <a:alpha val="51000"/>
            </a:schemeClr>
          </a:solidFill>
          <a:ln>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solidFill>
                  <a:schemeClr val="accent2">
                    <a:lumMod val="50000"/>
                  </a:schemeClr>
                </a:solidFill>
              </a:rPr>
              <a:t>Rules and regulations</a:t>
            </a:r>
          </a:p>
          <a:p>
            <a:pPr algn="ctr"/>
            <a:r>
              <a:rPr lang="en-US" sz="2000" dirty="0">
                <a:solidFill>
                  <a:schemeClr val="accent2">
                    <a:lumMod val="50000"/>
                  </a:schemeClr>
                </a:solidFill>
              </a:rPr>
              <a:t>are practiced and then by </a:t>
            </a:r>
            <a:r>
              <a:rPr lang="en-US" sz="2000" b="1" dirty="0">
                <a:solidFill>
                  <a:schemeClr val="accent2">
                    <a:lumMod val="50000"/>
                  </a:schemeClr>
                </a:solidFill>
              </a:rPr>
              <a:t>continuous practice</a:t>
            </a:r>
            <a:r>
              <a:rPr lang="en-US" sz="2000" dirty="0">
                <a:solidFill>
                  <a:schemeClr val="accent2">
                    <a:lumMod val="50000"/>
                  </a:schemeClr>
                </a:solidFill>
              </a:rPr>
              <a:t>, they become part of the constitution</a:t>
            </a:r>
          </a:p>
        </p:txBody>
      </p:sp>
      <p:sp>
        <p:nvSpPr>
          <p:cNvPr id="5" name="Round Same Side Corner Rectangle 4"/>
          <p:cNvSpPr/>
          <p:nvPr/>
        </p:nvSpPr>
        <p:spPr>
          <a:xfrm>
            <a:off x="4403812" y="1345363"/>
            <a:ext cx="3240360" cy="3240360"/>
          </a:xfrm>
          <a:prstGeom prst="round2SameRect">
            <a:avLst/>
          </a:prstGeom>
          <a:solidFill>
            <a:schemeClr val="bg1">
              <a:lumMod val="95000"/>
              <a:alpha val="51000"/>
            </a:schemeClr>
          </a:solidFill>
          <a:ln>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solidFill>
                  <a:schemeClr val="accent2">
                    <a:lumMod val="50000"/>
                  </a:schemeClr>
                </a:solidFill>
              </a:rPr>
              <a:t>Unwritten constitutions may </a:t>
            </a:r>
          </a:p>
          <a:p>
            <a:pPr algn="ctr"/>
            <a:r>
              <a:rPr lang="en-US" sz="2000" dirty="0">
                <a:solidFill>
                  <a:schemeClr val="accent2">
                    <a:lumMod val="50000"/>
                  </a:schemeClr>
                </a:solidFill>
              </a:rPr>
              <a:t>have </a:t>
            </a:r>
            <a:r>
              <a:rPr lang="en-US" sz="2000" b="1" dirty="0">
                <a:solidFill>
                  <a:schemeClr val="accent2">
                    <a:lumMod val="50000"/>
                  </a:schemeClr>
                </a:solidFill>
              </a:rPr>
              <a:t>some written elements </a:t>
            </a:r>
            <a:r>
              <a:rPr lang="en-US" sz="2000" dirty="0">
                <a:solidFill>
                  <a:schemeClr val="accent2">
                    <a:lumMod val="50000"/>
                  </a:schemeClr>
                </a:solidFill>
              </a:rPr>
              <a:t>in it</a:t>
            </a:r>
          </a:p>
        </p:txBody>
      </p:sp>
      <p:sp>
        <p:nvSpPr>
          <p:cNvPr id="6" name="Round Same Side Corner Rectangle 5"/>
          <p:cNvSpPr/>
          <p:nvPr/>
        </p:nvSpPr>
        <p:spPr>
          <a:xfrm>
            <a:off x="8256240" y="1345363"/>
            <a:ext cx="3240360" cy="3240360"/>
          </a:xfrm>
          <a:prstGeom prst="round2SameRect">
            <a:avLst/>
          </a:prstGeom>
          <a:solidFill>
            <a:schemeClr val="bg1">
              <a:lumMod val="95000"/>
              <a:alpha val="51000"/>
            </a:schemeClr>
          </a:solidFill>
          <a:ln>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2000" dirty="0">
                <a:solidFill>
                  <a:schemeClr val="accent2">
                    <a:lumMod val="50000"/>
                  </a:schemeClr>
                </a:solidFill>
              </a:rPr>
              <a:t>Proportion of written documents</a:t>
            </a:r>
          </a:p>
          <a:p>
            <a:pPr lvl="0" algn="ctr"/>
            <a:r>
              <a:rPr lang="en-US" sz="2000" dirty="0">
                <a:solidFill>
                  <a:schemeClr val="accent2">
                    <a:lumMod val="50000"/>
                  </a:schemeClr>
                </a:solidFill>
              </a:rPr>
              <a:t> is much </a:t>
            </a:r>
            <a:r>
              <a:rPr lang="en-US" sz="2000" b="1" dirty="0">
                <a:solidFill>
                  <a:schemeClr val="accent2">
                    <a:lumMod val="50000"/>
                  </a:schemeClr>
                </a:solidFill>
              </a:rPr>
              <a:t>smaller </a:t>
            </a:r>
          </a:p>
          <a:p>
            <a:pPr lvl="0" algn="ctr"/>
            <a:r>
              <a:rPr lang="en-US" sz="2000" dirty="0">
                <a:solidFill>
                  <a:schemeClr val="accent2">
                    <a:lumMod val="50000"/>
                  </a:schemeClr>
                </a:solidFill>
              </a:rPr>
              <a:t>in the unwritten constitution</a:t>
            </a:r>
          </a:p>
        </p:txBody>
      </p:sp>
      <p:sp>
        <p:nvSpPr>
          <p:cNvPr id="7" name="Round Same Side Corner Rectangle 6"/>
          <p:cNvSpPr/>
          <p:nvPr/>
        </p:nvSpPr>
        <p:spPr>
          <a:xfrm>
            <a:off x="551384" y="3361587"/>
            <a:ext cx="3240360" cy="1224136"/>
          </a:xfrm>
          <a:prstGeom prst="round2SameRect">
            <a:avLst/>
          </a:prstGeom>
          <a:solidFill>
            <a:schemeClr val="bg1">
              <a:lumMod val="95000"/>
              <a:alpha val="51000"/>
            </a:schemeClr>
          </a:solidFill>
          <a:ln>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solidFill>
                  <a:schemeClr val="accent2">
                    <a:lumMod val="50000"/>
                  </a:schemeClr>
                </a:solidFill>
              </a:rPr>
              <a:t>They are often governed by </a:t>
            </a:r>
            <a:r>
              <a:rPr lang="en-US" sz="2000" b="1" dirty="0">
                <a:solidFill>
                  <a:schemeClr val="accent2">
                    <a:lumMod val="50000"/>
                  </a:schemeClr>
                </a:solidFill>
              </a:rPr>
              <a:t>customs and traditions</a:t>
            </a:r>
            <a:endParaRPr lang="en-US" sz="2000" dirty="0">
              <a:solidFill>
                <a:schemeClr val="accent2">
                  <a:lumMod val="50000"/>
                </a:schemeClr>
              </a:solidFill>
            </a:endParaRPr>
          </a:p>
        </p:txBody>
      </p:sp>
      <p:sp>
        <p:nvSpPr>
          <p:cNvPr id="8" name="TextBox 7"/>
          <p:cNvSpPr txBox="1"/>
          <p:nvPr/>
        </p:nvSpPr>
        <p:spPr>
          <a:xfrm>
            <a:off x="1991544" y="757111"/>
            <a:ext cx="648072" cy="523220"/>
          </a:xfrm>
          <a:prstGeom prst="rect">
            <a:avLst/>
          </a:prstGeom>
          <a:noFill/>
        </p:spPr>
        <p:txBody>
          <a:bodyPr wrap="square" rtlCol="0">
            <a:spAutoFit/>
          </a:bodyPr>
          <a:lstStyle/>
          <a:p>
            <a:pPr algn="ctr"/>
            <a:r>
              <a:rPr lang="en-US" sz="2800" b="1" dirty="0">
                <a:solidFill>
                  <a:schemeClr val="bg1">
                    <a:lumMod val="85000"/>
                  </a:schemeClr>
                </a:solidFill>
              </a:rPr>
              <a:t>1</a:t>
            </a:r>
          </a:p>
        </p:txBody>
      </p:sp>
      <p:sp>
        <p:nvSpPr>
          <p:cNvPr id="9" name="TextBox 8"/>
          <p:cNvSpPr txBox="1"/>
          <p:nvPr/>
        </p:nvSpPr>
        <p:spPr>
          <a:xfrm>
            <a:off x="5843972" y="757111"/>
            <a:ext cx="648072" cy="523220"/>
          </a:xfrm>
          <a:prstGeom prst="rect">
            <a:avLst/>
          </a:prstGeom>
          <a:noFill/>
        </p:spPr>
        <p:txBody>
          <a:bodyPr wrap="square" rtlCol="0">
            <a:spAutoFit/>
          </a:bodyPr>
          <a:lstStyle/>
          <a:p>
            <a:pPr algn="ctr"/>
            <a:r>
              <a:rPr lang="en-US" sz="2800" b="1" dirty="0">
                <a:solidFill>
                  <a:schemeClr val="bg1">
                    <a:lumMod val="85000"/>
                  </a:schemeClr>
                </a:solidFill>
              </a:rPr>
              <a:t>2</a:t>
            </a:r>
          </a:p>
        </p:txBody>
      </p:sp>
      <p:sp>
        <p:nvSpPr>
          <p:cNvPr id="10" name="TextBox 9"/>
          <p:cNvSpPr txBox="1"/>
          <p:nvPr/>
        </p:nvSpPr>
        <p:spPr>
          <a:xfrm>
            <a:off x="9437754" y="757111"/>
            <a:ext cx="648072" cy="523220"/>
          </a:xfrm>
          <a:prstGeom prst="rect">
            <a:avLst/>
          </a:prstGeom>
          <a:noFill/>
        </p:spPr>
        <p:txBody>
          <a:bodyPr wrap="square" rtlCol="0">
            <a:spAutoFit/>
          </a:bodyPr>
          <a:lstStyle/>
          <a:p>
            <a:pPr algn="ctr"/>
            <a:r>
              <a:rPr lang="en-US" sz="2800" b="1" dirty="0">
                <a:solidFill>
                  <a:schemeClr val="bg1">
                    <a:lumMod val="85000"/>
                  </a:schemeClr>
                </a:solidFill>
              </a:rPr>
              <a:t>3</a:t>
            </a:r>
          </a:p>
        </p:txBody>
      </p:sp>
      <p:sp>
        <p:nvSpPr>
          <p:cNvPr id="3" name="Text Placeholder 2"/>
          <p:cNvSpPr>
            <a:spLocks noGrp="1"/>
          </p:cNvSpPr>
          <p:nvPr>
            <p:ph type="body" sz="quarter" idx="10"/>
          </p:nvPr>
        </p:nvSpPr>
        <p:spPr>
          <a:xfrm>
            <a:off x="551384" y="4761697"/>
            <a:ext cx="3240361" cy="976154"/>
          </a:xfrm>
          <a:solidFill>
            <a:schemeClr val="accent2">
              <a:lumMod val="50000"/>
            </a:schemeClr>
          </a:solidFill>
        </p:spPr>
        <p:txBody>
          <a:bodyPr anchor="ctr"/>
          <a:lstStyle/>
          <a:p>
            <a:pPr marL="0" indent="0" algn="ctr">
              <a:buNone/>
            </a:pPr>
            <a:r>
              <a:rPr lang="en-US" sz="1800" dirty="0">
                <a:solidFill>
                  <a:schemeClr val="bg1"/>
                </a:solidFill>
              </a:rPr>
              <a:t>Example: </a:t>
            </a:r>
            <a:r>
              <a:rPr lang="en-US" sz="1800" b="1" i="1" dirty="0">
                <a:solidFill>
                  <a:schemeClr val="bg1"/>
                </a:solidFill>
              </a:rPr>
              <a:t>British</a:t>
            </a:r>
            <a:r>
              <a:rPr lang="en-US" sz="1800" i="1" dirty="0">
                <a:solidFill>
                  <a:schemeClr val="bg1"/>
                </a:solidFill>
              </a:rPr>
              <a:t> </a:t>
            </a:r>
            <a:r>
              <a:rPr lang="en-US" sz="1800" b="1" i="1" dirty="0">
                <a:solidFill>
                  <a:schemeClr val="bg1"/>
                </a:solidFill>
              </a:rPr>
              <a:t>constitution</a:t>
            </a:r>
            <a:r>
              <a:rPr lang="en-US" sz="1800" i="1" dirty="0">
                <a:solidFill>
                  <a:schemeClr val="bg1"/>
                </a:solidFill>
              </a:rPr>
              <a:t> </a:t>
            </a:r>
            <a:r>
              <a:rPr lang="en-US" sz="1800" dirty="0">
                <a:solidFill>
                  <a:schemeClr val="bg1"/>
                </a:solidFill>
              </a:rPr>
              <a:t>is evolved constitution</a:t>
            </a:r>
          </a:p>
        </p:txBody>
      </p:sp>
      <p:sp>
        <p:nvSpPr>
          <p:cNvPr id="11" name="Text Placeholder 2"/>
          <p:cNvSpPr txBox="1">
            <a:spLocks/>
          </p:cNvSpPr>
          <p:nvPr/>
        </p:nvSpPr>
        <p:spPr>
          <a:xfrm>
            <a:off x="4403812" y="4761697"/>
            <a:ext cx="3240361" cy="976154"/>
          </a:xfrm>
          <a:prstGeom prst="rect">
            <a:avLst/>
          </a:prstGeom>
          <a:solidFill>
            <a:schemeClr val="accent2">
              <a:lumMod val="50000"/>
            </a:schemeClr>
          </a:solidFill>
        </p:spPr>
        <p:txBody>
          <a:bodyPr anchor="ct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dirty="0">
                <a:solidFill>
                  <a:schemeClr val="bg1"/>
                </a:solidFill>
              </a:rPr>
              <a:t>Example: </a:t>
            </a:r>
            <a:r>
              <a:rPr lang="en-US" sz="1800" b="1" i="1" dirty="0">
                <a:solidFill>
                  <a:schemeClr val="bg1"/>
                </a:solidFill>
              </a:rPr>
              <a:t>Magna Carta-1215 </a:t>
            </a:r>
          </a:p>
        </p:txBody>
      </p:sp>
      <p:sp>
        <p:nvSpPr>
          <p:cNvPr id="14" name="Text Placeholder 2"/>
          <p:cNvSpPr txBox="1">
            <a:spLocks/>
          </p:cNvSpPr>
          <p:nvPr/>
        </p:nvSpPr>
        <p:spPr>
          <a:xfrm>
            <a:off x="8256239" y="4761697"/>
            <a:ext cx="3240361" cy="976154"/>
          </a:xfrm>
          <a:prstGeom prst="rect">
            <a:avLst/>
          </a:prstGeom>
          <a:solidFill>
            <a:schemeClr val="accent2">
              <a:lumMod val="50000"/>
            </a:schemeClr>
          </a:solidFill>
        </p:spPr>
        <p:txBody>
          <a:bodyPr anchor="ct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dirty="0">
                <a:solidFill>
                  <a:schemeClr val="bg1"/>
                </a:solidFill>
              </a:rPr>
              <a:t>Example: </a:t>
            </a:r>
            <a:r>
              <a:rPr lang="en-US" sz="1800" b="1" i="1" dirty="0">
                <a:solidFill>
                  <a:schemeClr val="bg1"/>
                </a:solidFill>
              </a:rPr>
              <a:t>Magna Cartta-1215, Petition of Rights-1628 </a:t>
            </a:r>
            <a:r>
              <a:rPr lang="en-US" sz="1800" dirty="0">
                <a:solidFill>
                  <a:schemeClr val="bg1"/>
                </a:solidFill>
              </a:rPr>
              <a:t>and </a:t>
            </a:r>
            <a:r>
              <a:rPr lang="en-US" sz="1800" b="1" i="1" dirty="0">
                <a:solidFill>
                  <a:schemeClr val="bg1"/>
                </a:solidFill>
              </a:rPr>
              <a:t>Parliamentary Act-1911</a:t>
            </a:r>
            <a:endParaRPr lang="en-US" sz="1800" dirty="0">
              <a:solidFill>
                <a:schemeClr val="bg1"/>
              </a:solidFill>
            </a:endParaRPr>
          </a:p>
        </p:txBody>
      </p:sp>
    </p:spTree>
    <p:extLst>
      <p:ext uri="{BB962C8B-B14F-4D97-AF65-F5344CB8AC3E}">
        <p14:creationId xmlns:p14="http://schemas.microsoft.com/office/powerpoint/2010/main" val="314250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fade">
                                      <p:cBhvr>
                                        <p:cTn id="17" dur="500"/>
                                        <p:tgtEl>
                                          <p:spTgt spid="7">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fade">
                                      <p:cBhvr>
                                        <p:cTn id="25" dur="500"/>
                                        <p:tgtEl>
                                          <p:spTgt spid="3">
                                            <p:bg/>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animBg="1"/>
      <p:bldP spid="6" grpId="0" animBg="1"/>
      <p:bldP spid="7" grpId="0" uiExpand="1" build="p" animBg="1"/>
      <p:bldP spid="3" grpId="0" uiExpand="1" build="p" animBg="1"/>
      <p:bldP spid="11"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6582EEB0-1FE4-49B4-BD65-584833C40CF9}"/>
              </a:ext>
            </a:extLst>
          </p:cNvPr>
          <p:cNvGraphicFramePr>
            <a:graphicFrameLocks noGrp="1"/>
          </p:cNvGraphicFramePr>
          <p:nvPr>
            <p:extLst>
              <p:ext uri="{D42A27DB-BD31-4B8C-83A1-F6EECF244321}">
                <p14:modId xmlns:p14="http://schemas.microsoft.com/office/powerpoint/2010/main" val="2496948211"/>
              </p:ext>
            </p:extLst>
          </p:nvPr>
        </p:nvGraphicFramePr>
        <p:xfrm>
          <a:off x="1127448" y="700345"/>
          <a:ext cx="9937104" cy="5457309"/>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pPr algn="ctr"/>
                      <a:r>
                        <a:rPr lang="en-IN" sz="1000" dirty="0"/>
                        <a:t>1</a:t>
                      </a:r>
                    </a:p>
                  </a:txBody>
                  <a:tcPr anchor="ctr"/>
                </a:tc>
                <a:tc>
                  <a:txBody>
                    <a:bodyPr/>
                    <a:lstStyle/>
                    <a:p>
                      <a:pPr algn="ctr"/>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hlinkClick r:id="rId3"/>
                        </a:rPr>
                        <a:t>https://www.freepik.com/free-vector/background-with-advocacy-elements_2250047.htm</a:t>
                      </a:r>
                      <a:r>
                        <a:rPr lang="en-US" sz="900" dirty="0"/>
                        <a:t> (</a:t>
                      </a:r>
                      <a:r>
                        <a:rPr lang="en-US" sz="900" dirty="0" err="1"/>
                        <a:t>freepik</a:t>
                      </a:r>
                      <a:r>
                        <a:rPr lang="en-US" sz="900"/>
                        <a:t>)</a:t>
                      </a:r>
                      <a:endParaRPr lang="en-US" sz="900" dirty="0"/>
                    </a:p>
                  </a:txBody>
                  <a:tcPr/>
                </a:tc>
                <a:extLst>
                  <a:ext uri="{0D108BD9-81ED-4DB2-BD59-A6C34878D82A}">
                    <a16:rowId xmlns:a16="http://schemas.microsoft.com/office/drawing/2014/main" val="10001"/>
                  </a:ext>
                </a:extLst>
              </a:tr>
              <a:tr h="389313">
                <a:tc>
                  <a:txBody>
                    <a:bodyPr/>
                    <a:lstStyle/>
                    <a:p>
                      <a:pPr algn="ctr"/>
                      <a:r>
                        <a:rPr lang="en-IN" sz="1000" dirty="0"/>
                        <a:t>3</a:t>
                      </a:r>
                    </a:p>
                  </a:txBody>
                  <a:tcPr anchor="ctr"/>
                </a:tc>
                <a:tc>
                  <a:txBody>
                    <a:bodyPr/>
                    <a:lstStyle/>
                    <a:p>
                      <a:pPr algn="ctr"/>
                      <a:endParaRPr lang="en-IN" sz="900" dirty="0"/>
                    </a:p>
                  </a:txBody>
                  <a:tcPr/>
                </a:tc>
                <a:tc>
                  <a:txBody>
                    <a:bodyPr/>
                    <a:lstStyle/>
                    <a:p>
                      <a:r>
                        <a:rPr lang="en-US" sz="900" baseline="0" dirty="0"/>
                        <a:t>https://openclipart.org/detail/216524/many-and-few</a:t>
                      </a:r>
                      <a:endParaRPr lang="en-IN" sz="900" baseline="0" dirty="0"/>
                    </a:p>
                  </a:txBody>
                  <a:tcPr/>
                </a:tc>
                <a:extLst>
                  <a:ext uri="{0D108BD9-81ED-4DB2-BD59-A6C34878D82A}">
                    <a16:rowId xmlns:a16="http://schemas.microsoft.com/office/drawing/2014/main" val="10002"/>
                  </a:ext>
                </a:extLst>
              </a:tr>
              <a:tr h="389313">
                <a:tc>
                  <a:txBody>
                    <a:bodyPr/>
                    <a:lstStyle/>
                    <a:p>
                      <a:pPr algn="ctr"/>
                      <a:r>
                        <a:rPr lang="en-IN" sz="1000" dirty="0"/>
                        <a:t>3</a:t>
                      </a:r>
                    </a:p>
                  </a:txBody>
                  <a:tcPr anchor="ctr"/>
                </a:tc>
                <a:tc>
                  <a:txBody>
                    <a:bodyPr/>
                    <a:lstStyle/>
                    <a:p>
                      <a:pPr algn="ctr"/>
                      <a:endParaRPr lang="en-IN" sz="900" dirty="0"/>
                    </a:p>
                  </a:txBody>
                  <a:tcPr/>
                </a:tc>
                <a:tc>
                  <a:txBody>
                    <a:bodyPr/>
                    <a:lstStyle/>
                    <a:p>
                      <a:r>
                        <a:rPr lang="en-US" sz="900" dirty="0"/>
                        <a:t>https://openclipart.org/detail/216524/many-and-few</a:t>
                      </a:r>
                      <a:endParaRPr lang="en-IN" sz="900" dirty="0"/>
                    </a:p>
                  </a:txBody>
                  <a:tcPr/>
                </a:tc>
                <a:extLst>
                  <a:ext uri="{0D108BD9-81ED-4DB2-BD59-A6C34878D82A}">
                    <a16:rowId xmlns:a16="http://schemas.microsoft.com/office/drawing/2014/main" val="10003"/>
                  </a:ext>
                </a:extLst>
              </a:tr>
              <a:tr h="389313">
                <a:tc>
                  <a:txBody>
                    <a:bodyPr/>
                    <a:lstStyle/>
                    <a:p>
                      <a:pPr algn="ctr"/>
                      <a:r>
                        <a:rPr lang="en-IN" sz="1000" dirty="0"/>
                        <a:t>3</a:t>
                      </a:r>
                    </a:p>
                  </a:txBody>
                  <a:tcPr anchor="ctr"/>
                </a:tc>
                <a:tc>
                  <a:txBody>
                    <a:bodyPr/>
                    <a:lstStyle/>
                    <a:p>
                      <a:pPr algn="ctr"/>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https://openclipart.org/detail/303698/symbol-scale-of-the-justice</a:t>
                      </a:r>
                    </a:p>
                    <a:p>
                      <a:endParaRPr lang="en-IN" sz="900" dirty="0"/>
                    </a:p>
                  </a:txBody>
                  <a:tcPr/>
                </a:tc>
                <a:extLst>
                  <a:ext uri="{0D108BD9-81ED-4DB2-BD59-A6C34878D82A}">
                    <a16:rowId xmlns:a16="http://schemas.microsoft.com/office/drawing/2014/main" val="10004"/>
                  </a:ext>
                </a:extLst>
              </a:tr>
              <a:tr h="389313">
                <a:tc>
                  <a:txBody>
                    <a:bodyPr/>
                    <a:lstStyle/>
                    <a:p>
                      <a:pPr algn="ctr"/>
                      <a:r>
                        <a:rPr lang="en-IN" sz="1000" dirty="0"/>
                        <a:t>3</a:t>
                      </a:r>
                    </a:p>
                  </a:txBody>
                  <a:tcPr anchor="ctr"/>
                </a:tc>
                <a:tc>
                  <a:txBody>
                    <a:bodyPr/>
                    <a:lstStyle/>
                    <a:p>
                      <a:pPr algn="ctr"/>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https://openclipart.org/detail/310511/gavel-and-sound-block-icon</a:t>
                      </a:r>
                    </a:p>
                    <a:p>
                      <a:endParaRPr lang="en-IN" sz="900" dirty="0"/>
                    </a:p>
                  </a:txBody>
                  <a:tcPr/>
                </a:tc>
                <a:extLst>
                  <a:ext uri="{0D108BD9-81ED-4DB2-BD59-A6C34878D82A}">
                    <a16:rowId xmlns:a16="http://schemas.microsoft.com/office/drawing/2014/main" val="10005"/>
                  </a:ext>
                </a:extLst>
              </a:tr>
              <a:tr h="389313">
                <a:tc>
                  <a:txBody>
                    <a:bodyPr/>
                    <a:lstStyle/>
                    <a:p>
                      <a:pPr algn="ctr"/>
                      <a:r>
                        <a:rPr lang="en-IN" sz="1000" dirty="0"/>
                        <a:t>3</a:t>
                      </a:r>
                    </a:p>
                  </a:txBody>
                  <a:tcPr anchor="ctr"/>
                </a:tc>
                <a:tc>
                  <a:txBody>
                    <a:bodyPr/>
                    <a:lstStyle/>
                    <a:p>
                      <a:pPr algn="ctr"/>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https://openclipart.org/detail/282302/note</a:t>
                      </a:r>
                    </a:p>
                    <a:p>
                      <a:endParaRPr lang="en-IN" sz="900" dirty="0"/>
                    </a:p>
                  </a:txBody>
                  <a:tcPr/>
                </a:tc>
                <a:extLst>
                  <a:ext uri="{0D108BD9-81ED-4DB2-BD59-A6C34878D82A}">
                    <a16:rowId xmlns:a16="http://schemas.microsoft.com/office/drawing/2014/main" val="10006"/>
                  </a:ext>
                </a:extLst>
              </a:tr>
              <a:tr h="389313">
                <a:tc>
                  <a:txBody>
                    <a:bodyPr/>
                    <a:lstStyle/>
                    <a:p>
                      <a:pPr algn="ctr"/>
                      <a:r>
                        <a:rPr lang="en-IN" sz="1000" dirty="0"/>
                        <a:t>3</a:t>
                      </a:r>
                    </a:p>
                  </a:txBody>
                  <a:tcPr anchor="ctr"/>
                </a:tc>
                <a:tc>
                  <a:txBody>
                    <a:bodyPr/>
                    <a:lstStyle/>
                    <a:p>
                      <a:pPr algn="ctr"/>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latin typeface="+mn-lt"/>
                        </a:rPr>
                        <a:t> </a:t>
                      </a:r>
                      <a:r>
                        <a:rPr lang="en-IN" sz="900" dirty="0">
                          <a:latin typeface="+mn-lt"/>
                          <a:hlinkClick r:id="rId4"/>
                        </a:rPr>
                        <a:t>https://commons.wikimedia.org/wiki/File:Indian_Parliament_Building_Delhi_India.JPG</a:t>
                      </a:r>
                      <a:r>
                        <a:rPr lang="en-IN" sz="900" dirty="0">
                          <a:latin typeface="+mn-lt"/>
                        </a:rPr>
                        <a:t>  (</a:t>
                      </a:r>
                      <a:r>
                        <a:rPr lang="en-US" sz="900" b="0" i="0" dirty="0" err="1">
                          <a:solidFill>
                            <a:srgbClr val="202122"/>
                          </a:solidFill>
                          <a:effectLst/>
                          <a:latin typeface="+mn-lt"/>
                        </a:rPr>
                        <a:t>Shahnoor</a:t>
                      </a:r>
                      <a:r>
                        <a:rPr lang="en-US" sz="900" b="0" i="0" dirty="0">
                          <a:solidFill>
                            <a:srgbClr val="202122"/>
                          </a:solidFill>
                          <a:effectLst/>
                          <a:latin typeface="+mn-lt"/>
                        </a:rPr>
                        <a:t> Habib </a:t>
                      </a:r>
                      <a:r>
                        <a:rPr lang="en-US" sz="900" b="0" i="0" dirty="0" err="1">
                          <a:solidFill>
                            <a:srgbClr val="202122"/>
                          </a:solidFill>
                          <a:effectLst/>
                          <a:latin typeface="+mn-lt"/>
                        </a:rPr>
                        <a:t>Munmun</a:t>
                      </a:r>
                      <a:r>
                        <a:rPr lang="en-US" sz="900" b="0" i="0" dirty="0">
                          <a:solidFill>
                            <a:srgbClr val="202122"/>
                          </a:solidFill>
                          <a:effectLst/>
                          <a:latin typeface="+mn-lt"/>
                        </a:rPr>
                        <a:t>)</a:t>
                      </a:r>
                      <a:endParaRPr lang="en-US" sz="900" b="0" i="0" kern="1200" dirty="0">
                        <a:solidFill>
                          <a:schemeClr val="tx1"/>
                        </a:solidFill>
                        <a:effectLst/>
                        <a:latin typeface="+mn-lt"/>
                        <a:ea typeface="+mn-ea"/>
                        <a:cs typeface="+mn-cs"/>
                      </a:endParaRPr>
                    </a:p>
                    <a:p>
                      <a:endParaRPr lang="en-US" sz="900" b="0" i="0" kern="1200" dirty="0">
                        <a:solidFill>
                          <a:schemeClr val="dk1"/>
                        </a:solidFill>
                        <a:effectLst/>
                        <a:latin typeface="+mn-lt"/>
                        <a:ea typeface="+mn-ea"/>
                        <a:cs typeface="+mn-cs"/>
                      </a:endParaRPr>
                    </a:p>
                  </a:txBody>
                  <a:tcPr/>
                </a:tc>
                <a:extLst>
                  <a:ext uri="{0D108BD9-81ED-4DB2-BD59-A6C34878D82A}">
                    <a16:rowId xmlns:a16="http://schemas.microsoft.com/office/drawing/2014/main" val="10007"/>
                  </a:ext>
                </a:extLst>
              </a:tr>
              <a:tr h="389313">
                <a:tc>
                  <a:txBody>
                    <a:bodyPr/>
                    <a:lstStyle/>
                    <a:p>
                      <a:pPr algn="ctr"/>
                      <a:r>
                        <a:rPr lang="en-IN" sz="1000" dirty="0"/>
                        <a:t>4</a:t>
                      </a:r>
                    </a:p>
                  </a:txBody>
                  <a:tcPr anchor="ctr"/>
                </a:tc>
                <a:tc>
                  <a:txBody>
                    <a:bodyPr/>
                    <a:lstStyle/>
                    <a:p>
                      <a:pPr algn="ctr"/>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https://openclipart.org/detail/233853/interview</a:t>
                      </a:r>
                    </a:p>
                    <a:p>
                      <a:endParaRPr lang="en-IN" sz="900" dirty="0"/>
                    </a:p>
                  </a:txBody>
                  <a:tcPr/>
                </a:tc>
                <a:extLst>
                  <a:ext uri="{0D108BD9-81ED-4DB2-BD59-A6C34878D82A}">
                    <a16:rowId xmlns:a16="http://schemas.microsoft.com/office/drawing/2014/main" val="10008"/>
                  </a:ext>
                </a:extLst>
              </a:tr>
              <a:tr h="389313">
                <a:tc>
                  <a:txBody>
                    <a:bodyPr/>
                    <a:lstStyle/>
                    <a:p>
                      <a:pPr algn="ctr"/>
                      <a:r>
                        <a:rPr lang="en-IN" sz="1000" dirty="0"/>
                        <a:t>4</a:t>
                      </a:r>
                    </a:p>
                  </a:txBody>
                  <a:tcPr anchor="ctr"/>
                </a:tc>
                <a:tc>
                  <a:txBody>
                    <a:bodyPr/>
                    <a:lstStyle/>
                    <a:p>
                      <a:pPr algn="ctr"/>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https://openclipart.org/detail/78409/conference</a:t>
                      </a:r>
                    </a:p>
                    <a:p>
                      <a:endParaRPr lang="en-IN" sz="900" dirty="0"/>
                    </a:p>
                  </a:txBody>
                  <a:tcPr/>
                </a:tc>
                <a:extLst>
                  <a:ext uri="{0D108BD9-81ED-4DB2-BD59-A6C34878D82A}">
                    <a16:rowId xmlns:a16="http://schemas.microsoft.com/office/drawing/2014/main" val="10009"/>
                  </a:ext>
                </a:extLst>
              </a:tr>
              <a:tr h="389313">
                <a:tc>
                  <a:txBody>
                    <a:bodyPr/>
                    <a:lstStyle/>
                    <a:p>
                      <a:pPr algn="ctr"/>
                      <a:r>
                        <a:rPr lang="en-IN" sz="1000" dirty="0"/>
                        <a:t>4</a:t>
                      </a:r>
                    </a:p>
                  </a:txBody>
                  <a:tcPr anchor="ctr"/>
                </a:tc>
                <a:tc>
                  <a:txBody>
                    <a:bodyPr/>
                    <a:lstStyle/>
                    <a:p>
                      <a:pPr algn="ctr"/>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solidFill>
                            <a:schemeClr val="tx1"/>
                          </a:solidFill>
                        </a:rPr>
                        <a:t>Constitution - https://commons.wikimedia.org/wiki/File:The_Constitution_of_India_(Original_Calligraphed_and_Illuminated_Version).djvu</a:t>
                      </a:r>
                    </a:p>
                    <a:p>
                      <a:endParaRPr lang="en-IN" sz="900" dirty="0"/>
                    </a:p>
                  </a:txBody>
                  <a:tcPr/>
                </a:tc>
                <a:extLst>
                  <a:ext uri="{0D108BD9-81ED-4DB2-BD59-A6C34878D82A}">
                    <a16:rowId xmlns:a16="http://schemas.microsoft.com/office/drawing/2014/main" val="10010"/>
                  </a:ext>
                </a:extLst>
              </a:tr>
              <a:tr h="389313">
                <a:tc>
                  <a:txBody>
                    <a:bodyPr/>
                    <a:lstStyle/>
                    <a:p>
                      <a:pPr algn="ctr"/>
                      <a:r>
                        <a:rPr lang="en-IN" sz="1000" dirty="0"/>
                        <a:t>5</a:t>
                      </a:r>
                    </a:p>
                  </a:txBody>
                  <a:tcPr anchor="ctr"/>
                </a:tc>
                <a:tc>
                  <a:txBody>
                    <a:bodyPr/>
                    <a:lstStyle/>
                    <a:p>
                      <a:pPr algn="ctr"/>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a:t>
                      </a:r>
                      <a:r>
                        <a:rPr lang="en-US" sz="900" dirty="0" err="1">
                          <a:hlinkClick r:id="rId5"/>
                        </a:rPr>
                        <a:t>india</a:t>
                      </a:r>
                      <a:r>
                        <a:rPr lang="en-US" sz="900" dirty="0">
                          <a:hlinkClick r:id="rId5"/>
                        </a:rPr>
                        <a:t>-flag-independence-day</a:t>
                      </a:r>
                      <a:r>
                        <a:rPr lang="en-US" sz="900" dirty="0"/>
                        <a:t>" by </a:t>
                      </a:r>
                      <a:r>
                        <a:rPr lang="en-US" sz="900" dirty="0" err="1">
                          <a:hlinkClick r:id="rId6"/>
                        </a:rPr>
                        <a:t>bmnnetwork</a:t>
                      </a:r>
                      <a:r>
                        <a:rPr lang="en-US" sz="900" dirty="0"/>
                        <a:t> is marked with </a:t>
                      </a:r>
                      <a:r>
                        <a:rPr lang="en-US" sz="900" dirty="0">
                          <a:hlinkClick r:id="rId7"/>
                        </a:rPr>
                        <a:t>CC BY 2.0</a:t>
                      </a:r>
                      <a:r>
                        <a:rPr lang="en-US" sz="9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p>
                  </a:txBody>
                  <a:tcPr/>
                </a:tc>
                <a:extLst>
                  <a:ext uri="{0D108BD9-81ED-4DB2-BD59-A6C34878D82A}">
                    <a16:rowId xmlns:a16="http://schemas.microsoft.com/office/drawing/2014/main" val="10011"/>
                  </a:ext>
                </a:extLst>
              </a:tr>
              <a:tr h="389313">
                <a:tc>
                  <a:txBody>
                    <a:bodyPr/>
                    <a:lstStyle/>
                    <a:p>
                      <a:pPr algn="ctr"/>
                      <a:r>
                        <a:rPr lang="en-IN" sz="1000" dirty="0"/>
                        <a:t>5</a:t>
                      </a:r>
                    </a:p>
                  </a:txBody>
                  <a:tcPr anchor="ctr"/>
                </a:tc>
                <a:tc>
                  <a:txBody>
                    <a:bodyPr/>
                    <a:lstStyle/>
                    <a:p>
                      <a:pPr algn="ctr"/>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a:t>
                      </a:r>
                      <a:r>
                        <a:rPr lang="en-US" sz="900" dirty="0">
                          <a:hlinkClick r:id="rId8"/>
                        </a:rPr>
                        <a:t>Bangladesh flag</a:t>
                      </a:r>
                      <a:r>
                        <a:rPr lang="en-US" sz="900" dirty="0"/>
                        <a:t>" by </a:t>
                      </a:r>
                      <a:r>
                        <a:rPr lang="en-US" sz="900" dirty="0">
                          <a:hlinkClick r:id="rId9"/>
                        </a:rPr>
                        <a:t>The Clear Communication People</a:t>
                      </a:r>
                      <a:r>
                        <a:rPr lang="en-US" sz="900" dirty="0"/>
                        <a:t> is marked with </a:t>
                      </a:r>
                      <a:r>
                        <a:rPr lang="en-US" sz="900" dirty="0">
                          <a:hlinkClick r:id="rId10"/>
                        </a:rPr>
                        <a:t>CC BY-NC-ND 2.0</a:t>
                      </a:r>
                      <a:r>
                        <a:rPr lang="en-US" sz="900" dirty="0"/>
                        <a:t>. </a:t>
                      </a:r>
                    </a:p>
                  </a:txBody>
                  <a:tcPr/>
                </a:tc>
                <a:extLst>
                  <a:ext uri="{0D108BD9-81ED-4DB2-BD59-A6C34878D82A}">
                    <a16:rowId xmlns:a16="http://schemas.microsoft.com/office/drawing/2014/main" val="10012"/>
                  </a:ext>
                </a:extLst>
              </a:tr>
              <a:tr h="389313">
                <a:tc>
                  <a:txBody>
                    <a:bodyPr/>
                    <a:lstStyle/>
                    <a:p>
                      <a:pPr algn="ctr"/>
                      <a:r>
                        <a:rPr lang="en-IN" sz="1000" dirty="0"/>
                        <a:t>5</a:t>
                      </a:r>
                    </a:p>
                  </a:txBody>
                  <a:tcPr anchor="ctr"/>
                </a:tc>
                <a:tc>
                  <a:txBody>
                    <a:bodyPr/>
                    <a:lstStyle/>
                    <a:p>
                      <a:pPr algn="ctr"/>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a:t>
                      </a:r>
                      <a:r>
                        <a:rPr lang="en-US" sz="900" dirty="0">
                          <a:hlinkClick r:id="rId11"/>
                        </a:rPr>
                        <a:t>Indonesia flag</a:t>
                      </a:r>
                      <a:r>
                        <a:rPr lang="en-US" sz="900" dirty="0"/>
                        <a:t>" by </a:t>
                      </a:r>
                      <a:r>
                        <a:rPr lang="en-US" sz="900" dirty="0">
                          <a:hlinkClick r:id="rId9"/>
                        </a:rPr>
                        <a:t>The Clear Communication People</a:t>
                      </a:r>
                      <a:r>
                        <a:rPr lang="en-US" sz="900" dirty="0"/>
                        <a:t> is marked with </a:t>
                      </a:r>
                      <a:r>
                        <a:rPr lang="en-US" sz="900" dirty="0">
                          <a:hlinkClick r:id="rId12"/>
                        </a:rPr>
                        <a:t>CC BY-NC-ND 2.0</a:t>
                      </a:r>
                      <a:r>
                        <a:rPr lang="en-US" sz="900" dirty="0"/>
                        <a:t>. </a:t>
                      </a:r>
                    </a:p>
                  </a:txBody>
                  <a:tcPr/>
                </a:tc>
                <a:extLst>
                  <a:ext uri="{0D108BD9-81ED-4DB2-BD59-A6C34878D82A}">
                    <a16:rowId xmlns:a16="http://schemas.microsoft.com/office/drawing/2014/main" val="10013"/>
                  </a:ext>
                </a:extLst>
              </a:tr>
            </a:tbl>
          </a:graphicData>
        </a:graphic>
      </p:graphicFrame>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18863" y="2204864"/>
            <a:ext cx="316356" cy="447146"/>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29940" y="3095806"/>
            <a:ext cx="294202" cy="294202"/>
          </a:xfrm>
          <a:prstGeom prst="rect">
            <a:avLst/>
          </a:prstGeom>
        </p:spPr>
      </p:pic>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648584" y="2740871"/>
            <a:ext cx="256915" cy="222931"/>
          </a:xfrm>
          <a:prstGeom prst="rect">
            <a:avLst/>
          </a:prstGeom>
        </p:spPr>
      </p:pic>
      <p:pic>
        <p:nvPicPr>
          <p:cNvPr id="11" name="Picture 10"/>
          <p:cNvPicPr>
            <a:picLocks noChangeAspect="1"/>
          </p:cNvPicPr>
          <p:nvPr/>
        </p:nvPicPr>
        <p:blipFill rotWithShape="1">
          <a:blip r:embed="rId16" cstate="print">
            <a:extLst>
              <a:ext uri="{28A0092B-C50C-407E-A947-70E740481C1C}">
                <a14:useLocalDpi xmlns:a14="http://schemas.microsoft.com/office/drawing/2010/main" val="0"/>
              </a:ext>
            </a:extLst>
          </a:blip>
          <a:srcRect l="92445" t="21106" r="-934" b="59631"/>
          <a:stretch/>
        </p:blipFill>
        <p:spPr>
          <a:xfrm>
            <a:off x="2680218" y="1546841"/>
            <a:ext cx="193647" cy="309836"/>
          </a:xfrm>
          <a:prstGeom prst="rect">
            <a:avLst/>
          </a:prstGeom>
        </p:spPr>
      </p:pic>
      <p:grpSp>
        <p:nvGrpSpPr>
          <p:cNvPr id="15" name="Group 14"/>
          <p:cNvGrpSpPr/>
          <p:nvPr/>
        </p:nvGrpSpPr>
        <p:grpSpPr>
          <a:xfrm>
            <a:off x="2629618" y="1851561"/>
            <a:ext cx="294847" cy="369500"/>
            <a:chOff x="2853386" y="718749"/>
            <a:chExt cx="2135232" cy="2675859"/>
          </a:xfrm>
        </p:grpSpPr>
        <p:pic>
          <p:nvPicPr>
            <p:cNvPr id="16" name="Picture 15"/>
            <p:cNvPicPr>
              <a:picLocks noChangeAspect="1"/>
            </p:cNvPicPr>
            <p:nvPr/>
          </p:nvPicPr>
          <p:blipFill rotWithShape="1">
            <a:blip r:embed="rId17" cstate="print">
              <a:extLst>
                <a:ext uri="{28A0092B-C50C-407E-A947-70E740481C1C}">
                  <a14:useLocalDpi xmlns:a14="http://schemas.microsoft.com/office/drawing/2010/main" val="0"/>
                </a:ext>
              </a:extLst>
            </a:blip>
            <a:srcRect l="66638" t="7155" r="-14951" b="37987"/>
            <a:stretch/>
          </p:blipFill>
          <p:spPr>
            <a:xfrm>
              <a:off x="2853386" y="718749"/>
              <a:ext cx="2088232" cy="1656184"/>
            </a:xfrm>
            <a:prstGeom prst="triangle">
              <a:avLst/>
            </a:prstGeom>
          </p:spPr>
        </p:pic>
        <p:pic>
          <p:nvPicPr>
            <p:cNvPr id="17" name="Picture 16"/>
            <p:cNvPicPr>
              <a:picLocks noChangeAspect="1"/>
            </p:cNvPicPr>
            <p:nvPr/>
          </p:nvPicPr>
          <p:blipFill rotWithShape="1">
            <a:blip r:embed="rId17" cstate="print">
              <a:extLst>
                <a:ext uri="{28A0092B-C50C-407E-A947-70E740481C1C}">
                  <a14:useLocalDpi xmlns:a14="http://schemas.microsoft.com/office/drawing/2010/main" val="0"/>
                </a:ext>
              </a:extLst>
            </a:blip>
            <a:srcRect l="66638" t="7155" r="-14951" b="37987"/>
            <a:stretch/>
          </p:blipFill>
          <p:spPr>
            <a:xfrm>
              <a:off x="2900386" y="1738424"/>
              <a:ext cx="2088232" cy="1656184"/>
            </a:xfrm>
            <a:prstGeom prst="triangle">
              <a:avLst/>
            </a:prstGeom>
          </p:spPr>
        </p:pic>
      </p:grpSp>
      <p:pic>
        <p:nvPicPr>
          <p:cNvPr id="18" name="Picture 1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565575" y="4271749"/>
            <a:ext cx="422933" cy="237371"/>
          </a:xfrm>
          <a:prstGeom prst="rect">
            <a:avLst/>
          </a:prstGeom>
        </p:spPr>
      </p:pic>
      <p:pic>
        <p:nvPicPr>
          <p:cNvPr id="20" name="Picture 1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581014" y="3856493"/>
            <a:ext cx="392054" cy="300064"/>
          </a:xfrm>
          <a:prstGeom prst="rect">
            <a:avLst/>
          </a:prstGeom>
        </p:spPr>
      </p:pic>
      <p:pic>
        <p:nvPicPr>
          <p:cNvPr id="21" name="Picture 2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561957" y="5059728"/>
            <a:ext cx="343477" cy="229096"/>
          </a:xfrm>
          <a:prstGeom prst="rect">
            <a:avLst/>
          </a:prstGeom>
        </p:spPr>
      </p:pic>
      <p:pic>
        <p:nvPicPr>
          <p:cNvPr id="24" name="Picture 2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581014" y="5452979"/>
            <a:ext cx="324420" cy="216703"/>
          </a:xfrm>
          <a:prstGeom prst="rect">
            <a:avLst/>
          </a:prstGeom>
        </p:spPr>
      </p:pic>
      <p:pic>
        <p:nvPicPr>
          <p:cNvPr id="28" name="Picture 2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581014" y="5834180"/>
            <a:ext cx="325486" cy="216779"/>
          </a:xfrm>
          <a:prstGeom prst="rect">
            <a:avLst/>
          </a:prstGeom>
        </p:spPr>
      </p:pic>
      <p:pic>
        <p:nvPicPr>
          <p:cNvPr id="6" name="Picture 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629618" y="1110226"/>
            <a:ext cx="321423" cy="321423"/>
          </a:xfrm>
          <a:prstGeom prst="rect">
            <a:avLst/>
          </a:prstGeom>
        </p:spPr>
      </p:pic>
      <p:pic>
        <p:nvPicPr>
          <p:cNvPr id="22" name="Picture 4" descr="File:The Constitution of India (Original Calligraphed and Illuminated Version).djvu">
            <a:extLst>
              <a:ext uri="{FF2B5EF4-FFF2-40B4-BE49-F238E27FC236}">
                <a16:creationId xmlns:a16="http://schemas.microsoft.com/office/drawing/2014/main" id="{38942E6F-FBEE-2CEE-3BC2-632621F21293}"/>
              </a:ext>
            </a:extLst>
          </p:cNvPr>
          <p:cNvPicPr>
            <a:picLocks noChangeAspect="1" noChangeArrowheads="1"/>
          </p:cNvPicPr>
          <p:nvPr/>
        </p:nvPicPr>
        <p:blipFill>
          <a:blip r:embed="rId24" cstate="print">
            <a:extLst>
              <a:ext uri="{BEBA8EAE-BF5A-486C-A8C5-ECC9F3942E4B}">
                <a14:imgProps xmlns:a14="http://schemas.microsoft.com/office/drawing/2010/main">
                  <a14:imgLayer r:embed="rId2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613655" y="4663207"/>
            <a:ext cx="203348" cy="26770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5EBB89DF-015F-E6EF-7EE7-D3A584D9A6E3}"/>
              </a:ext>
            </a:extLst>
          </p:cNvPr>
          <p:cNvPicPr>
            <a:picLocks noChangeAspect="1" noChangeArrowheads="1"/>
          </p:cNvPicPr>
          <p:nvPr/>
        </p:nvPicPr>
        <p:blipFill rotWithShape="1">
          <a:blip r:embed="rId26" cstate="print">
            <a:extLst>
              <a:ext uri="{BEBA8EAE-BF5A-486C-A8C5-ECC9F3942E4B}">
                <a14:imgProps xmlns:a14="http://schemas.microsoft.com/office/drawing/2010/main">
                  <a14:imgLayer r:embed="rId27">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t="10122"/>
          <a:stretch/>
        </p:blipFill>
        <p:spPr bwMode="auto">
          <a:xfrm>
            <a:off x="2615618" y="3531443"/>
            <a:ext cx="316356" cy="2209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6582EEB0-1FE4-49B4-BD65-584833C40CF9}"/>
              </a:ext>
            </a:extLst>
          </p:cNvPr>
          <p:cNvGraphicFramePr>
            <a:graphicFrameLocks noGrp="1"/>
          </p:cNvGraphicFramePr>
          <p:nvPr>
            <p:extLst>
              <p:ext uri="{D42A27DB-BD31-4B8C-83A1-F6EECF244321}">
                <p14:modId xmlns:p14="http://schemas.microsoft.com/office/powerpoint/2010/main" val="3595161050"/>
              </p:ext>
            </p:extLst>
          </p:nvPr>
        </p:nvGraphicFramePr>
        <p:xfrm>
          <a:off x="1127448" y="700345"/>
          <a:ext cx="9937104" cy="5457309"/>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pPr algn="ctr"/>
                      <a:r>
                        <a:rPr lang="en-IN" sz="1000" dirty="0"/>
                        <a:t>5</a:t>
                      </a:r>
                    </a:p>
                  </a:txBody>
                  <a:tcPr anchor="ct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a:t>
                      </a:r>
                      <a:r>
                        <a:rPr lang="en-US" sz="900" dirty="0">
                          <a:hlinkClick r:id="rId3"/>
                        </a:rPr>
                        <a:t>Sri Lanka flag</a:t>
                      </a:r>
                      <a:r>
                        <a:rPr lang="en-US" sz="900" dirty="0"/>
                        <a:t>" by </a:t>
                      </a:r>
                      <a:r>
                        <a:rPr lang="en-US" sz="900" dirty="0">
                          <a:hlinkClick r:id="rId4"/>
                        </a:rPr>
                        <a:t>The Clear Communication People</a:t>
                      </a:r>
                      <a:r>
                        <a:rPr lang="en-US" sz="900" dirty="0"/>
                        <a:t> is marked with </a:t>
                      </a:r>
                      <a:r>
                        <a:rPr lang="en-US" sz="900" dirty="0">
                          <a:hlinkClick r:id="rId5"/>
                        </a:rPr>
                        <a:t>CC BY-NC-ND 2.0</a:t>
                      </a:r>
                      <a:r>
                        <a:rPr lang="en-US" sz="900" dirty="0"/>
                        <a:t>. </a:t>
                      </a:r>
                    </a:p>
                  </a:txBody>
                  <a:tcPr/>
                </a:tc>
                <a:extLst>
                  <a:ext uri="{0D108BD9-81ED-4DB2-BD59-A6C34878D82A}">
                    <a16:rowId xmlns:a16="http://schemas.microsoft.com/office/drawing/2014/main" val="10001"/>
                  </a:ext>
                </a:extLst>
              </a:tr>
              <a:tr h="389313">
                <a:tc>
                  <a:txBody>
                    <a:bodyPr/>
                    <a:lstStyle/>
                    <a:p>
                      <a:pPr algn="ctr"/>
                      <a:r>
                        <a:rPr lang="en-IN" sz="1000" dirty="0"/>
                        <a:t>5</a:t>
                      </a:r>
                    </a:p>
                  </a:txBody>
                  <a:tcPr anchor="ct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a:t>
                      </a:r>
                      <a:r>
                        <a:rPr lang="en-US" sz="900" dirty="0">
                          <a:hlinkClick r:id="rId6"/>
                        </a:rPr>
                        <a:t>Denmark flag</a:t>
                      </a:r>
                      <a:r>
                        <a:rPr lang="en-US" sz="900" dirty="0"/>
                        <a:t>" by </a:t>
                      </a:r>
                      <a:r>
                        <a:rPr lang="en-US" sz="900" dirty="0">
                          <a:hlinkClick r:id="rId4"/>
                        </a:rPr>
                        <a:t>The Clear Communication People</a:t>
                      </a:r>
                      <a:r>
                        <a:rPr lang="en-US" sz="900" dirty="0"/>
                        <a:t> is marked with </a:t>
                      </a:r>
                      <a:r>
                        <a:rPr lang="en-US" sz="900" dirty="0">
                          <a:hlinkClick r:id="rId5"/>
                        </a:rPr>
                        <a:t>CC BY-NC-ND 2.0</a:t>
                      </a:r>
                      <a:r>
                        <a:rPr lang="en-US" sz="900" dirty="0"/>
                        <a:t>. </a:t>
                      </a:r>
                    </a:p>
                  </a:txBody>
                  <a:tcPr/>
                </a:tc>
                <a:extLst>
                  <a:ext uri="{0D108BD9-81ED-4DB2-BD59-A6C34878D82A}">
                    <a16:rowId xmlns:a16="http://schemas.microsoft.com/office/drawing/2014/main" val="10002"/>
                  </a:ext>
                </a:extLst>
              </a:tr>
              <a:tr h="389313">
                <a:tc>
                  <a:txBody>
                    <a:bodyPr/>
                    <a:lstStyle/>
                    <a:p>
                      <a:pPr algn="ctr"/>
                      <a:r>
                        <a:rPr lang="en-IN" sz="1000" dirty="0"/>
                        <a:t>5</a:t>
                      </a:r>
                    </a:p>
                  </a:txBody>
                  <a:tcPr anchor="ct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https://openclipart.org/detail/17772/flag-of-nepal</a:t>
                      </a:r>
                    </a:p>
                  </a:txBody>
                  <a:tcPr/>
                </a:tc>
                <a:extLst>
                  <a:ext uri="{0D108BD9-81ED-4DB2-BD59-A6C34878D82A}">
                    <a16:rowId xmlns:a16="http://schemas.microsoft.com/office/drawing/2014/main" val="10003"/>
                  </a:ext>
                </a:extLst>
              </a:tr>
              <a:tr h="389313">
                <a:tc>
                  <a:txBody>
                    <a:bodyPr/>
                    <a:lstStyle/>
                    <a:p>
                      <a:pPr algn="ctr"/>
                      <a:r>
                        <a:rPr lang="en-IN" sz="1000" dirty="0"/>
                        <a:t>5</a:t>
                      </a:r>
                    </a:p>
                  </a:txBody>
                  <a:tcPr anchor="ct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a:solidFill>
                            <a:schemeClr val="tx1"/>
                          </a:solidFill>
                          <a:latin typeface="+mn-lt"/>
                          <a:ea typeface="+mn-ea"/>
                          <a:cs typeface="+mn-cs"/>
                        </a:rPr>
                        <a:t> </a:t>
                      </a:r>
                      <a:r>
                        <a:rPr lang="en-US" sz="900" dirty="0"/>
                        <a:t>"</a:t>
                      </a:r>
                      <a:r>
                        <a:rPr lang="en-US" sz="900" dirty="0">
                          <a:hlinkClick r:id="rId7"/>
                        </a:rPr>
                        <a:t>Louisiana's Statehood Flag, 1812-1817</a:t>
                      </a:r>
                      <a:r>
                        <a:rPr lang="en-US" sz="900" dirty="0"/>
                        <a:t>" by </a:t>
                      </a:r>
                      <a:r>
                        <a:rPr lang="en-US" sz="900" dirty="0" err="1">
                          <a:hlinkClick r:id="rId8"/>
                        </a:rPr>
                        <a:t>RegiDaws</a:t>
                      </a:r>
                      <a:r>
                        <a:rPr lang="en-US" sz="900" dirty="0"/>
                        <a:t> is marked with </a:t>
                      </a:r>
                      <a:r>
                        <a:rPr lang="en-US" sz="900" dirty="0">
                          <a:hlinkClick r:id="rId9"/>
                        </a:rPr>
                        <a:t>CC BY-NC 2.0</a:t>
                      </a:r>
                      <a:r>
                        <a:rPr lang="en-US" sz="900" dirty="0"/>
                        <a:t>. </a:t>
                      </a:r>
                    </a:p>
                    <a:p>
                      <a:endParaRPr lang="en-US" sz="900" dirty="0"/>
                    </a:p>
                  </a:txBody>
                  <a:tcPr/>
                </a:tc>
                <a:extLst>
                  <a:ext uri="{0D108BD9-81ED-4DB2-BD59-A6C34878D82A}">
                    <a16:rowId xmlns:a16="http://schemas.microsoft.com/office/drawing/2014/main" val="10004"/>
                  </a:ext>
                </a:extLst>
              </a:tr>
              <a:tr h="389313">
                <a:tc>
                  <a:txBody>
                    <a:bodyPr/>
                    <a:lstStyle/>
                    <a:p>
                      <a:pPr algn="ctr"/>
                      <a:r>
                        <a:rPr lang="en-IN" sz="1000" dirty="0"/>
                        <a:t>5</a:t>
                      </a:r>
                    </a:p>
                  </a:txBody>
                  <a:tcPr anchor="ct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a:t>
                      </a:r>
                      <a:r>
                        <a:rPr lang="en-US" sz="900" dirty="0">
                          <a:hlinkClick r:id="rId10"/>
                        </a:rPr>
                        <a:t>UK flag</a:t>
                      </a:r>
                      <a:r>
                        <a:rPr lang="en-US" sz="900" dirty="0"/>
                        <a:t>" by </a:t>
                      </a:r>
                      <a:r>
                        <a:rPr lang="en-US" sz="900" dirty="0">
                          <a:hlinkClick r:id="rId4"/>
                        </a:rPr>
                        <a:t>The Clear Communication People</a:t>
                      </a:r>
                      <a:r>
                        <a:rPr lang="en-US" sz="900" dirty="0"/>
                        <a:t> is marked with </a:t>
                      </a:r>
                      <a:r>
                        <a:rPr lang="en-US" sz="900" dirty="0">
                          <a:hlinkClick r:id="rId5"/>
                        </a:rPr>
                        <a:t>CC BY-NC-ND 2.0</a:t>
                      </a:r>
                      <a:r>
                        <a:rPr lang="en-US" sz="900" dirty="0"/>
                        <a:t>. </a:t>
                      </a:r>
                    </a:p>
                  </a:txBody>
                  <a:tcPr/>
                </a:tc>
                <a:extLst>
                  <a:ext uri="{0D108BD9-81ED-4DB2-BD59-A6C34878D82A}">
                    <a16:rowId xmlns:a16="http://schemas.microsoft.com/office/drawing/2014/main" val="10005"/>
                  </a:ext>
                </a:extLst>
              </a:tr>
              <a:tr h="389313">
                <a:tc>
                  <a:txBody>
                    <a:bodyPr/>
                    <a:lstStyle/>
                    <a:p>
                      <a:pPr algn="ctr"/>
                      <a:r>
                        <a:rPr lang="en-IN" sz="1000" dirty="0"/>
                        <a:t>5</a:t>
                      </a:r>
                    </a:p>
                  </a:txBody>
                  <a:tcPr anchor="ct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https://openclipart.org/detail/194649/flag-of-the-kingdom-of-saudi-arabia</a:t>
                      </a:r>
                    </a:p>
                  </a:txBody>
                  <a:tcPr/>
                </a:tc>
                <a:extLst>
                  <a:ext uri="{0D108BD9-81ED-4DB2-BD59-A6C34878D82A}">
                    <a16:rowId xmlns:a16="http://schemas.microsoft.com/office/drawing/2014/main" val="10006"/>
                  </a:ext>
                </a:extLst>
              </a:tr>
              <a:tr h="389313">
                <a:tc>
                  <a:txBody>
                    <a:bodyPr/>
                    <a:lstStyle/>
                    <a:p>
                      <a:pPr algn="ctr"/>
                      <a:r>
                        <a:rPr lang="en-IN" sz="1000" dirty="0"/>
                        <a:t>5</a:t>
                      </a:r>
                    </a:p>
                  </a:txBody>
                  <a:tcPr anchor="ct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a:t>
                      </a:r>
                      <a:r>
                        <a:rPr lang="en-US" sz="900" dirty="0">
                          <a:hlinkClick r:id="rId11"/>
                        </a:rPr>
                        <a:t>Israel flag</a:t>
                      </a:r>
                      <a:r>
                        <a:rPr lang="en-US" sz="900" dirty="0"/>
                        <a:t>" by </a:t>
                      </a:r>
                      <a:r>
                        <a:rPr lang="en-US" sz="900" dirty="0">
                          <a:hlinkClick r:id="rId4"/>
                        </a:rPr>
                        <a:t>The Clear Communication People</a:t>
                      </a:r>
                      <a:r>
                        <a:rPr lang="en-US" sz="900" dirty="0"/>
                        <a:t> is marked with </a:t>
                      </a:r>
                      <a:r>
                        <a:rPr lang="en-US" sz="900" dirty="0">
                          <a:hlinkClick r:id="rId12"/>
                        </a:rPr>
                        <a:t>CC BY-NC-ND 2.0</a:t>
                      </a:r>
                      <a:r>
                        <a:rPr lang="en-US" sz="900" dirty="0"/>
                        <a:t>. </a:t>
                      </a:r>
                    </a:p>
                  </a:txBody>
                  <a:tcPr/>
                </a:tc>
                <a:extLst>
                  <a:ext uri="{0D108BD9-81ED-4DB2-BD59-A6C34878D82A}">
                    <a16:rowId xmlns:a16="http://schemas.microsoft.com/office/drawing/2014/main" val="10007"/>
                  </a:ext>
                </a:extLst>
              </a:tr>
              <a:tr h="389313">
                <a:tc>
                  <a:txBody>
                    <a:bodyPr/>
                    <a:lstStyle/>
                    <a:p>
                      <a:pPr algn="ctr"/>
                      <a:r>
                        <a:rPr lang="en-IN" sz="1000" dirty="0"/>
                        <a:t>5</a:t>
                      </a:r>
                    </a:p>
                  </a:txBody>
                  <a:tcPr anchor="ct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https://openclipart.org/detail/119965/newzealand#google_vignette</a:t>
                      </a:r>
                    </a:p>
                  </a:txBody>
                  <a:tcPr/>
                </a:tc>
                <a:extLst>
                  <a:ext uri="{0D108BD9-81ED-4DB2-BD59-A6C34878D82A}">
                    <a16:rowId xmlns:a16="http://schemas.microsoft.com/office/drawing/2014/main" val="10008"/>
                  </a:ext>
                </a:extLst>
              </a:tr>
              <a:tr h="389313">
                <a:tc>
                  <a:txBody>
                    <a:bodyPr/>
                    <a:lstStyle/>
                    <a:p>
                      <a:pPr algn="ctr"/>
                      <a:r>
                        <a:rPr lang="en-IN" sz="1000" dirty="0"/>
                        <a:t>5</a:t>
                      </a:r>
                    </a:p>
                  </a:txBody>
                  <a:tcPr anchor="ct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https://openclipart.org/detail/212804/flag-of-canada</a:t>
                      </a:r>
                    </a:p>
                  </a:txBody>
                  <a:tcPr/>
                </a:tc>
                <a:extLst>
                  <a:ext uri="{0D108BD9-81ED-4DB2-BD59-A6C34878D82A}">
                    <a16:rowId xmlns:a16="http://schemas.microsoft.com/office/drawing/2014/main" val="10009"/>
                  </a:ext>
                </a:extLst>
              </a:tr>
              <a:tr h="389313">
                <a:tc>
                  <a:txBody>
                    <a:bodyPr/>
                    <a:lstStyle/>
                    <a:p>
                      <a:pPr algn="ctr"/>
                      <a:endParaRPr lang="en-IN" sz="1000" dirty="0"/>
                    </a:p>
                  </a:txBody>
                  <a:tcPr anchor="ctr"/>
                </a:tc>
                <a:tc>
                  <a:txBody>
                    <a:bodyPr/>
                    <a:lstStyle/>
                    <a:p>
                      <a:endParaRPr lang="en-IN" sz="900" dirty="0"/>
                    </a:p>
                  </a:txBody>
                  <a:tcPr/>
                </a:tc>
                <a:tc>
                  <a:txBody>
                    <a:bodyPr/>
                    <a:lstStyle/>
                    <a:p>
                      <a:endParaRPr lang="en-US" sz="900" dirty="0"/>
                    </a:p>
                  </a:txBody>
                  <a:tcPr/>
                </a:tc>
                <a:extLst>
                  <a:ext uri="{0D108BD9-81ED-4DB2-BD59-A6C34878D82A}">
                    <a16:rowId xmlns:a16="http://schemas.microsoft.com/office/drawing/2014/main" val="10010"/>
                  </a:ext>
                </a:extLst>
              </a:tr>
              <a:tr h="389313">
                <a:tc>
                  <a:txBody>
                    <a:bodyPr/>
                    <a:lstStyle/>
                    <a:p>
                      <a:pPr algn="ctr"/>
                      <a:endParaRPr lang="en-IN" sz="1000" dirty="0"/>
                    </a:p>
                  </a:txBody>
                  <a:tcPr anchor="ctr"/>
                </a:tc>
                <a:tc>
                  <a:txBody>
                    <a:bodyPr/>
                    <a:lstStyle/>
                    <a:p>
                      <a:endParaRPr lang="en-IN" sz="900" dirty="0"/>
                    </a:p>
                  </a:txBody>
                  <a:tcPr/>
                </a:tc>
                <a:tc>
                  <a:txBody>
                    <a:bodyPr/>
                    <a:lstStyle/>
                    <a:p>
                      <a:endParaRPr lang="en-US" dirty="0"/>
                    </a:p>
                  </a:txBody>
                  <a:tcPr/>
                </a:tc>
                <a:extLst>
                  <a:ext uri="{0D108BD9-81ED-4DB2-BD59-A6C34878D82A}">
                    <a16:rowId xmlns:a16="http://schemas.microsoft.com/office/drawing/2014/main" val="10011"/>
                  </a:ext>
                </a:extLst>
              </a:tr>
              <a:tr h="389313">
                <a:tc>
                  <a:txBody>
                    <a:bodyPr/>
                    <a:lstStyle/>
                    <a:p>
                      <a:pPr algn="ctr"/>
                      <a:endParaRPr lang="en-IN" sz="1000" dirty="0"/>
                    </a:p>
                  </a:txBody>
                  <a:tcPr anchor="ct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2"/>
                  </a:ext>
                </a:extLst>
              </a:tr>
              <a:tr h="389313">
                <a:tc>
                  <a:txBody>
                    <a:bodyPr/>
                    <a:lstStyle/>
                    <a:p>
                      <a:pPr algn="ctr"/>
                      <a:endParaRPr lang="en-IN" sz="1000" dirty="0"/>
                    </a:p>
                  </a:txBody>
                  <a:tcPr anchor="ct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3"/>
                  </a:ext>
                </a:extLst>
              </a:tr>
            </a:tbl>
          </a:graphicData>
        </a:graphic>
      </p:graphicFrame>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39032" y="1179140"/>
            <a:ext cx="324954" cy="217059"/>
          </a:xfrm>
          <a:prstGeom prst="rect">
            <a:avLst/>
          </a:prstGeom>
        </p:spPr>
      </p:pic>
      <p:pic>
        <p:nvPicPr>
          <p:cNvPr id="27" name="Picture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39032" y="1598222"/>
            <a:ext cx="324954" cy="216425"/>
          </a:xfrm>
          <a:prstGeom prst="rect">
            <a:avLst/>
          </a:prstGeom>
        </p:spPr>
      </p:pic>
      <p:pic>
        <p:nvPicPr>
          <p:cNvPr id="26" name="Picture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716559" y="2014974"/>
            <a:ext cx="169901" cy="216779"/>
          </a:xfrm>
          <a:prstGeom prst="rect">
            <a:avLst/>
          </a:prstGeom>
        </p:spPr>
      </p:pic>
      <p:pic>
        <p:nvPicPr>
          <p:cNvPr id="30" name="Picture 2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631661" y="3106825"/>
            <a:ext cx="339696" cy="226322"/>
          </a:xfrm>
          <a:prstGeom prst="rect">
            <a:avLst/>
          </a:prstGeom>
        </p:spPr>
      </p:pic>
      <p:pic>
        <p:nvPicPr>
          <p:cNvPr id="31" name="Picture 3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629092" y="3497791"/>
            <a:ext cx="344835" cy="229666"/>
          </a:xfrm>
          <a:prstGeom prst="rect">
            <a:avLst/>
          </a:prstGeom>
        </p:spPr>
      </p:pic>
      <p:pic>
        <p:nvPicPr>
          <p:cNvPr id="32" name="Picture 3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629344" y="4308184"/>
            <a:ext cx="344331" cy="172165"/>
          </a:xfrm>
          <a:prstGeom prst="rect">
            <a:avLst/>
          </a:prstGeom>
        </p:spPr>
      </p:pic>
      <p:pic>
        <p:nvPicPr>
          <p:cNvPr id="33" name="Picture 3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629344" y="3927784"/>
            <a:ext cx="344331" cy="172165"/>
          </a:xfrm>
          <a:prstGeom prst="rect">
            <a:avLst/>
          </a:prstGeom>
        </p:spPr>
      </p:pic>
      <p:pic>
        <p:nvPicPr>
          <p:cNvPr id="35" name="Picture 3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638585" y="2757663"/>
            <a:ext cx="325848" cy="217020"/>
          </a:xfrm>
          <a:prstGeom prst="rect">
            <a:avLst/>
          </a:prstGeom>
        </p:spPr>
      </p:pic>
      <p:pic>
        <p:nvPicPr>
          <p:cNvPr id="36" name="Picture 3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625277" y="2340557"/>
            <a:ext cx="352465" cy="220643"/>
          </a:xfrm>
          <a:prstGeom prst="rect">
            <a:avLst/>
          </a:prstGeom>
        </p:spPr>
      </p:pic>
    </p:spTree>
    <p:extLst>
      <p:ext uri="{BB962C8B-B14F-4D97-AF65-F5344CB8AC3E}">
        <p14:creationId xmlns:p14="http://schemas.microsoft.com/office/powerpoint/2010/main" val="1246711920"/>
      </p:ext>
    </p:extLst>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790</TotalTime>
  <Words>1541</Words>
  <Application>Microsoft Office PowerPoint</Application>
  <PresentationFormat>Widescreen</PresentationFormat>
  <Paragraphs>202</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DD</vt:lpstr>
      <vt:lpstr>Types of Constitution</vt:lpstr>
      <vt:lpstr>Classification of Constitutions</vt:lpstr>
      <vt:lpstr>Evolved Constitution</vt:lpstr>
      <vt:lpstr>Enacted Constitution</vt:lpstr>
      <vt:lpstr>Types of Constitution</vt:lpstr>
      <vt:lpstr>Written Constitution</vt:lpstr>
      <vt:lpstr>Unwritten Constitution</vt:lpstr>
      <vt:lpstr>MM INDEX</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Shyam Sunder</cp:lastModifiedBy>
  <cp:revision>67</cp:revision>
  <dcterms:created xsi:type="dcterms:W3CDTF">2020-08-28T09:38:22Z</dcterms:created>
  <dcterms:modified xsi:type="dcterms:W3CDTF">2022-07-15T21:56:32Z</dcterms:modified>
</cp:coreProperties>
</file>