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6" r:id="rId2"/>
    <p:sldId id="277" r:id="rId3"/>
    <p:sldId id="279" r:id="rId4"/>
    <p:sldId id="280"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D9E5"/>
    <a:srgbClr val="FFC85B"/>
    <a:srgbClr val="255997"/>
    <a:srgbClr val="7C9B3F"/>
    <a:srgbClr val="2C69B2"/>
    <a:srgbClr val="B84542"/>
    <a:srgbClr val="A2965C"/>
    <a:srgbClr val="6E55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913" autoAdjust="0"/>
  </p:normalViewPr>
  <p:slideViewPr>
    <p:cSldViewPr>
      <p:cViewPr varScale="1">
        <p:scale>
          <a:sx n="41" d="100"/>
          <a:sy n="41" d="100"/>
        </p:scale>
        <p:origin x="1553" y="2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038C4-BF72-4988-81DB-5A7A33E682F0}" type="datetimeFigureOut">
              <a:rPr lang="en-US" smtClean="0"/>
              <a:pPr/>
              <a:t>11/22/2022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B85EF6-E28C-49A7-8AAB-FE1184C01F9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t>
            </a:r>
            <a:r>
              <a:rPr lang="en-IN" sz="1200" b="0" i="0" u="none" strike="noStrike" kern="1200" baseline="0">
                <a:solidFill>
                  <a:schemeClr val="tx1"/>
                </a:solidFill>
                <a:latin typeface="+mn-lt"/>
                <a:ea typeface="+mn-ea"/>
                <a:cs typeface="+mn-cs"/>
              </a:rPr>
              <a:t>agreement&gt;</a:t>
            </a:r>
          </a:p>
          <a:p>
            <a:pPr rtl="0"/>
            <a:r>
              <a:rPr lang="en-IN" sz="1200" b="0" i="0" u="none" strike="noStrike" kern="1200" baseline="0">
                <a:solidFill>
                  <a:schemeClr val="tx1"/>
                </a:solidFill>
                <a:latin typeface="+mn-lt"/>
                <a:ea typeface="+mn-ea"/>
                <a:cs typeface="+mn-cs"/>
              </a:rPr>
              <a:t> </a:t>
            </a:r>
            <a:r>
              <a:rPr lang="en-IN" sz="1200" b="0" i="0" u="none" strike="noStrike" kern="1200" baseline="0" dirty="0">
                <a:solidFill>
                  <a:schemeClr val="tx1"/>
                </a:solidFill>
                <a:latin typeface="+mn-lt"/>
                <a:ea typeface="+mn-ea"/>
                <a:cs typeface="+mn-cs"/>
              </a:rPr>
              <a:t>https://www.freepik.com/free-vector/law-firm-concept-illustration_23672996.htm (</a:t>
            </a:r>
            <a:r>
              <a:rPr lang="en-IN" sz="1200" b="0" i="0" u="none" strike="noStrike" kern="1200" baseline="0" dirty="0" err="1">
                <a:solidFill>
                  <a:schemeClr val="tx1"/>
                </a:solidFill>
                <a:latin typeface="+mn-lt"/>
                <a:ea typeface="+mn-ea"/>
                <a:cs typeface="+mn-cs"/>
              </a:rPr>
              <a:t>storyset</a:t>
            </a:r>
            <a:r>
              <a:rPr lang="en-IN" sz="1200" b="0" i="0" u="none" strike="noStrike" kern="1200" baseline="0" dirty="0">
                <a:solidFill>
                  <a:schemeClr val="tx1"/>
                </a:solidFill>
                <a:latin typeface="+mn-lt"/>
                <a:ea typeface="+mn-ea"/>
                <a:cs typeface="+mn-cs"/>
              </a:rPr>
              <a:t>)</a:t>
            </a:r>
            <a:endParaRPr lang="en-IN" b="0"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a:t>
            </a:r>
          </a:p>
          <a:p>
            <a:endParaRPr lang="en-IN" sz="1200" b="0" i="0" u="none" strike="noStrike" kern="1200" dirty="0">
              <a:solidFill>
                <a:schemeClr val="tx1"/>
              </a:solidFill>
              <a:latin typeface="+mn-lt"/>
              <a:ea typeface="+mn-ea"/>
              <a:cs typeface="+mn-cs"/>
            </a:endParaRPr>
          </a:p>
          <a:p>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IN" dirty="0"/>
          </a:p>
          <a:p>
            <a:endParaRPr lang="en-US"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2</a:t>
            </a:fld>
            <a:endParaRPr lang="en-IN"/>
          </a:p>
        </p:txBody>
      </p:sp>
    </p:spTree>
    <p:extLst>
      <p:ext uri="{BB962C8B-B14F-4D97-AF65-F5344CB8AC3E}">
        <p14:creationId xmlns:p14="http://schemas.microsoft.com/office/powerpoint/2010/main" val="2068708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spcBef>
                <a:spcPts val="0"/>
              </a:spcBef>
              <a:spcAft>
                <a:spcPts val="0"/>
              </a:spcAft>
              <a:buFont typeface="+mj-lt"/>
              <a:buNone/>
            </a:pPr>
            <a:r>
              <a:rPr lang="en-IN" sz="1200" b="1" i="0" u="none" strike="noStrike" kern="1200" dirty="0">
                <a:solidFill>
                  <a:schemeClr val="tx1"/>
                </a:solidFill>
                <a:latin typeface="+mn-lt"/>
                <a:ea typeface="+mn-ea"/>
                <a:cs typeface="+mn-cs"/>
              </a:rPr>
              <a:t>Notes for Teacher</a:t>
            </a:r>
            <a:br>
              <a:rPr lang="en-IN" b="0" dirty="0">
                <a:effectLst/>
              </a:rPr>
            </a:br>
            <a:endParaRPr lang="en-IN" sz="1200" b="0" i="0" u="none" strike="noStrike" kern="1200" dirty="0">
              <a:solidFill>
                <a:schemeClr val="tx1"/>
              </a:solidFill>
              <a:latin typeface="+mn-lt"/>
              <a:ea typeface="+mn-ea"/>
              <a:cs typeface="+mn-cs"/>
            </a:endParaRPr>
          </a:p>
          <a:p>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endParaRPr lang="en-IN" dirty="0"/>
          </a:p>
          <a:p>
            <a:endParaRPr lang="en-US"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3</a:t>
            </a:fld>
            <a:endParaRPr lang="en-IN"/>
          </a:p>
        </p:txBody>
      </p:sp>
    </p:spTree>
    <p:extLst>
      <p:ext uri="{BB962C8B-B14F-4D97-AF65-F5344CB8AC3E}">
        <p14:creationId xmlns:p14="http://schemas.microsoft.com/office/powerpoint/2010/main" val="3774909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spcBef>
                <a:spcPts val="0"/>
              </a:spcBef>
              <a:spcAft>
                <a:spcPts val="0"/>
              </a:spcAft>
              <a:buFont typeface="+mj-lt"/>
              <a:buNone/>
            </a:pPr>
            <a:r>
              <a:rPr lang="en-IN" sz="1200" b="1" i="0" u="none" strike="noStrike" kern="1200" dirty="0">
                <a:solidFill>
                  <a:schemeClr val="tx1"/>
                </a:solidFill>
                <a:latin typeface="+mn-lt"/>
                <a:ea typeface="+mn-ea"/>
                <a:cs typeface="+mn-cs"/>
              </a:rPr>
              <a:t>Notes for Teacher</a:t>
            </a:r>
            <a:br>
              <a:rPr lang="en-IN" b="0" dirty="0">
                <a:effectLst/>
              </a:rPr>
            </a:br>
            <a:endParaRPr lang="en-IN" sz="1200" b="0" i="0" u="none" strike="noStrike" kern="1200" dirty="0">
              <a:solidFill>
                <a:schemeClr val="tx1"/>
              </a:solidFill>
              <a:latin typeface="+mn-lt"/>
              <a:ea typeface="+mn-ea"/>
              <a:cs typeface="+mn-cs"/>
            </a:endParaRPr>
          </a:p>
          <a:p>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endParaRPr lang="en-IN" dirty="0"/>
          </a:p>
          <a:p>
            <a:pPr rtl="0">
              <a:spcBef>
                <a:spcPts val="0"/>
              </a:spcBef>
              <a:spcAft>
                <a:spcPts val="0"/>
              </a:spcAft>
            </a:pPr>
            <a:endParaRPr lang="en-IN" dirty="0"/>
          </a:p>
        </p:txBody>
      </p:sp>
      <p:sp>
        <p:nvSpPr>
          <p:cNvPr id="4" name="Slide Number Placeholder 3"/>
          <p:cNvSpPr>
            <a:spLocks noGrp="1"/>
          </p:cNvSpPr>
          <p:nvPr>
            <p:ph type="sldNum" sz="quarter" idx="5"/>
          </p:nvPr>
        </p:nvSpPr>
        <p:spPr/>
        <p:txBody>
          <a:bodyPr/>
          <a:lstStyle/>
          <a:p>
            <a:fld id="{D7B85EF6-E28C-49A7-8AAB-FE1184C01F95}" type="slidenum">
              <a:rPr lang="en-IN" smtClean="0"/>
              <a:pPr/>
              <a:t>4</a:t>
            </a:fld>
            <a:endParaRPr lang="en-IN"/>
          </a:p>
        </p:txBody>
      </p:sp>
    </p:spTree>
    <p:extLst>
      <p:ext uri="{BB962C8B-B14F-4D97-AF65-F5344CB8AC3E}">
        <p14:creationId xmlns:p14="http://schemas.microsoft.com/office/powerpoint/2010/main" val="3593722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D7B85EF6-E28C-49A7-8AAB-FE1184C01F95}"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81069"/>
            <a:ext cx="10363200" cy="1655843"/>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96952"/>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428BD76F-BD24-44AD-BEDE-7058FCE913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539" y="47740"/>
            <a:ext cx="902286" cy="957155"/>
          </a:xfrm>
          <a:prstGeom prst="rect">
            <a:avLst/>
          </a:prstGeom>
        </p:spPr>
      </p:pic>
      <p:pic>
        <p:nvPicPr>
          <p:cNvPr id="19" name="Picture 18" descr="A picture containing text, light&#10;&#10;Description automatically generated">
            <a:extLst>
              <a:ext uri="{FF2B5EF4-FFF2-40B4-BE49-F238E27FC236}">
                <a16:creationId xmlns:a16="http://schemas.microsoft.com/office/drawing/2014/main" id="{D3D53DF3-BD88-4C6D-9E85-C8E61E5F24E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21" name="Picture 20" descr="Calendar&#10;&#10;Description automatically generated with low confidence">
            <a:extLst>
              <a:ext uri="{FF2B5EF4-FFF2-40B4-BE49-F238E27FC236}">
                <a16:creationId xmlns:a16="http://schemas.microsoft.com/office/drawing/2014/main" id="{9CE2D3C8-E81A-4774-AE86-696A10FEE4ED}"/>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
        <p:nvSpPr>
          <p:cNvPr id="9" name="TextBox 8">
            <a:extLst>
              <a:ext uri="{FF2B5EF4-FFF2-40B4-BE49-F238E27FC236}">
                <a16:creationId xmlns:a16="http://schemas.microsoft.com/office/drawing/2014/main" id="{26886058-AB27-4E28-9B3E-0249FA73FA1D}"/>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668000" cy="478631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A picture containing text, light&#10;&#10;Description automatically generated">
            <a:extLst>
              <a:ext uri="{FF2B5EF4-FFF2-40B4-BE49-F238E27FC236}">
                <a16:creationId xmlns:a16="http://schemas.microsoft.com/office/drawing/2014/main" id="{406F829A-A9AE-454A-A57B-45B44CE3B34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10" name="Picture 9" descr="Calendar&#10;&#10;Description automatically generated with low confidence">
            <a:extLst>
              <a:ext uri="{FF2B5EF4-FFF2-40B4-BE49-F238E27FC236}">
                <a16:creationId xmlns:a16="http://schemas.microsoft.com/office/drawing/2014/main" id="{3DB01AB4-72FA-43A4-A513-AF85E706263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52464" y="-24"/>
            <a:ext cx="1036320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A picture containing text, light&#10;&#10;Description automatically generated">
            <a:extLst>
              <a:ext uri="{FF2B5EF4-FFF2-40B4-BE49-F238E27FC236}">
                <a16:creationId xmlns:a16="http://schemas.microsoft.com/office/drawing/2014/main" id="{A295D194-953C-4C7A-B9AB-5EAC619F66A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64552" y="5924470"/>
            <a:ext cx="914479" cy="914479"/>
          </a:xfrm>
          <a:prstGeom prst="rect">
            <a:avLst/>
          </a:prstGeom>
        </p:spPr>
      </p:pic>
      <p:pic>
        <p:nvPicPr>
          <p:cNvPr id="7" name="Picture 6" descr="Calendar&#10;&#10;Description automatically generated with low confidence">
            <a:extLst>
              <a:ext uri="{FF2B5EF4-FFF2-40B4-BE49-F238E27FC236}">
                <a16:creationId xmlns:a16="http://schemas.microsoft.com/office/drawing/2014/main" id="{D60BDD97-0EE4-4885-8842-96419DB7F58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8893" y="66030"/>
            <a:ext cx="963251" cy="93886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920341" y="1169591"/>
            <a:ext cx="10351317" cy="4518818"/>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p:txBody>
      </p:sp>
      <p:pic>
        <p:nvPicPr>
          <p:cNvPr id="6" name="Picture 5" descr="Calendar&#10;&#10;Description automatically generated with low confidence">
            <a:extLst>
              <a:ext uri="{FF2B5EF4-FFF2-40B4-BE49-F238E27FC236}">
                <a16:creationId xmlns:a16="http://schemas.microsoft.com/office/drawing/2014/main" id="{D9480DD8-19E9-4AC1-82D6-82D57BD60FE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043625" y="71414"/>
            <a:ext cx="963251" cy="938865"/>
          </a:xfrm>
          <a:prstGeom prst="rect">
            <a:avLst/>
          </a:prstGeom>
        </p:spPr>
      </p:pic>
    </p:spTree>
    <p:extLst>
      <p:ext uri="{BB962C8B-B14F-4D97-AF65-F5344CB8AC3E}">
        <p14:creationId xmlns:p14="http://schemas.microsoft.com/office/powerpoint/2010/main" val="14412604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freepik.com/free-vector/law-firm-concept-illustration_23672996.htm"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6CD8F1DB-13FF-8B9F-9DE5-F820CAF0D3B9}"/>
              </a:ext>
            </a:extLst>
          </p:cNvPr>
          <p:cNvSpPr>
            <a:spLocks noGrp="1"/>
          </p:cNvSpPr>
          <p:nvPr>
            <p:ph type="ctrTitle"/>
          </p:nvPr>
        </p:nvSpPr>
        <p:spPr>
          <a:xfrm>
            <a:off x="6823236" y="1772816"/>
            <a:ext cx="5368764" cy="2744011"/>
          </a:xfrm>
          <a:solidFill>
            <a:schemeClr val="accent6">
              <a:lumMod val="60000"/>
              <a:lumOff val="40000"/>
            </a:schemeClr>
          </a:solidFill>
          <a:effectLst/>
          <a:scene3d>
            <a:camera prst="orthographicFront">
              <a:rot lat="0" lon="0" rev="0"/>
            </a:camera>
            <a:lightRig rig="threePt" dir="t">
              <a:rot lat="0" lon="0" rev="1200000"/>
            </a:lightRig>
          </a:scene3d>
        </p:spPr>
        <p:style>
          <a:lnRef idx="0">
            <a:schemeClr val="accent6"/>
          </a:lnRef>
          <a:fillRef idx="3">
            <a:schemeClr val="accent6"/>
          </a:fillRef>
          <a:effectRef idx="3">
            <a:schemeClr val="accent6"/>
          </a:effectRef>
          <a:fontRef idx="minor">
            <a:schemeClr val="lt1"/>
          </a:fontRef>
        </p:style>
        <p:txBody>
          <a:bodyPr>
            <a:normAutofit fontScale="90000"/>
          </a:bodyPr>
          <a:lstStyle/>
          <a:p>
            <a:pPr rtl="0">
              <a:spcBef>
                <a:spcPts val="0"/>
              </a:spcBef>
              <a:spcAft>
                <a:spcPts val="0"/>
              </a:spcAft>
            </a:pPr>
            <a:br>
              <a:rPr lang="en-IN" b="0" i="0" u="none" strike="noStrike" dirty="0">
                <a:solidFill>
                  <a:srgbClr val="000000"/>
                </a:solidFill>
                <a:effectLst/>
              </a:rPr>
            </a:br>
            <a:br>
              <a:rPr lang="en-IN" b="0" i="0" u="none" strike="noStrike" dirty="0">
                <a:solidFill>
                  <a:srgbClr val="000000"/>
                </a:solidFill>
                <a:effectLst/>
              </a:rPr>
            </a:br>
            <a:r>
              <a:rPr lang="en-IN" sz="6000" b="0" i="0" u="none" strike="noStrike" dirty="0">
                <a:solidFill>
                  <a:srgbClr val="000000"/>
                </a:solidFill>
                <a:effectLst/>
              </a:rPr>
              <a:t>Written Vs Unwritten Constitution</a:t>
            </a:r>
            <a:br>
              <a:rPr lang="en-IN" b="0" dirty="0">
                <a:effectLst/>
              </a:rPr>
            </a:br>
            <a:br>
              <a:rPr lang="en-IN" dirty="0"/>
            </a:br>
            <a:endParaRPr lang="en-IN" dirty="0"/>
          </a:p>
        </p:txBody>
      </p:sp>
      <p:pic>
        <p:nvPicPr>
          <p:cNvPr id="1026" name="Picture 2" descr="Law firm concept illustration Free Vector">
            <a:extLst>
              <a:ext uri="{FF2B5EF4-FFF2-40B4-BE49-F238E27FC236}">
                <a16:creationId xmlns:a16="http://schemas.microsoft.com/office/drawing/2014/main" id="{02B8B7E4-F102-C0D4-DBA2-C5D3AB50D4AE}"/>
              </a:ext>
            </a:extLst>
          </p:cNvPr>
          <p:cNvPicPr>
            <a:picLocks noChangeAspect="1" noChangeArrowheads="1"/>
          </p:cNvPicPr>
          <p:nvPr/>
        </p:nvPicPr>
        <p:blipFill rotWithShape="1">
          <a:blip r:embed="rId3">
            <a:duotone>
              <a:prstClr val="black"/>
              <a:srgbClr val="D9C3A5">
                <a:tint val="50000"/>
                <a:satMod val="180000"/>
              </a:srgbClr>
            </a:duotone>
            <a:extLst>
              <a:ext uri="{BEBA8EAE-BF5A-486C-A8C5-ECC9F3942E4B}">
                <a14:imgProps xmlns:a14="http://schemas.microsoft.com/office/drawing/2010/main">
                  <a14:imgLayer r:embed="rId4">
                    <a14:imgEffect>
                      <a14:sharpenSoften amount="50000"/>
                    </a14:imgEffect>
                    <a14:imgEffect>
                      <a14:brightnessContrast contrast="-20000"/>
                    </a14:imgEffect>
                  </a14:imgLayer>
                </a14:imgProps>
              </a:ext>
              <a:ext uri="{28A0092B-C50C-407E-A947-70E740481C1C}">
                <a14:useLocalDpi xmlns:a14="http://schemas.microsoft.com/office/drawing/2010/main" val="0"/>
              </a:ext>
            </a:extLst>
          </a:blip>
          <a:srcRect l="3389" t="4905" b="5176"/>
          <a:stretch/>
        </p:blipFill>
        <p:spPr bwMode="auto">
          <a:xfrm>
            <a:off x="613225" y="1092594"/>
            <a:ext cx="6243804" cy="4104456"/>
          </a:xfrm>
          <a:prstGeom prst="rect">
            <a:avLst/>
          </a:prstGeom>
          <a:noFill/>
          <a:ln w="28575">
            <a:noFill/>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
          <p:cNvSpPr>
            <a:spLocks noGrp="1"/>
          </p:cNvSpPr>
          <p:nvPr>
            <p:ph type="title"/>
          </p:nvPr>
        </p:nvSpPr>
        <p:spPr>
          <a:xfrm>
            <a:off x="1628137" y="188641"/>
            <a:ext cx="9076375" cy="750614"/>
          </a:xfrm>
          <a:prstGeom prst="roundRect">
            <a:avLst/>
          </a:prstGeom>
          <a:solidFill>
            <a:srgbClr val="ADD9E5"/>
          </a:solidFill>
          <a:ln>
            <a:noFill/>
          </a:ln>
          <a:effectLst/>
          <a:scene3d>
            <a:camera prst="orthographicFront">
              <a:rot lat="0" lon="0" rev="0"/>
            </a:camera>
            <a:lightRig rig="threePt" dir="t">
              <a:rot lat="0" lon="0" rev="1200000"/>
            </a:lightRig>
          </a:scene3d>
          <a:sp3d>
            <a:bevelT w="165100" prst="coolSlant"/>
          </a:sp3d>
        </p:spPr>
        <p:style>
          <a:lnRef idx="0">
            <a:schemeClr val="accent6"/>
          </a:lnRef>
          <a:fillRef idx="3">
            <a:schemeClr val="accent6"/>
          </a:fillRef>
          <a:effectRef idx="3">
            <a:schemeClr val="accent6"/>
          </a:effectRef>
          <a:fontRef idx="minor">
            <a:schemeClr val="lt1"/>
          </a:fontRef>
        </p:style>
        <p:txBody>
          <a:bodyPr>
            <a:noAutofit/>
          </a:bodyPr>
          <a:lstStyle/>
          <a:p>
            <a:r>
              <a:rPr lang="en-IN" sz="3600" dirty="0">
                <a:solidFill>
                  <a:schemeClr val="tx1"/>
                </a:solidFill>
              </a:rPr>
              <a:t> Written Constitution</a:t>
            </a:r>
            <a:endParaRPr lang="en-IN" dirty="0">
              <a:solidFill>
                <a:schemeClr val="tx1"/>
              </a:solidFill>
              <a:effectLst>
                <a:innerShdw blurRad="63500" dist="50800" dir="13500000">
                  <a:prstClr val="black">
                    <a:alpha val="50000"/>
                  </a:prstClr>
                </a:innerShdw>
              </a:effectLst>
            </a:endParaRPr>
          </a:p>
        </p:txBody>
      </p:sp>
      <p:grpSp>
        <p:nvGrpSpPr>
          <p:cNvPr id="19" name="point of ref"/>
          <p:cNvGrpSpPr/>
          <p:nvPr/>
        </p:nvGrpSpPr>
        <p:grpSpPr>
          <a:xfrm>
            <a:off x="1619328" y="1341590"/>
            <a:ext cx="3723344" cy="1159751"/>
            <a:chOff x="1587536" y="1624891"/>
            <a:chExt cx="3816424" cy="1224136"/>
          </a:xfrm>
        </p:grpSpPr>
        <p:sp>
          <p:nvSpPr>
            <p:cNvPr id="20" name="1-point of ref"/>
            <p:cNvSpPr/>
            <p:nvPr/>
          </p:nvSpPr>
          <p:spPr>
            <a:xfrm>
              <a:off x="1587536" y="1624891"/>
              <a:ext cx="3816424" cy="1224136"/>
            </a:xfrm>
            <a:prstGeom prst="roundRect">
              <a:avLst>
                <a:gd name="adj" fmla="val 9129"/>
              </a:avLst>
            </a:prstGeom>
            <a:solidFill>
              <a:schemeClr val="bg1"/>
            </a:solidFill>
            <a:ln>
              <a:noFill/>
            </a:ln>
            <a:effectLst>
              <a:outerShdw blurRad="50800" dist="38100" dir="16200000"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2" name="point of ref text"/>
            <p:cNvSpPr/>
            <p:nvPr/>
          </p:nvSpPr>
          <p:spPr>
            <a:xfrm>
              <a:off x="1782862" y="1794997"/>
              <a:ext cx="3443819" cy="877131"/>
            </a:xfrm>
            <a:prstGeom prst="rect">
              <a:avLst/>
            </a:prstGeom>
          </p:spPr>
          <p:txBody>
            <a:bodyPr wrap="square">
              <a:spAutoFit/>
            </a:bodyPr>
            <a:lstStyle/>
            <a:p>
              <a:pPr algn="ctr"/>
              <a:r>
                <a:rPr lang="en-IN" sz="2400" dirty="0">
                  <a:cs typeface="Times New Roman" panose="02020603050405020304" pitchFamily="18" charset="0"/>
                </a:rPr>
                <a:t>Point of reference for interpretation </a:t>
              </a:r>
              <a:endParaRPr lang="en-US" sz="2400" dirty="0"/>
            </a:p>
          </p:txBody>
        </p:sp>
      </p:grpSp>
      <p:grpSp>
        <p:nvGrpSpPr>
          <p:cNvPr id="23" name="drafted with great care"/>
          <p:cNvGrpSpPr/>
          <p:nvPr/>
        </p:nvGrpSpPr>
        <p:grpSpPr>
          <a:xfrm>
            <a:off x="1619328" y="2652987"/>
            <a:ext cx="3740953" cy="1159752"/>
            <a:chOff x="1596565" y="3132025"/>
            <a:chExt cx="3816424" cy="1224136"/>
          </a:xfrm>
        </p:grpSpPr>
        <p:sp>
          <p:nvSpPr>
            <p:cNvPr id="24" name="2-drafted"/>
            <p:cNvSpPr/>
            <p:nvPr/>
          </p:nvSpPr>
          <p:spPr>
            <a:xfrm>
              <a:off x="1596565" y="3132025"/>
              <a:ext cx="3816424" cy="1224136"/>
            </a:xfrm>
            <a:prstGeom prst="roundRect">
              <a:avLst>
                <a:gd name="adj" fmla="val 9129"/>
              </a:avLst>
            </a:prstGeom>
            <a:solidFill>
              <a:schemeClr val="bg1"/>
            </a:solidFill>
            <a:ln>
              <a:noFill/>
            </a:ln>
            <a:effectLst>
              <a:outerShdw blurRad="50800" dist="38100" dir="16200000"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6" name="drafted text box"/>
            <p:cNvSpPr/>
            <p:nvPr/>
          </p:nvSpPr>
          <p:spPr>
            <a:xfrm>
              <a:off x="1838792" y="3335228"/>
              <a:ext cx="3443819" cy="877130"/>
            </a:xfrm>
            <a:prstGeom prst="rect">
              <a:avLst/>
            </a:prstGeom>
          </p:spPr>
          <p:txBody>
            <a:bodyPr wrap="square">
              <a:spAutoFit/>
            </a:bodyPr>
            <a:lstStyle/>
            <a:p>
              <a:pPr algn="ctr"/>
              <a:r>
                <a:rPr lang="en-IN" sz="2400" dirty="0">
                  <a:cs typeface="Times New Roman" panose="02020603050405020304" pitchFamily="18" charset="0"/>
                </a:rPr>
                <a:t>Drafted with great care by experts</a:t>
              </a:r>
              <a:endParaRPr lang="en-US" sz="2400" dirty="0"/>
            </a:p>
          </p:txBody>
        </p:sp>
      </p:grpSp>
      <p:grpSp>
        <p:nvGrpSpPr>
          <p:cNvPr id="27" name="distributes power"/>
          <p:cNvGrpSpPr/>
          <p:nvPr/>
        </p:nvGrpSpPr>
        <p:grpSpPr>
          <a:xfrm>
            <a:off x="1547730" y="5253769"/>
            <a:ext cx="3909860" cy="1130221"/>
            <a:chOff x="2048271" y="5424773"/>
            <a:chExt cx="3816424" cy="1224136"/>
          </a:xfrm>
        </p:grpSpPr>
        <p:sp>
          <p:nvSpPr>
            <p:cNvPr id="28" name="4-distributes power"/>
            <p:cNvSpPr/>
            <p:nvPr/>
          </p:nvSpPr>
          <p:spPr>
            <a:xfrm>
              <a:off x="2048271" y="5424773"/>
              <a:ext cx="3816424" cy="1224136"/>
            </a:xfrm>
            <a:prstGeom prst="roundRect">
              <a:avLst>
                <a:gd name="adj" fmla="val 9129"/>
              </a:avLst>
            </a:prstGeom>
            <a:solidFill>
              <a:schemeClr val="bg1"/>
            </a:solidFill>
            <a:ln>
              <a:noFill/>
            </a:ln>
            <a:effectLst>
              <a:outerShdw blurRad="50800" dist="38100" dir="16200000"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Distributes power between governments and solves disputes</a:t>
              </a:r>
            </a:p>
          </p:txBody>
        </p:sp>
        <p:sp>
          <p:nvSpPr>
            <p:cNvPr id="30" name="distributes power text"/>
            <p:cNvSpPr/>
            <p:nvPr/>
          </p:nvSpPr>
          <p:spPr>
            <a:xfrm>
              <a:off x="2086843" y="5516633"/>
              <a:ext cx="3443819" cy="500027"/>
            </a:xfrm>
            <a:prstGeom prst="rect">
              <a:avLst/>
            </a:prstGeom>
          </p:spPr>
          <p:txBody>
            <a:bodyPr wrap="square">
              <a:spAutoFit/>
            </a:bodyPr>
            <a:lstStyle/>
            <a:p>
              <a:pPr algn="ctr"/>
              <a:endParaRPr lang="en-US" sz="2400" dirty="0">
                <a:solidFill>
                  <a:schemeClr val="accent6">
                    <a:lumMod val="50000"/>
                  </a:schemeClr>
                </a:solidFill>
              </a:endParaRPr>
            </a:p>
          </p:txBody>
        </p:sp>
      </p:grpSp>
      <p:grpSp>
        <p:nvGrpSpPr>
          <p:cNvPr id="31" name="rigid and difficult"/>
          <p:cNvGrpSpPr/>
          <p:nvPr/>
        </p:nvGrpSpPr>
        <p:grpSpPr>
          <a:xfrm>
            <a:off x="6905437" y="1316235"/>
            <a:ext cx="3816424" cy="1224136"/>
            <a:chOff x="6888641" y="1646897"/>
            <a:chExt cx="3816424" cy="1224136"/>
          </a:xfrm>
        </p:grpSpPr>
        <p:sp>
          <p:nvSpPr>
            <p:cNvPr id="32" name="1-rigid and difficult"/>
            <p:cNvSpPr/>
            <p:nvPr/>
          </p:nvSpPr>
          <p:spPr>
            <a:xfrm flipH="1" flipV="1">
              <a:off x="6888641" y="1646897"/>
              <a:ext cx="3816424" cy="1224136"/>
            </a:xfrm>
            <a:prstGeom prst="roundRect">
              <a:avLst>
                <a:gd name="adj" fmla="val 9129"/>
              </a:avLst>
            </a:prstGeom>
            <a:solidFill>
              <a:schemeClr val="bg1"/>
            </a:solidFill>
            <a:ln>
              <a:noFill/>
            </a:ln>
            <a:effectLst>
              <a:outerShdw blurRad="50800" dist="38100" dir="16200000"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4" name="rigid and difficult box"/>
            <p:cNvSpPr/>
            <p:nvPr/>
          </p:nvSpPr>
          <p:spPr>
            <a:xfrm>
              <a:off x="6969803" y="1914095"/>
              <a:ext cx="3443819" cy="830997"/>
            </a:xfrm>
            <a:prstGeom prst="rect">
              <a:avLst/>
            </a:prstGeom>
          </p:spPr>
          <p:txBody>
            <a:bodyPr wrap="square">
              <a:spAutoFit/>
            </a:bodyPr>
            <a:lstStyle/>
            <a:p>
              <a:pPr algn="ctr"/>
              <a:r>
                <a:rPr lang="en-IN" sz="2400" dirty="0">
                  <a:cs typeface="Times New Roman" panose="02020603050405020304" pitchFamily="18" charset="0"/>
                </a:rPr>
                <a:t>Rigid and difficult to amend</a:t>
              </a:r>
              <a:endParaRPr lang="en-US" sz="2400" dirty="0"/>
            </a:p>
          </p:txBody>
        </p:sp>
      </p:grpSp>
      <p:grpSp>
        <p:nvGrpSpPr>
          <p:cNvPr id="35" name="courts are more powerful"/>
          <p:cNvGrpSpPr/>
          <p:nvPr/>
        </p:nvGrpSpPr>
        <p:grpSpPr>
          <a:xfrm>
            <a:off x="6918495" y="2639037"/>
            <a:ext cx="3816424" cy="1224136"/>
            <a:chOff x="6927163" y="3096934"/>
            <a:chExt cx="3816424" cy="1224136"/>
          </a:xfrm>
          <a:effectLst/>
        </p:grpSpPr>
        <p:sp>
          <p:nvSpPr>
            <p:cNvPr id="36" name="2-courts triangle"/>
            <p:cNvSpPr/>
            <p:nvPr/>
          </p:nvSpPr>
          <p:spPr>
            <a:xfrm rot="10800000" flipH="1" flipV="1">
              <a:off x="6927163" y="3096934"/>
              <a:ext cx="3816424" cy="1224136"/>
            </a:xfrm>
            <a:prstGeom prst="roundRect">
              <a:avLst>
                <a:gd name="adj" fmla="val 9129"/>
              </a:avLst>
            </a:prstGeom>
            <a:solidFill>
              <a:schemeClr val="bg1"/>
            </a:solidFill>
            <a:ln>
              <a:noFill/>
            </a:ln>
            <a:effectLst>
              <a:outerShdw blurRad="50800" dist="38100" dir="5400000" algn="t"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tx1"/>
                  </a:solidFill>
                </a:rPr>
                <a:t>Judiciary very powerful</a:t>
              </a:r>
            </a:p>
          </p:txBody>
        </p:sp>
        <p:sp>
          <p:nvSpPr>
            <p:cNvPr id="38" name="courts text box"/>
            <p:cNvSpPr/>
            <p:nvPr/>
          </p:nvSpPr>
          <p:spPr>
            <a:xfrm>
              <a:off x="7081313" y="3550473"/>
              <a:ext cx="3443819" cy="461665"/>
            </a:xfrm>
            <a:prstGeom prst="rect">
              <a:avLst/>
            </a:prstGeom>
          </p:spPr>
          <p:txBody>
            <a:bodyPr wrap="square">
              <a:spAutoFit/>
            </a:bodyPr>
            <a:lstStyle/>
            <a:p>
              <a:pPr algn="ctr"/>
              <a:endParaRPr lang="en-US" sz="2400" dirty="0">
                <a:solidFill>
                  <a:schemeClr val="accent3">
                    <a:lumMod val="50000"/>
                  </a:schemeClr>
                </a:solidFill>
              </a:endParaRPr>
            </a:p>
          </p:txBody>
        </p:sp>
      </p:grpSp>
      <p:grpSp>
        <p:nvGrpSpPr>
          <p:cNvPr id="43" name="Group 42"/>
          <p:cNvGrpSpPr/>
          <p:nvPr/>
        </p:nvGrpSpPr>
        <p:grpSpPr>
          <a:xfrm>
            <a:off x="5519936" y="1288766"/>
            <a:ext cx="1189197" cy="1189197"/>
            <a:chOff x="5519936" y="1637743"/>
            <a:chExt cx="1189197" cy="1189197"/>
          </a:xfrm>
        </p:grpSpPr>
        <p:sp>
          <p:nvSpPr>
            <p:cNvPr id="44" name="1-disadvantages"/>
            <p:cNvSpPr>
              <a:spLocks noChangeAspect="1"/>
            </p:cNvSpPr>
            <p:nvPr/>
          </p:nvSpPr>
          <p:spPr>
            <a:xfrm flipV="1">
              <a:off x="5519936" y="1637743"/>
              <a:ext cx="1189197" cy="1189197"/>
            </a:xfrm>
            <a:prstGeom prst="rtTriangle">
              <a:avLst/>
            </a:prstGeom>
            <a:solidFill>
              <a:schemeClr val="accent1">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1-advantages"/>
            <p:cNvSpPr txBox="1"/>
            <p:nvPr/>
          </p:nvSpPr>
          <p:spPr>
            <a:xfrm>
              <a:off x="5659902" y="1728373"/>
              <a:ext cx="340158" cy="461665"/>
            </a:xfrm>
            <a:prstGeom prst="rect">
              <a:avLst/>
            </a:prstGeom>
            <a:noFill/>
          </p:spPr>
          <p:txBody>
            <a:bodyPr wrap="none" rtlCol="0">
              <a:spAutoFit/>
            </a:bodyPr>
            <a:lstStyle/>
            <a:p>
              <a:r>
                <a:rPr lang="en-US" sz="2400" b="1" dirty="0">
                  <a:solidFill>
                    <a:schemeClr val="bg1"/>
                  </a:solidFill>
                </a:rPr>
                <a:t>1</a:t>
              </a:r>
            </a:p>
          </p:txBody>
        </p:sp>
      </p:grpSp>
      <p:grpSp>
        <p:nvGrpSpPr>
          <p:cNvPr id="46" name="Group 45"/>
          <p:cNvGrpSpPr/>
          <p:nvPr/>
        </p:nvGrpSpPr>
        <p:grpSpPr>
          <a:xfrm>
            <a:off x="5557005" y="1341590"/>
            <a:ext cx="1189197" cy="1189197"/>
            <a:chOff x="5557005" y="1690567"/>
            <a:chExt cx="1189197" cy="1189197"/>
          </a:xfrm>
        </p:grpSpPr>
        <p:sp>
          <p:nvSpPr>
            <p:cNvPr id="47" name="Right Triangle 46"/>
            <p:cNvSpPr>
              <a:spLocks noChangeAspect="1"/>
            </p:cNvSpPr>
            <p:nvPr/>
          </p:nvSpPr>
          <p:spPr>
            <a:xfrm flipH="1">
              <a:off x="5557005" y="1690567"/>
              <a:ext cx="1189197" cy="1189197"/>
            </a:xfrm>
            <a:prstGeom prst="rtTriangle">
              <a:avLst/>
            </a:prstGeom>
            <a:solidFill>
              <a:srgbClr val="00B05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TextBox 47"/>
            <p:cNvSpPr txBox="1"/>
            <p:nvPr/>
          </p:nvSpPr>
          <p:spPr>
            <a:xfrm>
              <a:off x="6189790" y="2230102"/>
              <a:ext cx="340158" cy="461665"/>
            </a:xfrm>
            <a:prstGeom prst="rect">
              <a:avLst/>
            </a:prstGeom>
            <a:noFill/>
          </p:spPr>
          <p:txBody>
            <a:bodyPr wrap="none" rtlCol="0">
              <a:spAutoFit/>
            </a:bodyPr>
            <a:lstStyle/>
            <a:p>
              <a:r>
                <a:rPr lang="en-US" sz="2400" b="1" dirty="0">
                  <a:solidFill>
                    <a:schemeClr val="bg1"/>
                  </a:solidFill>
                </a:rPr>
                <a:t>1</a:t>
              </a:r>
            </a:p>
          </p:txBody>
        </p:sp>
      </p:grpSp>
      <p:grpSp>
        <p:nvGrpSpPr>
          <p:cNvPr id="49" name="Group 48"/>
          <p:cNvGrpSpPr/>
          <p:nvPr/>
        </p:nvGrpSpPr>
        <p:grpSpPr>
          <a:xfrm>
            <a:off x="5491642" y="2656507"/>
            <a:ext cx="1189197" cy="1189197"/>
            <a:chOff x="5491642" y="3005484"/>
            <a:chExt cx="1189197" cy="1189197"/>
          </a:xfrm>
        </p:grpSpPr>
        <p:sp>
          <p:nvSpPr>
            <p:cNvPr id="50" name="Right Triangle 49"/>
            <p:cNvSpPr>
              <a:spLocks noChangeAspect="1"/>
            </p:cNvSpPr>
            <p:nvPr/>
          </p:nvSpPr>
          <p:spPr>
            <a:xfrm flipV="1">
              <a:off x="5491642" y="3005484"/>
              <a:ext cx="1189197" cy="1189197"/>
            </a:xfrm>
            <a:prstGeom prst="rtTriangle">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a:p>
          </p:txBody>
        </p:sp>
        <p:sp>
          <p:nvSpPr>
            <p:cNvPr id="51" name="TextBox 50"/>
            <p:cNvSpPr txBox="1"/>
            <p:nvPr/>
          </p:nvSpPr>
          <p:spPr>
            <a:xfrm>
              <a:off x="5641604" y="3144925"/>
              <a:ext cx="340158" cy="461665"/>
            </a:xfrm>
            <a:prstGeom prst="rect">
              <a:avLst/>
            </a:prstGeom>
            <a:noFill/>
          </p:spPr>
          <p:txBody>
            <a:bodyPr wrap="none" rtlCol="0">
              <a:spAutoFit/>
            </a:bodyPr>
            <a:lstStyle/>
            <a:p>
              <a:r>
                <a:rPr lang="en-US" sz="2400" b="1" dirty="0">
                  <a:solidFill>
                    <a:schemeClr val="bg1"/>
                  </a:solidFill>
                </a:rPr>
                <a:t>2</a:t>
              </a:r>
            </a:p>
          </p:txBody>
        </p:sp>
      </p:grpSp>
      <p:grpSp>
        <p:nvGrpSpPr>
          <p:cNvPr id="52" name="Group 51"/>
          <p:cNvGrpSpPr/>
          <p:nvPr/>
        </p:nvGrpSpPr>
        <p:grpSpPr>
          <a:xfrm>
            <a:off x="5541727" y="2695233"/>
            <a:ext cx="1189197" cy="1189197"/>
            <a:chOff x="5557005" y="3175906"/>
            <a:chExt cx="1189197" cy="1189197"/>
          </a:xfrm>
        </p:grpSpPr>
        <p:sp>
          <p:nvSpPr>
            <p:cNvPr id="53" name="Right Triangle 52"/>
            <p:cNvSpPr>
              <a:spLocks noChangeAspect="1"/>
            </p:cNvSpPr>
            <p:nvPr/>
          </p:nvSpPr>
          <p:spPr>
            <a:xfrm flipH="1">
              <a:off x="5557005" y="3175906"/>
              <a:ext cx="1189197" cy="1189197"/>
            </a:xfrm>
            <a:prstGeom prst="rtTriangle">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a:p>
          </p:txBody>
        </p:sp>
        <p:sp>
          <p:nvSpPr>
            <p:cNvPr id="54" name="TextBox 53"/>
            <p:cNvSpPr txBox="1"/>
            <p:nvPr/>
          </p:nvSpPr>
          <p:spPr>
            <a:xfrm>
              <a:off x="6216064" y="3669989"/>
              <a:ext cx="340158" cy="461665"/>
            </a:xfrm>
            <a:prstGeom prst="rect">
              <a:avLst/>
            </a:prstGeom>
            <a:noFill/>
          </p:spPr>
          <p:txBody>
            <a:bodyPr wrap="none" rtlCol="0">
              <a:spAutoFit/>
            </a:bodyPr>
            <a:lstStyle/>
            <a:p>
              <a:r>
                <a:rPr lang="en-US" sz="2400" b="1" dirty="0">
                  <a:solidFill>
                    <a:schemeClr val="bg1"/>
                  </a:solidFill>
                </a:rPr>
                <a:t>2</a:t>
              </a:r>
            </a:p>
          </p:txBody>
        </p:sp>
      </p:grpSp>
      <p:grpSp>
        <p:nvGrpSpPr>
          <p:cNvPr id="55" name="Group 54"/>
          <p:cNvGrpSpPr/>
          <p:nvPr/>
        </p:nvGrpSpPr>
        <p:grpSpPr>
          <a:xfrm>
            <a:off x="5549154" y="3962122"/>
            <a:ext cx="1260572" cy="1109887"/>
            <a:chOff x="5519936" y="4605224"/>
            <a:chExt cx="1189197" cy="1189197"/>
          </a:xfrm>
        </p:grpSpPr>
        <p:sp>
          <p:nvSpPr>
            <p:cNvPr id="56" name="Right Triangle 55"/>
            <p:cNvSpPr>
              <a:spLocks noChangeAspect="1"/>
            </p:cNvSpPr>
            <p:nvPr/>
          </p:nvSpPr>
          <p:spPr>
            <a:xfrm flipV="1">
              <a:off x="5519936" y="4605224"/>
              <a:ext cx="1189197" cy="1189197"/>
            </a:xfrm>
            <a:prstGeom prst="rtTriangle">
              <a:avLst/>
            </a:prstGeom>
            <a:solidFill>
              <a:srgbClr val="7030A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a:p>
          </p:txBody>
        </p:sp>
        <p:sp>
          <p:nvSpPr>
            <p:cNvPr id="57" name="TextBox 56"/>
            <p:cNvSpPr txBox="1"/>
            <p:nvPr/>
          </p:nvSpPr>
          <p:spPr>
            <a:xfrm>
              <a:off x="5673540" y="4731606"/>
              <a:ext cx="450759" cy="494655"/>
            </a:xfrm>
            <a:prstGeom prst="rect">
              <a:avLst/>
            </a:prstGeom>
            <a:noFill/>
          </p:spPr>
          <p:txBody>
            <a:bodyPr wrap="square" rtlCol="0">
              <a:spAutoFit/>
            </a:bodyPr>
            <a:lstStyle/>
            <a:p>
              <a:r>
                <a:rPr lang="en-US" sz="2400" b="1" dirty="0">
                  <a:solidFill>
                    <a:schemeClr val="bg1"/>
                  </a:solidFill>
                </a:rPr>
                <a:t>3</a:t>
              </a:r>
            </a:p>
          </p:txBody>
        </p:sp>
      </p:grpSp>
      <p:sp>
        <p:nvSpPr>
          <p:cNvPr id="60" name="TextBox 59"/>
          <p:cNvSpPr txBox="1"/>
          <p:nvPr/>
        </p:nvSpPr>
        <p:spPr>
          <a:xfrm>
            <a:off x="6171679" y="5055157"/>
            <a:ext cx="184731" cy="830997"/>
          </a:xfrm>
          <a:prstGeom prst="rect">
            <a:avLst/>
          </a:prstGeom>
          <a:noFill/>
        </p:spPr>
        <p:txBody>
          <a:bodyPr wrap="none" rtlCol="0">
            <a:spAutoFit/>
          </a:bodyPr>
          <a:lstStyle/>
          <a:p>
            <a:endParaRPr lang="en-US" sz="4800" b="1" dirty="0">
              <a:solidFill>
                <a:schemeClr val="bg1"/>
              </a:solidFill>
            </a:endParaRPr>
          </a:p>
        </p:txBody>
      </p:sp>
      <p:grpSp>
        <p:nvGrpSpPr>
          <p:cNvPr id="61" name="Group 60"/>
          <p:cNvGrpSpPr/>
          <p:nvPr/>
        </p:nvGrpSpPr>
        <p:grpSpPr>
          <a:xfrm>
            <a:off x="419154" y="1565735"/>
            <a:ext cx="497021" cy="4353518"/>
            <a:chOff x="659152" y="1565735"/>
            <a:chExt cx="497021" cy="4353518"/>
          </a:xfrm>
        </p:grpSpPr>
        <p:sp>
          <p:nvSpPr>
            <p:cNvPr id="62" name="advantages text box"/>
            <p:cNvSpPr txBox="1"/>
            <p:nvPr/>
          </p:nvSpPr>
          <p:spPr>
            <a:xfrm rot="16200000">
              <a:off x="-406159" y="3578829"/>
              <a:ext cx="2592288" cy="461665"/>
            </a:xfrm>
            <a:prstGeom prst="rect">
              <a:avLst/>
            </a:prstGeom>
            <a:noFill/>
          </p:spPr>
          <p:txBody>
            <a:bodyPr wrap="square" rtlCol="0">
              <a:spAutoFit/>
            </a:bodyPr>
            <a:lstStyle/>
            <a:p>
              <a:pPr algn="ctr"/>
              <a:r>
                <a:rPr lang="en-US" sz="2400" b="1" dirty="0">
                  <a:ln w="12700">
                    <a:solidFill>
                      <a:schemeClr val="accent3">
                        <a:lumMod val="50000"/>
                      </a:schemeClr>
                    </a:solidFill>
                    <a:prstDash val="solid"/>
                  </a:ln>
                  <a:solidFill>
                    <a:schemeClr val="accent2">
                      <a:lumMod val="50000"/>
                    </a:schemeClr>
                  </a:solidFill>
                </a:rPr>
                <a:t>ADVANTAGES </a:t>
              </a:r>
            </a:p>
          </p:txBody>
        </p:sp>
        <p:cxnSp>
          <p:nvCxnSpPr>
            <p:cNvPr id="63" name="advantages connect"/>
            <p:cNvCxnSpPr/>
            <p:nvPr/>
          </p:nvCxnSpPr>
          <p:spPr>
            <a:xfrm>
              <a:off x="1152651" y="1565735"/>
              <a:ext cx="3522" cy="4353518"/>
            </a:xfrm>
            <a:prstGeom prst="straightConnector1">
              <a:avLst/>
            </a:prstGeom>
            <a:ln w="76200">
              <a:solidFill>
                <a:srgbClr val="E76E31"/>
              </a:solidFill>
              <a:headEnd type="triangle"/>
              <a:tailEnd type="triangle"/>
            </a:ln>
            <a:scene3d>
              <a:camera prst="orthographicFront"/>
              <a:lightRig rig="threePt" dir="t"/>
            </a:scene3d>
            <a:sp3d>
              <a:bevelT w="114300" prst="artDeco"/>
            </a:sp3d>
          </p:spPr>
          <p:style>
            <a:lnRef idx="3">
              <a:schemeClr val="accent3"/>
            </a:lnRef>
            <a:fillRef idx="0">
              <a:schemeClr val="accent3"/>
            </a:fillRef>
            <a:effectRef idx="2">
              <a:schemeClr val="accent3"/>
            </a:effectRef>
            <a:fontRef idx="minor">
              <a:schemeClr val="tx1"/>
            </a:fontRef>
          </p:style>
        </p:cxnSp>
      </p:grpSp>
      <p:grpSp>
        <p:nvGrpSpPr>
          <p:cNvPr id="64" name="Group 63"/>
          <p:cNvGrpSpPr/>
          <p:nvPr/>
        </p:nvGrpSpPr>
        <p:grpSpPr>
          <a:xfrm>
            <a:off x="11377467" y="1540921"/>
            <a:ext cx="503112" cy="4353518"/>
            <a:chOff x="11377467" y="1540921"/>
            <a:chExt cx="503112" cy="4353518"/>
          </a:xfrm>
        </p:grpSpPr>
        <p:sp>
          <p:nvSpPr>
            <p:cNvPr id="65" name="TextBox 64"/>
            <p:cNvSpPr txBox="1"/>
            <p:nvPr/>
          </p:nvSpPr>
          <p:spPr>
            <a:xfrm rot="5400000">
              <a:off x="10353603" y="3578830"/>
              <a:ext cx="2592288" cy="461665"/>
            </a:xfrm>
            <a:prstGeom prst="rect">
              <a:avLst/>
            </a:prstGeom>
            <a:noFill/>
          </p:spPr>
          <p:txBody>
            <a:bodyPr wrap="square" rtlCol="0">
              <a:spAutoFit/>
            </a:bodyPr>
            <a:lstStyle/>
            <a:p>
              <a:pPr algn="ctr"/>
              <a:r>
                <a:rPr lang="en-US" sz="2400" b="1" dirty="0">
                  <a:ln w="12700">
                    <a:solidFill>
                      <a:schemeClr val="accent1"/>
                    </a:solidFill>
                    <a:prstDash val="solid"/>
                  </a:ln>
                  <a:solidFill>
                    <a:schemeClr val="tx2">
                      <a:lumMod val="50000"/>
                    </a:schemeClr>
                  </a:solidFill>
                </a:rPr>
                <a:t>DISADVANTAGES</a:t>
              </a:r>
            </a:p>
          </p:txBody>
        </p:sp>
        <p:cxnSp>
          <p:nvCxnSpPr>
            <p:cNvPr id="66" name="Straight Arrow Connector 65"/>
            <p:cNvCxnSpPr/>
            <p:nvPr/>
          </p:nvCxnSpPr>
          <p:spPr>
            <a:xfrm>
              <a:off x="11377467" y="1540921"/>
              <a:ext cx="3522" cy="4353518"/>
            </a:xfrm>
            <a:prstGeom prst="straightConnector1">
              <a:avLst/>
            </a:prstGeom>
            <a:ln w="76200">
              <a:headEnd type="triangle"/>
              <a:tailEnd type="triangle"/>
            </a:ln>
            <a:scene3d>
              <a:camera prst="orthographicFront"/>
              <a:lightRig rig="threePt" dir="t"/>
            </a:scene3d>
            <a:sp3d>
              <a:bevelT w="114300" prst="artDeco"/>
            </a:sp3d>
          </p:spPr>
          <p:style>
            <a:lnRef idx="3">
              <a:schemeClr val="accent1"/>
            </a:lnRef>
            <a:fillRef idx="0">
              <a:schemeClr val="accent1"/>
            </a:fillRef>
            <a:effectRef idx="2">
              <a:schemeClr val="accent1"/>
            </a:effectRef>
            <a:fontRef idx="minor">
              <a:schemeClr val="tx1"/>
            </a:fontRef>
          </p:style>
        </p:cxnSp>
      </p:grpSp>
      <p:grpSp>
        <p:nvGrpSpPr>
          <p:cNvPr id="67" name="Group 66">
            <a:extLst>
              <a:ext uri="{FF2B5EF4-FFF2-40B4-BE49-F238E27FC236}">
                <a16:creationId xmlns:a16="http://schemas.microsoft.com/office/drawing/2014/main" id="{3DCCC185-98FB-F078-78D1-ECB515F7E22A}"/>
              </a:ext>
            </a:extLst>
          </p:cNvPr>
          <p:cNvGrpSpPr/>
          <p:nvPr/>
        </p:nvGrpSpPr>
        <p:grpSpPr>
          <a:xfrm>
            <a:off x="1586261" y="3952210"/>
            <a:ext cx="3844621" cy="1159751"/>
            <a:chOff x="1596563" y="4623109"/>
            <a:chExt cx="3816424" cy="1224136"/>
          </a:xfrm>
        </p:grpSpPr>
        <p:sp>
          <p:nvSpPr>
            <p:cNvPr id="68" name="Rounded Rectangle 27">
              <a:extLst>
                <a:ext uri="{FF2B5EF4-FFF2-40B4-BE49-F238E27FC236}">
                  <a16:creationId xmlns:a16="http://schemas.microsoft.com/office/drawing/2014/main" id="{50E28188-C2CA-7C09-A9B1-83D76E198015}"/>
                </a:ext>
              </a:extLst>
            </p:cNvPr>
            <p:cNvSpPr/>
            <p:nvPr/>
          </p:nvSpPr>
          <p:spPr>
            <a:xfrm>
              <a:off x="1596563" y="4623109"/>
              <a:ext cx="3816424" cy="1224136"/>
            </a:xfrm>
            <a:prstGeom prst="roundRect">
              <a:avLst>
                <a:gd name="adj" fmla="val 9129"/>
              </a:avLst>
            </a:prstGeom>
            <a:solidFill>
              <a:schemeClr val="bg1"/>
            </a:solidFill>
            <a:ln>
              <a:noFill/>
            </a:ln>
            <a:effectLst>
              <a:outerShdw blurRad="50800" dist="38100" dir="16200000" rotWithShape="0">
                <a:prstClr val="black">
                  <a:alpha val="40000"/>
                </a:prstClr>
              </a:outerShd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0" name="Rectangle 69">
              <a:extLst>
                <a:ext uri="{FF2B5EF4-FFF2-40B4-BE49-F238E27FC236}">
                  <a16:creationId xmlns:a16="http://schemas.microsoft.com/office/drawing/2014/main" id="{DD0C83D7-10FF-01AD-95D6-C042D9E5AC6D}"/>
                </a:ext>
              </a:extLst>
            </p:cNvPr>
            <p:cNvSpPr/>
            <p:nvPr/>
          </p:nvSpPr>
          <p:spPr>
            <a:xfrm>
              <a:off x="1820781" y="4706937"/>
              <a:ext cx="3443819" cy="877131"/>
            </a:xfrm>
            <a:prstGeom prst="rect">
              <a:avLst/>
            </a:prstGeom>
          </p:spPr>
          <p:txBody>
            <a:bodyPr wrap="square">
              <a:spAutoFit/>
            </a:bodyPr>
            <a:lstStyle/>
            <a:p>
              <a:pPr algn="ctr"/>
              <a:r>
                <a:rPr lang="en-IN" sz="2400" dirty="0">
                  <a:ea typeface="Calibri" panose="020F0502020204030204" pitchFamily="34" charset="0"/>
                  <a:cs typeface="Times New Roman" panose="02020603050405020304" pitchFamily="18" charset="0"/>
                </a:rPr>
                <a:t>Less likely to be twisted for personal benefit </a:t>
              </a:r>
              <a:endParaRPr lang="en-US" sz="2400" dirty="0"/>
            </a:p>
          </p:txBody>
        </p:sp>
      </p:grpSp>
      <p:sp>
        <p:nvSpPr>
          <p:cNvPr id="59" name="TextBox 58">
            <a:extLst>
              <a:ext uri="{FF2B5EF4-FFF2-40B4-BE49-F238E27FC236}">
                <a16:creationId xmlns:a16="http://schemas.microsoft.com/office/drawing/2014/main" id="{756BBF40-4827-F0E4-8AED-F09EDECA7508}"/>
              </a:ext>
            </a:extLst>
          </p:cNvPr>
          <p:cNvSpPr txBox="1"/>
          <p:nvPr/>
        </p:nvSpPr>
        <p:spPr>
          <a:xfrm>
            <a:off x="5739027" y="5848618"/>
            <a:ext cx="522067" cy="679635"/>
          </a:xfrm>
          <a:prstGeom prst="rect">
            <a:avLst/>
          </a:prstGeom>
          <a:noFill/>
        </p:spPr>
        <p:txBody>
          <a:bodyPr wrap="none" rtlCol="0">
            <a:spAutoFit/>
          </a:bodyPr>
          <a:lstStyle/>
          <a:p>
            <a:r>
              <a:rPr lang="en-US" sz="4800" b="1" dirty="0">
                <a:solidFill>
                  <a:schemeClr val="bg1"/>
                </a:solidFill>
              </a:rPr>
              <a:t>3</a:t>
            </a:r>
          </a:p>
        </p:txBody>
      </p:sp>
      <p:grpSp>
        <p:nvGrpSpPr>
          <p:cNvPr id="71" name="Group 70">
            <a:extLst>
              <a:ext uri="{FF2B5EF4-FFF2-40B4-BE49-F238E27FC236}">
                <a16:creationId xmlns:a16="http://schemas.microsoft.com/office/drawing/2014/main" id="{F9D57BCD-51E5-9624-7A34-F3FBCB76D128}"/>
              </a:ext>
            </a:extLst>
          </p:cNvPr>
          <p:cNvGrpSpPr/>
          <p:nvPr/>
        </p:nvGrpSpPr>
        <p:grpSpPr>
          <a:xfrm>
            <a:off x="5547928" y="5237777"/>
            <a:ext cx="1252721" cy="1146215"/>
            <a:chOff x="5519936" y="4605224"/>
            <a:chExt cx="1189197" cy="1189197"/>
          </a:xfrm>
        </p:grpSpPr>
        <p:sp>
          <p:nvSpPr>
            <p:cNvPr id="72" name="Right Triangle 71">
              <a:extLst>
                <a:ext uri="{FF2B5EF4-FFF2-40B4-BE49-F238E27FC236}">
                  <a16:creationId xmlns:a16="http://schemas.microsoft.com/office/drawing/2014/main" id="{251777B4-7695-8E04-8F71-DA57F814162B}"/>
                </a:ext>
              </a:extLst>
            </p:cNvPr>
            <p:cNvSpPr>
              <a:spLocks noChangeAspect="1"/>
            </p:cNvSpPr>
            <p:nvPr/>
          </p:nvSpPr>
          <p:spPr>
            <a:xfrm flipV="1">
              <a:off x="5519936" y="4605224"/>
              <a:ext cx="1189197" cy="1189197"/>
            </a:xfrm>
            <a:prstGeom prst="rtTriangle">
              <a:avLst/>
            </a:prstGeom>
            <a:solidFill>
              <a:srgbClr val="7030A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a:p>
          </p:txBody>
        </p:sp>
        <p:sp>
          <p:nvSpPr>
            <p:cNvPr id="73" name="TextBox 72">
              <a:extLst>
                <a:ext uri="{FF2B5EF4-FFF2-40B4-BE49-F238E27FC236}">
                  <a16:creationId xmlns:a16="http://schemas.microsoft.com/office/drawing/2014/main" id="{B1CB437A-587B-7600-14AA-E5588CC47432}"/>
                </a:ext>
              </a:extLst>
            </p:cNvPr>
            <p:cNvSpPr txBox="1"/>
            <p:nvPr/>
          </p:nvSpPr>
          <p:spPr>
            <a:xfrm>
              <a:off x="5628759" y="4709811"/>
              <a:ext cx="322909" cy="478977"/>
            </a:xfrm>
            <a:prstGeom prst="rect">
              <a:avLst/>
            </a:prstGeom>
            <a:noFill/>
          </p:spPr>
          <p:txBody>
            <a:bodyPr wrap="none" rtlCol="0">
              <a:spAutoFit/>
            </a:bodyPr>
            <a:lstStyle/>
            <a:p>
              <a:r>
                <a:rPr lang="en-US" sz="2400" b="1" dirty="0">
                  <a:solidFill>
                    <a:schemeClr val="bg1"/>
                  </a:solidFill>
                </a:rPr>
                <a:t>4</a:t>
              </a:r>
            </a:p>
          </p:txBody>
        </p:sp>
      </p:grpSp>
    </p:spTree>
    <p:extLst>
      <p:ext uri="{BB962C8B-B14F-4D97-AF65-F5344CB8AC3E}">
        <p14:creationId xmlns:p14="http://schemas.microsoft.com/office/powerpoint/2010/main" val="295311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61"/>
                                        </p:tgtEl>
                                        <p:attrNameLst>
                                          <p:attrName>style.visibility</p:attrName>
                                        </p:attrNameLst>
                                      </p:cBhvr>
                                      <p:to>
                                        <p:strVal val="visible"/>
                                      </p:to>
                                    </p:set>
                                    <p:anim calcmode="lin" valueType="num">
                                      <p:cBhvr additive="base">
                                        <p:cTn id="7" dur="500" fill="hold"/>
                                        <p:tgtEl>
                                          <p:spTgt spid="61"/>
                                        </p:tgtEl>
                                        <p:attrNameLst>
                                          <p:attrName>ppt_x</p:attrName>
                                        </p:attrNameLst>
                                      </p:cBhvr>
                                      <p:tavLst>
                                        <p:tav tm="0">
                                          <p:val>
                                            <p:strVal val="#ppt_x"/>
                                          </p:val>
                                        </p:tav>
                                        <p:tav tm="100000">
                                          <p:val>
                                            <p:strVal val="#ppt_x"/>
                                          </p:val>
                                        </p:tav>
                                      </p:tavLst>
                                    </p:anim>
                                    <p:anim calcmode="lin" valueType="num">
                                      <p:cBhvr additive="base">
                                        <p:cTn id="8" dur="500" fill="hold"/>
                                        <p:tgtEl>
                                          <p:spTgt spid="61"/>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750"/>
                                  </p:stCondLst>
                                  <p:childTnLst>
                                    <p:set>
                                      <p:cBhvr>
                                        <p:cTn id="11" dur="1" fill="hold">
                                          <p:stCondLst>
                                            <p:cond delay="0"/>
                                          </p:stCondLst>
                                        </p:cTn>
                                        <p:tgtEl>
                                          <p:spTgt spid="43"/>
                                        </p:tgtEl>
                                        <p:attrNameLst>
                                          <p:attrName>style.visibility</p:attrName>
                                        </p:attrNameLst>
                                      </p:cBhvr>
                                      <p:to>
                                        <p:strVal val="visible"/>
                                      </p:to>
                                    </p:set>
                                    <p:anim calcmode="lin" valueType="num">
                                      <p:cBhvr additive="base">
                                        <p:cTn id="12" dur="500" fill="hold"/>
                                        <p:tgtEl>
                                          <p:spTgt spid="43"/>
                                        </p:tgtEl>
                                        <p:attrNameLst>
                                          <p:attrName>ppt_x</p:attrName>
                                        </p:attrNameLst>
                                      </p:cBhvr>
                                      <p:tavLst>
                                        <p:tav tm="0">
                                          <p:val>
                                            <p:strVal val="#ppt_x"/>
                                          </p:val>
                                        </p:tav>
                                        <p:tav tm="100000">
                                          <p:val>
                                            <p:strVal val="#ppt_x"/>
                                          </p:val>
                                        </p:tav>
                                      </p:tavLst>
                                    </p:anim>
                                    <p:anim calcmode="lin" valueType="num">
                                      <p:cBhvr additive="base">
                                        <p:cTn id="13" dur="500" fill="hold"/>
                                        <p:tgtEl>
                                          <p:spTgt spid="43"/>
                                        </p:tgtEl>
                                        <p:attrNameLst>
                                          <p:attrName>ppt_y</p:attrName>
                                        </p:attrNameLst>
                                      </p:cBhvr>
                                      <p:tavLst>
                                        <p:tav tm="0">
                                          <p:val>
                                            <p:strVal val="1+#ppt_h/2"/>
                                          </p:val>
                                        </p:tav>
                                        <p:tav tm="100000">
                                          <p:val>
                                            <p:strVal val="#ppt_y"/>
                                          </p:val>
                                        </p:tav>
                                      </p:tavLst>
                                    </p:anim>
                                  </p:childTnLst>
                                </p:cTn>
                              </p:par>
                            </p:childTnLst>
                          </p:cTn>
                        </p:par>
                        <p:par>
                          <p:cTn id="14" fill="hold">
                            <p:stCondLst>
                              <p:cond delay="1750"/>
                            </p:stCondLst>
                            <p:childTnLst>
                              <p:par>
                                <p:cTn id="15" presetID="16" presetClass="entr" presetSubtype="21" fill="hold" nodeType="afterEffect">
                                  <p:stCondLst>
                                    <p:cond delay="750"/>
                                  </p:stCondLst>
                                  <p:childTnLst>
                                    <p:set>
                                      <p:cBhvr>
                                        <p:cTn id="16" dur="1" fill="hold">
                                          <p:stCondLst>
                                            <p:cond delay="0"/>
                                          </p:stCondLst>
                                        </p:cTn>
                                        <p:tgtEl>
                                          <p:spTgt spid="19"/>
                                        </p:tgtEl>
                                        <p:attrNameLst>
                                          <p:attrName>style.visibility</p:attrName>
                                        </p:attrNameLst>
                                      </p:cBhvr>
                                      <p:to>
                                        <p:strVal val="visible"/>
                                      </p:to>
                                    </p:set>
                                    <p:animEffect transition="in" filter="barn(inVertical)">
                                      <p:cBhvr>
                                        <p:cTn id="17" dur="500"/>
                                        <p:tgtEl>
                                          <p:spTgt spid="19"/>
                                        </p:tgtEl>
                                      </p:cBhvr>
                                    </p:animEffect>
                                  </p:childTnLst>
                                </p:cTn>
                              </p:par>
                            </p:childTnLst>
                          </p:cTn>
                        </p:par>
                        <p:par>
                          <p:cTn id="18" fill="hold">
                            <p:stCondLst>
                              <p:cond delay="3000"/>
                            </p:stCondLst>
                            <p:childTnLst>
                              <p:par>
                                <p:cTn id="19" presetID="2" presetClass="entr" presetSubtype="4" fill="hold" nodeType="afterEffect">
                                  <p:stCondLst>
                                    <p:cond delay="750"/>
                                  </p:stCondLst>
                                  <p:childTnLst>
                                    <p:set>
                                      <p:cBhvr>
                                        <p:cTn id="20" dur="1" fill="hold">
                                          <p:stCondLst>
                                            <p:cond delay="0"/>
                                          </p:stCondLst>
                                        </p:cTn>
                                        <p:tgtEl>
                                          <p:spTgt spid="49"/>
                                        </p:tgtEl>
                                        <p:attrNameLst>
                                          <p:attrName>style.visibility</p:attrName>
                                        </p:attrNameLst>
                                      </p:cBhvr>
                                      <p:to>
                                        <p:strVal val="visible"/>
                                      </p:to>
                                    </p:set>
                                    <p:anim calcmode="lin" valueType="num">
                                      <p:cBhvr additive="base">
                                        <p:cTn id="21" dur="500" fill="hold"/>
                                        <p:tgtEl>
                                          <p:spTgt spid="49"/>
                                        </p:tgtEl>
                                        <p:attrNameLst>
                                          <p:attrName>ppt_x</p:attrName>
                                        </p:attrNameLst>
                                      </p:cBhvr>
                                      <p:tavLst>
                                        <p:tav tm="0">
                                          <p:val>
                                            <p:strVal val="#ppt_x"/>
                                          </p:val>
                                        </p:tav>
                                        <p:tav tm="100000">
                                          <p:val>
                                            <p:strVal val="#ppt_x"/>
                                          </p:val>
                                        </p:tav>
                                      </p:tavLst>
                                    </p:anim>
                                    <p:anim calcmode="lin" valueType="num">
                                      <p:cBhvr additive="base">
                                        <p:cTn id="22" dur="500" fill="hold"/>
                                        <p:tgtEl>
                                          <p:spTgt spid="49"/>
                                        </p:tgtEl>
                                        <p:attrNameLst>
                                          <p:attrName>ppt_y</p:attrName>
                                        </p:attrNameLst>
                                      </p:cBhvr>
                                      <p:tavLst>
                                        <p:tav tm="0">
                                          <p:val>
                                            <p:strVal val="1+#ppt_h/2"/>
                                          </p:val>
                                        </p:tav>
                                        <p:tav tm="100000">
                                          <p:val>
                                            <p:strVal val="#ppt_y"/>
                                          </p:val>
                                        </p:tav>
                                      </p:tavLst>
                                    </p:anim>
                                  </p:childTnLst>
                                </p:cTn>
                              </p:par>
                            </p:childTnLst>
                          </p:cTn>
                        </p:par>
                        <p:par>
                          <p:cTn id="23" fill="hold">
                            <p:stCondLst>
                              <p:cond delay="4250"/>
                            </p:stCondLst>
                            <p:childTnLst>
                              <p:par>
                                <p:cTn id="24" presetID="16" presetClass="entr" presetSubtype="21" fill="hold" nodeType="afterEffect">
                                  <p:stCondLst>
                                    <p:cond delay="750"/>
                                  </p:stCondLst>
                                  <p:childTnLst>
                                    <p:set>
                                      <p:cBhvr>
                                        <p:cTn id="25" dur="1" fill="hold">
                                          <p:stCondLst>
                                            <p:cond delay="0"/>
                                          </p:stCondLst>
                                        </p:cTn>
                                        <p:tgtEl>
                                          <p:spTgt spid="23"/>
                                        </p:tgtEl>
                                        <p:attrNameLst>
                                          <p:attrName>style.visibility</p:attrName>
                                        </p:attrNameLst>
                                      </p:cBhvr>
                                      <p:to>
                                        <p:strVal val="visible"/>
                                      </p:to>
                                    </p:set>
                                    <p:animEffect transition="in" filter="barn(inVertical)">
                                      <p:cBhvr>
                                        <p:cTn id="26" dur="500"/>
                                        <p:tgtEl>
                                          <p:spTgt spid="23"/>
                                        </p:tgtEl>
                                      </p:cBhvr>
                                    </p:animEffect>
                                  </p:childTnLst>
                                </p:cTn>
                              </p:par>
                            </p:childTnLst>
                          </p:cTn>
                        </p:par>
                        <p:par>
                          <p:cTn id="27" fill="hold">
                            <p:stCondLst>
                              <p:cond delay="5500"/>
                            </p:stCondLst>
                            <p:childTnLst>
                              <p:par>
                                <p:cTn id="28" presetID="2" presetClass="entr" presetSubtype="4" fill="hold" nodeType="afterEffect">
                                  <p:stCondLst>
                                    <p:cond delay="750"/>
                                  </p:stCondLst>
                                  <p:childTnLst>
                                    <p:set>
                                      <p:cBhvr>
                                        <p:cTn id="29" dur="1" fill="hold">
                                          <p:stCondLst>
                                            <p:cond delay="0"/>
                                          </p:stCondLst>
                                        </p:cTn>
                                        <p:tgtEl>
                                          <p:spTgt spid="55"/>
                                        </p:tgtEl>
                                        <p:attrNameLst>
                                          <p:attrName>style.visibility</p:attrName>
                                        </p:attrNameLst>
                                      </p:cBhvr>
                                      <p:to>
                                        <p:strVal val="visible"/>
                                      </p:to>
                                    </p:set>
                                    <p:anim calcmode="lin" valueType="num">
                                      <p:cBhvr additive="base">
                                        <p:cTn id="30" dur="500" fill="hold"/>
                                        <p:tgtEl>
                                          <p:spTgt spid="55"/>
                                        </p:tgtEl>
                                        <p:attrNameLst>
                                          <p:attrName>ppt_x</p:attrName>
                                        </p:attrNameLst>
                                      </p:cBhvr>
                                      <p:tavLst>
                                        <p:tav tm="0">
                                          <p:val>
                                            <p:strVal val="#ppt_x"/>
                                          </p:val>
                                        </p:tav>
                                        <p:tav tm="100000">
                                          <p:val>
                                            <p:strVal val="#ppt_x"/>
                                          </p:val>
                                        </p:tav>
                                      </p:tavLst>
                                    </p:anim>
                                    <p:anim calcmode="lin" valueType="num">
                                      <p:cBhvr additive="base">
                                        <p:cTn id="31" dur="500" fill="hold"/>
                                        <p:tgtEl>
                                          <p:spTgt spid="55"/>
                                        </p:tgtEl>
                                        <p:attrNameLst>
                                          <p:attrName>ppt_y</p:attrName>
                                        </p:attrNameLst>
                                      </p:cBhvr>
                                      <p:tavLst>
                                        <p:tav tm="0">
                                          <p:val>
                                            <p:strVal val="1+#ppt_h/2"/>
                                          </p:val>
                                        </p:tav>
                                        <p:tav tm="100000">
                                          <p:val>
                                            <p:strVal val="#ppt_y"/>
                                          </p:val>
                                        </p:tav>
                                      </p:tavLst>
                                    </p:anim>
                                  </p:childTnLst>
                                </p:cTn>
                              </p:par>
                            </p:childTnLst>
                          </p:cTn>
                        </p:par>
                        <p:par>
                          <p:cTn id="32" fill="hold">
                            <p:stCondLst>
                              <p:cond delay="6750"/>
                            </p:stCondLst>
                            <p:childTnLst>
                              <p:par>
                                <p:cTn id="33" presetID="16" presetClass="entr" presetSubtype="21" fill="hold" nodeType="afterEffect">
                                  <p:stCondLst>
                                    <p:cond delay="750"/>
                                  </p:stCondLst>
                                  <p:childTnLst>
                                    <p:set>
                                      <p:cBhvr>
                                        <p:cTn id="34" dur="1" fill="hold">
                                          <p:stCondLst>
                                            <p:cond delay="0"/>
                                          </p:stCondLst>
                                        </p:cTn>
                                        <p:tgtEl>
                                          <p:spTgt spid="67"/>
                                        </p:tgtEl>
                                        <p:attrNameLst>
                                          <p:attrName>style.visibility</p:attrName>
                                        </p:attrNameLst>
                                      </p:cBhvr>
                                      <p:to>
                                        <p:strVal val="visible"/>
                                      </p:to>
                                    </p:set>
                                    <p:animEffect transition="in" filter="barn(inVertical)">
                                      <p:cBhvr>
                                        <p:cTn id="35" dur="500"/>
                                        <p:tgtEl>
                                          <p:spTgt spid="67"/>
                                        </p:tgtEl>
                                      </p:cBhvr>
                                    </p:animEffect>
                                  </p:childTnLst>
                                </p:cTn>
                              </p:par>
                            </p:childTnLst>
                          </p:cTn>
                        </p:par>
                        <p:par>
                          <p:cTn id="36" fill="hold">
                            <p:stCondLst>
                              <p:cond delay="8000"/>
                            </p:stCondLst>
                            <p:childTnLst>
                              <p:par>
                                <p:cTn id="37" presetID="2" presetClass="entr" presetSubtype="4" fill="hold" nodeType="afterEffect">
                                  <p:stCondLst>
                                    <p:cond delay="750"/>
                                  </p:stCondLst>
                                  <p:childTnLst>
                                    <p:set>
                                      <p:cBhvr>
                                        <p:cTn id="38" dur="1" fill="hold">
                                          <p:stCondLst>
                                            <p:cond delay="0"/>
                                          </p:stCondLst>
                                        </p:cTn>
                                        <p:tgtEl>
                                          <p:spTgt spid="71"/>
                                        </p:tgtEl>
                                        <p:attrNameLst>
                                          <p:attrName>style.visibility</p:attrName>
                                        </p:attrNameLst>
                                      </p:cBhvr>
                                      <p:to>
                                        <p:strVal val="visible"/>
                                      </p:to>
                                    </p:set>
                                    <p:anim calcmode="lin" valueType="num">
                                      <p:cBhvr additive="base">
                                        <p:cTn id="39" dur="500" fill="hold"/>
                                        <p:tgtEl>
                                          <p:spTgt spid="71"/>
                                        </p:tgtEl>
                                        <p:attrNameLst>
                                          <p:attrName>ppt_x</p:attrName>
                                        </p:attrNameLst>
                                      </p:cBhvr>
                                      <p:tavLst>
                                        <p:tav tm="0">
                                          <p:val>
                                            <p:strVal val="#ppt_x"/>
                                          </p:val>
                                        </p:tav>
                                        <p:tav tm="100000">
                                          <p:val>
                                            <p:strVal val="#ppt_x"/>
                                          </p:val>
                                        </p:tav>
                                      </p:tavLst>
                                    </p:anim>
                                    <p:anim calcmode="lin" valueType="num">
                                      <p:cBhvr additive="base">
                                        <p:cTn id="40" dur="500" fill="hold"/>
                                        <p:tgtEl>
                                          <p:spTgt spid="71"/>
                                        </p:tgtEl>
                                        <p:attrNameLst>
                                          <p:attrName>ppt_y</p:attrName>
                                        </p:attrNameLst>
                                      </p:cBhvr>
                                      <p:tavLst>
                                        <p:tav tm="0">
                                          <p:val>
                                            <p:strVal val="1+#ppt_h/2"/>
                                          </p:val>
                                        </p:tav>
                                        <p:tav tm="100000">
                                          <p:val>
                                            <p:strVal val="#ppt_y"/>
                                          </p:val>
                                        </p:tav>
                                      </p:tavLst>
                                    </p:anim>
                                  </p:childTnLst>
                                </p:cTn>
                              </p:par>
                            </p:childTnLst>
                          </p:cTn>
                        </p:par>
                        <p:par>
                          <p:cTn id="41" fill="hold">
                            <p:stCondLst>
                              <p:cond delay="9250"/>
                            </p:stCondLst>
                            <p:childTnLst>
                              <p:par>
                                <p:cTn id="42" presetID="16" presetClass="entr" presetSubtype="21" fill="hold" nodeType="afterEffect">
                                  <p:stCondLst>
                                    <p:cond delay="750"/>
                                  </p:stCondLst>
                                  <p:childTnLst>
                                    <p:set>
                                      <p:cBhvr>
                                        <p:cTn id="43" dur="1" fill="hold">
                                          <p:stCondLst>
                                            <p:cond delay="0"/>
                                          </p:stCondLst>
                                        </p:cTn>
                                        <p:tgtEl>
                                          <p:spTgt spid="27"/>
                                        </p:tgtEl>
                                        <p:attrNameLst>
                                          <p:attrName>style.visibility</p:attrName>
                                        </p:attrNameLst>
                                      </p:cBhvr>
                                      <p:to>
                                        <p:strVal val="visible"/>
                                      </p:to>
                                    </p:set>
                                    <p:animEffect transition="in" filter="barn(inVertical)">
                                      <p:cBhvr>
                                        <p:cTn id="44" dur="500"/>
                                        <p:tgtEl>
                                          <p:spTgt spid="27"/>
                                        </p:tgtEl>
                                      </p:cBhvr>
                                    </p:animEffect>
                                  </p:childTnLst>
                                </p:cTn>
                              </p:par>
                            </p:childTnLst>
                          </p:cTn>
                        </p:par>
                        <p:par>
                          <p:cTn id="45" fill="hold">
                            <p:stCondLst>
                              <p:cond delay="10500"/>
                            </p:stCondLst>
                            <p:childTnLst>
                              <p:par>
                                <p:cTn id="46" presetID="2" presetClass="entr" presetSubtype="4" fill="hold" nodeType="afterEffect">
                                  <p:stCondLst>
                                    <p:cond delay="750"/>
                                  </p:stCondLst>
                                  <p:childTnLst>
                                    <p:set>
                                      <p:cBhvr>
                                        <p:cTn id="47" dur="1" fill="hold">
                                          <p:stCondLst>
                                            <p:cond delay="0"/>
                                          </p:stCondLst>
                                        </p:cTn>
                                        <p:tgtEl>
                                          <p:spTgt spid="64"/>
                                        </p:tgtEl>
                                        <p:attrNameLst>
                                          <p:attrName>style.visibility</p:attrName>
                                        </p:attrNameLst>
                                      </p:cBhvr>
                                      <p:to>
                                        <p:strVal val="visible"/>
                                      </p:to>
                                    </p:set>
                                    <p:anim calcmode="lin" valueType="num">
                                      <p:cBhvr additive="base">
                                        <p:cTn id="48" dur="500" fill="hold"/>
                                        <p:tgtEl>
                                          <p:spTgt spid="64"/>
                                        </p:tgtEl>
                                        <p:attrNameLst>
                                          <p:attrName>ppt_x</p:attrName>
                                        </p:attrNameLst>
                                      </p:cBhvr>
                                      <p:tavLst>
                                        <p:tav tm="0">
                                          <p:val>
                                            <p:strVal val="#ppt_x"/>
                                          </p:val>
                                        </p:tav>
                                        <p:tav tm="100000">
                                          <p:val>
                                            <p:strVal val="#ppt_x"/>
                                          </p:val>
                                        </p:tav>
                                      </p:tavLst>
                                    </p:anim>
                                    <p:anim calcmode="lin" valueType="num">
                                      <p:cBhvr additive="base">
                                        <p:cTn id="49" dur="500" fill="hold"/>
                                        <p:tgtEl>
                                          <p:spTgt spid="64"/>
                                        </p:tgtEl>
                                        <p:attrNameLst>
                                          <p:attrName>ppt_y</p:attrName>
                                        </p:attrNameLst>
                                      </p:cBhvr>
                                      <p:tavLst>
                                        <p:tav tm="0">
                                          <p:val>
                                            <p:strVal val="1+#ppt_h/2"/>
                                          </p:val>
                                        </p:tav>
                                        <p:tav tm="100000">
                                          <p:val>
                                            <p:strVal val="#ppt_y"/>
                                          </p:val>
                                        </p:tav>
                                      </p:tavLst>
                                    </p:anim>
                                  </p:childTnLst>
                                </p:cTn>
                              </p:par>
                            </p:childTnLst>
                          </p:cTn>
                        </p:par>
                        <p:par>
                          <p:cTn id="50" fill="hold">
                            <p:stCondLst>
                              <p:cond delay="11750"/>
                            </p:stCondLst>
                            <p:childTnLst>
                              <p:par>
                                <p:cTn id="51" presetID="2" presetClass="entr" presetSubtype="4" fill="hold" nodeType="afterEffect">
                                  <p:stCondLst>
                                    <p:cond delay="750"/>
                                  </p:stCondLst>
                                  <p:childTnLst>
                                    <p:set>
                                      <p:cBhvr>
                                        <p:cTn id="52" dur="1" fill="hold">
                                          <p:stCondLst>
                                            <p:cond delay="0"/>
                                          </p:stCondLst>
                                        </p:cTn>
                                        <p:tgtEl>
                                          <p:spTgt spid="46"/>
                                        </p:tgtEl>
                                        <p:attrNameLst>
                                          <p:attrName>style.visibility</p:attrName>
                                        </p:attrNameLst>
                                      </p:cBhvr>
                                      <p:to>
                                        <p:strVal val="visible"/>
                                      </p:to>
                                    </p:set>
                                    <p:anim calcmode="lin" valueType="num">
                                      <p:cBhvr additive="base">
                                        <p:cTn id="53" dur="500" fill="hold"/>
                                        <p:tgtEl>
                                          <p:spTgt spid="46"/>
                                        </p:tgtEl>
                                        <p:attrNameLst>
                                          <p:attrName>ppt_x</p:attrName>
                                        </p:attrNameLst>
                                      </p:cBhvr>
                                      <p:tavLst>
                                        <p:tav tm="0">
                                          <p:val>
                                            <p:strVal val="#ppt_x"/>
                                          </p:val>
                                        </p:tav>
                                        <p:tav tm="100000">
                                          <p:val>
                                            <p:strVal val="#ppt_x"/>
                                          </p:val>
                                        </p:tav>
                                      </p:tavLst>
                                    </p:anim>
                                    <p:anim calcmode="lin" valueType="num">
                                      <p:cBhvr additive="base">
                                        <p:cTn id="54" dur="500" fill="hold"/>
                                        <p:tgtEl>
                                          <p:spTgt spid="46"/>
                                        </p:tgtEl>
                                        <p:attrNameLst>
                                          <p:attrName>ppt_y</p:attrName>
                                        </p:attrNameLst>
                                      </p:cBhvr>
                                      <p:tavLst>
                                        <p:tav tm="0">
                                          <p:val>
                                            <p:strVal val="1+#ppt_h/2"/>
                                          </p:val>
                                        </p:tav>
                                        <p:tav tm="100000">
                                          <p:val>
                                            <p:strVal val="#ppt_y"/>
                                          </p:val>
                                        </p:tav>
                                      </p:tavLst>
                                    </p:anim>
                                  </p:childTnLst>
                                </p:cTn>
                              </p:par>
                            </p:childTnLst>
                          </p:cTn>
                        </p:par>
                        <p:par>
                          <p:cTn id="55" fill="hold">
                            <p:stCondLst>
                              <p:cond delay="13000"/>
                            </p:stCondLst>
                            <p:childTnLst>
                              <p:par>
                                <p:cTn id="56" presetID="16" presetClass="entr" presetSubtype="21" fill="hold" nodeType="afterEffect">
                                  <p:stCondLst>
                                    <p:cond delay="750"/>
                                  </p:stCondLst>
                                  <p:childTnLst>
                                    <p:set>
                                      <p:cBhvr>
                                        <p:cTn id="57" dur="1" fill="hold">
                                          <p:stCondLst>
                                            <p:cond delay="0"/>
                                          </p:stCondLst>
                                        </p:cTn>
                                        <p:tgtEl>
                                          <p:spTgt spid="31"/>
                                        </p:tgtEl>
                                        <p:attrNameLst>
                                          <p:attrName>style.visibility</p:attrName>
                                        </p:attrNameLst>
                                      </p:cBhvr>
                                      <p:to>
                                        <p:strVal val="visible"/>
                                      </p:to>
                                    </p:set>
                                    <p:animEffect transition="in" filter="barn(inVertical)">
                                      <p:cBhvr>
                                        <p:cTn id="58" dur="500"/>
                                        <p:tgtEl>
                                          <p:spTgt spid="31"/>
                                        </p:tgtEl>
                                      </p:cBhvr>
                                    </p:animEffect>
                                  </p:childTnLst>
                                </p:cTn>
                              </p:par>
                            </p:childTnLst>
                          </p:cTn>
                        </p:par>
                        <p:par>
                          <p:cTn id="59" fill="hold">
                            <p:stCondLst>
                              <p:cond delay="14250"/>
                            </p:stCondLst>
                            <p:childTnLst>
                              <p:par>
                                <p:cTn id="60" presetID="2" presetClass="entr" presetSubtype="4" fill="hold" nodeType="afterEffect">
                                  <p:stCondLst>
                                    <p:cond delay="750"/>
                                  </p:stCondLst>
                                  <p:childTnLst>
                                    <p:set>
                                      <p:cBhvr>
                                        <p:cTn id="61" dur="1" fill="hold">
                                          <p:stCondLst>
                                            <p:cond delay="0"/>
                                          </p:stCondLst>
                                        </p:cTn>
                                        <p:tgtEl>
                                          <p:spTgt spid="52"/>
                                        </p:tgtEl>
                                        <p:attrNameLst>
                                          <p:attrName>style.visibility</p:attrName>
                                        </p:attrNameLst>
                                      </p:cBhvr>
                                      <p:to>
                                        <p:strVal val="visible"/>
                                      </p:to>
                                    </p:set>
                                    <p:anim calcmode="lin" valueType="num">
                                      <p:cBhvr additive="base">
                                        <p:cTn id="62" dur="500" fill="hold"/>
                                        <p:tgtEl>
                                          <p:spTgt spid="52"/>
                                        </p:tgtEl>
                                        <p:attrNameLst>
                                          <p:attrName>ppt_x</p:attrName>
                                        </p:attrNameLst>
                                      </p:cBhvr>
                                      <p:tavLst>
                                        <p:tav tm="0">
                                          <p:val>
                                            <p:strVal val="#ppt_x"/>
                                          </p:val>
                                        </p:tav>
                                        <p:tav tm="100000">
                                          <p:val>
                                            <p:strVal val="#ppt_x"/>
                                          </p:val>
                                        </p:tav>
                                      </p:tavLst>
                                    </p:anim>
                                    <p:anim calcmode="lin" valueType="num">
                                      <p:cBhvr additive="base">
                                        <p:cTn id="63" dur="500" fill="hold"/>
                                        <p:tgtEl>
                                          <p:spTgt spid="52"/>
                                        </p:tgtEl>
                                        <p:attrNameLst>
                                          <p:attrName>ppt_y</p:attrName>
                                        </p:attrNameLst>
                                      </p:cBhvr>
                                      <p:tavLst>
                                        <p:tav tm="0">
                                          <p:val>
                                            <p:strVal val="1+#ppt_h/2"/>
                                          </p:val>
                                        </p:tav>
                                        <p:tav tm="100000">
                                          <p:val>
                                            <p:strVal val="#ppt_y"/>
                                          </p:val>
                                        </p:tav>
                                      </p:tavLst>
                                    </p:anim>
                                  </p:childTnLst>
                                </p:cTn>
                              </p:par>
                            </p:childTnLst>
                          </p:cTn>
                        </p:par>
                        <p:par>
                          <p:cTn id="64" fill="hold">
                            <p:stCondLst>
                              <p:cond delay="15500"/>
                            </p:stCondLst>
                            <p:childTnLst>
                              <p:par>
                                <p:cTn id="65" presetID="16" presetClass="entr" presetSubtype="21" fill="hold" nodeType="afterEffect">
                                  <p:stCondLst>
                                    <p:cond delay="750"/>
                                  </p:stCondLst>
                                  <p:childTnLst>
                                    <p:set>
                                      <p:cBhvr>
                                        <p:cTn id="66" dur="1" fill="hold">
                                          <p:stCondLst>
                                            <p:cond delay="0"/>
                                          </p:stCondLst>
                                        </p:cTn>
                                        <p:tgtEl>
                                          <p:spTgt spid="35"/>
                                        </p:tgtEl>
                                        <p:attrNameLst>
                                          <p:attrName>style.visibility</p:attrName>
                                        </p:attrNameLst>
                                      </p:cBhvr>
                                      <p:to>
                                        <p:strVal val="visible"/>
                                      </p:to>
                                    </p:set>
                                    <p:animEffect transition="in" filter="barn(inVertical)">
                                      <p:cBhvr>
                                        <p:cTn id="6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277107" y="3261434"/>
            <a:ext cx="2717366" cy="1987598"/>
            <a:chOff x="4644451" y="3601642"/>
            <a:chExt cx="2717366" cy="1987598"/>
          </a:xfrm>
        </p:grpSpPr>
        <p:sp>
          <p:nvSpPr>
            <p:cNvPr id="5" name="Rounded Rectangle 4"/>
            <p:cNvSpPr/>
            <p:nvPr/>
          </p:nvSpPr>
          <p:spPr>
            <a:xfrm>
              <a:off x="4644451" y="3625192"/>
              <a:ext cx="2168139" cy="1964048"/>
            </a:xfrm>
            <a:prstGeom prst="roundRect">
              <a:avLst/>
            </a:prstGeom>
            <a:noFill/>
            <a:ln w="38100">
              <a:solidFill>
                <a:srgbClr val="C0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2400" dirty="0">
                <a:solidFill>
                  <a:srgbClr val="C00000"/>
                </a:solidFill>
              </a:endParaRPr>
            </a:p>
          </p:txBody>
        </p:sp>
        <p:sp>
          <p:nvSpPr>
            <p:cNvPr id="6" name="Left Arrow 5"/>
            <p:cNvSpPr/>
            <p:nvPr/>
          </p:nvSpPr>
          <p:spPr>
            <a:xfrm rot="8700000" flipV="1">
              <a:off x="5834201" y="3601642"/>
              <a:ext cx="1527616" cy="567424"/>
            </a:xfrm>
            <a:prstGeom prst="leftArrow">
              <a:avLst>
                <a:gd name="adj1" fmla="val 60000"/>
                <a:gd name="adj2" fmla="val 50000"/>
              </a:avLst>
            </a:pr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hueOff val="0"/>
                <a:satOff val="0"/>
                <a:lumOff val="0"/>
                <a:alphaOff val="0"/>
              </a:schemeClr>
            </a:fontRef>
          </p:style>
        </p:sp>
        <p:sp>
          <p:nvSpPr>
            <p:cNvPr id="7" name="Freeform 6"/>
            <p:cNvSpPr/>
            <p:nvPr/>
          </p:nvSpPr>
          <p:spPr>
            <a:xfrm rot="10800000" flipV="1">
              <a:off x="4799857" y="3751523"/>
              <a:ext cx="1891414" cy="1214682"/>
            </a:xfrm>
            <a:custGeom>
              <a:avLst/>
              <a:gdLst>
                <a:gd name="connsiteX0" fmla="*/ 0 w 1891414"/>
                <a:gd name="connsiteY0" fmla="*/ 151313 h 1513131"/>
                <a:gd name="connsiteX1" fmla="*/ 151313 w 1891414"/>
                <a:gd name="connsiteY1" fmla="*/ 0 h 1513131"/>
                <a:gd name="connsiteX2" fmla="*/ 1740101 w 1891414"/>
                <a:gd name="connsiteY2" fmla="*/ 0 h 1513131"/>
                <a:gd name="connsiteX3" fmla="*/ 1891414 w 1891414"/>
                <a:gd name="connsiteY3" fmla="*/ 151313 h 1513131"/>
                <a:gd name="connsiteX4" fmla="*/ 1891414 w 1891414"/>
                <a:gd name="connsiteY4" fmla="*/ 1361818 h 1513131"/>
                <a:gd name="connsiteX5" fmla="*/ 1740101 w 1891414"/>
                <a:gd name="connsiteY5" fmla="*/ 1513131 h 1513131"/>
                <a:gd name="connsiteX6" fmla="*/ 151313 w 1891414"/>
                <a:gd name="connsiteY6" fmla="*/ 1513131 h 1513131"/>
                <a:gd name="connsiteX7" fmla="*/ 0 w 1891414"/>
                <a:gd name="connsiteY7" fmla="*/ 1361818 h 1513131"/>
                <a:gd name="connsiteX8" fmla="*/ 0 w 1891414"/>
                <a:gd name="connsiteY8" fmla="*/ 151313 h 1513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1414" h="1513131">
                  <a:moveTo>
                    <a:pt x="0" y="151313"/>
                  </a:moveTo>
                  <a:cubicBezTo>
                    <a:pt x="0" y="67745"/>
                    <a:pt x="67745" y="0"/>
                    <a:pt x="151313" y="0"/>
                  </a:cubicBezTo>
                  <a:lnTo>
                    <a:pt x="1740101" y="0"/>
                  </a:lnTo>
                  <a:cubicBezTo>
                    <a:pt x="1823669" y="0"/>
                    <a:pt x="1891414" y="67745"/>
                    <a:pt x="1891414" y="151313"/>
                  </a:cubicBezTo>
                  <a:lnTo>
                    <a:pt x="1891414" y="1361818"/>
                  </a:lnTo>
                  <a:cubicBezTo>
                    <a:pt x="1891414" y="1445386"/>
                    <a:pt x="1823669" y="1513131"/>
                    <a:pt x="1740101" y="1513131"/>
                  </a:cubicBezTo>
                  <a:lnTo>
                    <a:pt x="151313" y="1513131"/>
                  </a:lnTo>
                  <a:cubicBezTo>
                    <a:pt x="67745" y="1513131"/>
                    <a:pt x="0" y="1445386"/>
                    <a:pt x="0" y="1361818"/>
                  </a:cubicBezTo>
                  <a:lnTo>
                    <a:pt x="0" y="151313"/>
                  </a:lnTo>
                  <a:close/>
                </a:path>
              </a:pathLst>
            </a:custGeom>
          </p:spPr>
          <p:style>
            <a:lnRef idx="0">
              <a:schemeClr val="lt1">
                <a:hueOff val="0"/>
                <a:satOff val="0"/>
                <a:lumOff val="0"/>
                <a:alphaOff val="0"/>
              </a:schemeClr>
            </a:lnRef>
            <a:fillRef idx="3">
              <a:schemeClr val="accent2">
                <a:hueOff val="0"/>
                <a:satOff val="0"/>
                <a:lumOff val="0"/>
                <a:alphaOff val="0"/>
              </a:schemeClr>
            </a:fillRef>
            <a:effectRef idx="3">
              <a:schemeClr val="accent2">
                <a:hueOff val="0"/>
                <a:satOff val="0"/>
                <a:lumOff val="0"/>
                <a:alphaOff val="0"/>
              </a:schemeClr>
            </a:effectRef>
            <a:fontRef idx="minor">
              <a:schemeClr val="lt1"/>
            </a:fontRef>
          </p:style>
          <p:txBody>
            <a:bodyPr spcFirstLastPara="0" vert="horz" wrap="square" lIns="110993" tIns="110993" rIns="110993" bIns="110993" numCol="1" spcCol="1270" anchor="ctr" anchorCtr="0">
              <a:noAutofit/>
            </a:bodyPr>
            <a:lstStyle/>
            <a:p>
              <a:pPr lvl="0" algn="ctr" defTabSz="1555750">
                <a:lnSpc>
                  <a:spcPct val="90000"/>
                </a:lnSpc>
                <a:spcBef>
                  <a:spcPct val="0"/>
                </a:spcBef>
                <a:spcAft>
                  <a:spcPct val="35000"/>
                </a:spcAft>
              </a:pPr>
              <a:r>
                <a:rPr lang="en-US" sz="2400" kern="1200" dirty="0">
                  <a:solidFill>
                    <a:schemeClr val="bg1"/>
                  </a:solidFill>
                </a:rPr>
                <a:t>Dynamic and flexible</a:t>
              </a:r>
            </a:p>
          </p:txBody>
        </p:sp>
      </p:grpSp>
      <p:grpSp>
        <p:nvGrpSpPr>
          <p:cNvPr id="8" name="Group 7"/>
          <p:cNvGrpSpPr/>
          <p:nvPr/>
        </p:nvGrpSpPr>
        <p:grpSpPr>
          <a:xfrm>
            <a:off x="4926723" y="3545146"/>
            <a:ext cx="2266545" cy="2543675"/>
            <a:chOff x="6935629" y="3909661"/>
            <a:chExt cx="2266545" cy="2543675"/>
          </a:xfrm>
        </p:grpSpPr>
        <p:sp>
          <p:nvSpPr>
            <p:cNvPr id="9" name="Rounded Rectangle 8"/>
            <p:cNvSpPr/>
            <p:nvPr/>
          </p:nvSpPr>
          <p:spPr>
            <a:xfrm>
              <a:off x="6935629" y="4561296"/>
              <a:ext cx="2266545" cy="1892040"/>
            </a:xfrm>
            <a:prstGeom prst="roundRect">
              <a:avLst/>
            </a:prstGeom>
            <a:noFill/>
            <a:ln w="38100">
              <a:solidFill>
                <a:schemeClr val="accent3">
                  <a:lumMod val="75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2400" dirty="0">
                <a:solidFill>
                  <a:schemeClr val="accent3">
                    <a:lumMod val="50000"/>
                  </a:schemeClr>
                </a:solidFill>
              </a:endParaRPr>
            </a:p>
          </p:txBody>
        </p:sp>
        <p:sp>
          <p:nvSpPr>
            <p:cNvPr id="10" name="Left Arrow 9"/>
            <p:cNvSpPr/>
            <p:nvPr/>
          </p:nvSpPr>
          <p:spPr>
            <a:xfrm rot="5400000" flipV="1">
              <a:off x="7348156" y="4389757"/>
              <a:ext cx="1527616" cy="567424"/>
            </a:xfrm>
            <a:prstGeom prst="leftArrow">
              <a:avLst>
                <a:gd name="adj1" fmla="val 60000"/>
                <a:gd name="adj2" fmla="val 50000"/>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hueOff val="0"/>
                <a:satOff val="0"/>
                <a:lumOff val="0"/>
                <a:alphaOff val="0"/>
              </a:schemeClr>
            </a:fontRef>
          </p:style>
        </p:sp>
        <p:sp>
          <p:nvSpPr>
            <p:cNvPr id="11" name="Freeform 10"/>
            <p:cNvSpPr/>
            <p:nvPr/>
          </p:nvSpPr>
          <p:spPr>
            <a:xfrm rot="10800000" flipV="1">
              <a:off x="7084328" y="4680713"/>
              <a:ext cx="2019439" cy="1124552"/>
            </a:xfrm>
            <a:custGeom>
              <a:avLst/>
              <a:gdLst>
                <a:gd name="connsiteX0" fmla="*/ 0 w 1891414"/>
                <a:gd name="connsiteY0" fmla="*/ 151313 h 1513131"/>
                <a:gd name="connsiteX1" fmla="*/ 151313 w 1891414"/>
                <a:gd name="connsiteY1" fmla="*/ 0 h 1513131"/>
                <a:gd name="connsiteX2" fmla="*/ 1740101 w 1891414"/>
                <a:gd name="connsiteY2" fmla="*/ 0 h 1513131"/>
                <a:gd name="connsiteX3" fmla="*/ 1891414 w 1891414"/>
                <a:gd name="connsiteY3" fmla="*/ 151313 h 1513131"/>
                <a:gd name="connsiteX4" fmla="*/ 1891414 w 1891414"/>
                <a:gd name="connsiteY4" fmla="*/ 1361818 h 1513131"/>
                <a:gd name="connsiteX5" fmla="*/ 1740101 w 1891414"/>
                <a:gd name="connsiteY5" fmla="*/ 1513131 h 1513131"/>
                <a:gd name="connsiteX6" fmla="*/ 151313 w 1891414"/>
                <a:gd name="connsiteY6" fmla="*/ 1513131 h 1513131"/>
                <a:gd name="connsiteX7" fmla="*/ 0 w 1891414"/>
                <a:gd name="connsiteY7" fmla="*/ 1361818 h 1513131"/>
                <a:gd name="connsiteX8" fmla="*/ 0 w 1891414"/>
                <a:gd name="connsiteY8" fmla="*/ 151313 h 1513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1414" h="1513131">
                  <a:moveTo>
                    <a:pt x="0" y="151313"/>
                  </a:moveTo>
                  <a:cubicBezTo>
                    <a:pt x="0" y="67745"/>
                    <a:pt x="67745" y="0"/>
                    <a:pt x="151313" y="0"/>
                  </a:cubicBezTo>
                  <a:lnTo>
                    <a:pt x="1740101" y="0"/>
                  </a:lnTo>
                  <a:cubicBezTo>
                    <a:pt x="1823669" y="0"/>
                    <a:pt x="1891414" y="67745"/>
                    <a:pt x="1891414" y="151313"/>
                  </a:cubicBezTo>
                  <a:lnTo>
                    <a:pt x="1891414" y="1361818"/>
                  </a:lnTo>
                  <a:cubicBezTo>
                    <a:pt x="1891414" y="1445386"/>
                    <a:pt x="1823669" y="1513131"/>
                    <a:pt x="1740101" y="1513131"/>
                  </a:cubicBezTo>
                  <a:lnTo>
                    <a:pt x="151313" y="1513131"/>
                  </a:lnTo>
                  <a:cubicBezTo>
                    <a:pt x="67745" y="1513131"/>
                    <a:pt x="0" y="1445386"/>
                    <a:pt x="0" y="1361818"/>
                  </a:cubicBezTo>
                  <a:lnTo>
                    <a:pt x="0" y="151313"/>
                  </a:lnTo>
                  <a:close/>
                </a:path>
              </a:pathLst>
            </a:cu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txBody>
            <a:bodyPr spcFirstLastPara="0" vert="horz" wrap="square" lIns="110993" tIns="110993" rIns="110993" bIns="110993" numCol="1" spcCol="1270" anchor="ctr" anchorCtr="0">
              <a:noAutofit/>
            </a:bodyPr>
            <a:lstStyle/>
            <a:p>
              <a:pPr lvl="0" algn="ctr" defTabSz="1555750">
                <a:lnSpc>
                  <a:spcPct val="90000"/>
                </a:lnSpc>
                <a:spcBef>
                  <a:spcPct val="0"/>
                </a:spcBef>
                <a:spcAft>
                  <a:spcPct val="35000"/>
                </a:spcAft>
              </a:pPr>
              <a:r>
                <a:rPr lang="en-US" sz="2400" dirty="0">
                  <a:solidFill>
                    <a:schemeClr val="bg1"/>
                  </a:solidFill>
                </a:rPr>
                <a:t>More acceptable</a:t>
              </a:r>
            </a:p>
          </p:txBody>
        </p:sp>
      </p:grpSp>
      <p:grpSp>
        <p:nvGrpSpPr>
          <p:cNvPr id="12" name="Group 11"/>
          <p:cNvGrpSpPr/>
          <p:nvPr/>
        </p:nvGrpSpPr>
        <p:grpSpPr>
          <a:xfrm>
            <a:off x="8472264" y="3261434"/>
            <a:ext cx="2729483" cy="1987598"/>
            <a:chOff x="8862112" y="3601642"/>
            <a:chExt cx="2729483" cy="1987598"/>
          </a:xfrm>
        </p:grpSpPr>
        <p:sp>
          <p:nvSpPr>
            <p:cNvPr id="13" name="Rounded Rectangle 12"/>
            <p:cNvSpPr/>
            <p:nvPr/>
          </p:nvSpPr>
          <p:spPr>
            <a:xfrm>
              <a:off x="9423456" y="3640150"/>
              <a:ext cx="2168139" cy="1949090"/>
            </a:xfrm>
            <a:prstGeom prst="roundRect">
              <a:avLst/>
            </a:prstGeom>
            <a:noFill/>
            <a:ln w="38100">
              <a:solidFill>
                <a:schemeClr val="accent4">
                  <a:lumMod val="50000"/>
                </a:schemeClr>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en-US" sz="2400" dirty="0">
                <a:solidFill>
                  <a:schemeClr val="accent4">
                    <a:lumMod val="50000"/>
                  </a:schemeClr>
                </a:solidFill>
              </a:endParaRPr>
            </a:p>
          </p:txBody>
        </p:sp>
        <p:sp>
          <p:nvSpPr>
            <p:cNvPr id="14" name="Left Arrow 13"/>
            <p:cNvSpPr/>
            <p:nvPr/>
          </p:nvSpPr>
          <p:spPr>
            <a:xfrm rot="2100000" flipV="1">
              <a:off x="8862112" y="3601642"/>
              <a:ext cx="1527616" cy="567424"/>
            </a:xfrm>
            <a:prstGeom prst="leftArrow">
              <a:avLst>
                <a:gd name="adj1" fmla="val 60000"/>
                <a:gd name="adj2" fmla="val 50000"/>
              </a:avLst>
            </a:prstGeom>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hueOff val="0"/>
                <a:satOff val="0"/>
                <a:lumOff val="0"/>
                <a:alphaOff val="0"/>
              </a:schemeClr>
            </a:fontRef>
          </p:style>
        </p:sp>
        <p:sp>
          <p:nvSpPr>
            <p:cNvPr id="15" name="Freeform 14"/>
            <p:cNvSpPr/>
            <p:nvPr/>
          </p:nvSpPr>
          <p:spPr>
            <a:xfrm rot="10800000" flipV="1">
              <a:off x="9560827" y="3751523"/>
              <a:ext cx="1891414" cy="1214684"/>
            </a:xfrm>
            <a:custGeom>
              <a:avLst/>
              <a:gdLst>
                <a:gd name="connsiteX0" fmla="*/ 0 w 1891414"/>
                <a:gd name="connsiteY0" fmla="*/ 151313 h 1513131"/>
                <a:gd name="connsiteX1" fmla="*/ 151313 w 1891414"/>
                <a:gd name="connsiteY1" fmla="*/ 0 h 1513131"/>
                <a:gd name="connsiteX2" fmla="*/ 1740101 w 1891414"/>
                <a:gd name="connsiteY2" fmla="*/ 0 h 1513131"/>
                <a:gd name="connsiteX3" fmla="*/ 1891414 w 1891414"/>
                <a:gd name="connsiteY3" fmla="*/ 151313 h 1513131"/>
                <a:gd name="connsiteX4" fmla="*/ 1891414 w 1891414"/>
                <a:gd name="connsiteY4" fmla="*/ 1361818 h 1513131"/>
                <a:gd name="connsiteX5" fmla="*/ 1740101 w 1891414"/>
                <a:gd name="connsiteY5" fmla="*/ 1513131 h 1513131"/>
                <a:gd name="connsiteX6" fmla="*/ 151313 w 1891414"/>
                <a:gd name="connsiteY6" fmla="*/ 1513131 h 1513131"/>
                <a:gd name="connsiteX7" fmla="*/ 0 w 1891414"/>
                <a:gd name="connsiteY7" fmla="*/ 1361818 h 1513131"/>
                <a:gd name="connsiteX8" fmla="*/ 0 w 1891414"/>
                <a:gd name="connsiteY8" fmla="*/ 151313 h 1513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91414" h="1513131">
                  <a:moveTo>
                    <a:pt x="0" y="151313"/>
                  </a:moveTo>
                  <a:cubicBezTo>
                    <a:pt x="0" y="67745"/>
                    <a:pt x="67745" y="0"/>
                    <a:pt x="151313" y="0"/>
                  </a:cubicBezTo>
                  <a:lnTo>
                    <a:pt x="1740101" y="0"/>
                  </a:lnTo>
                  <a:cubicBezTo>
                    <a:pt x="1823669" y="0"/>
                    <a:pt x="1891414" y="67745"/>
                    <a:pt x="1891414" y="151313"/>
                  </a:cubicBezTo>
                  <a:lnTo>
                    <a:pt x="1891414" y="1361818"/>
                  </a:lnTo>
                  <a:cubicBezTo>
                    <a:pt x="1891414" y="1445386"/>
                    <a:pt x="1823669" y="1513131"/>
                    <a:pt x="1740101" y="1513131"/>
                  </a:cubicBezTo>
                  <a:lnTo>
                    <a:pt x="151313" y="1513131"/>
                  </a:lnTo>
                  <a:cubicBezTo>
                    <a:pt x="67745" y="1513131"/>
                    <a:pt x="0" y="1445386"/>
                    <a:pt x="0" y="1361818"/>
                  </a:cubicBezTo>
                  <a:lnTo>
                    <a:pt x="0" y="151313"/>
                  </a:lnTo>
                  <a:close/>
                </a:path>
              </a:pathLst>
            </a:custGeom>
          </p:spPr>
          <p:style>
            <a:lnRef idx="0">
              <a:schemeClr val="lt1">
                <a:hueOff val="0"/>
                <a:satOff val="0"/>
                <a:lumOff val="0"/>
                <a:alphaOff val="0"/>
              </a:schemeClr>
            </a:lnRef>
            <a:fillRef idx="3">
              <a:schemeClr val="accent4">
                <a:hueOff val="0"/>
                <a:satOff val="0"/>
                <a:lumOff val="0"/>
                <a:alphaOff val="0"/>
              </a:schemeClr>
            </a:fillRef>
            <a:effectRef idx="3">
              <a:schemeClr val="accent4">
                <a:hueOff val="0"/>
                <a:satOff val="0"/>
                <a:lumOff val="0"/>
                <a:alphaOff val="0"/>
              </a:schemeClr>
            </a:effectRef>
            <a:fontRef idx="minor">
              <a:schemeClr val="lt1"/>
            </a:fontRef>
          </p:style>
          <p:txBody>
            <a:bodyPr spcFirstLastPara="0" vert="horz" wrap="square" lIns="110993" tIns="110993" rIns="110993" bIns="110993" numCol="1" spcCol="1270" anchor="ctr" anchorCtr="0">
              <a:noAutofit/>
            </a:bodyPr>
            <a:lstStyle/>
            <a:p>
              <a:pPr lvl="0" algn="ctr" defTabSz="1555750">
                <a:lnSpc>
                  <a:spcPct val="90000"/>
                </a:lnSpc>
                <a:spcBef>
                  <a:spcPct val="0"/>
                </a:spcBef>
                <a:spcAft>
                  <a:spcPct val="35000"/>
                </a:spcAft>
              </a:pPr>
              <a:r>
                <a:rPr lang="en-US" sz="2400" dirty="0">
                  <a:solidFill>
                    <a:schemeClr val="bg1"/>
                  </a:solidFill>
                </a:rPr>
                <a:t>Adapts to changes</a:t>
              </a:r>
            </a:p>
          </p:txBody>
        </p:sp>
      </p:grpSp>
      <p:sp>
        <p:nvSpPr>
          <p:cNvPr id="3" name="Title 2">
            <a:extLst>
              <a:ext uri="{FF2B5EF4-FFF2-40B4-BE49-F238E27FC236}">
                <a16:creationId xmlns:a16="http://schemas.microsoft.com/office/drawing/2014/main" id="{D30FC3A5-8435-7145-B98E-3C5A824EF5E0}"/>
              </a:ext>
            </a:extLst>
          </p:cNvPr>
          <p:cNvSpPr>
            <a:spLocks noGrp="1"/>
          </p:cNvSpPr>
          <p:nvPr>
            <p:ph type="title"/>
          </p:nvPr>
        </p:nvSpPr>
        <p:spPr>
          <a:xfrm>
            <a:off x="1448226" y="203005"/>
            <a:ext cx="9309664" cy="697766"/>
          </a:xfrm>
          <a:solidFill>
            <a:schemeClr val="accent2">
              <a:lumMod val="40000"/>
              <a:lumOff val="60000"/>
            </a:schemeClr>
          </a:solidFill>
          <a:scene3d>
            <a:camera prst="orthographicFront">
              <a:rot lat="0" lon="0" rev="0"/>
            </a:camera>
            <a:lightRig rig="threePt" dir="t">
              <a:rot lat="0" lon="0" rev="1200000"/>
            </a:lightRig>
          </a:scene3d>
          <a:sp3d>
            <a:bevelT prst="angle"/>
          </a:sp3d>
        </p:spPr>
        <p:style>
          <a:lnRef idx="0">
            <a:schemeClr val="accent6"/>
          </a:lnRef>
          <a:fillRef idx="3">
            <a:schemeClr val="accent6"/>
          </a:fillRef>
          <a:effectRef idx="3">
            <a:schemeClr val="accent6"/>
          </a:effectRef>
          <a:fontRef idx="minor">
            <a:schemeClr val="lt1"/>
          </a:fontRef>
        </p:style>
        <p:txBody>
          <a:bodyPr>
            <a:normAutofit/>
          </a:bodyPr>
          <a:lstStyle/>
          <a:p>
            <a:r>
              <a:rPr lang="en-IN" dirty="0">
                <a:solidFill>
                  <a:schemeClr val="tx1"/>
                </a:solidFill>
              </a:rPr>
              <a:t>Advantages of an Unwritten Constitution</a:t>
            </a:r>
          </a:p>
        </p:txBody>
      </p:sp>
      <p:grpSp>
        <p:nvGrpSpPr>
          <p:cNvPr id="16" name="Group 15">
            <a:extLst>
              <a:ext uri="{FF2B5EF4-FFF2-40B4-BE49-F238E27FC236}">
                <a16:creationId xmlns:a16="http://schemas.microsoft.com/office/drawing/2014/main" id="{17D4F76D-2DD7-F4D8-5A5B-5D092D00220C}"/>
              </a:ext>
            </a:extLst>
          </p:cNvPr>
          <p:cNvGrpSpPr/>
          <p:nvPr/>
        </p:nvGrpSpPr>
        <p:grpSpPr>
          <a:xfrm>
            <a:off x="3555367" y="1268760"/>
            <a:ext cx="5204929" cy="1620835"/>
            <a:chOff x="3555367" y="1268760"/>
            <a:chExt cx="5204929" cy="1620835"/>
          </a:xfrm>
        </p:grpSpPr>
        <p:sp>
          <p:nvSpPr>
            <p:cNvPr id="2" name="Rectangle: Folded Corner 1">
              <a:extLst>
                <a:ext uri="{FF2B5EF4-FFF2-40B4-BE49-F238E27FC236}">
                  <a16:creationId xmlns:a16="http://schemas.microsoft.com/office/drawing/2014/main" id="{55C0745C-EBE8-9787-B1E7-C99AFF9CB7A3}"/>
                </a:ext>
              </a:extLst>
            </p:cNvPr>
            <p:cNvSpPr/>
            <p:nvPr/>
          </p:nvSpPr>
          <p:spPr>
            <a:xfrm>
              <a:off x="3555367" y="1268760"/>
              <a:ext cx="5204929" cy="1620835"/>
            </a:xfrm>
            <a:prstGeom prst="foldedCorner">
              <a:avLst/>
            </a:prstGeom>
            <a:noFill/>
            <a:ln>
              <a:solidFill>
                <a:srgbClr val="2559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soft" dir="t">
                  <a:rot lat="0" lon="0" rev="15600000"/>
                </a:lightRig>
              </a:scene3d>
              <a:sp3d extrusionH="57150" prstMaterial="softEdge">
                <a:bevelT w="25400" h="38100"/>
              </a:sp3d>
            </a:bodyPr>
            <a:lstStyle/>
            <a:p>
              <a:pPr algn="ctr"/>
              <a:endParaRPr lang="en-IN" b="1">
                <a:ln/>
                <a:solidFill>
                  <a:schemeClr val="accent4"/>
                </a:solidFill>
              </a:endParaRPr>
            </a:p>
          </p:txBody>
        </p:sp>
        <p:sp>
          <p:nvSpPr>
            <p:cNvPr id="17" name="Rectangle 16">
              <a:extLst>
                <a:ext uri="{FF2B5EF4-FFF2-40B4-BE49-F238E27FC236}">
                  <a16:creationId xmlns:a16="http://schemas.microsoft.com/office/drawing/2014/main" id="{7248AD83-998F-E2E6-AB6C-BE8C82CD4E35}"/>
                </a:ext>
              </a:extLst>
            </p:cNvPr>
            <p:cNvSpPr/>
            <p:nvPr/>
          </p:nvSpPr>
          <p:spPr>
            <a:xfrm>
              <a:off x="4021808" y="1790285"/>
              <a:ext cx="4076372" cy="584775"/>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3200" b="1" dirty="0">
                  <a:ln/>
                </a:rPr>
                <a:t>Unwritten constitution</a:t>
              </a:r>
              <a:endParaRPr lang="en-US" sz="3200" b="1" cap="none" spc="0" dirty="0">
                <a:ln/>
                <a:effectLst/>
              </a:endParaRPr>
            </a:p>
          </p:txBody>
        </p:sp>
      </p:grpSp>
    </p:spTree>
    <p:extLst>
      <p:ext uri="{BB962C8B-B14F-4D97-AF65-F5344CB8AC3E}">
        <p14:creationId xmlns:p14="http://schemas.microsoft.com/office/powerpoint/2010/main" val="2659893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750"/>
                                        <p:tgtEl>
                                          <p:spTgt spid="16"/>
                                        </p:tgtEl>
                                      </p:cBhvr>
                                    </p:animEffect>
                                    <p:anim calcmode="lin" valueType="num">
                                      <p:cBhvr>
                                        <p:cTn id="8" dur="750" fill="hold"/>
                                        <p:tgtEl>
                                          <p:spTgt spid="16"/>
                                        </p:tgtEl>
                                        <p:attrNameLst>
                                          <p:attrName>ppt_x</p:attrName>
                                        </p:attrNameLst>
                                      </p:cBhvr>
                                      <p:tavLst>
                                        <p:tav tm="0">
                                          <p:val>
                                            <p:strVal val="#ppt_x"/>
                                          </p:val>
                                        </p:tav>
                                        <p:tav tm="100000">
                                          <p:val>
                                            <p:strVal val="#ppt_x"/>
                                          </p:val>
                                        </p:tav>
                                      </p:tavLst>
                                    </p:anim>
                                    <p:anim calcmode="lin" valueType="num">
                                      <p:cBhvr>
                                        <p:cTn id="9" dur="750" fill="hold"/>
                                        <p:tgtEl>
                                          <p:spTgt spid="16"/>
                                        </p:tgtEl>
                                        <p:attrNameLst>
                                          <p:attrName>ppt_y</p:attrName>
                                        </p:attrNameLst>
                                      </p:cBhvr>
                                      <p:tavLst>
                                        <p:tav tm="0">
                                          <p:val>
                                            <p:strVal val="#ppt_y-.1"/>
                                          </p:val>
                                        </p:tav>
                                        <p:tav tm="100000">
                                          <p:val>
                                            <p:strVal val="#ppt_y"/>
                                          </p:val>
                                        </p:tav>
                                      </p:tavLst>
                                    </p:anim>
                                  </p:childTnLst>
                                </p:cTn>
                              </p:par>
                            </p:childTnLst>
                          </p:cTn>
                        </p:par>
                        <p:par>
                          <p:cTn id="10" fill="hold">
                            <p:stCondLst>
                              <p:cond delay="750"/>
                            </p:stCondLst>
                            <p:childTnLst>
                              <p:par>
                                <p:cTn id="11" presetID="2" presetClass="entr" presetSubtype="4" fill="hold" nodeType="afterEffect">
                                  <p:stCondLst>
                                    <p:cond delay="100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par>
                          <p:cTn id="15" fill="hold">
                            <p:stCondLst>
                              <p:cond delay="2250"/>
                            </p:stCondLst>
                            <p:childTnLst>
                              <p:par>
                                <p:cTn id="16" presetID="2" presetClass="entr" presetSubtype="4" fill="hold" nodeType="afterEffect">
                                  <p:stCondLst>
                                    <p:cond delay="100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par>
                          <p:cTn id="20" fill="hold">
                            <p:stCondLst>
                              <p:cond delay="3750"/>
                            </p:stCondLst>
                            <p:childTnLst>
                              <p:par>
                                <p:cTn id="21" presetID="2" presetClass="entr" presetSubtype="4" fill="hold" nodeType="afterEffect">
                                  <p:stCondLst>
                                    <p:cond delay="100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351F1F0F-9A58-4A1E-BFA8-C38B94CDAE6A}"/>
              </a:ext>
            </a:extLst>
          </p:cNvPr>
          <p:cNvGrpSpPr/>
          <p:nvPr/>
        </p:nvGrpSpPr>
        <p:grpSpPr>
          <a:xfrm>
            <a:off x="6769376" y="1068803"/>
            <a:ext cx="3421196" cy="2176589"/>
            <a:chOff x="6851268" y="1265056"/>
            <a:chExt cx="2586284" cy="2176589"/>
          </a:xfrm>
        </p:grpSpPr>
        <p:sp>
          <p:nvSpPr>
            <p:cNvPr id="8" name="Rectangle: Rounded Corners 7">
              <a:extLst>
                <a:ext uri="{FF2B5EF4-FFF2-40B4-BE49-F238E27FC236}">
                  <a16:creationId xmlns:a16="http://schemas.microsoft.com/office/drawing/2014/main" id="{7FCD2C5F-D5BD-42CB-8D4B-016B9AB281C6}"/>
                </a:ext>
              </a:extLst>
            </p:cNvPr>
            <p:cNvSpPr/>
            <p:nvPr/>
          </p:nvSpPr>
          <p:spPr>
            <a:xfrm>
              <a:off x="6851268" y="1265056"/>
              <a:ext cx="2586284" cy="2176589"/>
            </a:xfrm>
            <a:prstGeom prst="roundRect">
              <a:avLst/>
            </a:prstGeom>
            <a:solidFill>
              <a:schemeClr val="bg1"/>
            </a:solidFill>
            <a:ln>
              <a:noFill/>
            </a:ln>
            <a:effectLst>
              <a:outerShdw blurRad="215900" dist="152400" dir="2280000" algn="t" rotWithShape="0">
                <a:prstClr val="black">
                  <a:alpha val="40000"/>
                </a:prstClr>
              </a:outerShdw>
            </a:effectLst>
            <a:scene3d>
              <a:camera prst="orthographicFront"/>
              <a:lightRig rig="threePt" dir="t"/>
            </a:scene3d>
            <a:sp3d>
              <a:bevelT w="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9" name="TextBox 8">
              <a:extLst>
                <a:ext uri="{FF2B5EF4-FFF2-40B4-BE49-F238E27FC236}">
                  <a16:creationId xmlns:a16="http://schemas.microsoft.com/office/drawing/2014/main" id="{6D96A29C-974E-495A-95C0-6DB8D1FBA35C}"/>
                </a:ext>
              </a:extLst>
            </p:cNvPr>
            <p:cNvSpPr txBox="1"/>
            <p:nvPr/>
          </p:nvSpPr>
          <p:spPr>
            <a:xfrm>
              <a:off x="7006930" y="2067135"/>
              <a:ext cx="2274957" cy="830997"/>
            </a:xfrm>
            <a:prstGeom prst="rect">
              <a:avLst/>
            </a:prstGeom>
            <a:noFill/>
          </p:spPr>
          <p:txBody>
            <a:bodyPr wrap="square" rtlCol="0">
              <a:spAutoFit/>
            </a:bodyPr>
            <a:lstStyle/>
            <a:p>
              <a:pPr algn="ctr"/>
              <a:r>
                <a:rPr lang="en-GB" sz="2400" dirty="0">
                  <a:latin typeface="Calibri" panose="020F0502020204030204" pitchFamily="34" charset="0"/>
                </a:rPr>
                <a:t>Powers not clearly defined</a:t>
              </a:r>
              <a:endParaRPr lang="en-IN" sz="2400" dirty="0"/>
            </a:p>
          </p:txBody>
        </p:sp>
      </p:grpSp>
      <p:grpSp>
        <p:nvGrpSpPr>
          <p:cNvPr id="4" name="Group 3">
            <a:extLst>
              <a:ext uri="{FF2B5EF4-FFF2-40B4-BE49-F238E27FC236}">
                <a16:creationId xmlns:a16="http://schemas.microsoft.com/office/drawing/2014/main" id="{CDE2A29D-3DAD-4F84-8D17-9847D8E50F93}"/>
              </a:ext>
            </a:extLst>
          </p:cNvPr>
          <p:cNvGrpSpPr/>
          <p:nvPr/>
        </p:nvGrpSpPr>
        <p:grpSpPr>
          <a:xfrm>
            <a:off x="1885542" y="1102858"/>
            <a:ext cx="3273109" cy="2176589"/>
            <a:chOff x="2678369" y="1373508"/>
            <a:chExt cx="2586284" cy="2176589"/>
          </a:xfrm>
        </p:grpSpPr>
        <p:sp>
          <p:nvSpPr>
            <p:cNvPr id="5" name="Rectangle: Rounded Corners 4">
              <a:extLst>
                <a:ext uri="{FF2B5EF4-FFF2-40B4-BE49-F238E27FC236}">
                  <a16:creationId xmlns:a16="http://schemas.microsoft.com/office/drawing/2014/main" id="{0C492149-17D8-4DCB-9EF5-CF70DFF91BA5}"/>
                </a:ext>
              </a:extLst>
            </p:cNvPr>
            <p:cNvSpPr/>
            <p:nvPr/>
          </p:nvSpPr>
          <p:spPr>
            <a:xfrm>
              <a:off x="2678369" y="1373508"/>
              <a:ext cx="2586284" cy="2176589"/>
            </a:xfrm>
            <a:prstGeom prst="roundRect">
              <a:avLst/>
            </a:prstGeom>
            <a:solidFill>
              <a:schemeClr val="bg1"/>
            </a:solidFill>
            <a:ln>
              <a:noFill/>
            </a:ln>
            <a:effectLst>
              <a:outerShdw blurRad="215900" dist="152400" dir="8100000" algn="tr" rotWithShape="0">
                <a:prstClr val="black">
                  <a:alpha val="40000"/>
                </a:prstClr>
              </a:outerShdw>
            </a:effectLst>
            <a:scene3d>
              <a:camera prst="orthographicFront"/>
              <a:lightRig rig="threePt" dir="t"/>
            </a:scene3d>
            <a:sp3d>
              <a:bevelT w="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6" name="TextBox 5">
              <a:extLst>
                <a:ext uri="{FF2B5EF4-FFF2-40B4-BE49-F238E27FC236}">
                  <a16:creationId xmlns:a16="http://schemas.microsoft.com/office/drawing/2014/main" id="{6ABFBD00-8FB7-48EC-B74C-6570F7B6E371}"/>
                </a:ext>
              </a:extLst>
            </p:cNvPr>
            <p:cNvSpPr txBox="1"/>
            <p:nvPr/>
          </p:nvSpPr>
          <p:spPr>
            <a:xfrm>
              <a:off x="2750879" y="2131439"/>
              <a:ext cx="2269987" cy="830997"/>
            </a:xfrm>
            <a:prstGeom prst="rect">
              <a:avLst/>
            </a:prstGeom>
            <a:noFill/>
          </p:spPr>
          <p:txBody>
            <a:bodyPr wrap="square" rtlCol="0">
              <a:spAutoFit/>
            </a:bodyPr>
            <a:lstStyle/>
            <a:p>
              <a:pPr algn="ctr"/>
              <a:r>
                <a:rPr lang="en-IN" sz="2400" dirty="0"/>
                <a:t>No legal status over laws</a:t>
              </a:r>
            </a:p>
          </p:txBody>
        </p:sp>
      </p:grpSp>
      <p:grpSp>
        <p:nvGrpSpPr>
          <p:cNvPr id="10" name="Group 9">
            <a:extLst>
              <a:ext uri="{FF2B5EF4-FFF2-40B4-BE49-F238E27FC236}">
                <a16:creationId xmlns:a16="http://schemas.microsoft.com/office/drawing/2014/main" id="{6BA0AF9E-8000-4CF2-9F34-962F8C623B3B}"/>
              </a:ext>
            </a:extLst>
          </p:cNvPr>
          <p:cNvGrpSpPr/>
          <p:nvPr/>
        </p:nvGrpSpPr>
        <p:grpSpPr>
          <a:xfrm>
            <a:off x="1777160" y="4104785"/>
            <a:ext cx="3405608" cy="2176589"/>
            <a:chOff x="2752284" y="4053561"/>
            <a:chExt cx="2651901" cy="2176589"/>
          </a:xfrm>
        </p:grpSpPr>
        <p:sp>
          <p:nvSpPr>
            <p:cNvPr id="11" name="Rectangle: Rounded Corners 10">
              <a:extLst>
                <a:ext uri="{FF2B5EF4-FFF2-40B4-BE49-F238E27FC236}">
                  <a16:creationId xmlns:a16="http://schemas.microsoft.com/office/drawing/2014/main" id="{B163C6D9-6012-4992-A8CE-3BC9AB6D52F7}"/>
                </a:ext>
              </a:extLst>
            </p:cNvPr>
            <p:cNvSpPr/>
            <p:nvPr/>
          </p:nvSpPr>
          <p:spPr>
            <a:xfrm>
              <a:off x="2817901" y="4053561"/>
              <a:ext cx="2586284" cy="2176589"/>
            </a:xfrm>
            <a:prstGeom prst="roundRect">
              <a:avLst/>
            </a:prstGeom>
            <a:solidFill>
              <a:schemeClr val="bg1"/>
            </a:solidFill>
            <a:ln>
              <a:noFill/>
            </a:ln>
            <a:effectLst>
              <a:outerShdw blurRad="241300" dist="190500" dir="8100000" algn="tr" rotWithShape="0">
                <a:prstClr val="black">
                  <a:alpha val="40000"/>
                </a:prstClr>
              </a:outerShdw>
            </a:effectLst>
            <a:scene3d>
              <a:camera prst="orthographicFront"/>
              <a:lightRig rig="threePt" dir="t"/>
            </a:scene3d>
            <a:sp3d>
              <a:bevelT w="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a:p>
          </p:txBody>
        </p:sp>
        <p:sp>
          <p:nvSpPr>
            <p:cNvPr id="12" name="TextBox 11">
              <a:extLst>
                <a:ext uri="{FF2B5EF4-FFF2-40B4-BE49-F238E27FC236}">
                  <a16:creationId xmlns:a16="http://schemas.microsoft.com/office/drawing/2014/main" id="{6458D536-077D-4761-A55F-216A264AEC30}"/>
                </a:ext>
              </a:extLst>
            </p:cNvPr>
            <p:cNvSpPr txBox="1"/>
            <p:nvPr/>
          </p:nvSpPr>
          <p:spPr>
            <a:xfrm>
              <a:off x="2752284" y="4836776"/>
              <a:ext cx="2586284" cy="914481"/>
            </a:xfrm>
            <a:prstGeom prst="rect">
              <a:avLst/>
            </a:prstGeom>
            <a:noFill/>
          </p:spPr>
          <p:txBody>
            <a:bodyPr wrap="square" rtlCol="0">
              <a:spAutoFit/>
            </a:bodyPr>
            <a:lstStyle/>
            <a:p>
              <a:pPr lvl="0" algn="ctr">
                <a:lnSpc>
                  <a:spcPct val="115000"/>
                </a:lnSpc>
              </a:pPr>
              <a:r>
                <a:rPr lang="en-GB" sz="2400" u="none" strike="noStrike" dirty="0">
                  <a:effectLst/>
                  <a:latin typeface="Calibri" panose="020F0502020204030204" pitchFamily="34" charset="0"/>
                  <a:ea typeface="Calibri" panose="020F0502020204030204" pitchFamily="34" charset="0"/>
                </a:rPr>
                <a:t>Less transparent due to more sources </a:t>
              </a:r>
              <a:endParaRPr lang="en-IN" sz="2400" u="none" strike="noStrike" dirty="0">
                <a:effectLst/>
                <a:latin typeface="Arial" panose="020B0604020202020204" pitchFamily="34" charset="0"/>
                <a:ea typeface="Arial" panose="020B0604020202020204" pitchFamily="34" charset="0"/>
              </a:endParaRPr>
            </a:p>
          </p:txBody>
        </p:sp>
      </p:grpSp>
      <p:grpSp>
        <p:nvGrpSpPr>
          <p:cNvPr id="13" name="Group 12">
            <a:extLst>
              <a:ext uri="{FF2B5EF4-FFF2-40B4-BE49-F238E27FC236}">
                <a16:creationId xmlns:a16="http://schemas.microsoft.com/office/drawing/2014/main" id="{B8EEFCCB-C3BE-4D79-A0EB-7DE6E8F8D2A5}"/>
              </a:ext>
            </a:extLst>
          </p:cNvPr>
          <p:cNvGrpSpPr/>
          <p:nvPr/>
        </p:nvGrpSpPr>
        <p:grpSpPr>
          <a:xfrm>
            <a:off x="6770347" y="4104785"/>
            <a:ext cx="3420229" cy="2176589"/>
            <a:chOff x="6853935" y="4150214"/>
            <a:chExt cx="2586284" cy="2176589"/>
          </a:xfrm>
        </p:grpSpPr>
        <p:sp>
          <p:nvSpPr>
            <p:cNvPr id="14" name="Rectangle: Rounded Corners 13">
              <a:extLst>
                <a:ext uri="{FF2B5EF4-FFF2-40B4-BE49-F238E27FC236}">
                  <a16:creationId xmlns:a16="http://schemas.microsoft.com/office/drawing/2014/main" id="{61C69803-8A6F-4B96-9BBC-445605EB70F9}"/>
                </a:ext>
              </a:extLst>
            </p:cNvPr>
            <p:cNvSpPr/>
            <p:nvPr/>
          </p:nvSpPr>
          <p:spPr>
            <a:xfrm>
              <a:off x="6853935" y="4150214"/>
              <a:ext cx="2586284" cy="2176589"/>
            </a:xfrm>
            <a:prstGeom prst="roundRect">
              <a:avLst/>
            </a:prstGeom>
            <a:solidFill>
              <a:schemeClr val="bg1"/>
            </a:solidFill>
            <a:ln>
              <a:noFill/>
            </a:ln>
            <a:effectLst>
              <a:outerShdw blurRad="215900" dist="152400" dir="2280000" algn="t" rotWithShape="0">
                <a:prstClr val="black">
                  <a:alpha val="40000"/>
                </a:prstClr>
              </a:outerShdw>
            </a:effectLst>
            <a:scene3d>
              <a:camera prst="orthographicFront"/>
              <a:lightRig rig="threePt" dir="t"/>
            </a:scene3d>
            <a:sp3d>
              <a:bevelT w="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15" name="TextBox 14">
              <a:extLst>
                <a:ext uri="{FF2B5EF4-FFF2-40B4-BE49-F238E27FC236}">
                  <a16:creationId xmlns:a16="http://schemas.microsoft.com/office/drawing/2014/main" id="{04FEFEAD-C649-4411-B25B-09C8D103B3FB}"/>
                </a:ext>
              </a:extLst>
            </p:cNvPr>
            <p:cNvSpPr txBox="1"/>
            <p:nvPr/>
          </p:nvSpPr>
          <p:spPr>
            <a:xfrm>
              <a:off x="7061755" y="4902354"/>
              <a:ext cx="2169908" cy="1200329"/>
            </a:xfrm>
            <a:prstGeom prst="rect">
              <a:avLst/>
            </a:prstGeom>
            <a:noFill/>
          </p:spPr>
          <p:txBody>
            <a:bodyPr wrap="square" rtlCol="0">
              <a:spAutoFit/>
            </a:bodyPr>
            <a:lstStyle/>
            <a:p>
              <a:pPr algn="ctr"/>
              <a:r>
                <a:rPr lang="en-GB" sz="2400" dirty="0">
                  <a:latin typeface="Calibri" panose="020F0502020204030204" pitchFamily="34" charset="0"/>
                </a:rPr>
                <a:t>Could lead to multiple interpretations</a:t>
              </a:r>
              <a:endParaRPr lang="en-IN" sz="2400" dirty="0"/>
            </a:p>
          </p:txBody>
        </p:sp>
      </p:grpSp>
      <p:sp>
        <p:nvSpPr>
          <p:cNvPr id="16" name="Oval 15">
            <a:extLst>
              <a:ext uri="{FF2B5EF4-FFF2-40B4-BE49-F238E27FC236}">
                <a16:creationId xmlns:a16="http://schemas.microsoft.com/office/drawing/2014/main" id="{C99FA929-DE3A-4231-98F2-0466373411E5}"/>
              </a:ext>
            </a:extLst>
          </p:cNvPr>
          <p:cNvSpPr/>
          <p:nvPr/>
        </p:nvSpPr>
        <p:spPr>
          <a:xfrm>
            <a:off x="4963009" y="2564904"/>
            <a:ext cx="2489989" cy="232309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17" name="Freeform: Shape 16">
            <a:extLst>
              <a:ext uri="{FF2B5EF4-FFF2-40B4-BE49-F238E27FC236}">
                <a16:creationId xmlns:a16="http://schemas.microsoft.com/office/drawing/2014/main" id="{94DCAEAC-ED6B-4389-BE33-4F6A2212A0C2}"/>
              </a:ext>
            </a:extLst>
          </p:cNvPr>
          <p:cNvSpPr/>
          <p:nvPr/>
        </p:nvSpPr>
        <p:spPr>
          <a:xfrm>
            <a:off x="4874133" y="2390520"/>
            <a:ext cx="1239239" cy="1299001"/>
          </a:xfrm>
          <a:custGeom>
            <a:avLst/>
            <a:gdLst>
              <a:gd name="connsiteX0" fmla="*/ 1239239 w 1239239"/>
              <a:gd name="connsiteY0" fmla="*/ 0 h 1299001"/>
              <a:gd name="connsiteX1" fmla="*/ 1239239 w 1239239"/>
              <a:gd name="connsiteY1" fmla="*/ 270941 h 1299001"/>
              <a:gd name="connsiteX2" fmla="*/ 1189834 w 1239239"/>
              <a:gd name="connsiteY2" fmla="*/ 273523 h 1299001"/>
              <a:gd name="connsiteX3" fmla="*/ 274726 w 1239239"/>
              <a:gd name="connsiteY3" fmla="*/ 1220768 h 1299001"/>
              <a:gd name="connsiteX4" fmla="*/ 270909 w 1239239"/>
              <a:gd name="connsiteY4" fmla="*/ 1299001 h 1299001"/>
              <a:gd name="connsiteX5" fmla="*/ 0 w 1239239"/>
              <a:gd name="connsiteY5" fmla="*/ 1299001 h 1299001"/>
              <a:gd name="connsiteX6" fmla="*/ 5205 w 1239239"/>
              <a:gd name="connsiteY6" fmla="*/ 1193068 h 1299001"/>
              <a:gd name="connsiteX7" fmla="*/ 1162134 w 1239239"/>
              <a:gd name="connsiteY7" fmla="*/ 4002 h 1299001"/>
              <a:gd name="connsiteX8" fmla="*/ 1239239 w 1239239"/>
              <a:gd name="connsiteY8" fmla="*/ 0 h 129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9239" h="1299001">
                <a:moveTo>
                  <a:pt x="1239239" y="0"/>
                </a:moveTo>
                <a:lnTo>
                  <a:pt x="1239239" y="270941"/>
                </a:lnTo>
                <a:lnTo>
                  <a:pt x="1189834" y="273523"/>
                </a:lnTo>
                <a:cubicBezTo>
                  <a:pt x="707323" y="324246"/>
                  <a:pt x="323727" y="721312"/>
                  <a:pt x="274726" y="1220768"/>
                </a:cubicBezTo>
                <a:lnTo>
                  <a:pt x="270909" y="1299001"/>
                </a:lnTo>
                <a:lnTo>
                  <a:pt x="0" y="1299001"/>
                </a:lnTo>
                <a:lnTo>
                  <a:pt x="5205" y="1193068"/>
                </a:lnTo>
                <a:cubicBezTo>
                  <a:pt x="67155" y="566107"/>
                  <a:pt x="552117" y="67673"/>
                  <a:pt x="1162134" y="4002"/>
                </a:cubicBezTo>
                <a:lnTo>
                  <a:pt x="1239239" y="0"/>
                </a:lnTo>
                <a:close/>
              </a:path>
            </a:pathLst>
          </a:custGeom>
          <a:solidFill>
            <a:srgbClr val="05F3D4"/>
          </a:solidFill>
          <a:ln>
            <a:noFill/>
          </a:ln>
          <a:effectLst>
            <a:outerShdw blurRad="190500" dist="228600" dir="2700000" algn="ctr">
              <a:srgbClr val="000000">
                <a:alpha val="30000"/>
              </a:srgbClr>
            </a:outerShdw>
            <a:reflection stA="45000" endPos="0" dist="50800" dir="5400000" sy="-100000" algn="bl" rotWithShape="0"/>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sz="2400"/>
          </a:p>
        </p:txBody>
      </p:sp>
      <p:sp>
        <p:nvSpPr>
          <p:cNvPr id="18" name="Freeform: Shape 17">
            <a:extLst>
              <a:ext uri="{FF2B5EF4-FFF2-40B4-BE49-F238E27FC236}">
                <a16:creationId xmlns:a16="http://schemas.microsoft.com/office/drawing/2014/main" id="{8763AC55-2F4E-4E95-A643-68FE3CACC8BA}"/>
              </a:ext>
            </a:extLst>
          </p:cNvPr>
          <p:cNvSpPr/>
          <p:nvPr/>
        </p:nvSpPr>
        <p:spPr>
          <a:xfrm>
            <a:off x="6257388" y="2392242"/>
            <a:ext cx="1206059" cy="1297279"/>
          </a:xfrm>
          <a:custGeom>
            <a:avLst/>
            <a:gdLst>
              <a:gd name="connsiteX0" fmla="*/ 0 w 1206059"/>
              <a:gd name="connsiteY0" fmla="*/ 0 h 1297279"/>
              <a:gd name="connsiteX1" fmla="*/ 43925 w 1206059"/>
              <a:gd name="connsiteY1" fmla="*/ 2280 h 1297279"/>
              <a:gd name="connsiteX2" fmla="*/ 1200854 w 1206059"/>
              <a:gd name="connsiteY2" fmla="*/ 1191346 h 1297279"/>
              <a:gd name="connsiteX3" fmla="*/ 1206059 w 1206059"/>
              <a:gd name="connsiteY3" fmla="*/ 1297279 h 1297279"/>
              <a:gd name="connsiteX4" fmla="*/ 935150 w 1206059"/>
              <a:gd name="connsiteY4" fmla="*/ 1297279 h 1297279"/>
              <a:gd name="connsiteX5" fmla="*/ 931333 w 1206059"/>
              <a:gd name="connsiteY5" fmla="*/ 1219046 h 1297279"/>
              <a:gd name="connsiteX6" fmla="*/ 16225 w 1206059"/>
              <a:gd name="connsiteY6" fmla="*/ 271801 h 1297279"/>
              <a:gd name="connsiteX7" fmla="*/ 0 w 1206059"/>
              <a:gd name="connsiteY7" fmla="*/ 270953 h 1297279"/>
              <a:gd name="connsiteX8" fmla="*/ 0 w 1206059"/>
              <a:gd name="connsiteY8" fmla="*/ 0 h 1297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6059" h="1297279">
                <a:moveTo>
                  <a:pt x="0" y="0"/>
                </a:moveTo>
                <a:lnTo>
                  <a:pt x="43925" y="2280"/>
                </a:lnTo>
                <a:cubicBezTo>
                  <a:pt x="653942" y="65951"/>
                  <a:pt x="1138904" y="564385"/>
                  <a:pt x="1200854" y="1191346"/>
                </a:cubicBezTo>
                <a:lnTo>
                  <a:pt x="1206059" y="1297279"/>
                </a:lnTo>
                <a:lnTo>
                  <a:pt x="935150" y="1297279"/>
                </a:lnTo>
                <a:lnTo>
                  <a:pt x="931333" y="1219046"/>
                </a:lnTo>
                <a:cubicBezTo>
                  <a:pt x="882332" y="719590"/>
                  <a:pt x="498736" y="322524"/>
                  <a:pt x="16225" y="271801"/>
                </a:cubicBezTo>
                <a:lnTo>
                  <a:pt x="0" y="270953"/>
                </a:lnTo>
                <a:lnTo>
                  <a:pt x="0" y="0"/>
                </a:lnTo>
                <a:close/>
              </a:path>
            </a:pathLst>
          </a:custGeom>
          <a:solidFill>
            <a:srgbClr val="E60894"/>
          </a:solidFill>
          <a:ln>
            <a:noFill/>
          </a:ln>
          <a:effectLst>
            <a:outerShdw blurRad="190500" dist="228600" dir="2700000" algn="ctr">
              <a:srgbClr val="000000">
                <a:alpha val="30000"/>
              </a:srgbClr>
            </a:outerShdw>
            <a:reflection stA="45000" endPos="0" dist="50800" dir="5400000" sy="-100000" algn="bl" rotWithShape="0"/>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sz="2400"/>
          </a:p>
        </p:txBody>
      </p:sp>
      <p:sp>
        <p:nvSpPr>
          <p:cNvPr id="19" name="Freeform: Shape 18">
            <a:extLst>
              <a:ext uri="{FF2B5EF4-FFF2-40B4-BE49-F238E27FC236}">
                <a16:creationId xmlns:a16="http://schemas.microsoft.com/office/drawing/2014/main" id="{4739B50E-F84F-4E43-A78D-28873A5108DF}"/>
              </a:ext>
            </a:extLst>
          </p:cNvPr>
          <p:cNvSpPr/>
          <p:nvPr/>
        </p:nvSpPr>
        <p:spPr>
          <a:xfrm>
            <a:off x="4878234" y="3833537"/>
            <a:ext cx="1235138" cy="1215527"/>
          </a:xfrm>
          <a:custGeom>
            <a:avLst/>
            <a:gdLst>
              <a:gd name="connsiteX0" fmla="*/ 0 w 1235138"/>
              <a:gd name="connsiteY0" fmla="*/ 0 h 1215527"/>
              <a:gd name="connsiteX1" fmla="*/ 271397 w 1235138"/>
              <a:gd name="connsiteY1" fmla="*/ 0 h 1215527"/>
              <a:gd name="connsiteX2" fmla="*/ 286161 w 1235138"/>
              <a:gd name="connsiteY2" fmla="*/ 100129 h 1215527"/>
              <a:gd name="connsiteX3" fmla="*/ 1185733 w 1235138"/>
              <a:gd name="connsiteY3" fmla="*/ 942004 h 1215527"/>
              <a:gd name="connsiteX4" fmla="*/ 1235138 w 1235138"/>
              <a:gd name="connsiteY4" fmla="*/ 944587 h 1215527"/>
              <a:gd name="connsiteX5" fmla="*/ 1235138 w 1235138"/>
              <a:gd name="connsiteY5" fmla="*/ 1215527 h 1215527"/>
              <a:gd name="connsiteX6" fmla="*/ 1158033 w 1235138"/>
              <a:gd name="connsiteY6" fmla="*/ 1211525 h 1215527"/>
              <a:gd name="connsiteX7" fmla="*/ 1104 w 1235138"/>
              <a:gd name="connsiteY7" fmla="*/ 22459 h 1215527"/>
              <a:gd name="connsiteX8" fmla="*/ 0 w 1235138"/>
              <a:gd name="connsiteY8" fmla="*/ 0 h 1215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35138" h="1215527">
                <a:moveTo>
                  <a:pt x="0" y="0"/>
                </a:moveTo>
                <a:lnTo>
                  <a:pt x="271397" y="0"/>
                </a:lnTo>
                <a:lnTo>
                  <a:pt x="286161" y="100129"/>
                </a:lnTo>
                <a:cubicBezTo>
                  <a:pt x="374930" y="549172"/>
                  <a:pt x="737687" y="894905"/>
                  <a:pt x="1185733" y="942004"/>
                </a:cubicBezTo>
                <a:lnTo>
                  <a:pt x="1235138" y="944587"/>
                </a:lnTo>
                <a:lnTo>
                  <a:pt x="1235138" y="1215527"/>
                </a:lnTo>
                <a:lnTo>
                  <a:pt x="1158033" y="1211525"/>
                </a:lnTo>
                <a:cubicBezTo>
                  <a:pt x="548016" y="1147854"/>
                  <a:pt x="63054" y="649420"/>
                  <a:pt x="1104" y="22459"/>
                </a:cubicBezTo>
                <a:lnTo>
                  <a:pt x="0" y="0"/>
                </a:lnTo>
                <a:close/>
              </a:path>
            </a:pathLst>
          </a:custGeom>
          <a:solidFill>
            <a:srgbClr val="DFB031"/>
          </a:solidFill>
          <a:ln>
            <a:noFill/>
          </a:ln>
          <a:effectLst>
            <a:outerShdw blurRad="190500" dist="228600" dir="2700000" algn="ctr">
              <a:srgbClr val="000000">
                <a:alpha val="30000"/>
              </a:srgbClr>
            </a:outerShdw>
            <a:reflection stA="45000" endPos="0" dist="50800" dir="5400000" sy="-100000" algn="bl" rotWithShape="0"/>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sz="2400"/>
          </a:p>
        </p:txBody>
      </p:sp>
      <p:sp>
        <p:nvSpPr>
          <p:cNvPr id="20" name="Freeform: Shape 19">
            <a:extLst>
              <a:ext uri="{FF2B5EF4-FFF2-40B4-BE49-F238E27FC236}">
                <a16:creationId xmlns:a16="http://schemas.microsoft.com/office/drawing/2014/main" id="{518FAC3B-A905-4157-8C7B-A58EF110F638}"/>
              </a:ext>
            </a:extLst>
          </p:cNvPr>
          <p:cNvSpPr/>
          <p:nvPr/>
        </p:nvSpPr>
        <p:spPr>
          <a:xfrm>
            <a:off x="6257388" y="3833537"/>
            <a:ext cx="1201958" cy="1213805"/>
          </a:xfrm>
          <a:custGeom>
            <a:avLst/>
            <a:gdLst>
              <a:gd name="connsiteX0" fmla="*/ 930561 w 1201958"/>
              <a:gd name="connsiteY0" fmla="*/ 0 h 1213805"/>
              <a:gd name="connsiteX1" fmla="*/ 1201958 w 1201958"/>
              <a:gd name="connsiteY1" fmla="*/ 0 h 1213805"/>
              <a:gd name="connsiteX2" fmla="*/ 1200854 w 1201958"/>
              <a:gd name="connsiteY2" fmla="*/ 22459 h 1213805"/>
              <a:gd name="connsiteX3" fmla="*/ 43925 w 1201958"/>
              <a:gd name="connsiteY3" fmla="*/ 1211525 h 1213805"/>
              <a:gd name="connsiteX4" fmla="*/ 0 w 1201958"/>
              <a:gd name="connsiteY4" fmla="*/ 1213805 h 1213805"/>
              <a:gd name="connsiteX5" fmla="*/ 0 w 1201958"/>
              <a:gd name="connsiteY5" fmla="*/ 942852 h 1213805"/>
              <a:gd name="connsiteX6" fmla="*/ 16225 w 1201958"/>
              <a:gd name="connsiteY6" fmla="*/ 942004 h 1213805"/>
              <a:gd name="connsiteX7" fmla="*/ 915797 w 1201958"/>
              <a:gd name="connsiteY7" fmla="*/ 100129 h 1213805"/>
              <a:gd name="connsiteX8" fmla="*/ 930561 w 1201958"/>
              <a:gd name="connsiteY8" fmla="*/ 0 h 1213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01958" h="1213805">
                <a:moveTo>
                  <a:pt x="930561" y="0"/>
                </a:moveTo>
                <a:lnTo>
                  <a:pt x="1201958" y="0"/>
                </a:lnTo>
                <a:lnTo>
                  <a:pt x="1200854" y="22459"/>
                </a:lnTo>
                <a:cubicBezTo>
                  <a:pt x="1138904" y="649420"/>
                  <a:pt x="653942" y="1147854"/>
                  <a:pt x="43925" y="1211525"/>
                </a:cubicBezTo>
                <a:lnTo>
                  <a:pt x="0" y="1213805"/>
                </a:lnTo>
                <a:lnTo>
                  <a:pt x="0" y="942852"/>
                </a:lnTo>
                <a:lnTo>
                  <a:pt x="16225" y="942004"/>
                </a:lnTo>
                <a:cubicBezTo>
                  <a:pt x="464271" y="894905"/>
                  <a:pt x="827028" y="549172"/>
                  <a:pt x="915797" y="100129"/>
                </a:cubicBezTo>
                <a:lnTo>
                  <a:pt x="930561" y="0"/>
                </a:lnTo>
                <a:close/>
              </a:path>
            </a:pathLst>
          </a:custGeom>
          <a:solidFill>
            <a:srgbClr val="3E2FA9"/>
          </a:solidFill>
          <a:ln>
            <a:noFill/>
          </a:ln>
          <a:effectLst>
            <a:outerShdw blurRad="190500" dist="228600" dir="2700000" algn="ctr">
              <a:srgbClr val="000000">
                <a:alpha val="30000"/>
              </a:srgbClr>
            </a:outerShdw>
            <a:reflection stA="45000" endPos="0" dist="50800" dir="5400000" sy="-100000" algn="bl" rotWithShape="0"/>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sz="2400"/>
          </a:p>
        </p:txBody>
      </p:sp>
      <p:sp>
        <p:nvSpPr>
          <p:cNvPr id="21" name="TextBox 20">
            <a:extLst>
              <a:ext uri="{FF2B5EF4-FFF2-40B4-BE49-F238E27FC236}">
                <a16:creationId xmlns:a16="http://schemas.microsoft.com/office/drawing/2014/main" id="{0CDAE399-0640-1679-75C9-B580ED3EAB24}"/>
              </a:ext>
            </a:extLst>
          </p:cNvPr>
          <p:cNvSpPr txBox="1"/>
          <p:nvPr/>
        </p:nvSpPr>
        <p:spPr>
          <a:xfrm>
            <a:off x="1199456" y="69317"/>
            <a:ext cx="9361040" cy="646331"/>
          </a:xfrm>
          <a:prstGeom prst="rect">
            <a:avLst/>
          </a:prstGeom>
          <a:solidFill>
            <a:schemeClr val="accent6">
              <a:lumMod val="40000"/>
              <a:lumOff val="60000"/>
            </a:schemeClr>
          </a:solidFill>
          <a:scene3d>
            <a:camera prst="orthographicFront">
              <a:rot lat="0" lon="0" rev="0"/>
            </a:camera>
            <a:lightRig rig="threePt" dir="t">
              <a:rot lat="0" lon="0" rev="1200000"/>
            </a:lightRig>
          </a:scene3d>
          <a:sp3d>
            <a:bevelT prst="angle"/>
          </a:sp3d>
        </p:spPr>
        <p:style>
          <a:lnRef idx="0">
            <a:schemeClr val="accent6"/>
          </a:lnRef>
          <a:fillRef idx="3">
            <a:schemeClr val="accent6"/>
          </a:fillRef>
          <a:effectRef idx="3">
            <a:schemeClr val="accent6"/>
          </a:effectRef>
          <a:fontRef idx="minor">
            <a:schemeClr val="lt1"/>
          </a:fontRef>
        </p:style>
        <p:txBody>
          <a:bodyPr wrap="square">
            <a:spAutoFit/>
          </a:bodyPr>
          <a:lstStyle/>
          <a:p>
            <a:pPr algn="ctr"/>
            <a:r>
              <a:rPr lang="en-IN" sz="3600" dirty="0">
                <a:solidFill>
                  <a:schemeClr val="tx1"/>
                </a:solidFill>
              </a:rPr>
              <a:t>Disadvantages of an Unwritten Constitution</a:t>
            </a:r>
          </a:p>
        </p:txBody>
      </p:sp>
    </p:spTree>
    <p:extLst>
      <p:ext uri="{BB962C8B-B14F-4D97-AF65-F5344CB8AC3E}">
        <p14:creationId xmlns:p14="http://schemas.microsoft.com/office/powerpoint/2010/main" val="276318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00"/>
                                        <p:tgtEl>
                                          <p:spTgt spid="17"/>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00"/>
                                        <p:tgtEl>
                                          <p:spTgt spid="4"/>
                                        </p:tgtEl>
                                      </p:cBhvr>
                                    </p:animEffect>
                                  </p:childTnLst>
                                </p:cTn>
                              </p:par>
                            </p:childTnLst>
                          </p:cTn>
                        </p:par>
                        <p:par>
                          <p:cTn id="12" fill="hold">
                            <p:stCondLst>
                              <p:cond delay="1000"/>
                            </p:stCondLst>
                            <p:childTnLst>
                              <p:par>
                                <p:cTn id="13" presetID="22" presetClass="entr" presetSubtype="4" fill="hold" grpId="0" nodeType="afterEffect">
                                  <p:stCondLst>
                                    <p:cond delay="1000"/>
                                  </p:stCondLst>
                                  <p:childTnLst>
                                    <p:set>
                                      <p:cBhvr>
                                        <p:cTn id="14" dur="1" fill="hold">
                                          <p:stCondLst>
                                            <p:cond delay="0"/>
                                          </p:stCondLst>
                                        </p:cTn>
                                        <p:tgtEl>
                                          <p:spTgt spid="18"/>
                                        </p:tgtEl>
                                        <p:attrNameLst>
                                          <p:attrName>style.visibility</p:attrName>
                                        </p:attrNameLst>
                                      </p:cBhvr>
                                      <p:to>
                                        <p:strVal val="visible"/>
                                      </p:to>
                                    </p:set>
                                    <p:animEffect transition="in" filter="wipe(down)">
                                      <p:cBhvr>
                                        <p:cTn id="15" dur="500"/>
                                        <p:tgtEl>
                                          <p:spTgt spid="18"/>
                                        </p:tgtEl>
                                      </p:cBhvr>
                                    </p:animEffect>
                                  </p:childTnLst>
                                </p:cTn>
                              </p:par>
                            </p:childTnLst>
                          </p:cTn>
                        </p:par>
                        <p:par>
                          <p:cTn id="16" fill="hold">
                            <p:stCondLst>
                              <p:cond delay="2500"/>
                            </p:stCondLst>
                            <p:childTnLst>
                              <p:par>
                                <p:cTn id="17" presetID="22" presetClass="entr" presetSubtype="4" fill="hold" nodeType="afterEffect">
                                  <p:stCondLst>
                                    <p:cond delay="100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par>
                          <p:cTn id="20" fill="hold">
                            <p:stCondLst>
                              <p:cond delay="4000"/>
                            </p:stCondLst>
                            <p:childTnLst>
                              <p:par>
                                <p:cTn id="21" presetID="22" presetClass="entr" presetSubtype="1" fill="hold" grpId="0" nodeType="afterEffect">
                                  <p:stCondLst>
                                    <p:cond delay="1000"/>
                                  </p:stCondLst>
                                  <p:childTnLst>
                                    <p:set>
                                      <p:cBhvr>
                                        <p:cTn id="22" dur="1" fill="hold">
                                          <p:stCondLst>
                                            <p:cond delay="0"/>
                                          </p:stCondLst>
                                        </p:cTn>
                                        <p:tgtEl>
                                          <p:spTgt spid="20"/>
                                        </p:tgtEl>
                                        <p:attrNameLst>
                                          <p:attrName>style.visibility</p:attrName>
                                        </p:attrNameLst>
                                      </p:cBhvr>
                                      <p:to>
                                        <p:strVal val="visible"/>
                                      </p:to>
                                    </p:set>
                                    <p:animEffect transition="in" filter="wipe(up)">
                                      <p:cBhvr>
                                        <p:cTn id="23" dur="500"/>
                                        <p:tgtEl>
                                          <p:spTgt spid="20"/>
                                        </p:tgtEl>
                                      </p:cBhvr>
                                    </p:animEffect>
                                  </p:childTnLst>
                                </p:cTn>
                              </p:par>
                            </p:childTnLst>
                          </p:cTn>
                        </p:par>
                        <p:par>
                          <p:cTn id="24" fill="hold">
                            <p:stCondLst>
                              <p:cond delay="5500"/>
                            </p:stCondLst>
                            <p:childTnLst>
                              <p:par>
                                <p:cTn id="25" presetID="22" presetClass="entr" presetSubtype="1" fill="hold"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up)">
                                      <p:cBhvr>
                                        <p:cTn id="27" dur="500"/>
                                        <p:tgtEl>
                                          <p:spTgt spid="13"/>
                                        </p:tgtEl>
                                      </p:cBhvr>
                                    </p:animEffect>
                                  </p:childTnLst>
                                </p:cTn>
                              </p:par>
                            </p:childTnLst>
                          </p:cTn>
                        </p:par>
                        <p:par>
                          <p:cTn id="28" fill="hold">
                            <p:stCondLst>
                              <p:cond delay="6000"/>
                            </p:stCondLst>
                            <p:childTnLst>
                              <p:par>
                                <p:cTn id="29" presetID="22" presetClass="entr" presetSubtype="1" fill="hold" grpId="0" nodeType="afterEffect">
                                  <p:stCondLst>
                                    <p:cond delay="1000"/>
                                  </p:stCondLst>
                                  <p:childTnLst>
                                    <p:set>
                                      <p:cBhvr>
                                        <p:cTn id="30" dur="1" fill="hold">
                                          <p:stCondLst>
                                            <p:cond delay="0"/>
                                          </p:stCondLst>
                                        </p:cTn>
                                        <p:tgtEl>
                                          <p:spTgt spid="19"/>
                                        </p:tgtEl>
                                        <p:attrNameLst>
                                          <p:attrName>style.visibility</p:attrName>
                                        </p:attrNameLst>
                                      </p:cBhvr>
                                      <p:to>
                                        <p:strVal val="visible"/>
                                      </p:to>
                                    </p:set>
                                    <p:animEffect transition="in" filter="wipe(up)">
                                      <p:cBhvr>
                                        <p:cTn id="31" dur="500"/>
                                        <p:tgtEl>
                                          <p:spTgt spid="19"/>
                                        </p:tgtEl>
                                      </p:cBhvr>
                                    </p:animEffect>
                                  </p:childTnLst>
                                </p:cTn>
                              </p:par>
                            </p:childTnLst>
                          </p:cTn>
                        </p:par>
                        <p:par>
                          <p:cTn id="32" fill="hold">
                            <p:stCondLst>
                              <p:cond delay="7500"/>
                            </p:stCondLst>
                            <p:childTnLst>
                              <p:par>
                                <p:cTn id="33" presetID="22" presetClass="entr" presetSubtype="1" fill="hold"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wipe(up)">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a16="http://schemas.microsoft.com/office/drawing/2014/main" id="{6582EEB0-1FE4-49B4-BD65-584833C40CF9}"/>
              </a:ext>
            </a:extLst>
          </p:cNvPr>
          <p:cNvGraphicFramePr>
            <a:graphicFrameLocks noGrp="1"/>
          </p:cNvGraphicFramePr>
          <p:nvPr>
            <p:extLst>
              <p:ext uri="{D42A27DB-BD31-4B8C-83A1-F6EECF244321}">
                <p14:modId xmlns:p14="http://schemas.microsoft.com/office/powerpoint/2010/main" val="1963609221"/>
              </p:ext>
            </p:extLst>
          </p:nvPr>
        </p:nvGraphicFramePr>
        <p:xfrm>
          <a:off x="1127448" y="712599"/>
          <a:ext cx="9937104" cy="3252079"/>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519961">
                <a:tc>
                  <a:txBody>
                    <a:bodyPr/>
                    <a:lstStyle/>
                    <a:p>
                      <a:r>
                        <a:rPr lang="en-IN" sz="900" dirty="0"/>
                        <a:t>1</a:t>
                      </a:r>
                    </a:p>
                  </a:txBody>
                  <a:tcPr/>
                </a:tc>
                <a:tc>
                  <a:txBody>
                    <a:bodyPr/>
                    <a:lstStyle/>
                    <a:p>
                      <a:endParaRPr lang="en-IN" sz="900" dirty="0"/>
                    </a:p>
                  </a:txBody>
                  <a:tcPr/>
                </a:tc>
                <a:tc>
                  <a:txBody>
                    <a:bodyPr/>
                    <a:lstStyle/>
                    <a:p>
                      <a:r>
                        <a:rPr lang="en-IN" sz="1000" dirty="0">
                          <a:hlinkClick r:id="rId3"/>
                        </a:rPr>
                        <a:t>https://www.freepik.com/free-vector/law-firm-concept-illustration_23672996.htm</a:t>
                      </a:r>
                      <a:r>
                        <a:rPr lang="en-IN" sz="1000" dirty="0"/>
                        <a:t> (</a:t>
                      </a:r>
                      <a:r>
                        <a:rPr lang="en-IN" sz="1000" dirty="0" err="1"/>
                        <a:t>storyset</a:t>
                      </a:r>
                      <a:r>
                        <a:rPr lang="en-IN" sz="1000" dirty="0"/>
                        <a:t>)</a:t>
                      </a:r>
                    </a:p>
                  </a:txBody>
                  <a:tcPr/>
                </a:tc>
                <a:extLst>
                  <a:ext uri="{0D108BD9-81ED-4DB2-BD59-A6C34878D82A}">
                    <a16:rowId xmlns:a16="http://schemas.microsoft.com/office/drawing/2014/main" val="1000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3"/>
                  </a:ext>
                </a:extLst>
              </a:tr>
            </a:tbl>
          </a:graphicData>
        </a:graphic>
      </p:graphicFrame>
      <p:pic>
        <p:nvPicPr>
          <p:cNvPr id="5" name="Picture 2" descr="Law firm concept illustration Free Vector">
            <a:extLst>
              <a:ext uri="{FF2B5EF4-FFF2-40B4-BE49-F238E27FC236}">
                <a16:creationId xmlns:a16="http://schemas.microsoft.com/office/drawing/2014/main" id="{E3302116-FC3B-B4D0-D4E8-70F605ABA2B6}"/>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3389" t="4905" b="5176"/>
          <a:stretch/>
        </p:blipFill>
        <p:spPr bwMode="auto">
          <a:xfrm>
            <a:off x="2423592" y="1268760"/>
            <a:ext cx="360040" cy="236677"/>
          </a:xfrm>
          <a:prstGeom prst="rect">
            <a:avLst/>
          </a:prstGeom>
          <a:noFill/>
          <a:ln w="28575">
            <a:noFill/>
          </a:ln>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391</TotalTime>
  <Words>369</Words>
  <Application>Microsoft Office PowerPoint</Application>
  <PresentationFormat>Widescreen</PresentationFormat>
  <Paragraphs>55</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DD</vt:lpstr>
      <vt:lpstr>  Written Vs Unwritten Constitution  </vt:lpstr>
      <vt:lpstr> Written Constitution</vt:lpstr>
      <vt:lpstr>Advantages of an Unwritten Constitution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Shyam Sunder</cp:lastModifiedBy>
  <cp:revision>63</cp:revision>
  <dcterms:created xsi:type="dcterms:W3CDTF">2020-08-28T09:38:22Z</dcterms:created>
  <dcterms:modified xsi:type="dcterms:W3CDTF">2022-11-22T11:15:41Z</dcterms:modified>
</cp:coreProperties>
</file>