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84" r:id="rId4"/>
    <p:sldId id="26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DB1"/>
    <a:srgbClr val="F8A15A"/>
    <a:srgbClr val="DED6E6"/>
    <a:srgbClr val="725892"/>
    <a:srgbClr val="CF7977"/>
    <a:srgbClr val="FBCDA7"/>
    <a:srgbClr val="A7D6E3"/>
    <a:srgbClr val="C76361"/>
    <a:srgbClr val="E9C2C1"/>
    <a:srgbClr val="E3B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09" autoAdjust="0"/>
  </p:normalViewPr>
  <p:slideViewPr>
    <p:cSldViewPr>
      <p:cViewPr varScale="1">
        <p:scale>
          <a:sx n="55" d="100"/>
          <a:sy n="55" d="100"/>
        </p:scale>
        <p:origin x="454" y="1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12/21/2022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ommons.wikimedia.org/wiki/File:India_flag_emblem.jp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freepik.com/free-vector/law_4330672.ht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reepik.com/free-vector/justice-two-hands-balance_1011196.ht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freepik.com/free-vector/realistic-wooden-brown-judge-gavel_7776009.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dirty="0"/>
              <a:t>Emblem:</a:t>
            </a:r>
            <a:r>
              <a:rPr lang="en-IN" sz="1200" baseline="0" dirty="0"/>
              <a:t> </a:t>
            </a:r>
            <a:r>
              <a:rPr lang="en-IN" sz="1200" baseline="0" dirty="0">
                <a:hlinkClick r:id="rId3"/>
              </a:rPr>
              <a:t>https://commons.wikimedia.org/wiki/File:India_flag_emblem.jpg</a:t>
            </a:r>
            <a:r>
              <a:rPr lang="en-IN" sz="1200" baseline="0" dirty="0"/>
              <a:t>  (BY: </a:t>
            </a:r>
            <a:r>
              <a:rPr lang="en-IN" sz="1200" baseline="0" dirty="0" err="1"/>
              <a:t>Mellisa</a:t>
            </a:r>
            <a:r>
              <a:rPr lang="en-IN" sz="1200" baseline="0" dirty="0"/>
              <a:t> Anthony Jones at English Wikipedia)</a:t>
            </a:r>
            <a:endParaRPr lang="en-IN" sz="1200" dirty="0"/>
          </a:p>
          <a:p>
            <a:r>
              <a:rPr lang="en-IN" sz="1200" dirty="0">
                <a:hlinkClick r:id="rId4"/>
              </a:rPr>
              <a:t>Constitution vector - https://www.freepik.com/free-vector/law_4330672.htm</a:t>
            </a:r>
            <a:r>
              <a:rPr lang="en-IN" sz="1200" dirty="0"/>
              <a:t> (</a:t>
            </a:r>
            <a:r>
              <a:rPr lang="en-IN" sz="1200" dirty="0" err="1"/>
              <a:t>macrovector</a:t>
            </a:r>
            <a:r>
              <a:rPr lang="en-IN" sz="1200" dirty="0"/>
              <a:t>)</a:t>
            </a:r>
          </a:p>
          <a:p>
            <a:endParaRPr lang="en-IN" sz="120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marL="228600" indent="-228600">
              <a:buAutoNum type="arabicPeriod"/>
            </a:pPr>
            <a:r>
              <a:rPr lang="en-IN" sz="1200" dirty="0">
                <a:hlinkClick r:id="rId3"/>
              </a:rPr>
              <a:t>https://www.freepik.com/free-vector/justice-two-hands-balance_1011196.htm</a:t>
            </a:r>
            <a:r>
              <a:rPr lang="en-IN" sz="1200" dirty="0"/>
              <a:t> (</a:t>
            </a:r>
            <a:r>
              <a:rPr lang="en-IN" sz="1200" dirty="0" err="1"/>
              <a:t>macrovector</a:t>
            </a:r>
            <a:r>
              <a:rPr lang="en-IN" sz="1200" dirty="0"/>
              <a:t>)</a:t>
            </a:r>
          </a:p>
          <a:p>
            <a:pPr marL="228600" indent="-228600">
              <a:buAutoNum type="arabicPeriod"/>
            </a:pPr>
            <a:r>
              <a:rPr lang="en-IN" sz="1200" dirty="0">
                <a:hlinkClick r:id="rId4"/>
              </a:rPr>
              <a:t>https://www.freepik.com/free-vector/realistic-wooden-brown-judge-gavel_7776009.htm</a:t>
            </a:r>
            <a:r>
              <a:rPr lang="en-IN" sz="1200" dirty="0"/>
              <a:t> (</a:t>
            </a:r>
            <a:r>
              <a:rPr lang="en-IN" sz="1200" dirty="0" err="1"/>
              <a:t>redgreystock</a:t>
            </a:r>
            <a:r>
              <a:rPr lang="en-IN" sz="1200" dirty="0"/>
              <a:t>)</a:t>
            </a:r>
          </a:p>
          <a:p>
            <a:pPr marL="228600" indent="-228600">
              <a:buAutoNum type="arabicPeriod"/>
            </a:pPr>
            <a:endParaRPr lang="en-IN" sz="1200" dirty="0"/>
          </a:p>
          <a:p>
            <a:pPr rtl="0"/>
            <a:endParaRPr lang="en-IN" sz="1200" dirty="0"/>
          </a:p>
          <a:p>
            <a:pPr rtl="0"/>
            <a:endParaRPr lang="en-IN" b="0"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2662304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359029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2576821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5.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s://commons.wikimedia.org/wiki/File:India_flag_emblem.jpg" TargetMode="External"/><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freepik.com/free-vector/realistic-wooden-brown-judge-gavel_7776009.htm" TargetMode="External"/><Relationship Id="rId11" Type="http://schemas.openxmlformats.org/officeDocument/2006/relationships/image" Target="../media/image13.png"/><Relationship Id="rId5" Type="http://schemas.openxmlformats.org/officeDocument/2006/relationships/hyperlink" Target="https://www.freepik.com/free-vector/justice-two-hands-balance_1011196.htm" TargetMode="External"/><Relationship Id="rId10" Type="http://schemas.openxmlformats.org/officeDocument/2006/relationships/image" Target="../media/image12.jpeg"/><Relationship Id="rId4" Type="http://schemas.openxmlformats.org/officeDocument/2006/relationships/hyperlink" Target="https://www.freepik.com/free-vector/law_4330672.htm" TargetMode="External"/><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AD4F3A-4070-FF96-8126-0843042B523B}"/>
              </a:ext>
            </a:extLst>
          </p:cNvPr>
          <p:cNvSpPr/>
          <p:nvPr/>
        </p:nvSpPr>
        <p:spPr>
          <a:xfrm>
            <a:off x="1199456" y="3645024"/>
            <a:ext cx="9793088" cy="1512168"/>
          </a:xfrm>
          <a:prstGeom prst="rect">
            <a:avLst/>
          </a:prstGeom>
          <a:solidFill>
            <a:schemeClr val="bg1"/>
          </a:solidFill>
          <a:ln w="5715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IN" sz="5400" b="1" dirty="0">
                <a:solidFill>
                  <a:srgbClr val="002060"/>
                </a:solidFill>
              </a:rPr>
              <a:t>Rigid Vs Flexible </a:t>
            </a:r>
            <a:r>
              <a:rPr lang="en-US" sz="5400" b="1" dirty="0">
                <a:solidFill>
                  <a:srgbClr val="002060"/>
                </a:solidFill>
              </a:rPr>
              <a:t>Constitution</a:t>
            </a:r>
            <a:endParaRPr lang="en-US" sz="5400" dirty="0"/>
          </a:p>
        </p:txBody>
      </p:sp>
      <p:pic>
        <p:nvPicPr>
          <p:cNvPr id="1028" name="Picture 4" descr="Law Free Vector">
            <a:extLst>
              <a:ext uri="{FF2B5EF4-FFF2-40B4-BE49-F238E27FC236}">
                <a16:creationId xmlns:a16="http://schemas.microsoft.com/office/drawing/2014/main" id="{1B2CF7C3-1D78-18B3-40BD-05F55C4E1621}"/>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l="1541" t="11574" r="7557" b="8588"/>
          <a:stretch/>
        </p:blipFill>
        <p:spPr bwMode="auto">
          <a:xfrm>
            <a:off x="6096000" y="242432"/>
            <a:ext cx="4239144" cy="31509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File:India flag emblem.jpg">
            <a:extLst>
              <a:ext uri="{FF2B5EF4-FFF2-40B4-BE49-F238E27FC236}">
                <a16:creationId xmlns:a16="http://schemas.microsoft.com/office/drawing/2014/main" id="{BE6E0FBE-4703-794F-F71D-DE9287F1DE68}"/>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l="4066" t="6075" r="4523"/>
          <a:stretch/>
        </p:blipFill>
        <p:spPr bwMode="auto">
          <a:xfrm flipH="1">
            <a:off x="1919536" y="329416"/>
            <a:ext cx="3384376" cy="3167485"/>
          </a:xfrm>
          <a:prstGeom prst="ellipse">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3CF31DC-B7C7-2705-3E28-B4653AB86108}"/>
              </a:ext>
            </a:extLst>
          </p:cNvPr>
          <p:cNvGrpSpPr/>
          <p:nvPr/>
        </p:nvGrpSpPr>
        <p:grpSpPr>
          <a:xfrm>
            <a:off x="6833955" y="1484784"/>
            <a:ext cx="3956641" cy="2072113"/>
            <a:chOff x="6988326" y="1737997"/>
            <a:chExt cx="4364258" cy="1959136"/>
          </a:xfrm>
        </p:grpSpPr>
        <p:grpSp>
          <p:nvGrpSpPr>
            <p:cNvPr id="34" name="Group 33">
              <a:extLst>
                <a:ext uri="{FF2B5EF4-FFF2-40B4-BE49-F238E27FC236}">
                  <a16:creationId xmlns:a16="http://schemas.microsoft.com/office/drawing/2014/main" id="{319DF6E7-812A-411E-A7A6-1C48B2E9F81C}"/>
                </a:ext>
              </a:extLst>
            </p:cNvPr>
            <p:cNvGrpSpPr/>
            <p:nvPr/>
          </p:nvGrpSpPr>
          <p:grpSpPr>
            <a:xfrm flipH="1">
              <a:off x="6988326" y="1737997"/>
              <a:ext cx="4364258" cy="1959136"/>
              <a:chOff x="783426" y="4293096"/>
              <a:chExt cx="2956243" cy="1529162"/>
            </a:xfrm>
            <a:effectLst>
              <a:outerShdw blurRad="50800" dist="38100" dir="5400000" algn="t" rotWithShape="0">
                <a:prstClr val="black">
                  <a:alpha val="40000"/>
                </a:prstClr>
              </a:outerShdw>
            </a:effectLst>
          </p:grpSpPr>
          <p:sp>
            <p:nvSpPr>
              <p:cNvPr id="46" name="Round Diagonal Corner Rectangle 15">
                <a:extLst>
                  <a:ext uri="{FF2B5EF4-FFF2-40B4-BE49-F238E27FC236}">
                    <a16:creationId xmlns:a16="http://schemas.microsoft.com/office/drawing/2014/main" id="{DF30CBB9-EA72-4A79-A433-F9D8EF355FB4}"/>
                  </a:ext>
                </a:extLst>
              </p:cNvPr>
              <p:cNvSpPr/>
              <p:nvPr/>
            </p:nvSpPr>
            <p:spPr>
              <a:xfrm flipH="1">
                <a:off x="783426" y="4293096"/>
                <a:ext cx="2956243" cy="1529162"/>
              </a:xfrm>
              <a:prstGeom prst="round2DiagRect">
                <a:avLst>
                  <a:gd name="adj1" fmla="val 47081"/>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ko-KR" altLang="en-US" sz="2700" dirty="0"/>
              </a:p>
            </p:txBody>
          </p:sp>
          <p:sp>
            <p:nvSpPr>
              <p:cNvPr id="47" name="Round Diagonal Corner Rectangle 16">
                <a:extLst>
                  <a:ext uri="{FF2B5EF4-FFF2-40B4-BE49-F238E27FC236}">
                    <a16:creationId xmlns:a16="http://schemas.microsoft.com/office/drawing/2014/main" id="{D2D25886-56A3-4C30-9A99-C81804BEE402}"/>
                  </a:ext>
                </a:extLst>
              </p:cNvPr>
              <p:cNvSpPr/>
              <p:nvPr/>
            </p:nvSpPr>
            <p:spPr>
              <a:xfrm flipH="1">
                <a:off x="857391" y="4373601"/>
                <a:ext cx="2808312" cy="1368152"/>
              </a:xfrm>
              <a:prstGeom prst="round2DiagRect">
                <a:avLst>
                  <a:gd name="adj1" fmla="val 50000"/>
                  <a:gd name="adj2" fmla="val 0"/>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ko-KR" altLang="en-US" sz="2700" dirty="0"/>
              </a:p>
            </p:txBody>
          </p:sp>
        </p:grpSp>
        <p:sp>
          <p:nvSpPr>
            <p:cNvPr id="49" name="TextBox 48">
              <a:extLst>
                <a:ext uri="{FF2B5EF4-FFF2-40B4-BE49-F238E27FC236}">
                  <a16:creationId xmlns:a16="http://schemas.microsoft.com/office/drawing/2014/main" id="{733FC8AB-7BEF-CDD9-67D5-48BD82892BA4}"/>
                </a:ext>
              </a:extLst>
            </p:cNvPr>
            <p:cNvSpPr txBox="1"/>
            <p:nvPr/>
          </p:nvSpPr>
          <p:spPr>
            <a:xfrm>
              <a:off x="7689633" y="2356273"/>
              <a:ext cx="2808407" cy="707886"/>
            </a:xfrm>
            <a:prstGeom prst="rect">
              <a:avLst/>
            </a:prstGeom>
            <a:noFill/>
          </p:spPr>
          <p:txBody>
            <a:bodyPr wrap="square" rtlCol="0">
              <a:spAutoFit/>
            </a:bodyPr>
            <a:lstStyle/>
            <a:p>
              <a:pPr algn="ctr"/>
              <a:r>
                <a:rPr lang="en-US" sz="4000" dirty="0">
                  <a:solidFill>
                    <a:schemeClr val="bg1"/>
                  </a:solidFill>
                </a:rPr>
                <a:t>Rigid</a:t>
              </a:r>
              <a:endParaRPr lang="en-IN" sz="4000" dirty="0">
                <a:solidFill>
                  <a:schemeClr val="bg1"/>
                </a:solidFill>
              </a:endParaRPr>
            </a:p>
          </p:txBody>
        </p:sp>
      </p:grpSp>
      <p:grpSp>
        <p:nvGrpSpPr>
          <p:cNvPr id="35" name="Group 34">
            <a:extLst>
              <a:ext uri="{FF2B5EF4-FFF2-40B4-BE49-F238E27FC236}">
                <a16:creationId xmlns:a16="http://schemas.microsoft.com/office/drawing/2014/main" id="{3CBCA1F7-847E-452E-817A-61879549A8E2}"/>
              </a:ext>
            </a:extLst>
          </p:cNvPr>
          <p:cNvGrpSpPr/>
          <p:nvPr/>
        </p:nvGrpSpPr>
        <p:grpSpPr>
          <a:xfrm flipH="1">
            <a:off x="2009264" y="4196796"/>
            <a:ext cx="3972170" cy="2054665"/>
            <a:chOff x="2241613" y="3009965"/>
            <a:chExt cx="2956243" cy="1529162"/>
          </a:xfrm>
          <a:effectLst>
            <a:outerShdw blurRad="50800" dist="38100" dir="5400000" algn="t" rotWithShape="0">
              <a:prstClr val="black">
                <a:alpha val="40000"/>
              </a:prstClr>
            </a:outerShdw>
          </a:effectLst>
        </p:grpSpPr>
        <p:sp>
          <p:nvSpPr>
            <p:cNvPr id="44" name="Round Diagonal Corner Rectangle 15">
              <a:extLst>
                <a:ext uri="{FF2B5EF4-FFF2-40B4-BE49-F238E27FC236}">
                  <a16:creationId xmlns:a16="http://schemas.microsoft.com/office/drawing/2014/main" id="{7D1DB9CD-5A92-457D-9296-72DEE799AC0A}"/>
                </a:ext>
              </a:extLst>
            </p:cNvPr>
            <p:cNvSpPr/>
            <p:nvPr/>
          </p:nvSpPr>
          <p:spPr>
            <a:xfrm flipH="1">
              <a:off x="2241613" y="3009965"/>
              <a:ext cx="2956243" cy="1529162"/>
            </a:xfrm>
            <a:prstGeom prst="round2DiagRect">
              <a:avLst>
                <a:gd name="adj1" fmla="val 47081"/>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ko-KR" altLang="en-US" sz="2700" dirty="0"/>
            </a:p>
          </p:txBody>
        </p:sp>
        <p:sp>
          <p:nvSpPr>
            <p:cNvPr id="45" name="Round Diagonal Corner Rectangle 16">
              <a:extLst>
                <a:ext uri="{FF2B5EF4-FFF2-40B4-BE49-F238E27FC236}">
                  <a16:creationId xmlns:a16="http://schemas.microsoft.com/office/drawing/2014/main" id="{A481ADA8-3523-4DD2-B83C-344B324FFC49}"/>
                </a:ext>
              </a:extLst>
            </p:cNvPr>
            <p:cNvSpPr/>
            <p:nvPr/>
          </p:nvSpPr>
          <p:spPr>
            <a:xfrm flipH="1">
              <a:off x="2307211" y="3085520"/>
              <a:ext cx="2808312" cy="1368152"/>
            </a:xfrm>
            <a:prstGeom prst="round2DiagRect">
              <a:avLst>
                <a:gd name="adj1" fmla="val 50000"/>
                <a:gd name="adj2" fmla="val 0"/>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ltLang="ko-KR" sz="4000" dirty="0"/>
                <a:t>Flexible</a:t>
              </a:r>
              <a:endParaRPr lang="ko-KR" altLang="en-US" sz="4000" dirty="0"/>
            </a:p>
          </p:txBody>
        </p:sp>
      </p:grpSp>
      <p:grpSp>
        <p:nvGrpSpPr>
          <p:cNvPr id="67" name="Group 66">
            <a:extLst>
              <a:ext uri="{FF2B5EF4-FFF2-40B4-BE49-F238E27FC236}">
                <a16:creationId xmlns:a16="http://schemas.microsoft.com/office/drawing/2014/main" id="{9940FF24-C438-8D09-67DD-C72865BCF792}"/>
              </a:ext>
            </a:extLst>
          </p:cNvPr>
          <p:cNvGrpSpPr/>
          <p:nvPr/>
        </p:nvGrpSpPr>
        <p:grpSpPr>
          <a:xfrm>
            <a:off x="5365500" y="2948757"/>
            <a:ext cx="1705857" cy="1689221"/>
            <a:chOff x="5114331" y="2249719"/>
            <a:chExt cx="1705857" cy="1600319"/>
          </a:xfrm>
        </p:grpSpPr>
        <p:sp>
          <p:nvSpPr>
            <p:cNvPr id="38" name="Rounded Rectangle 9">
              <a:extLst>
                <a:ext uri="{FF2B5EF4-FFF2-40B4-BE49-F238E27FC236}">
                  <a16:creationId xmlns:a16="http://schemas.microsoft.com/office/drawing/2014/main" id="{F7CDD842-E950-4EE3-88E2-C422C41AA433}"/>
                </a:ext>
              </a:extLst>
            </p:cNvPr>
            <p:cNvSpPr/>
            <p:nvPr/>
          </p:nvSpPr>
          <p:spPr>
            <a:xfrm rot="18900000">
              <a:off x="5114331" y="2249719"/>
              <a:ext cx="1705857" cy="1600319"/>
            </a:xfrm>
            <a:prstGeom prst="roundRect">
              <a:avLst>
                <a:gd name="adj" fmla="val 10715"/>
              </a:avLst>
            </a:prstGeom>
            <a:solidFill>
              <a:schemeClr val="accent2">
                <a:lumMod val="20000"/>
                <a:lumOff val="80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ko-KR" altLang="en-US" dirty="0"/>
            </a:p>
          </p:txBody>
        </p:sp>
        <p:sp>
          <p:nvSpPr>
            <p:cNvPr id="48" name="TextBox 47">
              <a:extLst>
                <a:ext uri="{FF2B5EF4-FFF2-40B4-BE49-F238E27FC236}">
                  <a16:creationId xmlns:a16="http://schemas.microsoft.com/office/drawing/2014/main" id="{F4F36FC2-099A-1DDD-3249-AE9EDEF4DA30}"/>
                </a:ext>
              </a:extLst>
            </p:cNvPr>
            <p:cNvSpPr txBox="1"/>
            <p:nvPr/>
          </p:nvSpPr>
          <p:spPr>
            <a:xfrm>
              <a:off x="5374612" y="2783529"/>
              <a:ext cx="1185294" cy="584775"/>
            </a:xfrm>
            <a:prstGeom prst="rect">
              <a:avLst/>
            </a:prstGeom>
            <a:noFill/>
          </p:spPr>
          <p:txBody>
            <a:bodyPr wrap="square" rtlCol="0">
              <a:spAutoFit/>
            </a:bodyPr>
            <a:lstStyle/>
            <a:p>
              <a:pPr algn="ctr"/>
              <a:r>
                <a:rPr lang="en-US" sz="3200" dirty="0"/>
                <a:t>Types</a:t>
              </a:r>
              <a:endParaRPr lang="en-IN" sz="3200" dirty="0"/>
            </a:p>
          </p:txBody>
        </p:sp>
      </p:grpSp>
      <p:sp>
        <p:nvSpPr>
          <p:cNvPr id="51" name="TextBox 50">
            <a:extLst>
              <a:ext uri="{FF2B5EF4-FFF2-40B4-BE49-F238E27FC236}">
                <a16:creationId xmlns:a16="http://schemas.microsoft.com/office/drawing/2014/main" id="{8ABA21F6-D1F9-709A-62BD-3498B1B3E5A4}"/>
              </a:ext>
            </a:extLst>
          </p:cNvPr>
          <p:cNvSpPr txBox="1"/>
          <p:nvPr/>
        </p:nvSpPr>
        <p:spPr>
          <a:xfrm>
            <a:off x="322528" y="2002330"/>
            <a:ext cx="2808407" cy="707886"/>
          </a:xfrm>
          <a:prstGeom prst="rect">
            <a:avLst/>
          </a:prstGeom>
          <a:noFill/>
        </p:spPr>
        <p:txBody>
          <a:bodyPr wrap="square" rtlCol="0">
            <a:spAutoFit/>
          </a:bodyPr>
          <a:lstStyle/>
          <a:p>
            <a:pPr algn="ctr"/>
            <a:r>
              <a:rPr lang="en-US" sz="4000" dirty="0">
                <a:solidFill>
                  <a:schemeClr val="bg1"/>
                </a:solidFill>
              </a:rPr>
              <a:t>Flexible</a:t>
            </a:r>
            <a:endParaRPr lang="en-IN" sz="4000" dirty="0">
              <a:solidFill>
                <a:schemeClr val="bg1"/>
              </a:solidFill>
            </a:endParaRPr>
          </a:p>
        </p:txBody>
      </p:sp>
      <p:grpSp>
        <p:nvGrpSpPr>
          <p:cNvPr id="52" name="Group 51">
            <a:extLst>
              <a:ext uri="{FF2B5EF4-FFF2-40B4-BE49-F238E27FC236}">
                <a16:creationId xmlns:a16="http://schemas.microsoft.com/office/drawing/2014/main" id="{F60AD9F5-64B4-2B75-5AC6-5EC20920E9F7}"/>
              </a:ext>
            </a:extLst>
          </p:cNvPr>
          <p:cNvGrpSpPr>
            <a:grpSpLocks noChangeAspect="1"/>
          </p:cNvGrpSpPr>
          <p:nvPr/>
        </p:nvGrpSpPr>
        <p:grpSpPr>
          <a:xfrm>
            <a:off x="2690036" y="139933"/>
            <a:ext cx="6934356" cy="1206780"/>
            <a:chOff x="609600" y="1363882"/>
            <a:chExt cx="7308726" cy="1509421"/>
          </a:xfrm>
        </p:grpSpPr>
        <p:sp>
          <p:nvSpPr>
            <p:cNvPr id="54" name="Parallelogram 53">
              <a:extLst>
                <a:ext uri="{FF2B5EF4-FFF2-40B4-BE49-F238E27FC236}">
                  <a16:creationId xmlns:a16="http://schemas.microsoft.com/office/drawing/2014/main" id="{110ACCC4-4D86-6F50-8AB2-9A143EB26121}"/>
                </a:ext>
              </a:extLst>
            </p:cNvPr>
            <p:cNvSpPr/>
            <p:nvPr/>
          </p:nvSpPr>
          <p:spPr>
            <a:xfrm>
              <a:off x="2722447" y="2581806"/>
              <a:ext cx="533400" cy="291495"/>
            </a:xfrm>
            <a:prstGeom prst="parallelogram">
              <a:avLst>
                <a:gd name="adj" fmla="val 68104"/>
              </a:avLst>
            </a:prstGeom>
            <a:solidFill>
              <a:srgbClr val="E9C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Parallelogram 54">
              <a:extLst>
                <a:ext uri="{FF2B5EF4-FFF2-40B4-BE49-F238E27FC236}">
                  <a16:creationId xmlns:a16="http://schemas.microsoft.com/office/drawing/2014/main" id="{3D43BA62-3F20-6B1E-432A-B6CBCFB97AB1}"/>
                </a:ext>
              </a:extLst>
            </p:cNvPr>
            <p:cNvSpPr/>
            <p:nvPr/>
          </p:nvSpPr>
          <p:spPr>
            <a:xfrm>
              <a:off x="2379547" y="2611824"/>
              <a:ext cx="533400" cy="261476"/>
            </a:xfrm>
            <a:prstGeom prst="parallelogram">
              <a:avLst>
                <a:gd name="adj" fmla="val 68104"/>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arallelogram 55">
              <a:extLst>
                <a:ext uri="{FF2B5EF4-FFF2-40B4-BE49-F238E27FC236}">
                  <a16:creationId xmlns:a16="http://schemas.microsoft.com/office/drawing/2014/main" id="{1978B4E1-89C6-919B-D587-742C4FCB04CC}"/>
                </a:ext>
              </a:extLst>
            </p:cNvPr>
            <p:cNvSpPr/>
            <p:nvPr/>
          </p:nvSpPr>
          <p:spPr>
            <a:xfrm>
              <a:off x="2112847" y="2581808"/>
              <a:ext cx="533400" cy="291495"/>
            </a:xfrm>
            <a:prstGeom prst="parallelogram">
              <a:avLst>
                <a:gd name="adj" fmla="val 6810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Parallelogram 56">
              <a:extLst>
                <a:ext uri="{FF2B5EF4-FFF2-40B4-BE49-F238E27FC236}">
                  <a16:creationId xmlns:a16="http://schemas.microsoft.com/office/drawing/2014/main" id="{0F51649C-8267-13B9-9323-6BBD7C2547BD}"/>
                </a:ext>
              </a:extLst>
            </p:cNvPr>
            <p:cNvSpPr/>
            <p:nvPr/>
          </p:nvSpPr>
          <p:spPr>
            <a:xfrm>
              <a:off x="1808047" y="2581808"/>
              <a:ext cx="533400" cy="291495"/>
            </a:xfrm>
            <a:prstGeom prst="parallelogram">
              <a:avLst>
                <a:gd name="adj" fmla="val 68104"/>
              </a:avLst>
            </a:prstGeom>
            <a:solidFill>
              <a:srgbClr val="D38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Parallelogram 58">
              <a:extLst>
                <a:ext uri="{FF2B5EF4-FFF2-40B4-BE49-F238E27FC236}">
                  <a16:creationId xmlns:a16="http://schemas.microsoft.com/office/drawing/2014/main" id="{AC3B6DA9-9B8A-C112-B6EB-9AA30B0CC0F5}"/>
                </a:ext>
              </a:extLst>
            </p:cNvPr>
            <p:cNvSpPr/>
            <p:nvPr/>
          </p:nvSpPr>
          <p:spPr>
            <a:xfrm flipH="1">
              <a:off x="2646248" y="1363882"/>
              <a:ext cx="533400" cy="291495"/>
            </a:xfrm>
            <a:prstGeom prst="parallelogram">
              <a:avLst>
                <a:gd name="adj" fmla="val 68104"/>
              </a:avLst>
            </a:prstGeom>
            <a:solidFill>
              <a:srgbClr val="E9C2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Parallelogram 59">
              <a:extLst>
                <a:ext uri="{FF2B5EF4-FFF2-40B4-BE49-F238E27FC236}">
                  <a16:creationId xmlns:a16="http://schemas.microsoft.com/office/drawing/2014/main" id="{FC3AB57A-46CA-B257-E251-D17755C1D8BD}"/>
                </a:ext>
              </a:extLst>
            </p:cNvPr>
            <p:cNvSpPr/>
            <p:nvPr/>
          </p:nvSpPr>
          <p:spPr>
            <a:xfrm flipH="1">
              <a:off x="2341447" y="1363883"/>
              <a:ext cx="533400" cy="291495"/>
            </a:xfrm>
            <a:prstGeom prst="parallelogram">
              <a:avLst>
                <a:gd name="adj" fmla="val 68104"/>
              </a:avLst>
            </a:prstGeom>
            <a:solidFill>
              <a:srgbClr val="E3B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arallelogram 60">
              <a:extLst>
                <a:ext uri="{FF2B5EF4-FFF2-40B4-BE49-F238E27FC236}">
                  <a16:creationId xmlns:a16="http://schemas.microsoft.com/office/drawing/2014/main" id="{392567A3-F442-BFDE-9103-84411FBD9580}"/>
                </a:ext>
              </a:extLst>
            </p:cNvPr>
            <p:cNvSpPr/>
            <p:nvPr/>
          </p:nvSpPr>
          <p:spPr>
            <a:xfrm flipH="1">
              <a:off x="2036648" y="1363884"/>
              <a:ext cx="533400" cy="291495"/>
            </a:xfrm>
            <a:prstGeom prst="parallelogram">
              <a:avLst>
                <a:gd name="adj" fmla="val 68104"/>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arallelogram 61">
              <a:extLst>
                <a:ext uri="{FF2B5EF4-FFF2-40B4-BE49-F238E27FC236}">
                  <a16:creationId xmlns:a16="http://schemas.microsoft.com/office/drawing/2014/main" id="{BFAB7AAB-F4F4-C106-765C-56706302BB89}"/>
                </a:ext>
              </a:extLst>
            </p:cNvPr>
            <p:cNvSpPr/>
            <p:nvPr/>
          </p:nvSpPr>
          <p:spPr>
            <a:xfrm flipH="1">
              <a:off x="1787660" y="1367057"/>
              <a:ext cx="533400" cy="253855"/>
            </a:xfrm>
            <a:prstGeom prst="parallelogram">
              <a:avLst>
                <a:gd name="adj" fmla="val 68104"/>
              </a:avLst>
            </a:prstGeom>
            <a:solidFill>
              <a:srgbClr val="D38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a:extLst>
                <a:ext uri="{FF2B5EF4-FFF2-40B4-BE49-F238E27FC236}">
                  <a16:creationId xmlns:a16="http://schemas.microsoft.com/office/drawing/2014/main" id="{1358DF78-BECA-181D-E1DC-83462C668B9C}"/>
                </a:ext>
              </a:extLst>
            </p:cNvPr>
            <p:cNvSpPr/>
            <p:nvPr/>
          </p:nvSpPr>
          <p:spPr>
            <a:xfrm>
              <a:off x="1409711" y="1493984"/>
              <a:ext cx="6508615" cy="1219200"/>
            </a:xfrm>
            <a:prstGeom prst="hexagon">
              <a:avLst/>
            </a:prstGeom>
            <a:solidFill>
              <a:schemeClr val="bg1"/>
            </a:solidFill>
            <a:ln>
              <a:solidFill>
                <a:srgbClr val="C763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rapezoid 63">
              <a:extLst>
                <a:ext uri="{FF2B5EF4-FFF2-40B4-BE49-F238E27FC236}">
                  <a16:creationId xmlns:a16="http://schemas.microsoft.com/office/drawing/2014/main" id="{F110EB68-D757-5A2A-4C55-02A03A411B1E}"/>
                </a:ext>
              </a:extLst>
            </p:cNvPr>
            <p:cNvSpPr>
              <a:spLocks noChangeAspect="1"/>
            </p:cNvSpPr>
            <p:nvPr/>
          </p:nvSpPr>
          <p:spPr>
            <a:xfrm>
              <a:off x="609600" y="1491785"/>
              <a:ext cx="1488930" cy="641816"/>
            </a:xfrm>
            <a:prstGeom prst="trapezoid">
              <a:avLst>
                <a:gd name="adj" fmla="val 65154"/>
              </a:avLst>
            </a:prstGeom>
            <a:solidFill>
              <a:schemeClr val="accent2">
                <a:lumMod val="40000"/>
                <a:lumOff val="60000"/>
              </a:schemeClr>
            </a:solidFill>
            <a:ln>
              <a:solidFill>
                <a:srgbClr val="C763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apezoid 64">
              <a:extLst>
                <a:ext uri="{FF2B5EF4-FFF2-40B4-BE49-F238E27FC236}">
                  <a16:creationId xmlns:a16="http://schemas.microsoft.com/office/drawing/2014/main" id="{46325B0A-76CD-696D-84F3-E9DCB6ECCC89}"/>
                </a:ext>
              </a:extLst>
            </p:cNvPr>
            <p:cNvSpPr>
              <a:spLocks noChangeAspect="1"/>
            </p:cNvSpPr>
            <p:nvPr/>
          </p:nvSpPr>
          <p:spPr>
            <a:xfrm flipV="1">
              <a:off x="609600" y="2163828"/>
              <a:ext cx="1488928" cy="549356"/>
            </a:xfrm>
            <a:prstGeom prst="trapezoid">
              <a:avLst>
                <a:gd name="adj" fmla="val 67099"/>
              </a:avLst>
            </a:prstGeom>
            <a:solidFill>
              <a:schemeClr val="accent2">
                <a:lumMod val="60000"/>
                <a:lumOff val="40000"/>
              </a:schemeClr>
            </a:solidFill>
            <a:ln>
              <a:solidFill>
                <a:srgbClr val="C763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TextBox 65">
            <a:extLst>
              <a:ext uri="{FF2B5EF4-FFF2-40B4-BE49-F238E27FC236}">
                <a16:creationId xmlns:a16="http://schemas.microsoft.com/office/drawing/2014/main" id="{3844C3D5-F347-EC57-40E1-73D86069C287}"/>
              </a:ext>
            </a:extLst>
          </p:cNvPr>
          <p:cNvSpPr txBox="1"/>
          <p:nvPr/>
        </p:nvSpPr>
        <p:spPr>
          <a:xfrm>
            <a:off x="4255049" y="429146"/>
            <a:ext cx="4494812" cy="646331"/>
          </a:xfrm>
          <a:prstGeom prst="rect">
            <a:avLst/>
          </a:prstGeom>
          <a:noFill/>
        </p:spPr>
        <p:txBody>
          <a:bodyPr wrap="square" rtlCol="0" anchor="ctr">
            <a:spAutoFit/>
          </a:bodyPr>
          <a:lstStyle/>
          <a:p>
            <a:pPr algn="ctr"/>
            <a:r>
              <a:rPr lang="en-US" sz="3600" dirty="0"/>
              <a:t>Constitution</a:t>
            </a:r>
            <a:endParaRPr lang="en-IN" sz="3600" dirty="0"/>
          </a:p>
        </p:txBody>
      </p:sp>
      <p:pic>
        <p:nvPicPr>
          <p:cNvPr id="2054" name="Picture 6" descr="Realistic wooden brown judge gavel Free Vector">
            <a:extLst>
              <a:ext uri="{FF2B5EF4-FFF2-40B4-BE49-F238E27FC236}">
                <a16:creationId xmlns:a16="http://schemas.microsoft.com/office/drawing/2014/main" id="{F8286EAA-4AE1-F8E3-2F6A-E6228FB22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6544" y="4171409"/>
            <a:ext cx="2854052" cy="2204627"/>
          </a:xfrm>
          <a:prstGeom prst="rect">
            <a:avLst/>
          </a:prstGeom>
          <a:solidFill>
            <a:schemeClr val="bg1">
              <a:lumMod val="75000"/>
            </a:schemeClr>
          </a:solidFill>
          <a:ln w="38100">
            <a:solidFill>
              <a:schemeClr val="accent2"/>
            </a:solidFill>
            <a:prstDash val="lgDash"/>
          </a:ln>
        </p:spPr>
      </p:pic>
      <p:pic>
        <p:nvPicPr>
          <p:cNvPr id="2058" name="Picture 10" descr="Justice, two hands and a balance Free Vector">
            <a:extLst>
              <a:ext uri="{FF2B5EF4-FFF2-40B4-BE49-F238E27FC236}">
                <a16:creationId xmlns:a16="http://schemas.microsoft.com/office/drawing/2014/main" id="{59CEC0E9-F173-014E-DA46-F62CD6020BA8}"/>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89516" y="1713856"/>
            <a:ext cx="2846243" cy="2219200"/>
          </a:xfrm>
          <a:prstGeom prst="rect">
            <a:avLst/>
          </a:prstGeom>
          <a:solidFill>
            <a:schemeClr val="bg1"/>
          </a:solidFill>
          <a:ln w="38100">
            <a:solidFill>
              <a:schemeClr val="accent2">
                <a:lumMod val="75000"/>
              </a:schemeClr>
            </a:solidFill>
            <a:prstDash val="lgDash"/>
          </a:ln>
        </p:spPr>
      </p:pic>
    </p:spTree>
    <p:extLst>
      <p:ext uri="{BB962C8B-B14F-4D97-AF65-F5344CB8AC3E}">
        <p14:creationId xmlns:p14="http://schemas.microsoft.com/office/powerpoint/2010/main" val="140600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randombar(horizontal)">
                                      <p:cBhvr>
                                        <p:cTn id="7" dur="500"/>
                                        <p:tgtEl>
                                          <p:spTgt spid="67"/>
                                        </p:tgtEl>
                                      </p:cBhvr>
                                    </p:animEffect>
                                  </p:childTnLst>
                                </p:cTn>
                              </p:par>
                            </p:childTnLst>
                          </p:cTn>
                        </p:par>
                        <p:par>
                          <p:cTn id="8" fill="hold">
                            <p:stCondLst>
                              <p:cond delay="500"/>
                            </p:stCondLst>
                            <p:childTnLst>
                              <p:par>
                                <p:cTn id="9" presetID="14" presetClass="entr" presetSubtype="10" fill="hold" nodeType="afterEffect">
                                  <p:stCondLst>
                                    <p:cond delay="500"/>
                                  </p:stCondLst>
                                  <p:childTnLst>
                                    <p:set>
                                      <p:cBhvr>
                                        <p:cTn id="10" dur="1" fill="hold">
                                          <p:stCondLst>
                                            <p:cond delay="0"/>
                                          </p:stCondLst>
                                        </p:cTn>
                                        <p:tgtEl>
                                          <p:spTgt spid="35"/>
                                        </p:tgtEl>
                                        <p:attrNameLst>
                                          <p:attrName>style.visibility</p:attrName>
                                        </p:attrNameLst>
                                      </p:cBhvr>
                                      <p:to>
                                        <p:strVal val="visible"/>
                                      </p:to>
                                    </p:set>
                                    <p:animEffect transition="in" filter="randombar(horizontal)">
                                      <p:cBhvr>
                                        <p:cTn id="11" dur="500"/>
                                        <p:tgtEl>
                                          <p:spTgt spid="35"/>
                                        </p:tgtEl>
                                      </p:cBhvr>
                                    </p:animEffect>
                                  </p:childTnLst>
                                </p:cTn>
                              </p:par>
                            </p:childTnLst>
                          </p:cTn>
                        </p:par>
                        <p:par>
                          <p:cTn id="12" fill="hold">
                            <p:stCondLst>
                              <p:cond delay="1500"/>
                            </p:stCondLst>
                            <p:childTnLst>
                              <p:par>
                                <p:cTn id="13" presetID="42" presetClass="entr" presetSubtype="0" fill="hold" nodeType="afterEffect">
                                  <p:stCondLst>
                                    <p:cond delay="500"/>
                                  </p:stCondLst>
                                  <p:childTnLst>
                                    <p:set>
                                      <p:cBhvr>
                                        <p:cTn id="14" dur="1" fill="hold">
                                          <p:stCondLst>
                                            <p:cond delay="0"/>
                                          </p:stCondLst>
                                        </p:cTn>
                                        <p:tgtEl>
                                          <p:spTgt spid="2058"/>
                                        </p:tgtEl>
                                        <p:attrNameLst>
                                          <p:attrName>style.visibility</p:attrName>
                                        </p:attrNameLst>
                                      </p:cBhvr>
                                      <p:to>
                                        <p:strVal val="visible"/>
                                      </p:to>
                                    </p:set>
                                    <p:animEffect transition="in" filter="fade">
                                      <p:cBhvr>
                                        <p:cTn id="15" dur="500"/>
                                        <p:tgtEl>
                                          <p:spTgt spid="2058"/>
                                        </p:tgtEl>
                                      </p:cBhvr>
                                    </p:animEffect>
                                    <p:anim calcmode="lin" valueType="num">
                                      <p:cBhvr>
                                        <p:cTn id="16" dur="500" fill="hold"/>
                                        <p:tgtEl>
                                          <p:spTgt spid="2058"/>
                                        </p:tgtEl>
                                        <p:attrNameLst>
                                          <p:attrName>ppt_x</p:attrName>
                                        </p:attrNameLst>
                                      </p:cBhvr>
                                      <p:tavLst>
                                        <p:tav tm="0">
                                          <p:val>
                                            <p:strVal val="#ppt_x"/>
                                          </p:val>
                                        </p:tav>
                                        <p:tav tm="100000">
                                          <p:val>
                                            <p:strVal val="#ppt_x"/>
                                          </p:val>
                                        </p:tav>
                                      </p:tavLst>
                                    </p:anim>
                                    <p:anim calcmode="lin" valueType="num">
                                      <p:cBhvr>
                                        <p:cTn id="17" dur="500" fill="hold"/>
                                        <p:tgtEl>
                                          <p:spTgt spid="2058"/>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14" presetClass="entr" presetSubtype="10" fill="hold" nodeType="afterEffect">
                                  <p:stCondLst>
                                    <p:cond delay="50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childTnLst>
                          </p:cTn>
                        </p:par>
                        <p:par>
                          <p:cTn id="22" fill="hold">
                            <p:stCondLst>
                              <p:cond delay="3500"/>
                            </p:stCondLst>
                            <p:childTnLst>
                              <p:par>
                                <p:cTn id="23" presetID="47" presetClass="entr" presetSubtype="0" fill="hold" nodeType="afterEffect">
                                  <p:stCondLst>
                                    <p:cond delay="500"/>
                                  </p:stCondLst>
                                  <p:childTnLst>
                                    <p:set>
                                      <p:cBhvr>
                                        <p:cTn id="24" dur="1" fill="hold">
                                          <p:stCondLst>
                                            <p:cond delay="0"/>
                                          </p:stCondLst>
                                        </p:cTn>
                                        <p:tgtEl>
                                          <p:spTgt spid="2054"/>
                                        </p:tgtEl>
                                        <p:attrNameLst>
                                          <p:attrName>style.visibility</p:attrName>
                                        </p:attrNameLst>
                                      </p:cBhvr>
                                      <p:to>
                                        <p:strVal val="visible"/>
                                      </p:to>
                                    </p:set>
                                    <p:animEffect transition="in" filter="fade">
                                      <p:cBhvr>
                                        <p:cTn id="25" dur="500"/>
                                        <p:tgtEl>
                                          <p:spTgt spid="2054"/>
                                        </p:tgtEl>
                                      </p:cBhvr>
                                    </p:animEffect>
                                    <p:anim calcmode="lin" valueType="num">
                                      <p:cBhvr>
                                        <p:cTn id="26" dur="500" fill="hold"/>
                                        <p:tgtEl>
                                          <p:spTgt spid="2054"/>
                                        </p:tgtEl>
                                        <p:attrNameLst>
                                          <p:attrName>ppt_x</p:attrName>
                                        </p:attrNameLst>
                                      </p:cBhvr>
                                      <p:tavLst>
                                        <p:tav tm="0">
                                          <p:val>
                                            <p:strVal val="#ppt_x"/>
                                          </p:val>
                                        </p:tav>
                                        <p:tav tm="100000">
                                          <p:val>
                                            <p:strVal val="#ppt_x"/>
                                          </p:val>
                                        </p:tav>
                                      </p:tavLst>
                                    </p:anim>
                                    <p:anim calcmode="lin" valueType="num">
                                      <p:cBhvr>
                                        <p:cTn id="27" dur="500" fill="hold"/>
                                        <p:tgtEl>
                                          <p:spTgt spid="20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849CEAF-BF34-C991-89F3-FD19B74BB0C3}"/>
              </a:ext>
            </a:extLst>
          </p:cNvPr>
          <p:cNvGrpSpPr/>
          <p:nvPr/>
        </p:nvGrpSpPr>
        <p:grpSpPr>
          <a:xfrm>
            <a:off x="2858598" y="56937"/>
            <a:ext cx="7155691" cy="920329"/>
            <a:chOff x="2606570" y="1787888"/>
            <a:chExt cx="7155691" cy="920329"/>
          </a:xfrm>
        </p:grpSpPr>
        <p:sp>
          <p:nvSpPr>
            <p:cNvPr id="5" name="Rectangle: Rounded Corners 4">
              <a:extLst>
                <a:ext uri="{FF2B5EF4-FFF2-40B4-BE49-F238E27FC236}">
                  <a16:creationId xmlns:a16="http://schemas.microsoft.com/office/drawing/2014/main" id="{3D63BD01-BA26-B69F-5CF8-4AF187AEB436}"/>
                </a:ext>
              </a:extLst>
            </p:cNvPr>
            <p:cNvSpPr/>
            <p:nvPr/>
          </p:nvSpPr>
          <p:spPr>
            <a:xfrm>
              <a:off x="3245537" y="1847565"/>
              <a:ext cx="6516724" cy="792088"/>
            </a:xfrm>
            <a:prstGeom prst="roundRect">
              <a:avLst>
                <a:gd name="adj" fmla="val 38190"/>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Rounded Corners 5">
              <a:extLst>
                <a:ext uri="{FF2B5EF4-FFF2-40B4-BE49-F238E27FC236}">
                  <a16:creationId xmlns:a16="http://schemas.microsoft.com/office/drawing/2014/main" id="{E4845B41-D791-61F0-579F-B885F7E518F1}"/>
                </a:ext>
              </a:extLst>
            </p:cNvPr>
            <p:cNvSpPr/>
            <p:nvPr/>
          </p:nvSpPr>
          <p:spPr>
            <a:xfrm>
              <a:off x="3323690" y="1842956"/>
              <a:ext cx="3456384" cy="164669"/>
            </a:xfrm>
            <a:prstGeom prst="roundRect">
              <a:avLst>
                <a:gd name="adj" fmla="val 38190"/>
              </a:avLst>
            </a:prstGeom>
            <a:solidFill>
              <a:schemeClr val="accent6">
                <a:lumMod val="75000"/>
              </a:schemeClr>
            </a:solidFill>
            <a:ln>
              <a:noFill/>
            </a:ln>
            <a:effectLst>
              <a:outerShdw blurRad="2159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7" name="Group 6">
              <a:extLst>
                <a:ext uri="{FF2B5EF4-FFF2-40B4-BE49-F238E27FC236}">
                  <a16:creationId xmlns:a16="http://schemas.microsoft.com/office/drawing/2014/main" id="{3E7EAC3F-834C-6778-D5AC-B7BB15960081}"/>
                </a:ext>
              </a:extLst>
            </p:cNvPr>
            <p:cNvGrpSpPr/>
            <p:nvPr/>
          </p:nvGrpSpPr>
          <p:grpSpPr>
            <a:xfrm>
              <a:off x="2606570" y="1787888"/>
              <a:ext cx="983253" cy="920329"/>
              <a:chOff x="1274422" y="1643872"/>
              <a:chExt cx="983253" cy="920329"/>
            </a:xfrm>
            <a:effectLst>
              <a:outerShdw blurRad="127000" dist="88900" algn="l" rotWithShape="0">
                <a:prstClr val="black">
                  <a:alpha val="40000"/>
                </a:prstClr>
              </a:outerShdw>
            </a:effectLst>
          </p:grpSpPr>
          <p:sp>
            <p:nvSpPr>
              <p:cNvPr id="9" name="Oval 8">
                <a:extLst>
                  <a:ext uri="{FF2B5EF4-FFF2-40B4-BE49-F238E27FC236}">
                    <a16:creationId xmlns:a16="http://schemas.microsoft.com/office/drawing/2014/main" id="{F8437643-B98C-E3EB-32E6-049411768A38}"/>
                  </a:ext>
                </a:extLst>
              </p:cNvPr>
              <p:cNvSpPr/>
              <p:nvPr/>
            </p:nvSpPr>
            <p:spPr>
              <a:xfrm>
                <a:off x="1274422" y="1643872"/>
                <a:ext cx="983253" cy="920329"/>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Oval 9">
                <a:extLst>
                  <a:ext uri="{FF2B5EF4-FFF2-40B4-BE49-F238E27FC236}">
                    <a16:creationId xmlns:a16="http://schemas.microsoft.com/office/drawing/2014/main" id="{49D89C39-A8E5-E426-7B2E-4341A6371999}"/>
                  </a:ext>
                </a:extLst>
              </p:cNvPr>
              <p:cNvSpPr/>
              <p:nvPr/>
            </p:nvSpPr>
            <p:spPr>
              <a:xfrm>
                <a:off x="1395791" y="1737680"/>
                <a:ext cx="721505" cy="7020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rPr>
                  <a:t>1</a:t>
                </a:r>
              </a:p>
            </p:txBody>
          </p:sp>
        </p:grpSp>
        <p:sp>
          <p:nvSpPr>
            <p:cNvPr id="8" name="TextBox 7">
              <a:extLst>
                <a:ext uri="{FF2B5EF4-FFF2-40B4-BE49-F238E27FC236}">
                  <a16:creationId xmlns:a16="http://schemas.microsoft.com/office/drawing/2014/main" id="{4AED953A-E43F-C218-B7A9-B26491BEFA65}"/>
                </a:ext>
              </a:extLst>
            </p:cNvPr>
            <p:cNvSpPr txBox="1"/>
            <p:nvPr/>
          </p:nvSpPr>
          <p:spPr>
            <a:xfrm>
              <a:off x="4073629" y="1974247"/>
              <a:ext cx="5000060" cy="646331"/>
            </a:xfrm>
            <a:prstGeom prst="rect">
              <a:avLst/>
            </a:prstGeom>
            <a:noFill/>
          </p:spPr>
          <p:txBody>
            <a:bodyPr wrap="square" rtlCol="0">
              <a:spAutoFit/>
            </a:bodyPr>
            <a:lstStyle/>
            <a:p>
              <a:r>
                <a:rPr lang="en-IN" sz="3600" b="1" dirty="0">
                  <a:effectLst/>
                  <a:latin typeface="Calibri" panose="020F0502020204030204" pitchFamily="34" charset="0"/>
                  <a:ea typeface="Calibri" panose="020F0502020204030204" pitchFamily="34" charset="0"/>
                  <a:cs typeface="Times New Roman" panose="02020603050405020304" pitchFamily="18" charset="0"/>
                </a:rPr>
                <a:t>        </a:t>
              </a:r>
              <a:r>
                <a:rPr lang="en-IN" sz="3600" dirty="0">
                  <a:effectLst/>
                  <a:latin typeface="Calibri" panose="020F0502020204030204" pitchFamily="34" charset="0"/>
                  <a:ea typeface="Calibri" panose="020F0502020204030204" pitchFamily="34" charset="0"/>
                  <a:cs typeface="Times New Roman" panose="02020603050405020304" pitchFamily="18" charset="0"/>
                </a:rPr>
                <a:t>Rigid Constitutio</a:t>
              </a:r>
              <a:r>
                <a:rPr lang="en-IN" sz="3600" dirty="0">
                  <a:latin typeface="Calibri" panose="020F0502020204030204" pitchFamily="34" charset="0"/>
                  <a:ea typeface="Calibri" panose="020F0502020204030204" pitchFamily="34" charset="0"/>
                  <a:cs typeface="Times New Roman" panose="02020603050405020304" pitchFamily="18" charset="0"/>
                </a:rPr>
                <a:t>n</a:t>
              </a:r>
              <a:endParaRPr lang="en-IN" sz="3600" dirty="0"/>
            </a:p>
          </p:txBody>
        </p:sp>
      </p:grpSp>
      <p:grpSp>
        <p:nvGrpSpPr>
          <p:cNvPr id="11" name="Group 10">
            <a:extLst>
              <a:ext uri="{FF2B5EF4-FFF2-40B4-BE49-F238E27FC236}">
                <a16:creationId xmlns:a16="http://schemas.microsoft.com/office/drawing/2014/main" id="{6C6A9AE0-435B-9391-66CB-D20EC91AF0ED}"/>
              </a:ext>
            </a:extLst>
          </p:cNvPr>
          <p:cNvGrpSpPr/>
          <p:nvPr/>
        </p:nvGrpSpPr>
        <p:grpSpPr>
          <a:xfrm>
            <a:off x="6769610" y="3645024"/>
            <a:ext cx="5217609" cy="708643"/>
            <a:chOff x="8521454" y="1653021"/>
            <a:chExt cx="3471713" cy="1213456"/>
          </a:xfrm>
          <a:solidFill>
            <a:srgbClr val="A7D6E3"/>
          </a:solidFill>
        </p:grpSpPr>
        <p:sp>
          <p:nvSpPr>
            <p:cNvPr id="12" name="Hexagon 11">
              <a:extLst>
                <a:ext uri="{FF2B5EF4-FFF2-40B4-BE49-F238E27FC236}">
                  <a16:creationId xmlns:a16="http://schemas.microsoft.com/office/drawing/2014/main" id="{0D734850-90DC-1712-C780-188925DF051A}"/>
                </a:ext>
              </a:extLst>
            </p:cNvPr>
            <p:cNvSpPr/>
            <p:nvPr/>
          </p:nvSpPr>
          <p:spPr>
            <a:xfrm>
              <a:off x="8521454" y="1653021"/>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13" name="TextBox 82">
              <a:extLst>
                <a:ext uri="{FF2B5EF4-FFF2-40B4-BE49-F238E27FC236}">
                  <a16:creationId xmlns:a16="http://schemas.microsoft.com/office/drawing/2014/main" id="{8562400A-29BB-2DF4-BF12-626FD4F65CCC}"/>
                </a:ext>
              </a:extLst>
            </p:cNvPr>
            <p:cNvSpPr txBox="1"/>
            <p:nvPr/>
          </p:nvSpPr>
          <p:spPr>
            <a:xfrm flipH="1">
              <a:off x="8803953" y="1922893"/>
              <a:ext cx="2769744" cy="79053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i="0" u="none" strike="noStrike" kern="1200" dirty="0">
                  <a:effectLst/>
                </a:rPr>
                <a:t>Conservative</a:t>
              </a:r>
              <a:endParaRPr lang="en-US" sz="2400" dirty="0">
                <a:solidFill>
                  <a:srgbClr val="000000"/>
                </a:solidFill>
                <a:effectLst/>
                <a:ea typeface="Cambria" panose="02040503050406030204" pitchFamily="18" charset="0"/>
                <a:cs typeface="Cambria" panose="02040503050406030204" pitchFamily="18" charset="0"/>
              </a:endParaRPr>
            </a:p>
          </p:txBody>
        </p:sp>
      </p:grpSp>
      <p:grpSp>
        <p:nvGrpSpPr>
          <p:cNvPr id="15" name="Group 14">
            <a:extLst>
              <a:ext uri="{FF2B5EF4-FFF2-40B4-BE49-F238E27FC236}">
                <a16:creationId xmlns:a16="http://schemas.microsoft.com/office/drawing/2014/main" id="{A8E4FF40-E031-4328-D98F-B37C053F1F20}"/>
              </a:ext>
            </a:extLst>
          </p:cNvPr>
          <p:cNvGrpSpPr/>
          <p:nvPr/>
        </p:nvGrpSpPr>
        <p:grpSpPr>
          <a:xfrm>
            <a:off x="244987" y="2780928"/>
            <a:ext cx="5186000" cy="708643"/>
            <a:chOff x="8372237" y="1656598"/>
            <a:chExt cx="3471713" cy="1213456"/>
          </a:xfrm>
          <a:solidFill>
            <a:schemeClr val="accent1">
              <a:lumMod val="40000"/>
              <a:lumOff val="60000"/>
            </a:schemeClr>
          </a:solidFill>
        </p:grpSpPr>
        <p:sp>
          <p:nvSpPr>
            <p:cNvPr id="16" name="Hexagon 15">
              <a:extLst>
                <a:ext uri="{FF2B5EF4-FFF2-40B4-BE49-F238E27FC236}">
                  <a16:creationId xmlns:a16="http://schemas.microsoft.com/office/drawing/2014/main" id="{3AFA5708-344E-13BE-58AE-BFDE0A5C301D}"/>
                </a:ext>
              </a:extLst>
            </p:cNvPr>
            <p:cNvSpPr/>
            <p:nvPr/>
          </p:nvSpPr>
          <p:spPr>
            <a:xfrm>
              <a:off x="8372237" y="165659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17" name="TextBox 82">
              <a:extLst>
                <a:ext uri="{FF2B5EF4-FFF2-40B4-BE49-F238E27FC236}">
                  <a16:creationId xmlns:a16="http://schemas.microsoft.com/office/drawing/2014/main" id="{2A85508B-EC93-62C6-7677-07D9448E67CA}"/>
                </a:ext>
              </a:extLst>
            </p:cNvPr>
            <p:cNvSpPr txBox="1"/>
            <p:nvPr/>
          </p:nvSpPr>
          <p:spPr>
            <a:xfrm flipH="1">
              <a:off x="8578605" y="1824263"/>
              <a:ext cx="3132071" cy="79053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2400" dirty="0">
                  <a:solidFill>
                    <a:srgbClr val="000000"/>
                  </a:solidFill>
                  <a:ea typeface="Cambria" panose="02040503050406030204" pitchFamily="18" charset="0"/>
                  <a:cs typeface="Cambria" panose="02040503050406030204" pitchFamily="18" charset="0"/>
                </a:rPr>
                <a:t>Stable and continued administration</a:t>
              </a:r>
              <a:endParaRPr lang="en-US" sz="2400" dirty="0">
                <a:solidFill>
                  <a:srgbClr val="000000"/>
                </a:solidFill>
                <a:effectLst/>
                <a:ea typeface="Cambria" panose="02040503050406030204" pitchFamily="18" charset="0"/>
                <a:cs typeface="Cambria" panose="02040503050406030204" pitchFamily="18" charset="0"/>
              </a:endParaRPr>
            </a:p>
          </p:txBody>
        </p:sp>
      </p:grpSp>
      <p:grpSp>
        <p:nvGrpSpPr>
          <p:cNvPr id="18" name="Group 17">
            <a:extLst>
              <a:ext uri="{FF2B5EF4-FFF2-40B4-BE49-F238E27FC236}">
                <a16:creationId xmlns:a16="http://schemas.microsoft.com/office/drawing/2014/main" id="{3EEC281E-EAEF-26B9-EFD9-286A96CD7E7F}"/>
              </a:ext>
            </a:extLst>
          </p:cNvPr>
          <p:cNvGrpSpPr/>
          <p:nvPr/>
        </p:nvGrpSpPr>
        <p:grpSpPr>
          <a:xfrm>
            <a:off x="263350" y="4482202"/>
            <a:ext cx="5185999" cy="763832"/>
            <a:chOff x="8372236" y="1857114"/>
            <a:chExt cx="3471713" cy="1307959"/>
          </a:xfrm>
          <a:solidFill>
            <a:srgbClr val="FBCDA7"/>
          </a:solidFill>
        </p:grpSpPr>
        <p:sp>
          <p:nvSpPr>
            <p:cNvPr id="19" name="Hexagon 18">
              <a:extLst>
                <a:ext uri="{FF2B5EF4-FFF2-40B4-BE49-F238E27FC236}">
                  <a16:creationId xmlns:a16="http://schemas.microsoft.com/office/drawing/2014/main" id="{A67FA258-94E8-1D05-C3DE-09898D612711}"/>
                </a:ext>
              </a:extLst>
            </p:cNvPr>
            <p:cNvSpPr/>
            <p:nvPr/>
          </p:nvSpPr>
          <p:spPr>
            <a:xfrm>
              <a:off x="8372236" y="1857114"/>
              <a:ext cx="3471713" cy="1213458"/>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20" name="TextBox 82">
              <a:extLst>
                <a:ext uri="{FF2B5EF4-FFF2-40B4-BE49-F238E27FC236}">
                  <a16:creationId xmlns:a16="http://schemas.microsoft.com/office/drawing/2014/main" id="{0475F551-3A7F-B325-D6DC-4BB8BF19F35F}"/>
                </a:ext>
              </a:extLst>
            </p:cNvPr>
            <p:cNvSpPr txBox="1"/>
            <p:nvPr/>
          </p:nvSpPr>
          <p:spPr>
            <a:xfrm flipH="1">
              <a:off x="8566311" y="1868590"/>
              <a:ext cx="3035661" cy="129648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400" i="0" u="none" strike="noStrike" kern="1200" dirty="0">
                  <a:effectLst/>
                </a:rPr>
                <a:t>Prevents party in power </a:t>
              </a:r>
              <a:r>
                <a:rPr lang="en-US" sz="2400" dirty="0"/>
                <a:t>fr</a:t>
              </a:r>
              <a:r>
                <a:rPr lang="en-US" sz="2400" i="0" u="none" strike="noStrike" kern="1200" dirty="0">
                  <a:effectLst/>
                </a:rPr>
                <a:t>om becoming autocratic</a:t>
              </a:r>
              <a:endParaRPr lang="en-IN" sz="2400" kern="1200" dirty="0"/>
            </a:p>
          </p:txBody>
        </p:sp>
      </p:grpSp>
      <p:grpSp>
        <p:nvGrpSpPr>
          <p:cNvPr id="21" name="Group 20">
            <a:extLst>
              <a:ext uri="{FF2B5EF4-FFF2-40B4-BE49-F238E27FC236}">
                <a16:creationId xmlns:a16="http://schemas.microsoft.com/office/drawing/2014/main" id="{56CEF06C-BB8F-3F7E-4E84-1F419461B07E}"/>
              </a:ext>
            </a:extLst>
          </p:cNvPr>
          <p:cNvGrpSpPr/>
          <p:nvPr/>
        </p:nvGrpSpPr>
        <p:grpSpPr>
          <a:xfrm>
            <a:off x="263353" y="3645024"/>
            <a:ext cx="5186000" cy="708643"/>
            <a:chOff x="8372237" y="1656598"/>
            <a:chExt cx="3471713" cy="1213456"/>
          </a:xfrm>
        </p:grpSpPr>
        <p:sp>
          <p:nvSpPr>
            <p:cNvPr id="22" name="Hexagon 21">
              <a:extLst>
                <a:ext uri="{FF2B5EF4-FFF2-40B4-BE49-F238E27FC236}">
                  <a16:creationId xmlns:a16="http://schemas.microsoft.com/office/drawing/2014/main" id="{62A6EA20-80A3-AD60-3A60-E7FF76784650}"/>
                </a:ext>
              </a:extLst>
            </p:cNvPr>
            <p:cNvSpPr/>
            <p:nvPr/>
          </p:nvSpPr>
          <p:spPr>
            <a:xfrm>
              <a:off x="8372237" y="1656598"/>
              <a:ext cx="3471713" cy="1213456"/>
            </a:xfrm>
            <a:prstGeom prst="hexagon">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23" name="TextBox 82">
              <a:extLst>
                <a:ext uri="{FF2B5EF4-FFF2-40B4-BE49-F238E27FC236}">
                  <a16:creationId xmlns:a16="http://schemas.microsoft.com/office/drawing/2014/main" id="{B79A53E2-28BF-3BBE-141A-DE38F09A80C6}"/>
                </a:ext>
              </a:extLst>
            </p:cNvPr>
            <p:cNvSpPr txBox="1"/>
            <p:nvPr/>
          </p:nvSpPr>
          <p:spPr>
            <a:xfrm flipH="1">
              <a:off x="8638378" y="1894406"/>
              <a:ext cx="2891524" cy="79053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i="0" u="none" strike="noStrike" kern="1200" dirty="0">
                  <a:effectLst/>
                </a:rPr>
                <a:t>Ideal for federal structure</a:t>
              </a:r>
              <a:endParaRPr lang="en-US" sz="2400" dirty="0"/>
            </a:p>
          </p:txBody>
        </p:sp>
      </p:grpSp>
      <p:grpSp>
        <p:nvGrpSpPr>
          <p:cNvPr id="24" name="Group 23">
            <a:extLst>
              <a:ext uri="{FF2B5EF4-FFF2-40B4-BE49-F238E27FC236}">
                <a16:creationId xmlns:a16="http://schemas.microsoft.com/office/drawing/2014/main" id="{626CE441-A7E0-01A8-8DFE-7DE06B69A0C2}"/>
              </a:ext>
            </a:extLst>
          </p:cNvPr>
          <p:cNvGrpSpPr/>
          <p:nvPr/>
        </p:nvGrpSpPr>
        <p:grpSpPr>
          <a:xfrm>
            <a:off x="6801220" y="4511268"/>
            <a:ext cx="5185999" cy="757130"/>
            <a:chOff x="7764078" y="4782311"/>
            <a:chExt cx="3471713" cy="1296488"/>
          </a:xfrm>
          <a:solidFill>
            <a:schemeClr val="bg2">
              <a:lumMod val="90000"/>
            </a:schemeClr>
          </a:solidFill>
        </p:grpSpPr>
        <p:sp>
          <p:nvSpPr>
            <p:cNvPr id="25" name="Hexagon 24">
              <a:extLst>
                <a:ext uri="{FF2B5EF4-FFF2-40B4-BE49-F238E27FC236}">
                  <a16:creationId xmlns:a16="http://schemas.microsoft.com/office/drawing/2014/main" id="{A24D0AD0-CB8D-E86F-ECEC-B75B35F1C962}"/>
                </a:ext>
              </a:extLst>
            </p:cNvPr>
            <p:cNvSpPr/>
            <p:nvPr/>
          </p:nvSpPr>
          <p:spPr>
            <a:xfrm>
              <a:off x="7764078" y="478295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26" name="TextBox 82">
              <a:extLst>
                <a:ext uri="{FF2B5EF4-FFF2-40B4-BE49-F238E27FC236}">
                  <a16:creationId xmlns:a16="http://schemas.microsoft.com/office/drawing/2014/main" id="{12713F88-A829-7AF1-7C61-22C389C1EEBB}"/>
                </a:ext>
              </a:extLst>
            </p:cNvPr>
            <p:cNvSpPr txBox="1"/>
            <p:nvPr/>
          </p:nvSpPr>
          <p:spPr>
            <a:xfrm flipH="1">
              <a:off x="8052222" y="4782311"/>
              <a:ext cx="2950286" cy="129648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400" i="0" u="none" strike="noStrike" kern="1200" dirty="0">
                  <a:effectLst/>
                </a:rPr>
                <a:t>Cannot keep pace with fast-changing </a:t>
              </a:r>
              <a:r>
                <a:rPr lang="en-US" sz="2400" dirty="0"/>
                <a:t>e</a:t>
              </a:r>
              <a:r>
                <a:rPr lang="en-US" sz="2400" i="0" u="none" strike="noStrike" kern="1200" dirty="0">
                  <a:effectLst/>
                </a:rPr>
                <a:t>nvironment</a:t>
              </a:r>
              <a:endParaRPr lang="en-IN" sz="2400" kern="1200" dirty="0"/>
            </a:p>
          </p:txBody>
        </p:sp>
      </p:grpSp>
      <p:grpSp>
        <p:nvGrpSpPr>
          <p:cNvPr id="27" name="Group 26">
            <a:extLst>
              <a:ext uri="{FF2B5EF4-FFF2-40B4-BE49-F238E27FC236}">
                <a16:creationId xmlns:a16="http://schemas.microsoft.com/office/drawing/2014/main" id="{8E0368D0-3362-A2FD-498B-869D8F93D5BA}"/>
              </a:ext>
            </a:extLst>
          </p:cNvPr>
          <p:cNvGrpSpPr/>
          <p:nvPr/>
        </p:nvGrpSpPr>
        <p:grpSpPr>
          <a:xfrm>
            <a:off x="244986" y="1916831"/>
            <a:ext cx="5186000" cy="795577"/>
            <a:chOff x="8372237" y="1656598"/>
            <a:chExt cx="3471713" cy="1362318"/>
          </a:xfrm>
          <a:solidFill>
            <a:schemeClr val="accent2">
              <a:lumMod val="40000"/>
              <a:lumOff val="60000"/>
            </a:schemeClr>
          </a:solidFill>
        </p:grpSpPr>
        <p:sp>
          <p:nvSpPr>
            <p:cNvPr id="28" name="Hexagon 27">
              <a:extLst>
                <a:ext uri="{FF2B5EF4-FFF2-40B4-BE49-F238E27FC236}">
                  <a16:creationId xmlns:a16="http://schemas.microsoft.com/office/drawing/2014/main" id="{49BF0FD7-284E-7CBB-9D27-82075AFB7467}"/>
                </a:ext>
              </a:extLst>
            </p:cNvPr>
            <p:cNvSpPr/>
            <p:nvPr/>
          </p:nvSpPr>
          <p:spPr>
            <a:xfrm>
              <a:off x="8372237" y="165659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400" dirty="0"/>
            </a:p>
          </p:txBody>
        </p:sp>
        <p:sp>
          <p:nvSpPr>
            <p:cNvPr id="29" name="TextBox 82">
              <a:extLst>
                <a:ext uri="{FF2B5EF4-FFF2-40B4-BE49-F238E27FC236}">
                  <a16:creationId xmlns:a16="http://schemas.microsoft.com/office/drawing/2014/main" id="{E496AC6F-3E8A-5525-5518-845950048AD2}"/>
                </a:ext>
              </a:extLst>
            </p:cNvPr>
            <p:cNvSpPr txBox="1"/>
            <p:nvPr/>
          </p:nvSpPr>
          <p:spPr>
            <a:xfrm flipH="1">
              <a:off x="8650674" y="1722434"/>
              <a:ext cx="2891046" cy="129648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400" i="0" u="none" strike="noStrike" kern="1200" dirty="0">
                  <a:effectLst/>
                </a:rPr>
                <a:t>Not amenable to frequent </a:t>
              </a:r>
              <a:r>
                <a:rPr lang="en-US" sz="2400" dirty="0"/>
                <a:t>c</a:t>
              </a:r>
              <a:r>
                <a:rPr lang="en-US" sz="2400" i="0" u="none" strike="noStrike" kern="1200" dirty="0">
                  <a:effectLst/>
                </a:rPr>
                <a:t>hanges </a:t>
              </a:r>
              <a:endParaRPr lang="en-IN" sz="2400" kern="1200" dirty="0"/>
            </a:p>
          </p:txBody>
        </p:sp>
      </p:grpSp>
      <p:pic>
        <p:nvPicPr>
          <p:cNvPr id="30" name="Picture 29">
            <a:extLst>
              <a:ext uri="{FF2B5EF4-FFF2-40B4-BE49-F238E27FC236}">
                <a16:creationId xmlns:a16="http://schemas.microsoft.com/office/drawing/2014/main" id="{97F1C5A3-14B3-D559-4C98-DC9591F52D1C}"/>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79967" y="4056009"/>
            <a:ext cx="6288709" cy="2685377"/>
          </a:xfrm>
          <a:prstGeom prst="rect">
            <a:avLst/>
          </a:prstGeom>
        </p:spPr>
      </p:pic>
      <p:sp>
        <p:nvSpPr>
          <p:cNvPr id="2" name="TextBox 1">
            <a:extLst>
              <a:ext uri="{FF2B5EF4-FFF2-40B4-BE49-F238E27FC236}">
                <a16:creationId xmlns:a16="http://schemas.microsoft.com/office/drawing/2014/main" id="{35287BE9-4F0C-3110-260C-C565B45C4282}"/>
              </a:ext>
            </a:extLst>
          </p:cNvPr>
          <p:cNvSpPr txBox="1"/>
          <p:nvPr/>
        </p:nvSpPr>
        <p:spPr>
          <a:xfrm>
            <a:off x="994644" y="1157608"/>
            <a:ext cx="3795872" cy="578882"/>
          </a:xfrm>
          <a:prstGeom prst="roundRect">
            <a:avLst/>
          </a:prstGeom>
          <a:noFill/>
          <a:ln w="38100">
            <a:solidFill>
              <a:srgbClr val="CF7977"/>
            </a:solidFill>
          </a:ln>
        </p:spPr>
        <p:txBody>
          <a:bodyPr wrap="square" rtlCol="0">
            <a:spAutoFit/>
          </a:bodyPr>
          <a:lstStyle/>
          <a:p>
            <a:pPr algn="ctr"/>
            <a:r>
              <a:rPr lang="en-US" sz="2800" dirty="0"/>
              <a:t>Advantages</a:t>
            </a:r>
          </a:p>
        </p:txBody>
      </p:sp>
      <p:sp>
        <p:nvSpPr>
          <p:cNvPr id="37" name="TextBox 36">
            <a:extLst>
              <a:ext uri="{FF2B5EF4-FFF2-40B4-BE49-F238E27FC236}">
                <a16:creationId xmlns:a16="http://schemas.microsoft.com/office/drawing/2014/main" id="{D95D3077-9B5F-B61B-722B-C4AF4F5513EF}"/>
              </a:ext>
            </a:extLst>
          </p:cNvPr>
          <p:cNvSpPr txBox="1"/>
          <p:nvPr/>
        </p:nvSpPr>
        <p:spPr>
          <a:xfrm>
            <a:off x="7460867" y="1157608"/>
            <a:ext cx="3795872" cy="578882"/>
          </a:xfrm>
          <a:prstGeom prst="roundRect">
            <a:avLst/>
          </a:prstGeom>
          <a:noFill/>
          <a:ln w="38100">
            <a:solidFill>
              <a:srgbClr val="CF7977"/>
            </a:solidFill>
          </a:ln>
        </p:spPr>
        <p:txBody>
          <a:bodyPr wrap="square" rtlCol="0">
            <a:spAutoFit/>
          </a:bodyPr>
          <a:lstStyle/>
          <a:p>
            <a:pPr algn="ctr"/>
            <a:r>
              <a:rPr lang="en-US" sz="2800" dirty="0"/>
              <a:t>Disadvantages</a:t>
            </a:r>
          </a:p>
        </p:txBody>
      </p:sp>
    </p:spTree>
    <p:extLst>
      <p:ext uri="{BB962C8B-B14F-4D97-AF65-F5344CB8AC3E}">
        <p14:creationId xmlns:p14="http://schemas.microsoft.com/office/powerpoint/2010/main" val="258944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750"/>
                                        <p:tgtEl>
                                          <p:spTgt spid="30"/>
                                        </p:tgtEl>
                                      </p:cBhvr>
                                    </p:animEffect>
                                  </p:childTnLst>
                                </p:cTn>
                              </p:par>
                            </p:childTnLst>
                          </p:cTn>
                        </p:par>
                        <p:par>
                          <p:cTn id="8" fill="hold">
                            <p:stCondLst>
                              <p:cond delay="750"/>
                            </p:stCondLst>
                            <p:childTnLst>
                              <p:par>
                                <p:cTn id="9" presetID="53" presetClass="entr" presetSubtype="16" fill="hold" grpId="0" nodeType="afterEffect">
                                  <p:stCondLst>
                                    <p:cond delay="50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750"/>
                                        <p:tgtEl>
                                          <p:spTgt spid="18"/>
                                        </p:tgtEl>
                                      </p:cBhvr>
                                    </p:animEffect>
                                    <p:anim calcmode="lin" valueType="num">
                                      <p:cBhvr>
                                        <p:cTn id="19" dur="750" fill="hold"/>
                                        <p:tgtEl>
                                          <p:spTgt spid="18"/>
                                        </p:tgtEl>
                                        <p:attrNameLst>
                                          <p:attrName>ppt_x</p:attrName>
                                        </p:attrNameLst>
                                      </p:cBhvr>
                                      <p:tavLst>
                                        <p:tav tm="0">
                                          <p:val>
                                            <p:strVal val="#ppt_x"/>
                                          </p:val>
                                        </p:tav>
                                        <p:tav tm="100000">
                                          <p:val>
                                            <p:strVal val="#ppt_x"/>
                                          </p:val>
                                        </p:tav>
                                      </p:tavLst>
                                    </p:anim>
                                    <p:anim calcmode="lin" valueType="num">
                                      <p:cBhvr>
                                        <p:cTn id="20" dur="75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750"/>
                                        <p:tgtEl>
                                          <p:spTgt spid="21"/>
                                        </p:tgtEl>
                                      </p:cBhvr>
                                    </p:animEffect>
                                    <p:anim calcmode="lin" valueType="num">
                                      <p:cBhvr>
                                        <p:cTn id="26" dur="750" fill="hold"/>
                                        <p:tgtEl>
                                          <p:spTgt spid="21"/>
                                        </p:tgtEl>
                                        <p:attrNameLst>
                                          <p:attrName>ppt_x</p:attrName>
                                        </p:attrNameLst>
                                      </p:cBhvr>
                                      <p:tavLst>
                                        <p:tav tm="0">
                                          <p:val>
                                            <p:strVal val="#ppt_x"/>
                                          </p:val>
                                        </p:tav>
                                        <p:tav tm="100000">
                                          <p:val>
                                            <p:strVal val="#ppt_x"/>
                                          </p:val>
                                        </p:tav>
                                      </p:tavLst>
                                    </p:anim>
                                    <p:anim calcmode="lin" valueType="num">
                                      <p:cBhvr>
                                        <p:cTn id="27"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50"/>
                                        <p:tgtEl>
                                          <p:spTgt spid="15"/>
                                        </p:tgtEl>
                                      </p:cBhvr>
                                    </p:animEffect>
                                    <p:anim calcmode="lin" valueType="num">
                                      <p:cBhvr>
                                        <p:cTn id="33" dur="750" fill="hold"/>
                                        <p:tgtEl>
                                          <p:spTgt spid="15"/>
                                        </p:tgtEl>
                                        <p:attrNameLst>
                                          <p:attrName>ppt_x</p:attrName>
                                        </p:attrNameLst>
                                      </p:cBhvr>
                                      <p:tavLst>
                                        <p:tav tm="0">
                                          <p:val>
                                            <p:strVal val="#ppt_x"/>
                                          </p:val>
                                        </p:tav>
                                        <p:tav tm="100000">
                                          <p:val>
                                            <p:strVal val="#ppt_x"/>
                                          </p:val>
                                        </p:tav>
                                      </p:tavLst>
                                    </p:anim>
                                    <p:anim calcmode="lin" valueType="num">
                                      <p:cBhvr>
                                        <p:cTn id="34" dur="75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750"/>
                                        <p:tgtEl>
                                          <p:spTgt spid="27"/>
                                        </p:tgtEl>
                                      </p:cBhvr>
                                    </p:animEffect>
                                    <p:anim calcmode="lin" valueType="num">
                                      <p:cBhvr>
                                        <p:cTn id="40" dur="750" fill="hold"/>
                                        <p:tgtEl>
                                          <p:spTgt spid="27"/>
                                        </p:tgtEl>
                                        <p:attrNameLst>
                                          <p:attrName>ppt_x</p:attrName>
                                        </p:attrNameLst>
                                      </p:cBhvr>
                                      <p:tavLst>
                                        <p:tav tm="0">
                                          <p:val>
                                            <p:strVal val="#ppt_x"/>
                                          </p:val>
                                        </p:tav>
                                        <p:tav tm="100000">
                                          <p:val>
                                            <p:strVal val="#ppt_x"/>
                                          </p:val>
                                        </p:tav>
                                      </p:tavLst>
                                    </p:anim>
                                    <p:anim calcmode="lin" valueType="num">
                                      <p:cBhvr>
                                        <p:cTn id="41" dur="75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750"/>
                            </p:stCondLst>
                            <p:childTnLst>
                              <p:par>
                                <p:cTn id="43" presetID="53" presetClass="entr" presetSubtype="16" fill="hold" grpId="0" nodeType="afterEffect">
                                  <p:stCondLst>
                                    <p:cond delay="50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Effect transition="in" filter="fade">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750"/>
                                        <p:tgtEl>
                                          <p:spTgt spid="24"/>
                                        </p:tgtEl>
                                      </p:cBhvr>
                                    </p:animEffect>
                                    <p:anim calcmode="lin" valueType="num">
                                      <p:cBhvr>
                                        <p:cTn id="53" dur="750" fill="hold"/>
                                        <p:tgtEl>
                                          <p:spTgt spid="24"/>
                                        </p:tgtEl>
                                        <p:attrNameLst>
                                          <p:attrName>ppt_x</p:attrName>
                                        </p:attrNameLst>
                                      </p:cBhvr>
                                      <p:tavLst>
                                        <p:tav tm="0">
                                          <p:val>
                                            <p:strVal val="#ppt_x"/>
                                          </p:val>
                                        </p:tav>
                                        <p:tav tm="100000">
                                          <p:val>
                                            <p:strVal val="#ppt_x"/>
                                          </p:val>
                                        </p:tav>
                                      </p:tavLst>
                                    </p:anim>
                                    <p:anim calcmode="lin" valueType="num">
                                      <p:cBhvr>
                                        <p:cTn id="54" dur="75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750"/>
                                        <p:tgtEl>
                                          <p:spTgt spid="11"/>
                                        </p:tgtEl>
                                      </p:cBhvr>
                                    </p:animEffect>
                                    <p:anim calcmode="lin" valueType="num">
                                      <p:cBhvr>
                                        <p:cTn id="60" dur="750" fill="hold"/>
                                        <p:tgtEl>
                                          <p:spTgt spid="11"/>
                                        </p:tgtEl>
                                        <p:attrNameLst>
                                          <p:attrName>ppt_x</p:attrName>
                                        </p:attrNameLst>
                                      </p:cBhvr>
                                      <p:tavLst>
                                        <p:tav tm="0">
                                          <p:val>
                                            <p:strVal val="#ppt_x"/>
                                          </p:val>
                                        </p:tav>
                                        <p:tav tm="100000">
                                          <p:val>
                                            <p:strVal val="#ppt_x"/>
                                          </p:val>
                                        </p:tav>
                                      </p:tavLst>
                                    </p:anim>
                                    <p:anim calcmode="lin" valueType="num">
                                      <p:cBhvr>
                                        <p:cTn id="61"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798E897C-959B-CFE2-73D4-2EF7A82C60D1}"/>
              </a:ext>
            </a:extLst>
          </p:cNvPr>
          <p:cNvGrpSpPr/>
          <p:nvPr/>
        </p:nvGrpSpPr>
        <p:grpSpPr>
          <a:xfrm>
            <a:off x="6866191" y="3628588"/>
            <a:ext cx="4924897" cy="785949"/>
            <a:chOff x="8521454" y="1653021"/>
            <a:chExt cx="3471713" cy="1314774"/>
          </a:xfrm>
          <a:solidFill>
            <a:schemeClr val="accent2">
              <a:lumMod val="20000"/>
              <a:lumOff val="80000"/>
            </a:schemeClr>
          </a:solidFill>
        </p:grpSpPr>
        <p:sp>
          <p:nvSpPr>
            <p:cNvPr id="18" name="Hexagon 17">
              <a:extLst>
                <a:ext uri="{FF2B5EF4-FFF2-40B4-BE49-F238E27FC236}">
                  <a16:creationId xmlns:a16="http://schemas.microsoft.com/office/drawing/2014/main" id="{33DC085C-685D-D535-DE19-E744E8C3EDDE}"/>
                </a:ext>
              </a:extLst>
            </p:cNvPr>
            <p:cNvSpPr/>
            <p:nvPr/>
          </p:nvSpPr>
          <p:spPr>
            <a:xfrm>
              <a:off x="8521454" y="1653021"/>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19" name="TextBox 82">
              <a:extLst>
                <a:ext uri="{FF2B5EF4-FFF2-40B4-BE49-F238E27FC236}">
                  <a16:creationId xmlns:a16="http://schemas.microsoft.com/office/drawing/2014/main" id="{4602255B-ECFC-1680-FB0A-CF122B486C7A}"/>
                </a:ext>
              </a:extLst>
            </p:cNvPr>
            <p:cNvSpPr txBox="1"/>
            <p:nvPr/>
          </p:nvSpPr>
          <p:spPr>
            <a:xfrm flipH="1">
              <a:off x="8691552" y="1708953"/>
              <a:ext cx="3115845" cy="125884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200" dirty="0">
                  <a:solidFill>
                    <a:srgbClr val="000000"/>
                  </a:solidFill>
                </a:rPr>
                <a:t>U</a:t>
              </a:r>
              <a:r>
                <a:rPr lang="en-US" sz="2200" i="0" u="none" strike="noStrike" dirty="0">
                  <a:solidFill>
                    <a:srgbClr val="000000"/>
                  </a:solidFill>
                  <a:effectLst/>
                </a:rPr>
                <a:t>nsuitable for a federal country </a:t>
              </a:r>
            </a:p>
            <a:p>
              <a:pPr marL="0" lvl="1" algn="ctr" defTabSz="889000">
                <a:lnSpc>
                  <a:spcPct val="90000"/>
                </a:lnSpc>
                <a:spcBef>
                  <a:spcPct val="0"/>
                </a:spcBef>
                <a:spcAft>
                  <a:spcPct val="15000"/>
                </a:spcAft>
              </a:pPr>
              <a:r>
                <a:rPr lang="en-US" sz="2200" i="0" u="none" strike="noStrike" dirty="0" err="1">
                  <a:solidFill>
                    <a:srgbClr val="000000"/>
                  </a:solidFill>
                  <a:effectLst/>
                </a:rPr>
                <a:t>eg.</a:t>
              </a:r>
              <a:r>
                <a:rPr lang="en-US" sz="2200" i="0" u="none" strike="noStrike" dirty="0">
                  <a:solidFill>
                    <a:srgbClr val="000000"/>
                  </a:solidFill>
                  <a:effectLst/>
                </a:rPr>
                <a:t> India</a:t>
              </a:r>
              <a:endParaRPr lang="en-IN" sz="2200" kern="1200" dirty="0">
                <a:solidFill>
                  <a:schemeClr val="accent2">
                    <a:lumMod val="75000"/>
                  </a:schemeClr>
                </a:solidFill>
              </a:endParaRPr>
            </a:p>
          </p:txBody>
        </p:sp>
      </p:grpSp>
      <p:grpSp>
        <p:nvGrpSpPr>
          <p:cNvPr id="20" name="Group 19">
            <a:extLst>
              <a:ext uri="{FF2B5EF4-FFF2-40B4-BE49-F238E27FC236}">
                <a16:creationId xmlns:a16="http://schemas.microsoft.com/office/drawing/2014/main" id="{B5D21895-92D5-13D0-AA62-B713AD05C0F1}"/>
              </a:ext>
            </a:extLst>
          </p:cNvPr>
          <p:cNvGrpSpPr/>
          <p:nvPr/>
        </p:nvGrpSpPr>
        <p:grpSpPr>
          <a:xfrm>
            <a:off x="400912" y="2768499"/>
            <a:ext cx="4938576" cy="708642"/>
            <a:chOff x="8372237" y="1656598"/>
            <a:chExt cx="3471713" cy="1213456"/>
          </a:xfrm>
          <a:solidFill>
            <a:schemeClr val="accent1">
              <a:lumMod val="40000"/>
              <a:lumOff val="60000"/>
            </a:schemeClr>
          </a:solidFill>
        </p:grpSpPr>
        <p:sp>
          <p:nvSpPr>
            <p:cNvPr id="21" name="Hexagon 20">
              <a:extLst>
                <a:ext uri="{FF2B5EF4-FFF2-40B4-BE49-F238E27FC236}">
                  <a16:creationId xmlns:a16="http://schemas.microsoft.com/office/drawing/2014/main" id="{A15A1F32-0753-1826-7FE1-B28E6859E227}"/>
                </a:ext>
              </a:extLst>
            </p:cNvPr>
            <p:cNvSpPr/>
            <p:nvPr/>
          </p:nvSpPr>
          <p:spPr>
            <a:xfrm>
              <a:off x="8372237" y="165659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22" name="TextBox 82">
              <a:extLst>
                <a:ext uri="{FF2B5EF4-FFF2-40B4-BE49-F238E27FC236}">
                  <a16:creationId xmlns:a16="http://schemas.microsoft.com/office/drawing/2014/main" id="{3C1B9319-74FE-5E3B-E8DB-3B4D615EDF44}"/>
                </a:ext>
              </a:extLst>
            </p:cNvPr>
            <p:cNvSpPr txBox="1"/>
            <p:nvPr/>
          </p:nvSpPr>
          <p:spPr>
            <a:xfrm flipH="1">
              <a:off x="8578606" y="1824261"/>
              <a:ext cx="2900027" cy="74340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200" i="0" u="none" strike="noStrike" dirty="0">
                  <a:solidFill>
                    <a:srgbClr val="000000"/>
                  </a:solidFill>
                  <a:effectLst/>
                </a:rPr>
                <a:t>Develops with time </a:t>
              </a:r>
            </a:p>
          </p:txBody>
        </p:sp>
      </p:grpSp>
      <p:grpSp>
        <p:nvGrpSpPr>
          <p:cNvPr id="23" name="Group 22">
            <a:extLst>
              <a:ext uri="{FF2B5EF4-FFF2-40B4-BE49-F238E27FC236}">
                <a16:creationId xmlns:a16="http://schemas.microsoft.com/office/drawing/2014/main" id="{2CD44080-2E53-8481-9AF1-083427A7A0ED}"/>
              </a:ext>
            </a:extLst>
          </p:cNvPr>
          <p:cNvGrpSpPr/>
          <p:nvPr/>
        </p:nvGrpSpPr>
        <p:grpSpPr>
          <a:xfrm>
            <a:off x="425421" y="4526527"/>
            <a:ext cx="4924897" cy="708643"/>
            <a:chOff x="8372237" y="1656598"/>
            <a:chExt cx="3471713" cy="1213456"/>
          </a:xfrm>
          <a:solidFill>
            <a:schemeClr val="accent6">
              <a:lumMod val="40000"/>
              <a:lumOff val="60000"/>
            </a:schemeClr>
          </a:solidFill>
        </p:grpSpPr>
        <p:sp>
          <p:nvSpPr>
            <p:cNvPr id="24" name="Hexagon 23">
              <a:extLst>
                <a:ext uri="{FF2B5EF4-FFF2-40B4-BE49-F238E27FC236}">
                  <a16:creationId xmlns:a16="http://schemas.microsoft.com/office/drawing/2014/main" id="{647E7C41-50C2-E5F7-D7EB-AD49A5AD49C2}"/>
                </a:ext>
              </a:extLst>
            </p:cNvPr>
            <p:cNvSpPr/>
            <p:nvPr/>
          </p:nvSpPr>
          <p:spPr>
            <a:xfrm>
              <a:off x="8372237" y="165659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25" name="TextBox 82">
              <a:extLst>
                <a:ext uri="{FF2B5EF4-FFF2-40B4-BE49-F238E27FC236}">
                  <a16:creationId xmlns:a16="http://schemas.microsoft.com/office/drawing/2014/main" id="{8343F724-6E96-690B-C2DE-B7CA776E0D85}"/>
                </a:ext>
              </a:extLst>
            </p:cNvPr>
            <p:cNvSpPr txBox="1"/>
            <p:nvPr/>
          </p:nvSpPr>
          <p:spPr>
            <a:xfrm flipH="1">
              <a:off x="8458841" y="1839898"/>
              <a:ext cx="3200114" cy="73783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dirty="0">
                  <a:solidFill>
                    <a:srgbClr val="000000"/>
                  </a:solidFill>
                </a:rPr>
                <a:t>B</a:t>
              </a:r>
              <a:r>
                <a:rPr lang="en-US" sz="2200" i="0" u="none" strike="noStrike" dirty="0">
                  <a:solidFill>
                    <a:srgbClr val="000000"/>
                  </a:solidFill>
                  <a:effectLst/>
                </a:rPr>
                <a:t>est suited for emergency </a:t>
              </a:r>
              <a:r>
                <a:rPr lang="en-US" sz="2200" dirty="0">
                  <a:solidFill>
                    <a:srgbClr val="000000"/>
                  </a:solidFill>
                </a:rPr>
                <a:t>s</a:t>
              </a:r>
              <a:r>
                <a:rPr lang="en-US" sz="2200" i="0" u="none" strike="noStrike" dirty="0">
                  <a:solidFill>
                    <a:srgbClr val="000000"/>
                  </a:solidFill>
                  <a:effectLst/>
                </a:rPr>
                <a:t>ituations</a:t>
              </a:r>
              <a:endParaRPr lang="en-US" sz="2200" dirty="0"/>
            </a:p>
          </p:txBody>
        </p:sp>
      </p:grpSp>
      <p:grpSp>
        <p:nvGrpSpPr>
          <p:cNvPr id="26" name="Group 25">
            <a:extLst>
              <a:ext uri="{FF2B5EF4-FFF2-40B4-BE49-F238E27FC236}">
                <a16:creationId xmlns:a16="http://schemas.microsoft.com/office/drawing/2014/main" id="{F0EFCA70-89EF-1E80-A1AE-BCA37DB8CDB7}"/>
              </a:ext>
            </a:extLst>
          </p:cNvPr>
          <p:cNvGrpSpPr/>
          <p:nvPr/>
        </p:nvGrpSpPr>
        <p:grpSpPr>
          <a:xfrm>
            <a:off x="425420" y="3604962"/>
            <a:ext cx="4924897" cy="775368"/>
            <a:chOff x="8372237" y="1566228"/>
            <a:chExt cx="3471713" cy="1213457"/>
          </a:xfrm>
        </p:grpSpPr>
        <p:sp>
          <p:nvSpPr>
            <p:cNvPr id="27" name="Hexagon 26">
              <a:extLst>
                <a:ext uri="{FF2B5EF4-FFF2-40B4-BE49-F238E27FC236}">
                  <a16:creationId xmlns:a16="http://schemas.microsoft.com/office/drawing/2014/main" id="{42ECB9F1-793F-F468-DCEC-5387808BCE88}"/>
                </a:ext>
              </a:extLst>
            </p:cNvPr>
            <p:cNvSpPr/>
            <p:nvPr/>
          </p:nvSpPr>
          <p:spPr>
            <a:xfrm>
              <a:off x="8372237" y="1566228"/>
              <a:ext cx="3471713" cy="1213457"/>
            </a:xfrm>
            <a:prstGeom prst="hexagon">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28" name="TextBox 82">
              <a:extLst>
                <a:ext uri="{FF2B5EF4-FFF2-40B4-BE49-F238E27FC236}">
                  <a16:creationId xmlns:a16="http://schemas.microsoft.com/office/drawing/2014/main" id="{ABC35E9B-FF0B-41EE-7CD8-3DC7F9086261}"/>
                </a:ext>
              </a:extLst>
            </p:cNvPr>
            <p:cNvSpPr txBox="1"/>
            <p:nvPr/>
          </p:nvSpPr>
          <p:spPr>
            <a:xfrm flipH="1">
              <a:off x="8506372" y="1644758"/>
              <a:ext cx="3272111" cy="109821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200" dirty="0">
                  <a:solidFill>
                    <a:srgbClr val="000000"/>
                  </a:solidFill>
                </a:rPr>
                <a:t>A</a:t>
              </a:r>
              <a:r>
                <a:rPr lang="en-US" sz="2200" i="0" u="none" strike="noStrike" dirty="0">
                  <a:solidFill>
                    <a:srgbClr val="000000"/>
                  </a:solidFill>
                  <a:effectLst/>
                </a:rPr>
                <a:t>bility to change in extraordinary circumstances </a:t>
              </a:r>
            </a:p>
          </p:txBody>
        </p:sp>
      </p:grpSp>
      <p:grpSp>
        <p:nvGrpSpPr>
          <p:cNvPr id="29" name="Group 28">
            <a:extLst>
              <a:ext uri="{FF2B5EF4-FFF2-40B4-BE49-F238E27FC236}">
                <a16:creationId xmlns:a16="http://schemas.microsoft.com/office/drawing/2014/main" id="{296D47D6-341D-5FD2-6C02-F6AE8F088ABF}"/>
              </a:ext>
            </a:extLst>
          </p:cNvPr>
          <p:cNvGrpSpPr/>
          <p:nvPr/>
        </p:nvGrpSpPr>
        <p:grpSpPr>
          <a:xfrm>
            <a:off x="6866191" y="4517367"/>
            <a:ext cx="4924897" cy="708641"/>
            <a:chOff x="7812286" y="4771410"/>
            <a:chExt cx="3471713" cy="1213455"/>
          </a:xfrm>
          <a:solidFill>
            <a:srgbClr val="DED6E6"/>
          </a:solidFill>
        </p:grpSpPr>
        <p:sp>
          <p:nvSpPr>
            <p:cNvPr id="30" name="Hexagon 29">
              <a:extLst>
                <a:ext uri="{FF2B5EF4-FFF2-40B4-BE49-F238E27FC236}">
                  <a16:creationId xmlns:a16="http://schemas.microsoft.com/office/drawing/2014/main" id="{25CED1E1-F8C9-4BFB-C44D-6CFCBEBCAA5B}"/>
                </a:ext>
              </a:extLst>
            </p:cNvPr>
            <p:cNvSpPr/>
            <p:nvPr/>
          </p:nvSpPr>
          <p:spPr>
            <a:xfrm>
              <a:off x="7812286" y="4771410"/>
              <a:ext cx="3471713" cy="1213455"/>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31" name="TextBox 82">
              <a:extLst>
                <a:ext uri="{FF2B5EF4-FFF2-40B4-BE49-F238E27FC236}">
                  <a16:creationId xmlns:a16="http://schemas.microsoft.com/office/drawing/2014/main" id="{96E54E48-57AB-9602-0D81-C0F0F11BDBF3}"/>
                </a:ext>
              </a:extLst>
            </p:cNvPr>
            <p:cNvSpPr txBox="1"/>
            <p:nvPr/>
          </p:nvSpPr>
          <p:spPr>
            <a:xfrm flipH="1">
              <a:off x="8062577" y="4894718"/>
              <a:ext cx="2962982" cy="73783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i="0" u="none" strike="noStrike" dirty="0">
                  <a:solidFill>
                    <a:srgbClr val="000000"/>
                  </a:solidFill>
                  <a:effectLst/>
                </a:rPr>
                <a:t>May lead to instability</a:t>
              </a:r>
              <a:endParaRPr lang="en-US" sz="2200" dirty="0"/>
            </a:p>
          </p:txBody>
        </p:sp>
      </p:grpSp>
      <p:grpSp>
        <p:nvGrpSpPr>
          <p:cNvPr id="32" name="Group 31">
            <a:extLst>
              <a:ext uri="{FF2B5EF4-FFF2-40B4-BE49-F238E27FC236}">
                <a16:creationId xmlns:a16="http://schemas.microsoft.com/office/drawing/2014/main" id="{0241D459-67B9-8873-E669-E8008344796E}"/>
              </a:ext>
            </a:extLst>
          </p:cNvPr>
          <p:cNvGrpSpPr/>
          <p:nvPr/>
        </p:nvGrpSpPr>
        <p:grpSpPr>
          <a:xfrm>
            <a:off x="403362" y="1906885"/>
            <a:ext cx="4924897" cy="708643"/>
            <a:chOff x="8372237" y="1656598"/>
            <a:chExt cx="3471713" cy="1213456"/>
          </a:xfrm>
          <a:solidFill>
            <a:schemeClr val="accent2">
              <a:lumMod val="40000"/>
              <a:lumOff val="60000"/>
            </a:schemeClr>
          </a:solidFill>
        </p:grpSpPr>
        <p:sp>
          <p:nvSpPr>
            <p:cNvPr id="33" name="Hexagon 32">
              <a:extLst>
                <a:ext uri="{FF2B5EF4-FFF2-40B4-BE49-F238E27FC236}">
                  <a16:creationId xmlns:a16="http://schemas.microsoft.com/office/drawing/2014/main" id="{90D40650-9BE0-69F5-85D8-A20E2746C263}"/>
                </a:ext>
              </a:extLst>
            </p:cNvPr>
            <p:cNvSpPr/>
            <p:nvPr/>
          </p:nvSpPr>
          <p:spPr>
            <a:xfrm>
              <a:off x="8372237" y="1656598"/>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34" name="TextBox 82">
              <a:extLst>
                <a:ext uri="{FF2B5EF4-FFF2-40B4-BE49-F238E27FC236}">
                  <a16:creationId xmlns:a16="http://schemas.microsoft.com/office/drawing/2014/main" id="{4ED190A6-3626-2772-84D8-D69493636D7E}"/>
                </a:ext>
              </a:extLst>
            </p:cNvPr>
            <p:cNvSpPr txBox="1"/>
            <p:nvPr/>
          </p:nvSpPr>
          <p:spPr>
            <a:xfrm flipH="1">
              <a:off x="8672459" y="1977432"/>
              <a:ext cx="2832028" cy="67986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889000">
                <a:lnSpc>
                  <a:spcPct val="90000"/>
                </a:lnSpc>
                <a:spcBef>
                  <a:spcPct val="0"/>
                </a:spcBef>
                <a:spcAft>
                  <a:spcPct val="15000"/>
                </a:spcAft>
              </a:pPr>
              <a:r>
                <a:rPr lang="en-US" sz="2200" dirty="0">
                  <a:solidFill>
                    <a:srgbClr val="000000"/>
                  </a:solidFill>
                </a:rPr>
                <a:t>D</a:t>
              </a:r>
              <a:r>
                <a:rPr lang="en-US" sz="2200" i="0" u="none" strike="noStrike" dirty="0">
                  <a:solidFill>
                    <a:srgbClr val="000000"/>
                  </a:solidFill>
                  <a:effectLst/>
                </a:rPr>
                <a:t>ynamic in nature </a:t>
              </a:r>
            </a:p>
          </p:txBody>
        </p:sp>
      </p:grpSp>
      <p:pic>
        <p:nvPicPr>
          <p:cNvPr id="35" name="Picture 34">
            <a:extLst>
              <a:ext uri="{FF2B5EF4-FFF2-40B4-BE49-F238E27FC236}">
                <a16:creationId xmlns:a16="http://schemas.microsoft.com/office/drawing/2014/main" id="{83AA9226-5EE5-3CAD-3C5C-3FB2FBE3A62A}"/>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936574" y="4113182"/>
            <a:ext cx="6288709" cy="2685377"/>
          </a:xfrm>
          <a:prstGeom prst="rect">
            <a:avLst/>
          </a:prstGeom>
        </p:spPr>
      </p:pic>
      <p:grpSp>
        <p:nvGrpSpPr>
          <p:cNvPr id="42" name="Group 41">
            <a:extLst>
              <a:ext uri="{FF2B5EF4-FFF2-40B4-BE49-F238E27FC236}">
                <a16:creationId xmlns:a16="http://schemas.microsoft.com/office/drawing/2014/main" id="{929B8BE5-7B6E-7365-C6B7-A8A7A114A9A9}"/>
              </a:ext>
            </a:extLst>
          </p:cNvPr>
          <p:cNvGrpSpPr/>
          <p:nvPr/>
        </p:nvGrpSpPr>
        <p:grpSpPr>
          <a:xfrm>
            <a:off x="6862472" y="2746618"/>
            <a:ext cx="4928616" cy="708643"/>
            <a:chOff x="8521454" y="1653021"/>
            <a:chExt cx="3471713" cy="1213456"/>
          </a:xfrm>
          <a:solidFill>
            <a:schemeClr val="bg2">
              <a:lumMod val="90000"/>
            </a:schemeClr>
          </a:solidFill>
        </p:grpSpPr>
        <p:sp>
          <p:nvSpPr>
            <p:cNvPr id="43" name="Hexagon 42">
              <a:extLst>
                <a:ext uri="{FF2B5EF4-FFF2-40B4-BE49-F238E27FC236}">
                  <a16:creationId xmlns:a16="http://schemas.microsoft.com/office/drawing/2014/main" id="{CB3828DF-EEA3-9394-6F9D-47E729427CCE}"/>
                </a:ext>
              </a:extLst>
            </p:cNvPr>
            <p:cNvSpPr/>
            <p:nvPr/>
          </p:nvSpPr>
          <p:spPr>
            <a:xfrm>
              <a:off x="8521454" y="1653021"/>
              <a:ext cx="3471713" cy="1213456"/>
            </a:xfrm>
            <a:prstGeom prst="hexagon">
              <a:avLst/>
            </a:prstGeom>
            <a:gr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200" dirty="0"/>
            </a:p>
          </p:txBody>
        </p:sp>
        <p:sp>
          <p:nvSpPr>
            <p:cNvPr id="44" name="TextBox 82">
              <a:extLst>
                <a:ext uri="{FF2B5EF4-FFF2-40B4-BE49-F238E27FC236}">
                  <a16:creationId xmlns:a16="http://schemas.microsoft.com/office/drawing/2014/main" id="{3964FE2B-269C-2795-9CA3-A563D83F79B9}"/>
                </a:ext>
              </a:extLst>
            </p:cNvPr>
            <p:cNvSpPr txBox="1"/>
            <p:nvPr/>
          </p:nvSpPr>
          <p:spPr>
            <a:xfrm flipH="1">
              <a:off x="8650957" y="1837711"/>
              <a:ext cx="3168672" cy="73783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dirty="0">
                  <a:solidFill>
                    <a:srgbClr val="000000"/>
                  </a:solidFill>
                </a:rPr>
                <a:t>P</a:t>
              </a:r>
              <a:r>
                <a:rPr lang="en-US" sz="2200" i="0" u="none" strike="noStrike" dirty="0">
                  <a:solidFill>
                    <a:srgbClr val="000000"/>
                  </a:solidFill>
                  <a:effectLst/>
                </a:rPr>
                <a:t>arty in power may use to its benefit</a:t>
              </a:r>
              <a:endParaRPr lang="en-US" sz="2200" dirty="0"/>
            </a:p>
          </p:txBody>
        </p:sp>
      </p:grpSp>
      <p:grpSp>
        <p:nvGrpSpPr>
          <p:cNvPr id="45" name="Group 44">
            <a:extLst>
              <a:ext uri="{FF2B5EF4-FFF2-40B4-BE49-F238E27FC236}">
                <a16:creationId xmlns:a16="http://schemas.microsoft.com/office/drawing/2014/main" id="{82387F21-DD2F-566C-A9E4-A90FD5BAB784}"/>
              </a:ext>
            </a:extLst>
          </p:cNvPr>
          <p:cNvGrpSpPr/>
          <p:nvPr/>
        </p:nvGrpSpPr>
        <p:grpSpPr>
          <a:xfrm>
            <a:off x="2858598" y="56937"/>
            <a:ext cx="7155691" cy="920329"/>
            <a:chOff x="2606570" y="1787888"/>
            <a:chExt cx="7155691" cy="920329"/>
          </a:xfrm>
        </p:grpSpPr>
        <p:sp>
          <p:nvSpPr>
            <p:cNvPr id="46" name="Rectangle: Rounded Corners 45">
              <a:extLst>
                <a:ext uri="{FF2B5EF4-FFF2-40B4-BE49-F238E27FC236}">
                  <a16:creationId xmlns:a16="http://schemas.microsoft.com/office/drawing/2014/main" id="{51F9AB78-CED3-A220-CB4B-D29946401BD8}"/>
                </a:ext>
              </a:extLst>
            </p:cNvPr>
            <p:cNvSpPr/>
            <p:nvPr/>
          </p:nvSpPr>
          <p:spPr>
            <a:xfrm>
              <a:off x="3245537" y="1847565"/>
              <a:ext cx="6516724" cy="792088"/>
            </a:xfrm>
            <a:prstGeom prst="roundRect">
              <a:avLst>
                <a:gd name="adj" fmla="val 38190"/>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Rectangle: Rounded Corners 46">
              <a:extLst>
                <a:ext uri="{FF2B5EF4-FFF2-40B4-BE49-F238E27FC236}">
                  <a16:creationId xmlns:a16="http://schemas.microsoft.com/office/drawing/2014/main" id="{41DE4F5E-DA03-2B98-1C39-A6D5186038FE}"/>
                </a:ext>
              </a:extLst>
            </p:cNvPr>
            <p:cNvSpPr/>
            <p:nvPr/>
          </p:nvSpPr>
          <p:spPr>
            <a:xfrm>
              <a:off x="3323690" y="1842956"/>
              <a:ext cx="3456384" cy="164669"/>
            </a:xfrm>
            <a:prstGeom prst="roundRect">
              <a:avLst>
                <a:gd name="adj" fmla="val 38190"/>
              </a:avLst>
            </a:prstGeom>
            <a:solidFill>
              <a:srgbClr val="00B0F0"/>
            </a:solidFill>
            <a:ln>
              <a:noFill/>
            </a:ln>
            <a:effectLst>
              <a:outerShdw blurRad="2159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48" name="Group 47">
              <a:extLst>
                <a:ext uri="{FF2B5EF4-FFF2-40B4-BE49-F238E27FC236}">
                  <a16:creationId xmlns:a16="http://schemas.microsoft.com/office/drawing/2014/main" id="{0E02C0D2-4048-5CC3-69C3-830F849F91EF}"/>
                </a:ext>
              </a:extLst>
            </p:cNvPr>
            <p:cNvGrpSpPr/>
            <p:nvPr/>
          </p:nvGrpSpPr>
          <p:grpSpPr>
            <a:xfrm>
              <a:off x="2606570" y="1787888"/>
              <a:ext cx="983253" cy="920329"/>
              <a:chOff x="1274422" y="1643872"/>
              <a:chExt cx="983253" cy="920329"/>
            </a:xfrm>
            <a:effectLst>
              <a:outerShdw blurRad="127000" dist="88900" algn="l" rotWithShape="0">
                <a:prstClr val="black">
                  <a:alpha val="40000"/>
                </a:prstClr>
              </a:outerShdw>
            </a:effectLst>
          </p:grpSpPr>
          <p:sp>
            <p:nvSpPr>
              <p:cNvPr id="50" name="Oval 49">
                <a:extLst>
                  <a:ext uri="{FF2B5EF4-FFF2-40B4-BE49-F238E27FC236}">
                    <a16:creationId xmlns:a16="http://schemas.microsoft.com/office/drawing/2014/main" id="{2BC19D0A-CA49-6617-14CB-9E530513F80C}"/>
                  </a:ext>
                </a:extLst>
              </p:cNvPr>
              <p:cNvSpPr/>
              <p:nvPr/>
            </p:nvSpPr>
            <p:spPr>
              <a:xfrm>
                <a:off x="1274422" y="1643872"/>
                <a:ext cx="983253" cy="92032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1" name="Oval 50">
                <a:extLst>
                  <a:ext uri="{FF2B5EF4-FFF2-40B4-BE49-F238E27FC236}">
                    <a16:creationId xmlns:a16="http://schemas.microsoft.com/office/drawing/2014/main" id="{8D5AB6AC-3891-BF40-59E4-CBC973912389}"/>
                  </a:ext>
                </a:extLst>
              </p:cNvPr>
              <p:cNvSpPr/>
              <p:nvPr/>
            </p:nvSpPr>
            <p:spPr>
              <a:xfrm>
                <a:off x="1395791" y="1737680"/>
                <a:ext cx="721505" cy="7020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rPr>
                  <a:t>2</a:t>
                </a:r>
              </a:p>
            </p:txBody>
          </p:sp>
        </p:grpSp>
        <p:sp>
          <p:nvSpPr>
            <p:cNvPr id="49" name="TextBox 48">
              <a:extLst>
                <a:ext uri="{FF2B5EF4-FFF2-40B4-BE49-F238E27FC236}">
                  <a16:creationId xmlns:a16="http://schemas.microsoft.com/office/drawing/2014/main" id="{FBE5F2DE-3790-9E78-079B-406A4B6A6DCC}"/>
                </a:ext>
              </a:extLst>
            </p:cNvPr>
            <p:cNvSpPr txBox="1"/>
            <p:nvPr/>
          </p:nvSpPr>
          <p:spPr>
            <a:xfrm>
              <a:off x="4073629" y="1974247"/>
              <a:ext cx="5000060" cy="646331"/>
            </a:xfrm>
            <a:prstGeom prst="rect">
              <a:avLst/>
            </a:prstGeom>
            <a:noFill/>
          </p:spPr>
          <p:txBody>
            <a:bodyPr wrap="square" rtlCol="0">
              <a:spAutoFit/>
            </a:bodyPr>
            <a:lstStyle/>
            <a:p>
              <a:r>
                <a:rPr lang="en-IN" sz="3600" b="1" dirty="0">
                  <a:effectLst/>
                  <a:latin typeface="Calibri" panose="020F0502020204030204" pitchFamily="34" charset="0"/>
                  <a:ea typeface="Calibri" panose="020F0502020204030204" pitchFamily="34" charset="0"/>
                  <a:cs typeface="Times New Roman" panose="02020603050405020304" pitchFamily="18" charset="0"/>
                </a:rPr>
                <a:t>        </a:t>
              </a:r>
              <a:r>
                <a:rPr lang="en-IN" sz="3600" dirty="0">
                  <a:effectLst/>
                  <a:latin typeface="Calibri" panose="020F0502020204030204" pitchFamily="34" charset="0"/>
                  <a:ea typeface="Calibri" panose="020F0502020204030204" pitchFamily="34" charset="0"/>
                  <a:cs typeface="Times New Roman" panose="02020603050405020304" pitchFamily="18" charset="0"/>
                </a:rPr>
                <a:t>Flexible Constitutio</a:t>
              </a:r>
              <a:r>
                <a:rPr lang="en-IN" sz="3600" dirty="0">
                  <a:latin typeface="Calibri" panose="020F0502020204030204" pitchFamily="34" charset="0"/>
                  <a:ea typeface="Calibri" panose="020F0502020204030204" pitchFamily="34" charset="0"/>
                  <a:cs typeface="Times New Roman" panose="02020603050405020304" pitchFamily="18" charset="0"/>
                </a:rPr>
                <a:t>n</a:t>
              </a:r>
              <a:endParaRPr lang="en-IN" sz="3600" dirty="0"/>
            </a:p>
          </p:txBody>
        </p:sp>
      </p:grpSp>
      <p:sp>
        <p:nvSpPr>
          <p:cNvPr id="52" name="TextBox 51">
            <a:extLst>
              <a:ext uri="{FF2B5EF4-FFF2-40B4-BE49-F238E27FC236}">
                <a16:creationId xmlns:a16="http://schemas.microsoft.com/office/drawing/2014/main" id="{9F91EB64-B7AC-0546-1934-0396A4384705}"/>
              </a:ext>
            </a:extLst>
          </p:cNvPr>
          <p:cNvSpPr txBox="1"/>
          <p:nvPr/>
        </p:nvSpPr>
        <p:spPr>
          <a:xfrm>
            <a:off x="1033238" y="1138405"/>
            <a:ext cx="3739246" cy="578882"/>
          </a:xfrm>
          <a:prstGeom prst="roundRect">
            <a:avLst/>
          </a:prstGeom>
          <a:noFill/>
          <a:ln w="38100">
            <a:solidFill>
              <a:srgbClr val="957DB1"/>
            </a:solidFill>
          </a:ln>
        </p:spPr>
        <p:txBody>
          <a:bodyPr wrap="square" rtlCol="0">
            <a:spAutoFit/>
          </a:bodyPr>
          <a:lstStyle/>
          <a:p>
            <a:pPr algn="ctr"/>
            <a:r>
              <a:rPr lang="en-US" sz="2800" dirty="0"/>
              <a:t>Advantages</a:t>
            </a:r>
          </a:p>
        </p:txBody>
      </p:sp>
      <p:sp>
        <p:nvSpPr>
          <p:cNvPr id="53" name="TextBox 52">
            <a:extLst>
              <a:ext uri="{FF2B5EF4-FFF2-40B4-BE49-F238E27FC236}">
                <a16:creationId xmlns:a16="http://schemas.microsoft.com/office/drawing/2014/main" id="{992971AC-2AEC-0861-0A64-A32A52D9668C}"/>
              </a:ext>
            </a:extLst>
          </p:cNvPr>
          <p:cNvSpPr txBox="1"/>
          <p:nvPr/>
        </p:nvSpPr>
        <p:spPr>
          <a:xfrm>
            <a:off x="7355660" y="1138405"/>
            <a:ext cx="3739246" cy="578882"/>
          </a:xfrm>
          <a:prstGeom prst="roundRect">
            <a:avLst/>
          </a:prstGeom>
          <a:noFill/>
          <a:ln w="38100">
            <a:solidFill>
              <a:srgbClr val="957DB1"/>
            </a:solidFill>
          </a:ln>
        </p:spPr>
        <p:txBody>
          <a:bodyPr wrap="square" rtlCol="0">
            <a:spAutoFit/>
          </a:bodyPr>
          <a:lstStyle/>
          <a:p>
            <a:pPr algn="ctr"/>
            <a:r>
              <a:rPr lang="en-US" sz="2800" dirty="0"/>
              <a:t>Disadvantages</a:t>
            </a:r>
          </a:p>
        </p:txBody>
      </p:sp>
    </p:spTree>
    <p:extLst>
      <p:ext uri="{BB962C8B-B14F-4D97-AF65-F5344CB8AC3E}">
        <p14:creationId xmlns:p14="http://schemas.microsoft.com/office/powerpoint/2010/main" val="335278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randombar(horizontal)">
                                      <p:cBhvr>
                                        <p:cTn id="7" dur="750"/>
                                        <p:tgtEl>
                                          <p:spTgt spid="35"/>
                                        </p:tgtEl>
                                      </p:cBhvr>
                                    </p:animEffect>
                                  </p:childTnLst>
                                </p:cTn>
                              </p:par>
                            </p:childTnLst>
                          </p:cTn>
                        </p:par>
                        <p:par>
                          <p:cTn id="8" fill="hold">
                            <p:stCondLst>
                              <p:cond delay="750"/>
                            </p:stCondLst>
                            <p:childTnLst>
                              <p:par>
                                <p:cTn id="9" presetID="22" presetClass="entr" presetSubtype="4" fill="hold" grpId="0" nodeType="afterEffect">
                                  <p:stCondLst>
                                    <p:cond delay="500"/>
                                  </p:stCondLst>
                                  <p:childTnLst>
                                    <p:set>
                                      <p:cBhvr>
                                        <p:cTn id="10" dur="1" fill="hold">
                                          <p:stCondLst>
                                            <p:cond delay="0"/>
                                          </p:stCondLst>
                                        </p:cTn>
                                        <p:tgtEl>
                                          <p:spTgt spid="52"/>
                                        </p:tgtEl>
                                        <p:attrNameLst>
                                          <p:attrName>style.visibility</p:attrName>
                                        </p:attrNameLst>
                                      </p:cBhvr>
                                      <p:to>
                                        <p:strVal val="visible"/>
                                      </p:to>
                                    </p:set>
                                    <p:animEffect transition="in" filter="wipe(down)">
                                      <p:cBhvr>
                                        <p:cTn id="11" dur="500"/>
                                        <p:tgtEl>
                                          <p:spTgt spid="52"/>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750"/>
                                        <p:tgtEl>
                                          <p:spTgt spid="23"/>
                                        </p:tgtEl>
                                      </p:cBhvr>
                                    </p:animEffect>
                                    <p:anim calcmode="lin" valueType="num">
                                      <p:cBhvr>
                                        <p:cTn id="17" dur="750" fill="hold"/>
                                        <p:tgtEl>
                                          <p:spTgt spid="23"/>
                                        </p:tgtEl>
                                        <p:attrNameLst>
                                          <p:attrName>ppt_x</p:attrName>
                                        </p:attrNameLst>
                                      </p:cBhvr>
                                      <p:tavLst>
                                        <p:tav tm="0">
                                          <p:val>
                                            <p:strVal val="#ppt_x"/>
                                          </p:val>
                                        </p:tav>
                                        <p:tav tm="100000">
                                          <p:val>
                                            <p:strVal val="#ppt_x"/>
                                          </p:val>
                                        </p:tav>
                                      </p:tavLst>
                                    </p:anim>
                                    <p:anim calcmode="lin" valueType="num">
                                      <p:cBhvr>
                                        <p:cTn id="18"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750"/>
                                        <p:tgtEl>
                                          <p:spTgt spid="26"/>
                                        </p:tgtEl>
                                      </p:cBhvr>
                                    </p:animEffect>
                                    <p:anim calcmode="lin" valueType="num">
                                      <p:cBhvr>
                                        <p:cTn id="24" dur="750" fill="hold"/>
                                        <p:tgtEl>
                                          <p:spTgt spid="26"/>
                                        </p:tgtEl>
                                        <p:attrNameLst>
                                          <p:attrName>ppt_x</p:attrName>
                                        </p:attrNameLst>
                                      </p:cBhvr>
                                      <p:tavLst>
                                        <p:tav tm="0">
                                          <p:val>
                                            <p:strVal val="#ppt_x"/>
                                          </p:val>
                                        </p:tav>
                                        <p:tav tm="100000">
                                          <p:val>
                                            <p:strVal val="#ppt_x"/>
                                          </p:val>
                                        </p:tav>
                                      </p:tavLst>
                                    </p:anim>
                                    <p:anim calcmode="lin" valueType="num">
                                      <p:cBhvr>
                                        <p:cTn id="25" dur="75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750"/>
                                        <p:tgtEl>
                                          <p:spTgt spid="20"/>
                                        </p:tgtEl>
                                      </p:cBhvr>
                                    </p:animEffect>
                                    <p:anim calcmode="lin" valueType="num">
                                      <p:cBhvr>
                                        <p:cTn id="31" dur="750" fill="hold"/>
                                        <p:tgtEl>
                                          <p:spTgt spid="20"/>
                                        </p:tgtEl>
                                        <p:attrNameLst>
                                          <p:attrName>ppt_x</p:attrName>
                                        </p:attrNameLst>
                                      </p:cBhvr>
                                      <p:tavLst>
                                        <p:tav tm="0">
                                          <p:val>
                                            <p:strVal val="#ppt_x"/>
                                          </p:val>
                                        </p:tav>
                                        <p:tav tm="100000">
                                          <p:val>
                                            <p:strVal val="#ppt_x"/>
                                          </p:val>
                                        </p:tav>
                                      </p:tavLst>
                                    </p:anim>
                                    <p:anim calcmode="lin" valueType="num">
                                      <p:cBhvr>
                                        <p:cTn id="32" dur="75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750"/>
                                        <p:tgtEl>
                                          <p:spTgt spid="32"/>
                                        </p:tgtEl>
                                      </p:cBhvr>
                                    </p:animEffect>
                                    <p:anim calcmode="lin" valueType="num">
                                      <p:cBhvr>
                                        <p:cTn id="38" dur="750" fill="hold"/>
                                        <p:tgtEl>
                                          <p:spTgt spid="32"/>
                                        </p:tgtEl>
                                        <p:attrNameLst>
                                          <p:attrName>ppt_x</p:attrName>
                                        </p:attrNameLst>
                                      </p:cBhvr>
                                      <p:tavLst>
                                        <p:tav tm="0">
                                          <p:val>
                                            <p:strVal val="#ppt_x"/>
                                          </p:val>
                                        </p:tav>
                                        <p:tav tm="100000">
                                          <p:val>
                                            <p:strVal val="#ppt_x"/>
                                          </p:val>
                                        </p:tav>
                                      </p:tavLst>
                                    </p:anim>
                                    <p:anim calcmode="lin" valueType="num">
                                      <p:cBhvr>
                                        <p:cTn id="39" dur="750" fill="hold"/>
                                        <p:tgtEl>
                                          <p:spTgt spid="32"/>
                                        </p:tgtEl>
                                        <p:attrNameLst>
                                          <p:attrName>ppt_y</p:attrName>
                                        </p:attrNameLst>
                                      </p:cBhvr>
                                      <p:tavLst>
                                        <p:tav tm="0">
                                          <p:val>
                                            <p:strVal val="#ppt_y-.1"/>
                                          </p:val>
                                        </p:tav>
                                        <p:tav tm="100000">
                                          <p:val>
                                            <p:strVal val="#ppt_y"/>
                                          </p:val>
                                        </p:tav>
                                      </p:tavLst>
                                    </p:anim>
                                  </p:childTnLst>
                                </p:cTn>
                              </p:par>
                            </p:childTnLst>
                          </p:cTn>
                        </p:par>
                        <p:par>
                          <p:cTn id="40" fill="hold">
                            <p:stCondLst>
                              <p:cond delay="750"/>
                            </p:stCondLst>
                            <p:childTnLst>
                              <p:par>
                                <p:cTn id="41" presetID="22" presetClass="entr" presetSubtype="4" fill="hold" grpId="0" nodeType="afterEffect">
                                  <p:stCondLst>
                                    <p:cond delay="500"/>
                                  </p:stCondLst>
                                  <p:childTnLst>
                                    <p:set>
                                      <p:cBhvr>
                                        <p:cTn id="42" dur="1" fill="hold">
                                          <p:stCondLst>
                                            <p:cond delay="0"/>
                                          </p:stCondLst>
                                        </p:cTn>
                                        <p:tgtEl>
                                          <p:spTgt spid="53"/>
                                        </p:tgtEl>
                                        <p:attrNameLst>
                                          <p:attrName>style.visibility</p:attrName>
                                        </p:attrNameLst>
                                      </p:cBhvr>
                                      <p:to>
                                        <p:strVal val="visible"/>
                                      </p:to>
                                    </p:set>
                                    <p:animEffect transition="in" filter="wipe(down)">
                                      <p:cBhvr>
                                        <p:cTn id="43" dur="500"/>
                                        <p:tgtEl>
                                          <p:spTgt spid="53"/>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750"/>
                                        <p:tgtEl>
                                          <p:spTgt spid="29"/>
                                        </p:tgtEl>
                                      </p:cBhvr>
                                    </p:animEffect>
                                    <p:anim calcmode="lin" valueType="num">
                                      <p:cBhvr>
                                        <p:cTn id="49" dur="750" fill="hold"/>
                                        <p:tgtEl>
                                          <p:spTgt spid="29"/>
                                        </p:tgtEl>
                                        <p:attrNameLst>
                                          <p:attrName>ppt_x</p:attrName>
                                        </p:attrNameLst>
                                      </p:cBhvr>
                                      <p:tavLst>
                                        <p:tav tm="0">
                                          <p:val>
                                            <p:strVal val="#ppt_x"/>
                                          </p:val>
                                        </p:tav>
                                        <p:tav tm="100000">
                                          <p:val>
                                            <p:strVal val="#ppt_x"/>
                                          </p:val>
                                        </p:tav>
                                      </p:tavLst>
                                    </p:anim>
                                    <p:anim calcmode="lin" valueType="num">
                                      <p:cBhvr>
                                        <p:cTn id="50" dur="75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750"/>
                                        <p:tgtEl>
                                          <p:spTgt spid="17"/>
                                        </p:tgtEl>
                                      </p:cBhvr>
                                    </p:animEffect>
                                    <p:anim calcmode="lin" valueType="num">
                                      <p:cBhvr>
                                        <p:cTn id="56" dur="750" fill="hold"/>
                                        <p:tgtEl>
                                          <p:spTgt spid="17"/>
                                        </p:tgtEl>
                                        <p:attrNameLst>
                                          <p:attrName>ppt_x</p:attrName>
                                        </p:attrNameLst>
                                      </p:cBhvr>
                                      <p:tavLst>
                                        <p:tav tm="0">
                                          <p:val>
                                            <p:strVal val="#ppt_x"/>
                                          </p:val>
                                        </p:tav>
                                        <p:tav tm="100000">
                                          <p:val>
                                            <p:strVal val="#ppt_x"/>
                                          </p:val>
                                        </p:tav>
                                      </p:tavLst>
                                    </p:anim>
                                    <p:anim calcmode="lin" valueType="num">
                                      <p:cBhvr>
                                        <p:cTn id="57" dur="75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750"/>
                                        <p:tgtEl>
                                          <p:spTgt spid="42"/>
                                        </p:tgtEl>
                                      </p:cBhvr>
                                    </p:animEffect>
                                    <p:anim calcmode="lin" valueType="num">
                                      <p:cBhvr>
                                        <p:cTn id="63" dur="750" fill="hold"/>
                                        <p:tgtEl>
                                          <p:spTgt spid="42"/>
                                        </p:tgtEl>
                                        <p:attrNameLst>
                                          <p:attrName>ppt_x</p:attrName>
                                        </p:attrNameLst>
                                      </p:cBhvr>
                                      <p:tavLst>
                                        <p:tav tm="0">
                                          <p:val>
                                            <p:strVal val="#ppt_x"/>
                                          </p:val>
                                        </p:tav>
                                        <p:tav tm="100000">
                                          <p:val>
                                            <p:strVal val="#ppt_x"/>
                                          </p:val>
                                        </p:tav>
                                      </p:tavLst>
                                    </p:anim>
                                    <p:anim calcmode="lin" valueType="num">
                                      <p:cBhvr>
                                        <p:cTn id="64" dur="75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1918557056"/>
              </p:ext>
            </p:extLst>
          </p:nvPr>
        </p:nvGraphicFramePr>
        <p:xfrm>
          <a:off x="1127448" y="700345"/>
          <a:ext cx="9937104" cy="412727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8199">
                <a:tc>
                  <a:txBody>
                    <a:bodyPr/>
                    <a:lstStyle/>
                    <a:p>
                      <a:r>
                        <a:rPr lang="en-US" sz="900" dirty="0"/>
                        <a:t>1</a:t>
                      </a:r>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Emblem:</a:t>
                      </a:r>
                      <a:r>
                        <a:rPr lang="en-IN" sz="900" baseline="0" dirty="0"/>
                        <a:t> </a:t>
                      </a:r>
                      <a:r>
                        <a:rPr lang="en-IN" sz="900" baseline="0" dirty="0">
                          <a:hlinkClick r:id="rId3"/>
                        </a:rPr>
                        <a:t>https://commons.wikimedia.org/wiki/File:India_flag_emblem.jpg</a:t>
                      </a:r>
                      <a:r>
                        <a:rPr lang="en-IN" sz="900" baseline="0" dirty="0"/>
                        <a:t>  (BY: </a:t>
                      </a:r>
                      <a:r>
                        <a:rPr lang="en-IN" sz="900" baseline="0" dirty="0" err="1"/>
                        <a:t>Mellisa</a:t>
                      </a:r>
                      <a:r>
                        <a:rPr lang="en-IN" sz="900" baseline="0" dirty="0"/>
                        <a:t> Anthony Jones at English Wikipedia)</a:t>
                      </a:r>
                      <a:endParaRPr lang="en-IN" sz="900" dirty="0"/>
                    </a:p>
                    <a:p>
                      <a:r>
                        <a:rPr lang="en-IN" sz="900" dirty="0">
                          <a:hlinkClick r:id="rId4"/>
                        </a:rPr>
                        <a:t>https://www.freepik.com/free-vector/law_4330672.htm</a:t>
                      </a:r>
                      <a:r>
                        <a:rPr lang="en-IN" sz="900" dirty="0"/>
                        <a:t> (</a:t>
                      </a:r>
                      <a:r>
                        <a:rPr lang="en-IN" sz="900" dirty="0" err="1"/>
                        <a:t>macrovector</a:t>
                      </a:r>
                      <a:r>
                        <a:rPr lang="en-IN" sz="900" dirty="0"/>
                        <a:t>)</a:t>
                      </a:r>
                    </a:p>
                    <a:p>
                      <a:endParaRPr lang="en-IN" sz="900" dirty="0"/>
                    </a:p>
                  </a:txBody>
                  <a:tcPr/>
                </a:tc>
                <a:extLst>
                  <a:ext uri="{0D108BD9-81ED-4DB2-BD59-A6C34878D82A}">
                    <a16:rowId xmlns:a16="http://schemas.microsoft.com/office/drawing/2014/main" val="10001"/>
                  </a:ext>
                </a:extLst>
              </a:tr>
              <a:tr h="389313">
                <a:tc>
                  <a:txBody>
                    <a:bodyPr/>
                    <a:lstStyle/>
                    <a:p>
                      <a:r>
                        <a:rPr lang="en-US" sz="900" dirty="0"/>
                        <a:t>2</a:t>
                      </a:r>
                      <a:endParaRPr lang="en-IN" sz="900" dirty="0"/>
                    </a:p>
                  </a:txBody>
                  <a:tcPr/>
                </a:tc>
                <a:tc>
                  <a:txBody>
                    <a:bodyPr/>
                    <a:lstStyle/>
                    <a:p>
                      <a:endParaRPr lang="en-IN" sz="900" dirty="0"/>
                    </a:p>
                  </a:txBody>
                  <a:tcPr/>
                </a:tc>
                <a:tc>
                  <a:txBody>
                    <a:bodyPr/>
                    <a:lstStyle/>
                    <a:p>
                      <a:pPr marL="228600" indent="-228600">
                        <a:buAutoNum type="arabicPeriod"/>
                      </a:pPr>
                      <a:r>
                        <a:rPr lang="en-IN" sz="900" dirty="0">
                          <a:hlinkClick r:id="rId5"/>
                        </a:rPr>
                        <a:t>https://www.freepik.com/free-vector/justice-two-hands-balance_1011196.htm</a:t>
                      </a:r>
                      <a:r>
                        <a:rPr lang="en-IN" sz="900" dirty="0"/>
                        <a:t> (</a:t>
                      </a:r>
                      <a:r>
                        <a:rPr lang="en-IN" sz="900" dirty="0" err="1"/>
                        <a:t>macrovector</a:t>
                      </a:r>
                      <a:r>
                        <a:rPr lang="en-IN" sz="900" dirty="0"/>
                        <a:t>)</a:t>
                      </a:r>
                    </a:p>
                    <a:p>
                      <a:pPr marL="228600" indent="-228600">
                        <a:buAutoNum type="arabicPeriod"/>
                      </a:pPr>
                      <a:r>
                        <a:rPr lang="en-IN" sz="900" dirty="0">
                          <a:hlinkClick r:id="rId6"/>
                        </a:rPr>
                        <a:t>https://www.freepik.com/free-vector/realistic-wooden-brown-judge-gavel_7776009.htm</a:t>
                      </a:r>
                      <a:r>
                        <a:rPr lang="en-IN" sz="900" dirty="0"/>
                        <a:t> (</a:t>
                      </a:r>
                      <a:r>
                        <a:rPr lang="en-IN" sz="900" dirty="0" err="1"/>
                        <a:t>redgreystock</a:t>
                      </a:r>
                      <a:r>
                        <a:rPr lang="en-IN" sz="900" dirty="0"/>
                        <a:t>)</a:t>
                      </a:r>
                    </a:p>
                    <a:p>
                      <a:pPr marL="228600" indent="-228600">
                        <a:buAutoNum type="arabicPeriod"/>
                      </a:pPr>
                      <a:endParaRPr lang="en-IN" sz="900" dirty="0"/>
                    </a:p>
                  </a:txBody>
                  <a:tcPr/>
                </a:tc>
                <a:extLst>
                  <a:ext uri="{0D108BD9-81ED-4DB2-BD59-A6C34878D82A}">
                    <a16:rowId xmlns:a16="http://schemas.microsoft.com/office/drawing/2014/main" val="10002"/>
                  </a:ext>
                </a:extLst>
              </a:tr>
              <a:tr h="389313">
                <a:tc>
                  <a:txBody>
                    <a:bodyPr/>
                    <a:lstStyle/>
                    <a:p>
                      <a:r>
                        <a:rPr lang="en-US" sz="900" dirty="0"/>
                        <a:t>3,4</a:t>
                      </a:r>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https://pixabay.com/illustrations/scale-weight-weighing-scale-balance-5660499</a:t>
                      </a:r>
                      <a:endParaRPr lang="en-IN" sz="900" dirty="0"/>
                    </a:p>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bl>
          </a:graphicData>
        </a:graphic>
      </p:graphicFrame>
      <p:pic>
        <p:nvPicPr>
          <p:cNvPr id="6" name="Picture 4" descr="Law Free Vector">
            <a:extLst>
              <a:ext uri="{FF2B5EF4-FFF2-40B4-BE49-F238E27FC236}">
                <a16:creationId xmlns:a16="http://schemas.microsoft.com/office/drawing/2014/main" id="{49D6948F-1907-A31D-51E0-D07D770D225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11624" y="1232404"/>
            <a:ext cx="361497" cy="2711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Realistic wooden brown judge gavel Free Vector">
            <a:extLst>
              <a:ext uri="{FF2B5EF4-FFF2-40B4-BE49-F238E27FC236}">
                <a16:creationId xmlns:a16="http://schemas.microsoft.com/office/drawing/2014/main" id="{C6012922-5C81-B067-32F7-4DBA765DE2F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11624" y="1772816"/>
            <a:ext cx="300862" cy="2282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Justice, two hands and a balance Free Vector">
            <a:extLst>
              <a:ext uri="{FF2B5EF4-FFF2-40B4-BE49-F238E27FC236}">
                <a16:creationId xmlns:a16="http://schemas.microsoft.com/office/drawing/2014/main" id="{01A18C70-F55E-38E4-EA99-02A874D2C1F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07567" y="1746551"/>
            <a:ext cx="326661" cy="32666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File:India flag emblem.jpg">
            <a:extLst>
              <a:ext uri="{FF2B5EF4-FFF2-40B4-BE49-F238E27FC236}">
                <a16:creationId xmlns:a16="http://schemas.microsoft.com/office/drawing/2014/main" id="{9E2CC73B-FF51-98C1-00C6-EACE18651679}"/>
              </a:ext>
            </a:extLst>
          </p:cNvPr>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066" t="6075" r="4523"/>
          <a:stretch/>
        </p:blipFill>
        <p:spPr bwMode="auto">
          <a:xfrm flipH="1">
            <a:off x="2207567" y="1202426"/>
            <a:ext cx="308029" cy="301101"/>
          </a:xfrm>
          <a:prstGeom prst="ellipse">
            <a:avLst/>
          </a:prstGeom>
          <a:noFill/>
          <a:ln>
            <a:noFill/>
          </a:ln>
          <a:effectLst>
            <a:outerShdw blurRad="44450" dist="27940" dir="5400000" algn="ctr">
              <a:srgbClr val="000000">
                <a:alpha val="32000"/>
              </a:srgbClr>
            </a:outerShdw>
          </a:effectLst>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8A4C58A4-FA41-F12E-1002-626EFB1E6361}"/>
              </a:ext>
            </a:extLst>
          </p:cNvPr>
          <p:cNvPicPr>
            <a:picLocks noChangeAspect="1"/>
          </p:cNvPicPr>
          <p:nvPr/>
        </p:nvPicPr>
        <p:blipFill>
          <a:blip r:embed="rId1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350127" y="2157739"/>
            <a:ext cx="577521" cy="246611"/>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943</TotalTime>
  <Words>561</Words>
  <Application>Microsoft Office PowerPoint</Application>
  <PresentationFormat>Widescreen</PresentationFormat>
  <Paragraphs>62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Shyam Sunder</cp:lastModifiedBy>
  <cp:revision>42</cp:revision>
  <dcterms:created xsi:type="dcterms:W3CDTF">2020-08-28T09:38:22Z</dcterms:created>
  <dcterms:modified xsi:type="dcterms:W3CDTF">2022-12-21T12:02:22Z</dcterms:modified>
</cp:coreProperties>
</file>