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8" r:id="rId3"/>
    <p:sldId id="266" r:id="rId4"/>
    <p:sldId id="269"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9C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70" autoAdjust="0"/>
  </p:normalViewPr>
  <p:slideViewPr>
    <p:cSldViewPr>
      <p:cViewPr varScale="1">
        <p:scale>
          <a:sx n="57" d="100"/>
          <a:sy n="57" d="100"/>
        </p:scale>
        <p:origin x="451" y="26"/>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63FCF-EB07-4405-8E50-2DF523C4C7CF}" type="datetimeFigureOut">
              <a:rPr lang="en-US" smtClean="0"/>
              <a:pPr/>
              <a:t>5/20/2022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117F3-D578-453C-A69F-AF307B3027E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Click on each button according to the class’s response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Hitaishi Desai, Created using Adobe Illustrator</a:t>
            </a:r>
            <a:endParaRPr lang="en-IN" dirty="0"/>
          </a:p>
        </p:txBody>
      </p:sp>
      <p:sp>
        <p:nvSpPr>
          <p:cNvPr id="4" name="Slide Number Placeholder 3"/>
          <p:cNvSpPr>
            <a:spLocks noGrp="1"/>
          </p:cNvSpPr>
          <p:nvPr>
            <p:ph type="sldNum" sz="quarter" idx="5"/>
          </p:nvPr>
        </p:nvSpPr>
        <p:spPr/>
        <p:txBody>
          <a:bodyPr/>
          <a:lstStyle/>
          <a:p>
            <a:fld id="{0DC117F3-D578-453C-A69F-AF307B3027E4}" type="slidenum">
              <a:rPr lang="en-IN" smtClean="0"/>
              <a:pPr/>
              <a:t>2</a:t>
            </a:fld>
            <a:endParaRPr lang="en-IN"/>
          </a:p>
        </p:txBody>
      </p:sp>
    </p:spTree>
    <p:extLst>
      <p:ext uri="{BB962C8B-B14F-4D97-AF65-F5344CB8AC3E}">
        <p14:creationId xmlns:p14="http://schemas.microsoft.com/office/powerpoint/2010/main" val="18078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sz="1200" b="1"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Source of Multimedia used in this slide - </a:t>
            </a:r>
          </a:p>
          <a:p>
            <a:pPr rtl="0"/>
            <a:r>
              <a:rPr lang="en-IN" dirty="0"/>
              <a:t>https://freesvg.org/vector-image-of-violin</a:t>
            </a:r>
          </a:p>
        </p:txBody>
      </p:sp>
      <p:sp>
        <p:nvSpPr>
          <p:cNvPr id="4" name="Slide Number Placeholder 3"/>
          <p:cNvSpPr>
            <a:spLocks noGrp="1"/>
          </p:cNvSpPr>
          <p:nvPr>
            <p:ph type="sldNum" sz="quarter" idx="5"/>
          </p:nvPr>
        </p:nvSpPr>
        <p:spPr/>
        <p:txBody>
          <a:bodyPr/>
          <a:lstStyle/>
          <a:p>
            <a:fld id="{0DC117F3-D578-453C-A69F-AF307B3027E4}" type="slidenum">
              <a:rPr lang="en-IN" smtClean="0"/>
              <a:pPr/>
              <a:t>3</a:t>
            </a:fld>
            <a:endParaRPr lang="en-IN"/>
          </a:p>
        </p:txBody>
      </p:sp>
    </p:spTree>
    <p:extLst>
      <p:ext uri="{BB962C8B-B14F-4D97-AF65-F5344CB8AC3E}">
        <p14:creationId xmlns:p14="http://schemas.microsoft.com/office/powerpoint/2010/main" val="2355626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sz="1200" b="1"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Hitaishi Desai, Created using Adobe Illustrator</a:t>
            </a:r>
            <a:endParaRPr lang="en-IN" dirty="0"/>
          </a:p>
        </p:txBody>
      </p:sp>
      <p:sp>
        <p:nvSpPr>
          <p:cNvPr id="4" name="Slide Number Placeholder 3"/>
          <p:cNvSpPr>
            <a:spLocks noGrp="1"/>
          </p:cNvSpPr>
          <p:nvPr>
            <p:ph type="sldNum" sz="quarter" idx="5"/>
          </p:nvPr>
        </p:nvSpPr>
        <p:spPr/>
        <p:txBody>
          <a:bodyPr/>
          <a:lstStyle/>
          <a:p>
            <a:fld id="{0DC117F3-D578-453C-A69F-AF307B3027E4}" type="slidenum">
              <a:rPr lang="en-IN" smtClean="0"/>
              <a:pPr/>
              <a:t>4</a:t>
            </a:fld>
            <a:endParaRPr lang="en-IN"/>
          </a:p>
        </p:txBody>
      </p:sp>
    </p:spTree>
    <p:extLst>
      <p:ext uri="{BB962C8B-B14F-4D97-AF65-F5344CB8AC3E}">
        <p14:creationId xmlns:p14="http://schemas.microsoft.com/office/powerpoint/2010/main" val="752145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rtl="0"/>
            <a:endParaRPr lang="en-IN" dirty="0"/>
          </a:p>
        </p:txBody>
      </p:sp>
      <p:sp>
        <p:nvSpPr>
          <p:cNvPr id="4" name="Slide Number Placeholder 3"/>
          <p:cNvSpPr>
            <a:spLocks noGrp="1"/>
          </p:cNvSpPr>
          <p:nvPr>
            <p:ph type="sldNum" sz="quarter" idx="10"/>
          </p:nvPr>
        </p:nvSpPr>
        <p:spPr/>
        <p:txBody>
          <a:bodyPr/>
          <a:lstStyle/>
          <a:p>
            <a:fld id="{0DC117F3-D578-453C-A69F-AF307B3027E4}"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9155" y="836582"/>
            <a:ext cx="10363200" cy="1512297"/>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78509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561099B0-7160-48EE-9392-7E92AD91EE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32" y="38099"/>
            <a:ext cx="902286" cy="957155"/>
          </a:xfrm>
          <a:prstGeom prst="rect">
            <a:avLst/>
          </a:prstGeom>
        </p:spPr>
      </p:pic>
      <p:pic>
        <p:nvPicPr>
          <p:cNvPr id="19" name="Picture 18" descr="A picture containing text, night sky&#10;&#10;Description automatically generated">
            <a:extLst>
              <a:ext uri="{FF2B5EF4-FFF2-40B4-BE49-F238E27FC236}">
                <a16:creationId xmlns:a16="http://schemas.microsoft.com/office/drawing/2014/main" id="{7B47226B-318E-494E-AD71-BFA94D79CE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1EEDD738-94BA-4D39-9B0E-6BB90D2D7F9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F1FC6F74-8A38-4692-848A-4DCCCC9B9439}"/>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night sky&#10;&#10;Description automatically generated">
            <a:extLst>
              <a:ext uri="{FF2B5EF4-FFF2-40B4-BE49-F238E27FC236}">
                <a16:creationId xmlns:a16="http://schemas.microsoft.com/office/drawing/2014/main" id="{DF7FF9F2-3489-4F6D-A30B-2F0931ED627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094A42EF-3D19-4F8F-892C-FDFE4FA213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2322"/>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night sky&#10;&#10;Description automatically generated">
            <a:extLst>
              <a:ext uri="{FF2B5EF4-FFF2-40B4-BE49-F238E27FC236}">
                <a16:creationId xmlns:a16="http://schemas.microsoft.com/office/drawing/2014/main" id="{4832AE60-5C29-48B6-95CC-812084D901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943521"/>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FEE9CED9-8D8B-4D2A-95EC-21CAE5CD849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20888"/>
            <a:ext cx="10363200" cy="1512297"/>
          </a:xfrm>
        </p:spPr>
        <p:txBody>
          <a:bodyPr/>
          <a:lstStyle/>
          <a:p>
            <a:r>
              <a:rPr lang="en-IN" b="1" dirty="0">
                <a:solidFill>
                  <a:schemeClr val="accent6"/>
                </a:solidFill>
              </a:rPr>
              <a:t>Neither Rigid Nor Flexible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94D37-916C-7105-80FD-47195D0C064A}"/>
              </a:ext>
            </a:extLst>
          </p:cNvPr>
          <p:cNvSpPr>
            <a:spLocks noGrp="1"/>
          </p:cNvSpPr>
          <p:nvPr>
            <p:ph type="title"/>
          </p:nvPr>
        </p:nvSpPr>
        <p:spPr>
          <a:xfrm>
            <a:off x="1703512" y="686736"/>
            <a:ext cx="9296427" cy="654032"/>
          </a:xfrm>
        </p:spPr>
        <p:txBody>
          <a:bodyPr>
            <a:normAutofit/>
          </a:bodyPr>
          <a:lstStyle/>
          <a:p>
            <a:r>
              <a:rPr lang="en-IN" b="1" dirty="0">
                <a:solidFill>
                  <a:schemeClr val="bg2">
                    <a:lumMod val="50000"/>
                  </a:schemeClr>
                </a:solidFill>
              </a:rPr>
              <a:t>How should a constitution be?</a:t>
            </a:r>
          </a:p>
        </p:txBody>
      </p:sp>
      <p:sp>
        <p:nvSpPr>
          <p:cNvPr id="7" name="Rectangle 6">
            <a:extLst>
              <a:ext uri="{FF2B5EF4-FFF2-40B4-BE49-F238E27FC236}">
                <a16:creationId xmlns:a16="http://schemas.microsoft.com/office/drawing/2014/main" id="{7722C012-288B-F97E-55D1-36C3D2F5E77A}"/>
              </a:ext>
            </a:extLst>
          </p:cNvPr>
          <p:cNvSpPr/>
          <p:nvPr/>
        </p:nvSpPr>
        <p:spPr>
          <a:xfrm>
            <a:off x="8447141" y="1938645"/>
            <a:ext cx="2016224" cy="6540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t>Rigid</a:t>
            </a:r>
          </a:p>
        </p:txBody>
      </p:sp>
      <p:sp>
        <p:nvSpPr>
          <p:cNvPr id="8" name="Rectangle 7">
            <a:extLst>
              <a:ext uri="{FF2B5EF4-FFF2-40B4-BE49-F238E27FC236}">
                <a16:creationId xmlns:a16="http://schemas.microsoft.com/office/drawing/2014/main" id="{2E5F1AF8-CC6B-B59D-831F-F105E7D82D0D}"/>
              </a:ext>
            </a:extLst>
          </p:cNvPr>
          <p:cNvSpPr/>
          <p:nvPr/>
        </p:nvSpPr>
        <p:spPr>
          <a:xfrm>
            <a:off x="5087888" y="1950452"/>
            <a:ext cx="2016224" cy="6540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t>Balanced</a:t>
            </a:r>
          </a:p>
        </p:txBody>
      </p:sp>
      <p:sp>
        <p:nvSpPr>
          <p:cNvPr id="9" name="Rectangle 8">
            <a:extLst>
              <a:ext uri="{FF2B5EF4-FFF2-40B4-BE49-F238E27FC236}">
                <a16:creationId xmlns:a16="http://schemas.microsoft.com/office/drawing/2014/main" id="{1871D7EE-6DFA-826C-F89B-FB5B82FB4546}"/>
              </a:ext>
            </a:extLst>
          </p:cNvPr>
          <p:cNvSpPr/>
          <p:nvPr/>
        </p:nvSpPr>
        <p:spPr>
          <a:xfrm>
            <a:off x="1728635" y="1949300"/>
            <a:ext cx="2016224" cy="6540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t>Flexible</a:t>
            </a:r>
          </a:p>
        </p:txBody>
      </p:sp>
      <p:sp>
        <p:nvSpPr>
          <p:cNvPr id="10" name="Rectangle 9">
            <a:extLst>
              <a:ext uri="{FF2B5EF4-FFF2-40B4-BE49-F238E27FC236}">
                <a16:creationId xmlns:a16="http://schemas.microsoft.com/office/drawing/2014/main" id="{23B62833-587F-AB28-CADC-B990BF102291}"/>
              </a:ext>
            </a:extLst>
          </p:cNvPr>
          <p:cNvSpPr/>
          <p:nvPr/>
        </p:nvSpPr>
        <p:spPr>
          <a:xfrm>
            <a:off x="1737201" y="1938645"/>
            <a:ext cx="2016224" cy="6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t>Flexible</a:t>
            </a:r>
          </a:p>
        </p:txBody>
      </p:sp>
      <p:sp>
        <p:nvSpPr>
          <p:cNvPr id="11" name="Rectangle 10">
            <a:extLst>
              <a:ext uri="{FF2B5EF4-FFF2-40B4-BE49-F238E27FC236}">
                <a16:creationId xmlns:a16="http://schemas.microsoft.com/office/drawing/2014/main" id="{2925F06A-BD35-0308-7472-5C13F6DD76CA}"/>
              </a:ext>
            </a:extLst>
          </p:cNvPr>
          <p:cNvSpPr/>
          <p:nvPr/>
        </p:nvSpPr>
        <p:spPr>
          <a:xfrm>
            <a:off x="8447141" y="1946395"/>
            <a:ext cx="2016224" cy="654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t>Rigid</a:t>
            </a:r>
          </a:p>
        </p:txBody>
      </p:sp>
      <p:sp>
        <p:nvSpPr>
          <p:cNvPr id="12" name="Rectangle 11">
            <a:extLst>
              <a:ext uri="{FF2B5EF4-FFF2-40B4-BE49-F238E27FC236}">
                <a16:creationId xmlns:a16="http://schemas.microsoft.com/office/drawing/2014/main" id="{9533DA58-63F4-E9FD-0968-D8152E313D9C}"/>
              </a:ext>
            </a:extLst>
          </p:cNvPr>
          <p:cNvSpPr/>
          <p:nvPr/>
        </p:nvSpPr>
        <p:spPr>
          <a:xfrm>
            <a:off x="5087888" y="1948150"/>
            <a:ext cx="2016224" cy="654032"/>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IN" sz="3200" dirty="0"/>
              <a:t>Balanced</a:t>
            </a:r>
          </a:p>
        </p:txBody>
      </p:sp>
      <p:sp>
        <p:nvSpPr>
          <p:cNvPr id="13" name="Text Placeholder 2">
            <a:extLst>
              <a:ext uri="{FF2B5EF4-FFF2-40B4-BE49-F238E27FC236}">
                <a16:creationId xmlns:a16="http://schemas.microsoft.com/office/drawing/2014/main" id="{0E3C2C12-08A9-C010-EAAF-30689B748C93}"/>
              </a:ext>
            </a:extLst>
          </p:cNvPr>
          <p:cNvSpPr>
            <a:spLocks noGrp="1"/>
          </p:cNvSpPr>
          <p:nvPr>
            <p:ph type="body" sz="quarter" idx="10"/>
          </p:nvPr>
        </p:nvSpPr>
        <p:spPr>
          <a:xfrm>
            <a:off x="8339129" y="2738535"/>
            <a:ext cx="2232247" cy="1007516"/>
          </a:xfrm>
        </p:spPr>
        <p:txBody>
          <a:bodyPr/>
          <a:lstStyle/>
          <a:p>
            <a:pPr marL="0" indent="0">
              <a:buNone/>
            </a:pPr>
            <a:r>
              <a:rPr lang="en-US" sz="2000" dirty="0"/>
              <a:t>It can’t adapt to the changing times!</a:t>
            </a:r>
            <a:endParaRPr lang="en-IN" sz="2000" dirty="0"/>
          </a:p>
        </p:txBody>
      </p:sp>
      <p:sp>
        <p:nvSpPr>
          <p:cNvPr id="14" name="Text Placeholder 2">
            <a:extLst>
              <a:ext uri="{FF2B5EF4-FFF2-40B4-BE49-F238E27FC236}">
                <a16:creationId xmlns:a16="http://schemas.microsoft.com/office/drawing/2014/main" id="{71FD5EB1-5B57-A72A-5216-88250BEA3003}"/>
              </a:ext>
            </a:extLst>
          </p:cNvPr>
          <p:cNvSpPr txBox="1">
            <a:spLocks/>
          </p:cNvSpPr>
          <p:nvPr/>
        </p:nvSpPr>
        <p:spPr>
          <a:xfrm>
            <a:off x="1629189" y="2730785"/>
            <a:ext cx="2232247" cy="1007516"/>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People may bend it to their advantage!</a:t>
            </a:r>
            <a:endParaRPr lang="en-IN" sz="2000" dirty="0"/>
          </a:p>
        </p:txBody>
      </p:sp>
      <p:sp>
        <p:nvSpPr>
          <p:cNvPr id="15" name="Text Placeholder 2">
            <a:extLst>
              <a:ext uri="{FF2B5EF4-FFF2-40B4-BE49-F238E27FC236}">
                <a16:creationId xmlns:a16="http://schemas.microsoft.com/office/drawing/2014/main" id="{98360534-C533-8442-7EC4-94F2C4C382D2}"/>
              </a:ext>
            </a:extLst>
          </p:cNvPr>
          <p:cNvSpPr txBox="1">
            <a:spLocks/>
          </p:cNvSpPr>
          <p:nvPr/>
        </p:nvSpPr>
        <p:spPr>
          <a:xfrm>
            <a:off x="4979877" y="2781524"/>
            <a:ext cx="2232247" cy="1007516"/>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000" b="1" dirty="0"/>
              <a:t>Neither too rigid nor too flexible!</a:t>
            </a:r>
            <a:endParaRPr lang="en-IN" sz="2000" b="1" dirty="0"/>
          </a:p>
        </p:txBody>
      </p:sp>
      <p:pic>
        <p:nvPicPr>
          <p:cNvPr id="4" name="Picture 3">
            <a:extLst>
              <a:ext uri="{FF2B5EF4-FFF2-40B4-BE49-F238E27FC236}">
                <a16:creationId xmlns:a16="http://schemas.microsoft.com/office/drawing/2014/main" id="{650C4C3D-BC8B-E42C-10D9-5FD055B1EC0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3414"/>
          <a:stretch/>
        </p:blipFill>
        <p:spPr>
          <a:xfrm rot="218688">
            <a:off x="1271464" y="3438742"/>
            <a:ext cx="2969784" cy="2274426"/>
          </a:xfrm>
          <a:prstGeom prst="rect">
            <a:avLst/>
          </a:prstGeom>
        </p:spPr>
      </p:pic>
      <p:pic>
        <p:nvPicPr>
          <p:cNvPr id="6" name="Picture 5">
            <a:extLst>
              <a:ext uri="{FF2B5EF4-FFF2-40B4-BE49-F238E27FC236}">
                <a16:creationId xmlns:a16="http://schemas.microsoft.com/office/drawing/2014/main" id="{F81CE30D-98EB-0111-11E6-FD708AE633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8645" y="3423118"/>
            <a:ext cx="2124237" cy="2124237"/>
          </a:xfrm>
          <a:prstGeom prst="rect">
            <a:avLst/>
          </a:prstGeom>
        </p:spPr>
      </p:pic>
      <p:pic>
        <p:nvPicPr>
          <p:cNvPr id="19" name="Picture 18">
            <a:extLst>
              <a:ext uri="{FF2B5EF4-FFF2-40B4-BE49-F238E27FC236}">
                <a16:creationId xmlns:a16="http://schemas.microsoft.com/office/drawing/2014/main" id="{F0343945-889D-5F27-63A8-866749D7CD55}"/>
              </a:ext>
            </a:extLst>
          </p:cNvPr>
          <p:cNvPicPr>
            <a:picLocks noChangeAspect="1"/>
          </p:cNvPicPr>
          <p:nvPr/>
        </p:nvPicPr>
        <p:blipFill rotWithShape="1">
          <a:blip r:embed="rId5">
            <a:extLst>
              <a:ext uri="{28A0092B-C50C-407E-A947-70E740481C1C}">
                <a14:useLocalDpi xmlns:a14="http://schemas.microsoft.com/office/drawing/2010/main" val="0"/>
              </a:ext>
            </a:extLst>
          </a:blip>
          <a:srcRect t="43341"/>
          <a:stretch/>
        </p:blipFill>
        <p:spPr>
          <a:xfrm rot="20771476">
            <a:off x="1237315" y="3658615"/>
            <a:ext cx="3179390" cy="1801397"/>
          </a:xfrm>
          <a:prstGeom prst="rect">
            <a:avLst/>
          </a:prstGeom>
        </p:spPr>
      </p:pic>
      <p:pic>
        <p:nvPicPr>
          <p:cNvPr id="17" name="Picture 16">
            <a:extLst>
              <a:ext uri="{FF2B5EF4-FFF2-40B4-BE49-F238E27FC236}">
                <a16:creationId xmlns:a16="http://schemas.microsoft.com/office/drawing/2014/main" id="{8384A7A9-0F4B-D6E0-8429-B8A9756B4D8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9312" r="10442"/>
          <a:stretch/>
        </p:blipFill>
        <p:spPr>
          <a:xfrm>
            <a:off x="8591155" y="3349520"/>
            <a:ext cx="1610065" cy="2006406"/>
          </a:xfrm>
          <a:prstGeom prst="rect">
            <a:avLst/>
          </a:prstGeom>
        </p:spPr>
      </p:pic>
      <p:pic>
        <p:nvPicPr>
          <p:cNvPr id="21" name="Picture 20">
            <a:extLst>
              <a:ext uri="{FF2B5EF4-FFF2-40B4-BE49-F238E27FC236}">
                <a16:creationId xmlns:a16="http://schemas.microsoft.com/office/drawing/2014/main" id="{B04A3D15-FE01-8F46-31C5-81073DA22EA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81894" y="3497194"/>
            <a:ext cx="2124237" cy="2124237"/>
          </a:xfrm>
          <a:prstGeom prst="rect">
            <a:avLst/>
          </a:prstGeom>
        </p:spPr>
      </p:pic>
      <p:pic>
        <p:nvPicPr>
          <p:cNvPr id="23" name="Picture 22">
            <a:extLst>
              <a:ext uri="{FF2B5EF4-FFF2-40B4-BE49-F238E27FC236}">
                <a16:creationId xmlns:a16="http://schemas.microsoft.com/office/drawing/2014/main" id="{B5F14667-025B-7DFF-04F8-9291180C27B1}"/>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1" b="209"/>
          <a:stretch/>
        </p:blipFill>
        <p:spPr>
          <a:xfrm>
            <a:off x="8652284" y="3571272"/>
            <a:ext cx="1980220" cy="1976083"/>
          </a:xfrm>
          <a:prstGeom prst="rect">
            <a:avLst/>
          </a:prstGeom>
        </p:spPr>
      </p:pic>
    </p:spTree>
    <p:extLst>
      <p:ext uri="{BB962C8B-B14F-4D97-AF65-F5344CB8AC3E}">
        <p14:creationId xmlns:p14="http://schemas.microsoft.com/office/powerpoint/2010/main" val="5542241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1" presetClass="exit" presetSubtype="0" fill="hold" nodeType="withEffect">
                                  <p:stCondLst>
                                    <p:cond delay="0"/>
                                  </p:stCondLst>
                                  <p:childTnLst>
                                    <p:set>
                                      <p:cBhvr>
                                        <p:cTn id="9" dur="1" fill="hold">
                                          <p:stCondLst>
                                            <p:cond delay="0"/>
                                          </p:stCondLst>
                                        </p:cTn>
                                        <p:tgtEl>
                                          <p:spTgt spid="4"/>
                                        </p:tgtEl>
                                        <p:attrNameLst>
                                          <p:attrName>style.visibility</p:attrName>
                                        </p:attrNameLst>
                                      </p:cBhvr>
                                      <p:to>
                                        <p:strVal val="hidden"/>
                                      </p:to>
                                    </p:set>
                                  </p:childTnLst>
                                </p:cTn>
                              </p:par>
                              <p:par>
                                <p:cTn id="10" presetID="1"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childTnLst>
                    </p:cTn>
                  </p:par>
                </p:childTnLst>
              </p:cTn>
              <p:nextCondLst>
                <p:cond evt="onClick" delay="0">
                  <p:tgtEl>
                    <p:spTgt spid="9"/>
                  </p:tgtEl>
                </p:cond>
              </p:nextCondLst>
            </p:seq>
            <p:seq concurrent="1" nextAc="seek">
              <p:cTn id="15" restart="whenNotActive" fill="hold" evtFilter="cancelBubble" nodeType="interactiveSeq">
                <p:stCondLst>
                  <p:cond evt="onClick" delay="0">
                    <p:tgtEl>
                      <p:spTgt spid="8"/>
                    </p:tgtEl>
                  </p:cond>
                </p:stCondLst>
                <p:endSync evt="end" delay="0">
                  <p:rtn val="all"/>
                </p:endSync>
                <p:childTnLst>
                  <p:par>
                    <p:cTn id="16" fill="hold">
                      <p:stCondLst>
                        <p:cond delay="0"/>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 presetClass="exit" presetSubtype="0" fill="hold" nodeType="withEffect">
                                  <p:stCondLst>
                                    <p:cond delay="0"/>
                                  </p:stCondLst>
                                  <p:childTnLst>
                                    <p:set>
                                      <p:cBhvr>
                                        <p:cTn id="25" dur="1" fill="hold">
                                          <p:stCondLst>
                                            <p:cond delay="0"/>
                                          </p:stCondLst>
                                        </p:cTn>
                                        <p:tgtEl>
                                          <p:spTgt spid="6"/>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28" restart="whenNotActive" fill="hold" evtFilter="cancelBubble" nodeType="interactiveSeq">
                <p:stCondLst>
                  <p:cond evt="onClick" delay="0">
                    <p:tgtEl>
                      <p:spTgt spid="7"/>
                    </p:tgtEl>
                  </p:cond>
                </p:stCondLst>
                <p:endSync evt="end" delay="0">
                  <p:rtn val="all"/>
                </p:endSync>
                <p:childTnLst>
                  <p:par>
                    <p:cTn id="29" fill="hold">
                      <p:stCondLst>
                        <p:cond delay="0"/>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par>
                                <p:cTn id="34" presetID="1" presetClass="exit" presetSubtype="0" fill="hold" nodeType="withEffect">
                                  <p:stCondLst>
                                    <p:cond delay="0"/>
                                  </p:stCondLst>
                                  <p:childTnLst>
                                    <p:set>
                                      <p:cBhvr>
                                        <p:cTn id="35" dur="1" fill="hold">
                                          <p:stCondLst>
                                            <p:cond delay="0"/>
                                          </p:stCondLst>
                                        </p:cTn>
                                        <p:tgtEl>
                                          <p:spTgt spid="17"/>
                                        </p:tgtEl>
                                        <p:attrNameLst>
                                          <p:attrName>style.visibility</p:attrName>
                                        </p:attrNameLst>
                                      </p:cBhvr>
                                      <p:to>
                                        <p:strVal val="hidden"/>
                                      </p:to>
                                    </p:set>
                                  </p:childTnLst>
                                </p:cTn>
                              </p:par>
                              <p:par>
                                <p:cTn id="36" presetID="1" presetClass="entr" presetSubtype="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10" presetClass="entr" presetSubtype="0" fill="hold" grpId="0" nodeType="with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Effect transition="in" filter="fade">
                                      <p:cBhvr>
                                        <p:cTn id="40" dur="500"/>
                                        <p:tgtEl>
                                          <p:spTgt spid="13">
                                            <p:txEl>
                                              <p:pRg st="0" end="0"/>
                                            </p:txEl>
                                          </p:spTgt>
                                        </p:tgtEl>
                                      </p:cBhvr>
                                    </p:animEffect>
                                  </p:childTnLst>
                                </p:cTn>
                              </p:par>
                            </p:childTnLst>
                          </p:cTn>
                        </p:par>
                      </p:childTnLst>
                    </p:cTn>
                  </p:par>
                </p:childTnLst>
              </p:cTn>
              <p:nextCondLst>
                <p:cond evt="onClick" delay="0">
                  <p:tgtEl>
                    <p:spTgt spid="7"/>
                  </p:tgtEl>
                </p:cond>
              </p:nextCondLst>
            </p:seq>
          </p:childTnLst>
        </p:cTn>
      </p:par>
    </p:tnLst>
    <p:bldLst>
      <p:bldP spid="10" grpId="0" animBg="1"/>
      <p:bldP spid="11" grpId="0" animBg="1"/>
      <p:bldP spid="12" grpId="0" animBg="1"/>
      <p:bldP spid="13" grpId="0" build="p"/>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7700-D2E7-76DD-F981-DE328837B159}"/>
              </a:ext>
            </a:extLst>
          </p:cNvPr>
          <p:cNvSpPr>
            <a:spLocks noGrp="1"/>
          </p:cNvSpPr>
          <p:nvPr>
            <p:ph type="title"/>
          </p:nvPr>
        </p:nvSpPr>
        <p:spPr>
          <a:xfrm>
            <a:off x="1343472" y="116632"/>
            <a:ext cx="9296427" cy="654032"/>
          </a:xfrm>
        </p:spPr>
        <p:txBody>
          <a:bodyPr/>
          <a:lstStyle/>
          <a:p>
            <a:r>
              <a:rPr lang="en-IN" b="1" dirty="0">
                <a:solidFill>
                  <a:srgbClr val="E09C64"/>
                </a:solidFill>
              </a:rPr>
              <a:t>Just like a Violin!</a:t>
            </a:r>
          </a:p>
        </p:txBody>
      </p:sp>
      <p:sp>
        <p:nvSpPr>
          <p:cNvPr id="3" name="Text Placeholder 2">
            <a:extLst>
              <a:ext uri="{FF2B5EF4-FFF2-40B4-BE49-F238E27FC236}">
                <a16:creationId xmlns:a16="http://schemas.microsoft.com/office/drawing/2014/main" id="{F9B748E2-BABD-80A0-BBC0-E149413E11C0}"/>
              </a:ext>
            </a:extLst>
          </p:cNvPr>
          <p:cNvSpPr>
            <a:spLocks noGrp="1"/>
          </p:cNvSpPr>
          <p:nvPr>
            <p:ph type="body" sz="quarter" idx="10"/>
          </p:nvPr>
        </p:nvSpPr>
        <p:spPr>
          <a:xfrm>
            <a:off x="997942" y="2636912"/>
            <a:ext cx="3899180" cy="2088232"/>
          </a:xfrm>
        </p:spPr>
        <p:txBody>
          <a:bodyPr/>
          <a:lstStyle/>
          <a:p>
            <a:pPr marL="0" indent="0">
              <a:buNone/>
            </a:pPr>
            <a:r>
              <a:rPr lang="en-US" dirty="0"/>
              <a:t>If the strings are too loose or too tight, the violin won’t emit the desired sound.</a:t>
            </a:r>
            <a:endParaRPr lang="en-IN" dirty="0"/>
          </a:p>
        </p:txBody>
      </p:sp>
      <p:pic>
        <p:nvPicPr>
          <p:cNvPr id="1026" name="Picture 2" descr="Vector image of violin">
            <a:extLst>
              <a:ext uri="{FF2B5EF4-FFF2-40B4-BE49-F238E27FC236}">
                <a16:creationId xmlns:a16="http://schemas.microsoft.com/office/drawing/2014/main" id="{D2C1574A-B73A-9B71-86CB-15D88A23C8A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336" t="7156" r="7586" b="8698"/>
          <a:stretch/>
        </p:blipFill>
        <p:spPr bwMode="auto">
          <a:xfrm>
            <a:off x="4897122" y="1052736"/>
            <a:ext cx="5688632" cy="5497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74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EE3E8-40B3-7F03-AB4D-CA902C97A6CF}"/>
              </a:ext>
            </a:extLst>
          </p:cNvPr>
          <p:cNvSpPr>
            <a:spLocks noGrp="1"/>
          </p:cNvSpPr>
          <p:nvPr>
            <p:ph type="title"/>
          </p:nvPr>
        </p:nvSpPr>
        <p:spPr>
          <a:xfrm>
            <a:off x="4727848" y="717677"/>
            <a:ext cx="9296427" cy="654032"/>
          </a:xfrm>
        </p:spPr>
        <p:txBody>
          <a:bodyPr/>
          <a:lstStyle/>
          <a:p>
            <a:pPr algn="l"/>
            <a:r>
              <a:rPr lang="en-IN" b="1" dirty="0">
                <a:solidFill>
                  <a:schemeClr val="accent6"/>
                </a:solidFill>
              </a:rPr>
              <a:t>The Same Is True For Life!</a:t>
            </a:r>
          </a:p>
        </p:txBody>
      </p:sp>
      <p:sp>
        <p:nvSpPr>
          <p:cNvPr id="3" name="Text Placeholder 2">
            <a:extLst>
              <a:ext uri="{FF2B5EF4-FFF2-40B4-BE49-F238E27FC236}">
                <a16:creationId xmlns:a16="http://schemas.microsoft.com/office/drawing/2014/main" id="{3D87F6AB-9088-8C01-9B6D-B73FBCE0E3F7}"/>
              </a:ext>
            </a:extLst>
          </p:cNvPr>
          <p:cNvSpPr>
            <a:spLocks noGrp="1"/>
          </p:cNvSpPr>
          <p:nvPr>
            <p:ph type="body" sz="quarter" idx="10"/>
          </p:nvPr>
        </p:nvSpPr>
        <p:spPr>
          <a:xfrm>
            <a:off x="4295800" y="2334954"/>
            <a:ext cx="5899733" cy="2110544"/>
          </a:xfrm>
        </p:spPr>
        <p:txBody>
          <a:bodyPr/>
          <a:lstStyle/>
          <a:p>
            <a:pPr marL="715963" indent="-447675">
              <a:buFont typeface="Calibri" panose="020F0502020204030204" pitchFamily="34" charset="0"/>
              <a:buChar char="→"/>
            </a:pPr>
            <a:r>
              <a:rPr lang="en-US" dirty="0"/>
              <a:t>Being too rigid, we can’t change with the times</a:t>
            </a:r>
          </a:p>
          <a:p>
            <a:pPr marL="715963" indent="-447675">
              <a:buFont typeface="Calibri" panose="020F0502020204030204" pitchFamily="34" charset="0"/>
              <a:buChar char="→"/>
            </a:pPr>
            <a:r>
              <a:rPr lang="en-US" dirty="0"/>
              <a:t>Being too flexible, there won’t be discipline in our lives.</a:t>
            </a:r>
          </a:p>
        </p:txBody>
      </p:sp>
      <p:pic>
        <p:nvPicPr>
          <p:cNvPr id="5" name="Picture 4">
            <a:extLst>
              <a:ext uri="{FF2B5EF4-FFF2-40B4-BE49-F238E27FC236}">
                <a16:creationId xmlns:a16="http://schemas.microsoft.com/office/drawing/2014/main" id="{8EDBB61F-A8F6-1F1B-8B13-51DD2798504C}"/>
              </a:ext>
            </a:extLst>
          </p:cNvPr>
          <p:cNvPicPr>
            <a:picLocks noChangeAspect="1"/>
          </p:cNvPicPr>
          <p:nvPr/>
        </p:nvPicPr>
        <p:blipFill rotWithShape="1">
          <a:blip r:embed="rId3">
            <a:extLst>
              <a:ext uri="{28A0092B-C50C-407E-A947-70E740481C1C}">
                <a14:useLocalDpi xmlns:a14="http://schemas.microsoft.com/office/drawing/2010/main" val="0"/>
              </a:ext>
            </a:extLst>
          </a:blip>
          <a:srcRect l="27869" t="-1639" r="29509" b="1639"/>
          <a:stretch/>
        </p:blipFill>
        <p:spPr>
          <a:xfrm>
            <a:off x="1415480" y="687157"/>
            <a:ext cx="2304256" cy="5406139"/>
          </a:xfrm>
          <a:prstGeom prst="rect">
            <a:avLst/>
          </a:prstGeom>
        </p:spPr>
      </p:pic>
    </p:spTree>
    <p:extLst>
      <p:ext uri="{BB962C8B-B14F-4D97-AF65-F5344CB8AC3E}">
        <p14:creationId xmlns:p14="http://schemas.microsoft.com/office/powerpoint/2010/main" val="227519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8296" y="959153"/>
            <a:ext cx="3203440" cy="500042"/>
          </a:xfrm>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73678344-BA90-4966-BE23-0177B4F4B779}"/>
              </a:ext>
            </a:extLst>
          </p:cNvPr>
          <p:cNvGraphicFramePr>
            <a:graphicFrameLocks noGrp="1"/>
          </p:cNvGraphicFramePr>
          <p:nvPr>
            <p:extLst>
              <p:ext uri="{D42A27DB-BD31-4B8C-83A1-F6EECF244321}">
                <p14:modId xmlns:p14="http://schemas.microsoft.com/office/powerpoint/2010/main" val="2063829128"/>
              </p:ext>
            </p:extLst>
          </p:nvPr>
        </p:nvGraphicFramePr>
        <p:xfrm>
          <a:off x="1919536" y="1607176"/>
          <a:ext cx="8451182" cy="2064065"/>
        </p:xfrm>
        <a:graphic>
          <a:graphicData uri="http://schemas.openxmlformats.org/drawingml/2006/table">
            <a:tbl>
              <a:tblPr firstRow="1" bandRow="1">
                <a:tableStyleId>{5C22544A-7EE6-4342-B048-85BDC9FD1C3A}</a:tableStyleId>
              </a:tblPr>
              <a:tblGrid>
                <a:gridCol w="836751">
                  <a:extLst>
                    <a:ext uri="{9D8B030D-6E8A-4147-A177-3AD203B41FA5}">
                      <a16:colId xmlns:a16="http://schemas.microsoft.com/office/drawing/2014/main" val="20000"/>
                    </a:ext>
                  </a:extLst>
                </a:gridCol>
                <a:gridCol w="1323489">
                  <a:extLst>
                    <a:ext uri="{9D8B030D-6E8A-4147-A177-3AD203B41FA5}">
                      <a16:colId xmlns:a16="http://schemas.microsoft.com/office/drawing/2014/main" val="3247389562"/>
                    </a:ext>
                  </a:extLst>
                </a:gridCol>
                <a:gridCol w="6290942">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731471">
                <a:tc>
                  <a:txBody>
                    <a:bodyPr/>
                    <a:lstStyle/>
                    <a:p>
                      <a:r>
                        <a:rPr lang="en-IN" sz="1600" dirty="0"/>
                        <a:t>3</a:t>
                      </a:r>
                    </a:p>
                  </a:txBody>
                  <a:tcPr/>
                </a:tc>
                <a:tc>
                  <a:txBody>
                    <a:bodyPr/>
                    <a:lstStyle/>
                    <a:p>
                      <a:endParaRPr lang="en-IN" sz="1600" dirty="0"/>
                    </a:p>
                  </a:txBody>
                  <a:tcPr/>
                </a:tc>
                <a:tc>
                  <a:txBody>
                    <a:bodyPr/>
                    <a:lstStyle/>
                    <a:p>
                      <a:r>
                        <a:rPr lang="en-US" sz="1600" dirty="0"/>
                        <a:t>https://freesvg.org/vector-image-of-violin</a:t>
                      </a:r>
                      <a:endParaRPr lang="en-IN" sz="1600" dirty="0"/>
                    </a:p>
                  </a:txBody>
                  <a:tcPr/>
                </a:tc>
                <a:extLst>
                  <a:ext uri="{0D108BD9-81ED-4DB2-BD59-A6C34878D82A}">
                    <a16:rowId xmlns:a16="http://schemas.microsoft.com/office/drawing/2014/main" val="3718589136"/>
                  </a:ext>
                </a:extLst>
              </a:tr>
              <a:tr h="631554">
                <a:tc>
                  <a:txBody>
                    <a:bodyPr/>
                    <a:lstStyle/>
                    <a:p>
                      <a:r>
                        <a:rPr lang="en-IN" sz="1600" dirty="0"/>
                        <a:t>2, 4</a:t>
                      </a:r>
                    </a:p>
                  </a:txBody>
                  <a:tcPr/>
                </a:tc>
                <a:tc>
                  <a:txBody>
                    <a:bodyPr/>
                    <a:lstStyle/>
                    <a:p>
                      <a:endParaRPr lang="en-IN" sz="1600" dirty="0"/>
                    </a:p>
                  </a:txBody>
                  <a:tcPr/>
                </a:tc>
                <a:tc>
                  <a:txBody>
                    <a:bodyPr/>
                    <a:lstStyle/>
                    <a:p>
                      <a:r>
                        <a:rPr lang="en-IN" sz="1600" dirty="0"/>
                        <a:t>Hitaishi Desai, Created using Adobe Illustrator</a:t>
                      </a:r>
                    </a:p>
                    <a:p>
                      <a:endParaRPr lang="en-IN" sz="1600" dirty="0"/>
                    </a:p>
                  </a:txBody>
                  <a:tcPr/>
                </a:tc>
                <a:extLst>
                  <a:ext uri="{0D108BD9-81ED-4DB2-BD59-A6C34878D82A}">
                    <a16:rowId xmlns:a16="http://schemas.microsoft.com/office/drawing/2014/main" val="10001"/>
                  </a:ext>
                </a:extLst>
              </a:tr>
            </a:tbl>
          </a:graphicData>
        </a:graphic>
      </p:graphicFrame>
      <p:pic>
        <p:nvPicPr>
          <p:cNvPr id="6" name="Picture 5">
            <a:extLst>
              <a:ext uri="{FF2B5EF4-FFF2-40B4-BE49-F238E27FC236}">
                <a16:creationId xmlns:a16="http://schemas.microsoft.com/office/drawing/2014/main" id="{F80A5012-80E9-5C3F-F4DD-CFC9818E574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3341"/>
          <a:stretch/>
        </p:blipFill>
        <p:spPr>
          <a:xfrm rot="20771476">
            <a:off x="2746750" y="3071768"/>
            <a:ext cx="660697" cy="374341"/>
          </a:xfrm>
          <a:prstGeom prst="rect">
            <a:avLst/>
          </a:prstGeom>
        </p:spPr>
      </p:pic>
      <p:pic>
        <p:nvPicPr>
          <p:cNvPr id="8" name="Picture 7">
            <a:extLst>
              <a:ext uri="{FF2B5EF4-FFF2-40B4-BE49-F238E27FC236}">
                <a16:creationId xmlns:a16="http://schemas.microsoft.com/office/drawing/2014/main" id="{7C541A03-A821-3050-FD91-E1CBF4C4D1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10530" y="3076144"/>
            <a:ext cx="441430" cy="441430"/>
          </a:xfrm>
          <a:prstGeom prst="rect">
            <a:avLst/>
          </a:prstGeom>
        </p:spPr>
      </p:pic>
      <p:pic>
        <p:nvPicPr>
          <p:cNvPr id="9" name="Picture 8">
            <a:extLst>
              <a:ext uri="{FF2B5EF4-FFF2-40B4-BE49-F238E27FC236}">
                <a16:creationId xmlns:a16="http://schemas.microsoft.com/office/drawing/2014/main" id="{0205CCF8-B0E0-1830-DFDE-DD28BA8DAED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 b="209"/>
          <a:stretch/>
        </p:blipFill>
        <p:spPr>
          <a:xfrm>
            <a:off x="3312615" y="3194450"/>
            <a:ext cx="411502" cy="410642"/>
          </a:xfrm>
          <a:prstGeom prst="rect">
            <a:avLst/>
          </a:prstGeom>
        </p:spPr>
      </p:pic>
      <p:pic>
        <p:nvPicPr>
          <p:cNvPr id="10" name="Picture 2" descr="Vector image of violin">
            <a:extLst>
              <a:ext uri="{FF2B5EF4-FFF2-40B4-BE49-F238E27FC236}">
                <a16:creationId xmlns:a16="http://schemas.microsoft.com/office/drawing/2014/main" id="{8C4CD8DA-0E41-88A1-75A5-AD3CFCCBA501}"/>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5336" t="7156" r="7586" b="8698"/>
          <a:stretch/>
        </p:blipFill>
        <p:spPr bwMode="auto">
          <a:xfrm>
            <a:off x="3153715" y="2422740"/>
            <a:ext cx="456815" cy="4414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183</TotalTime>
  <Words>376</Words>
  <Application>Microsoft Office PowerPoint</Application>
  <PresentationFormat>Widescreen</PresentationFormat>
  <Paragraphs>45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Neither Rigid Nor Flexible</vt:lpstr>
      <vt:lpstr>How should a constitution be?</vt:lpstr>
      <vt:lpstr>Just like a Violin!</vt:lpstr>
      <vt:lpstr>The Same Is True For Life!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Shyam Sunder</cp:lastModifiedBy>
  <cp:revision>28</cp:revision>
  <dcterms:created xsi:type="dcterms:W3CDTF">2020-08-28T09:38:22Z</dcterms:created>
  <dcterms:modified xsi:type="dcterms:W3CDTF">2022-05-20T15:41:54Z</dcterms:modified>
</cp:coreProperties>
</file>