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4" r:id="rId4"/>
    <p:sldId id="265" r:id="rId5"/>
    <p:sldId id="263" r:id="rId6"/>
    <p:sldId id="261" r:id="rId7"/>
    <p:sldId id="262" r:id="rId8"/>
    <p:sldId id="303"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80" autoAdjust="0"/>
  </p:normalViewPr>
  <p:slideViewPr>
    <p:cSldViewPr>
      <p:cViewPr varScale="1">
        <p:scale>
          <a:sx n="60" d="100"/>
          <a:sy n="60" d="100"/>
        </p:scale>
        <p:origin x="818" y="29"/>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2/12/2023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Constitution_of_India_(31667825533).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https://www.freepik.com/free-vector/illustration-people-with-justice-order-icons_3776960.htm#page=1&amp;query=laws&amp;position=47 (rawpixel.com)</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52714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https://commons.wikimedia.org/wiki/File:Constitution_of_India_(31667825533).jpg</a:t>
            </a:r>
            <a:r>
              <a:rPr lang="en-US" sz="1200" dirty="0"/>
              <a:t> (Geospatial  World)</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409799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33365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i="1" dirty="0">
                <a:effectLst/>
                <a:latin typeface="Calibri" panose="020F0502020204030204" pitchFamily="34" charset="0"/>
                <a:ea typeface="Calibri" panose="020F0502020204030204" pitchFamily="34" charset="0"/>
              </a:rPr>
              <a:t>Question under section-II has short answers. These questions may be discussed in the class and then given as homework. </a:t>
            </a:r>
            <a:endParaRPr lang="en-US" sz="1800" dirty="0">
              <a:effectLst/>
              <a:latin typeface="Calibri" panose="020F0502020204030204" pitchFamily="34" charset="0"/>
              <a:ea typeface="Calibri" panose="020F0502020204030204" pitchFamily="34" charset="0"/>
            </a:endParaRP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177398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i="1" dirty="0">
                <a:effectLst/>
                <a:latin typeface="Calibri" panose="020F0502020204030204" pitchFamily="34" charset="0"/>
                <a:ea typeface="Calibri" panose="020F0502020204030204" pitchFamily="34" charset="0"/>
              </a:rPr>
              <a:t>Question No. 1 and 2 under section III has long answers. These questions may be given as homework.</a:t>
            </a:r>
            <a:endParaRPr lang="en-US" sz="1800" dirty="0">
              <a:effectLst/>
              <a:latin typeface="Calibri" panose="020F0502020204030204" pitchFamily="34" charset="0"/>
              <a:ea typeface="Calibri" panose="020F0502020204030204" pitchFamily="34" charset="0"/>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extLst>
      <p:ext uri="{BB962C8B-B14F-4D97-AF65-F5344CB8AC3E}">
        <p14:creationId xmlns:p14="http://schemas.microsoft.com/office/powerpoint/2010/main" val="250507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sz="1200" b="0" i="0" u="none" strike="noStrike" kern="1200" dirty="0">
              <a:solidFill>
                <a:schemeClr val="tx1"/>
              </a:solidFill>
              <a:effectLst/>
              <a:latin typeface="+mn-lt"/>
              <a:ea typeface="+mn-ea"/>
              <a:cs typeface="+mn-cs"/>
            </a:endParaRPr>
          </a:p>
          <a:p>
            <a:pPr rtl="0"/>
            <a:r>
              <a:rPr lang="en-IE" sz="1800" i="1" dirty="0">
                <a:effectLst/>
                <a:latin typeface="Calibri" panose="020F0502020204030204" pitchFamily="34" charset="0"/>
                <a:ea typeface="Calibri" panose="020F0502020204030204" pitchFamily="34" charset="0"/>
              </a:rPr>
              <a:t>Question No. 3, 4 and 5 under section-III are reflective in nature. The answers to these questions are not readily available in the textbook. The teacher may discuss the answers to these questions in the class to ignite the thinking skill among the students. These questions may also be given for home assignment.</a:t>
            </a:r>
          </a:p>
          <a:p>
            <a:pPr marL="0" marR="0" algn="just">
              <a:lnSpc>
                <a:spcPct val="113000"/>
              </a:lnSpc>
              <a:spcBef>
                <a:spcPts val="0"/>
              </a:spcBef>
              <a:spcAft>
                <a:spcPts val="0"/>
              </a:spcAft>
            </a:pPr>
            <a:r>
              <a:rPr lang="en-IE" sz="1800" i="1" dirty="0">
                <a:effectLst/>
                <a:latin typeface="Calibri" panose="020F0502020204030204" pitchFamily="34" charset="0"/>
                <a:ea typeface="Calibri" panose="020F0502020204030204" pitchFamily="34" charset="0"/>
              </a:rPr>
              <a:t>For </a:t>
            </a:r>
            <a:r>
              <a:rPr lang="en-IE" sz="1800" i="1" dirty="0" err="1">
                <a:effectLst/>
                <a:latin typeface="Calibri" panose="020F0502020204030204" pitchFamily="34" charset="0"/>
                <a:ea typeface="Calibri" panose="020F0502020204030204" pitchFamily="34" charset="0"/>
              </a:rPr>
              <a:t>qn</a:t>
            </a:r>
            <a:r>
              <a:rPr lang="en-IE" sz="1800" i="1" dirty="0">
                <a:effectLst/>
                <a:latin typeface="Calibri" panose="020F0502020204030204" pitchFamily="34" charset="0"/>
                <a:ea typeface="Calibri" panose="020F0502020204030204" pitchFamily="34" charset="0"/>
              </a:rPr>
              <a:t> 4. - There could be various answers. The students should be encouraged to pick examples from their own surroundings.</a:t>
            </a:r>
            <a:endParaRPr lang="en-US" sz="1800" dirty="0">
              <a:effectLst/>
              <a:latin typeface="Calibri" panose="020F0502020204030204" pitchFamily="34" charset="0"/>
              <a:ea typeface="Calibri" panose="020F0502020204030204" pitchFamily="34" charset="0"/>
            </a:endParaRPr>
          </a:p>
          <a:p>
            <a:pPr marL="685800" marR="0" algn="just">
              <a:lnSpc>
                <a:spcPct val="113000"/>
              </a:lnSpc>
              <a:spcBef>
                <a:spcPts val="0"/>
              </a:spcBef>
              <a:spcAft>
                <a:spcPts val="0"/>
              </a:spcAft>
            </a:pPr>
            <a:r>
              <a:rPr lang="en-IE"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rtl="0"/>
            <a:endParaRPr lang="en-IE" sz="1800" i="1" dirty="0">
              <a:effectLst/>
              <a:latin typeface="Calibri" panose="020F0502020204030204" pitchFamily="34" charset="0"/>
              <a:ea typeface="Calibri" panose="020F0502020204030204" pitchFamily="34" charset="0"/>
            </a:endParaRPr>
          </a:p>
          <a:p>
            <a:pPr rtl="0"/>
            <a:endParaRPr lang="en-US" sz="1800" dirty="0">
              <a:effectLst/>
              <a:latin typeface="Calibri" panose="020F0502020204030204" pitchFamily="34" charset="0"/>
              <a:ea typeface="Calibri" panose="020F0502020204030204" pitchFamily="34" charset="0"/>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8</a:t>
            </a:fld>
            <a:endParaRPr lang="en-IN"/>
          </a:p>
        </p:txBody>
      </p:sp>
    </p:spTree>
    <p:extLst>
      <p:ext uri="{BB962C8B-B14F-4D97-AF65-F5344CB8AC3E}">
        <p14:creationId xmlns:p14="http://schemas.microsoft.com/office/powerpoint/2010/main" val="66960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19" y="95208"/>
            <a:ext cx="678726" cy="720000"/>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1299" y="6042792"/>
            <a:ext cx="720000" cy="720000"/>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12598" y="95208"/>
            <a:ext cx="738701" cy="720000"/>
          </a:xfrm>
          <a:prstGeom prst="rect">
            <a:avLst/>
          </a:prstGeom>
        </p:spPr>
      </p:pic>
      <p:sp>
        <p:nvSpPr>
          <p:cNvPr id="4" name="TextBox 3">
            <a:extLst>
              <a:ext uri="{FF2B5EF4-FFF2-40B4-BE49-F238E27FC236}">
                <a16:creationId xmlns:a16="http://schemas.microsoft.com/office/drawing/2014/main" id="{A120F470-3693-9954-988B-96B639C7CF03}"/>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Graphical user interface, application&#10;&#10;Description automatically generated">
            <a:extLst>
              <a:ext uri="{FF2B5EF4-FFF2-40B4-BE49-F238E27FC236}">
                <a16:creationId xmlns:a16="http://schemas.microsoft.com/office/drawing/2014/main" id="{F8BD128D-DFC7-14FE-744B-8C56BBC182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1299" y="604279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A2A4EE51-F265-ABE4-BD5E-F5666A5B0E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2598" y="95208"/>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3" name="Picture 2" descr="Graphical user interface, application&#10;&#10;Description automatically generated">
            <a:extLst>
              <a:ext uri="{FF2B5EF4-FFF2-40B4-BE49-F238E27FC236}">
                <a16:creationId xmlns:a16="http://schemas.microsoft.com/office/drawing/2014/main" id="{E0147C26-2572-002B-C677-04D0BB285F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1299" y="604279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37CC845F-1E3C-1D67-0A1A-3495A531A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2598" y="95208"/>
            <a:ext cx="738701" cy="72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Constitution_of_India_(31667825533).jp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975E52-6736-AFBD-3B78-E1462AC1558B}"/>
              </a:ext>
            </a:extLst>
          </p:cNvPr>
          <p:cNvSpPr>
            <a:spLocks noGrp="1" noChangeAspect="1"/>
          </p:cNvSpPr>
          <p:nvPr>
            <p:ph type="ctrTitle"/>
          </p:nvPr>
        </p:nvSpPr>
        <p:spPr>
          <a:xfrm>
            <a:off x="2198616" y="3651755"/>
            <a:ext cx="7823614" cy="1511259"/>
          </a:xfrm>
          <a:ln w="19050">
            <a:solidFill>
              <a:schemeClr val="tx1">
                <a:lumMod val="85000"/>
                <a:lumOff val="15000"/>
              </a:schemeClr>
            </a:solidFill>
          </a:ln>
        </p:spPr>
        <p:txBody>
          <a:bodyPr/>
          <a:lstStyle/>
          <a:p>
            <a:r>
              <a:rPr lang="en-IN" b="1" dirty="0" err="1"/>
              <a:t>Constitution_Revision</a:t>
            </a:r>
            <a:endParaRPr lang="en-IN" b="1" dirty="0"/>
          </a:p>
        </p:txBody>
      </p:sp>
      <p:sp>
        <p:nvSpPr>
          <p:cNvPr id="6" name="Freeform: Shape 5">
            <a:extLst>
              <a:ext uri="{FF2B5EF4-FFF2-40B4-BE49-F238E27FC236}">
                <a16:creationId xmlns:a16="http://schemas.microsoft.com/office/drawing/2014/main" id="{99CD3647-FF13-B4C9-B39C-4AFB939BD6A9}"/>
              </a:ext>
            </a:extLst>
          </p:cNvPr>
          <p:cNvSpPr>
            <a:spLocks noChangeAspect="1"/>
          </p:cNvSpPr>
          <p:nvPr/>
        </p:nvSpPr>
        <p:spPr>
          <a:xfrm>
            <a:off x="1731978" y="3631232"/>
            <a:ext cx="1024521" cy="1552304"/>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D629"/>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7" name="Freeform: Shape 6">
            <a:extLst>
              <a:ext uri="{FF2B5EF4-FFF2-40B4-BE49-F238E27FC236}">
                <a16:creationId xmlns:a16="http://schemas.microsoft.com/office/drawing/2014/main" id="{B0F6D25D-B785-B8F9-EF82-80C75F4C50D1}"/>
              </a:ext>
            </a:extLst>
          </p:cNvPr>
          <p:cNvSpPr>
            <a:spLocks noChangeAspect="1"/>
          </p:cNvSpPr>
          <p:nvPr/>
        </p:nvSpPr>
        <p:spPr>
          <a:xfrm flipH="1">
            <a:off x="9497899" y="3586416"/>
            <a:ext cx="990969" cy="1604194"/>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 name="connsiteX0" fmla="*/ 396044 w 720080"/>
              <a:gd name="connsiteY0" fmla="*/ 0 h 792089"/>
              <a:gd name="connsiteX1" fmla="*/ 720080 w 720080"/>
              <a:gd name="connsiteY1" fmla="*/ 0 h 792089"/>
              <a:gd name="connsiteX2" fmla="*/ 720080 w 720080"/>
              <a:gd name="connsiteY2" fmla="*/ 1 h 792089"/>
              <a:gd name="connsiteX3" fmla="*/ 603582 w 720080"/>
              <a:gd name="connsiteY3" fmla="*/ 786382 h 792089"/>
              <a:gd name="connsiteX4" fmla="*/ 720080 w 720080"/>
              <a:gd name="connsiteY4" fmla="*/ 792089 h 792089"/>
              <a:gd name="connsiteX5" fmla="*/ 720080 w 720080"/>
              <a:gd name="connsiteY5" fmla="*/ 792088 h 792089"/>
              <a:gd name="connsiteX6" fmla="*/ 396044 w 720080"/>
              <a:gd name="connsiteY6" fmla="*/ 792088 h 792089"/>
              <a:gd name="connsiteX7" fmla="*/ 0 w 720080"/>
              <a:gd name="connsiteY7" fmla="*/ 396044 h 792089"/>
              <a:gd name="connsiteX8" fmla="*/ 396044 w 720080"/>
              <a:gd name="connsiteY8" fmla="*/ 0 h 792089"/>
              <a:gd name="connsiteX0" fmla="*/ 396044 w 1193493"/>
              <a:gd name="connsiteY0" fmla="*/ 0 h 792089"/>
              <a:gd name="connsiteX1" fmla="*/ 720080 w 1193493"/>
              <a:gd name="connsiteY1" fmla="*/ 0 h 792089"/>
              <a:gd name="connsiteX2" fmla="*/ 1193493 w 1193493"/>
              <a:gd name="connsiteY2" fmla="*/ 51363 h 792089"/>
              <a:gd name="connsiteX3" fmla="*/ 603582 w 1193493"/>
              <a:gd name="connsiteY3" fmla="*/ 786382 h 792089"/>
              <a:gd name="connsiteX4" fmla="*/ 720080 w 1193493"/>
              <a:gd name="connsiteY4" fmla="*/ 792089 h 792089"/>
              <a:gd name="connsiteX5" fmla="*/ 720080 w 1193493"/>
              <a:gd name="connsiteY5" fmla="*/ 792088 h 792089"/>
              <a:gd name="connsiteX6" fmla="*/ 396044 w 1193493"/>
              <a:gd name="connsiteY6" fmla="*/ 792088 h 792089"/>
              <a:gd name="connsiteX7" fmla="*/ 0 w 1193493"/>
              <a:gd name="connsiteY7" fmla="*/ 396044 h 792089"/>
              <a:gd name="connsiteX8" fmla="*/ 396044 w 1193493"/>
              <a:gd name="connsiteY8" fmla="*/ 0 h 792089"/>
              <a:gd name="connsiteX0" fmla="*/ 396044 w 1193493"/>
              <a:gd name="connsiteY0" fmla="*/ 0 h 792089"/>
              <a:gd name="connsiteX1" fmla="*/ 720080 w 1193493"/>
              <a:gd name="connsiteY1" fmla="*/ 0 h 792089"/>
              <a:gd name="connsiteX2" fmla="*/ 1193493 w 1193493"/>
              <a:gd name="connsiteY2" fmla="*/ 51363 h 792089"/>
              <a:gd name="connsiteX3" fmla="*/ 694373 w 1193493"/>
              <a:gd name="connsiteY3" fmla="*/ 774969 h 792089"/>
              <a:gd name="connsiteX4" fmla="*/ 720080 w 1193493"/>
              <a:gd name="connsiteY4" fmla="*/ 792089 h 792089"/>
              <a:gd name="connsiteX5" fmla="*/ 720080 w 1193493"/>
              <a:gd name="connsiteY5" fmla="*/ 792088 h 792089"/>
              <a:gd name="connsiteX6" fmla="*/ 396044 w 1193493"/>
              <a:gd name="connsiteY6" fmla="*/ 792088 h 792089"/>
              <a:gd name="connsiteX7" fmla="*/ 0 w 1193493"/>
              <a:gd name="connsiteY7" fmla="*/ 396044 h 792089"/>
              <a:gd name="connsiteX8" fmla="*/ 396044 w 1193493"/>
              <a:gd name="connsiteY8" fmla="*/ 0 h 792089"/>
              <a:gd name="connsiteX0" fmla="*/ 396044 w 1316710"/>
              <a:gd name="connsiteY0" fmla="*/ 0 h 792089"/>
              <a:gd name="connsiteX1" fmla="*/ 720080 w 1316710"/>
              <a:gd name="connsiteY1" fmla="*/ 0 h 792089"/>
              <a:gd name="connsiteX2" fmla="*/ 1316710 w 1316710"/>
              <a:gd name="connsiteY2" fmla="*/ 22829 h 792089"/>
              <a:gd name="connsiteX3" fmla="*/ 694373 w 1316710"/>
              <a:gd name="connsiteY3" fmla="*/ 774969 h 792089"/>
              <a:gd name="connsiteX4" fmla="*/ 720080 w 1316710"/>
              <a:gd name="connsiteY4" fmla="*/ 792089 h 792089"/>
              <a:gd name="connsiteX5" fmla="*/ 720080 w 1316710"/>
              <a:gd name="connsiteY5" fmla="*/ 792088 h 792089"/>
              <a:gd name="connsiteX6" fmla="*/ 396044 w 1316710"/>
              <a:gd name="connsiteY6" fmla="*/ 792088 h 792089"/>
              <a:gd name="connsiteX7" fmla="*/ 0 w 1316710"/>
              <a:gd name="connsiteY7" fmla="*/ 396044 h 792089"/>
              <a:gd name="connsiteX8" fmla="*/ 396044 w 1316710"/>
              <a:gd name="connsiteY8" fmla="*/ 0 h 792089"/>
              <a:gd name="connsiteX0" fmla="*/ 396044 w 1280776"/>
              <a:gd name="connsiteY0" fmla="*/ 17119 h 809208"/>
              <a:gd name="connsiteX1" fmla="*/ 720080 w 1280776"/>
              <a:gd name="connsiteY1" fmla="*/ 17119 h 809208"/>
              <a:gd name="connsiteX2" fmla="*/ 1280776 w 1280776"/>
              <a:gd name="connsiteY2" fmla="*/ 0 h 809208"/>
              <a:gd name="connsiteX3" fmla="*/ 694373 w 1280776"/>
              <a:gd name="connsiteY3" fmla="*/ 792088 h 809208"/>
              <a:gd name="connsiteX4" fmla="*/ 720080 w 1280776"/>
              <a:gd name="connsiteY4" fmla="*/ 809208 h 809208"/>
              <a:gd name="connsiteX5" fmla="*/ 720080 w 1280776"/>
              <a:gd name="connsiteY5" fmla="*/ 809207 h 809208"/>
              <a:gd name="connsiteX6" fmla="*/ 396044 w 1280776"/>
              <a:gd name="connsiteY6" fmla="*/ 809207 h 809208"/>
              <a:gd name="connsiteX7" fmla="*/ 0 w 1280776"/>
              <a:gd name="connsiteY7" fmla="*/ 413163 h 809208"/>
              <a:gd name="connsiteX8" fmla="*/ 396044 w 1280776"/>
              <a:gd name="connsiteY8" fmla="*/ 17119 h 809208"/>
              <a:gd name="connsiteX0" fmla="*/ 396044 w 1273589"/>
              <a:gd name="connsiteY0" fmla="*/ 0 h 792089"/>
              <a:gd name="connsiteX1" fmla="*/ 720080 w 1273589"/>
              <a:gd name="connsiteY1" fmla="*/ 0 h 792089"/>
              <a:gd name="connsiteX2" fmla="*/ 1273589 w 1273589"/>
              <a:gd name="connsiteY2" fmla="*/ 11415 h 792089"/>
              <a:gd name="connsiteX3" fmla="*/ 694373 w 1273589"/>
              <a:gd name="connsiteY3" fmla="*/ 774969 h 792089"/>
              <a:gd name="connsiteX4" fmla="*/ 720080 w 1273589"/>
              <a:gd name="connsiteY4" fmla="*/ 792089 h 792089"/>
              <a:gd name="connsiteX5" fmla="*/ 720080 w 1273589"/>
              <a:gd name="connsiteY5" fmla="*/ 792088 h 792089"/>
              <a:gd name="connsiteX6" fmla="*/ 396044 w 1273589"/>
              <a:gd name="connsiteY6" fmla="*/ 792088 h 792089"/>
              <a:gd name="connsiteX7" fmla="*/ 0 w 1273589"/>
              <a:gd name="connsiteY7" fmla="*/ 396044 h 792089"/>
              <a:gd name="connsiteX8" fmla="*/ 396044 w 1273589"/>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589" h="792089">
                <a:moveTo>
                  <a:pt x="396044" y="0"/>
                </a:moveTo>
                <a:lnTo>
                  <a:pt x="720080" y="0"/>
                </a:lnTo>
                <a:lnTo>
                  <a:pt x="1273589" y="11415"/>
                </a:lnTo>
                <a:lnTo>
                  <a:pt x="694373" y="77496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D62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pic>
        <p:nvPicPr>
          <p:cNvPr id="8" name="Picture 2" descr="Illustration of people with justice and order icons Free Vector">
            <a:extLst>
              <a:ext uri="{FF2B5EF4-FFF2-40B4-BE49-F238E27FC236}">
                <a16:creationId xmlns:a16="http://schemas.microsoft.com/office/drawing/2014/main" id="{4CE8C266-19EE-0613-B532-FA7C32446F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51" b="5797"/>
          <a:stretch/>
        </p:blipFill>
        <p:spPr bwMode="auto">
          <a:xfrm>
            <a:off x="3860096" y="330972"/>
            <a:ext cx="4471807" cy="3173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a:extLst>
              <a:ext uri="{FF2B5EF4-FFF2-40B4-BE49-F238E27FC236}">
                <a16:creationId xmlns:a16="http://schemas.microsoft.com/office/drawing/2014/main" id="{DFB5EED8-D87A-E8C1-973E-95C878E947B7}"/>
              </a:ext>
            </a:extLst>
          </p:cNvPr>
          <p:cNvSpPr/>
          <p:nvPr/>
        </p:nvSpPr>
        <p:spPr>
          <a:xfrm>
            <a:off x="2423592" y="181331"/>
            <a:ext cx="7560840" cy="720080"/>
          </a:xfrm>
          <a:prstGeom prst="horizontalScroll">
            <a:avLst/>
          </a:prstGeom>
          <a:solidFill>
            <a:schemeClr val="accent6">
              <a:lumMod val="20000"/>
              <a:lumOff val="80000"/>
            </a:schemeClr>
          </a:solidFill>
          <a:ln w="28575">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600" dirty="0"/>
              <a:t>Section I – QI) Very Short Questions</a:t>
            </a:r>
            <a:endParaRPr lang="en-US" sz="3600" b="1" dirty="0">
              <a:latin typeface="Calibri" pitchFamily="34" charset="0"/>
              <a:cs typeface="Calibri" pitchFamily="34" charset="0"/>
            </a:endParaRPr>
          </a:p>
        </p:txBody>
      </p:sp>
      <p:grpSp>
        <p:nvGrpSpPr>
          <p:cNvPr id="5" name="Group 4">
            <a:extLst>
              <a:ext uri="{FF2B5EF4-FFF2-40B4-BE49-F238E27FC236}">
                <a16:creationId xmlns:a16="http://schemas.microsoft.com/office/drawing/2014/main" id="{7BAA2A2A-674B-5C54-E595-C0BFE6B55221}"/>
              </a:ext>
            </a:extLst>
          </p:cNvPr>
          <p:cNvGrpSpPr/>
          <p:nvPr/>
        </p:nvGrpSpPr>
        <p:grpSpPr>
          <a:xfrm>
            <a:off x="659629" y="1515054"/>
            <a:ext cx="11024076" cy="861392"/>
            <a:chOff x="1199456" y="1412776"/>
            <a:chExt cx="11024076" cy="861392"/>
          </a:xfrm>
        </p:grpSpPr>
        <p:grpSp>
          <p:nvGrpSpPr>
            <p:cNvPr id="6" name="Group 5">
              <a:extLst>
                <a:ext uri="{FF2B5EF4-FFF2-40B4-BE49-F238E27FC236}">
                  <a16:creationId xmlns:a16="http://schemas.microsoft.com/office/drawing/2014/main" id="{941EC87E-83C4-7B22-D373-240926379E5E}"/>
                </a:ext>
              </a:extLst>
            </p:cNvPr>
            <p:cNvGrpSpPr/>
            <p:nvPr/>
          </p:nvGrpSpPr>
          <p:grpSpPr>
            <a:xfrm>
              <a:off x="1199456" y="1412776"/>
              <a:ext cx="11024076" cy="861392"/>
              <a:chOff x="2385391" y="1325217"/>
              <a:chExt cx="7258754" cy="861392"/>
            </a:xfrm>
            <a:effectLst>
              <a:outerShdw blurRad="101600" dist="165100" dir="8100000" algn="tr" rotWithShape="0">
                <a:prstClr val="black">
                  <a:alpha val="40000"/>
                </a:prstClr>
              </a:outerShdw>
            </a:effectLst>
          </p:grpSpPr>
          <p:sp>
            <p:nvSpPr>
              <p:cNvPr id="8" name="Parallelogram 7">
                <a:extLst>
                  <a:ext uri="{FF2B5EF4-FFF2-40B4-BE49-F238E27FC236}">
                    <a16:creationId xmlns:a16="http://schemas.microsoft.com/office/drawing/2014/main" id="{70AB5EA7-AE77-B7EC-F20B-996EF11E05E0}"/>
                  </a:ext>
                </a:extLst>
              </p:cNvPr>
              <p:cNvSpPr/>
              <p:nvPr/>
            </p:nvSpPr>
            <p:spPr>
              <a:xfrm>
                <a:off x="2385391" y="1325217"/>
                <a:ext cx="755376" cy="861392"/>
              </a:xfrm>
              <a:prstGeom prst="parallelogram">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1</a:t>
                </a:r>
                <a:r>
                  <a:rPr lang="en-IN" dirty="0"/>
                  <a:t>.</a:t>
                </a:r>
              </a:p>
            </p:txBody>
          </p:sp>
          <p:sp>
            <p:nvSpPr>
              <p:cNvPr id="9" name="Parallelogram 8">
                <a:extLst>
                  <a:ext uri="{FF2B5EF4-FFF2-40B4-BE49-F238E27FC236}">
                    <a16:creationId xmlns:a16="http://schemas.microsoft.com/office/drawing/2014/main" id="{569D3498-A956-0BFC-9889-B6DB48AE9C81}"/>
                  </a:ext>
                </a:extLst>
              </p:cNvPr>
              <p:cNvSpPr/>
              <p:nvPr/>
            </p:nvSpPr>
            <p:spPr>
              <a:xfrm>
                <a:off x="2954351" y="1325217"/>
                <a:ext cx="6689794"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7" name="TextBox 6">
              <a:extLst>
                <a:ext uri="{FF2B5EF4-FFF2-40B4-BE49-F238E27FC236}">
                  <a16:creationId xmlns:a16="http://schemas.microsoft.com/office/drawing/2014/main" id="{BC5848CC-4946-56EB-EB97-BDD4298BD9B4}"/>
                </a:ext>
              </a:extLst>
            </p:cNvPr>
            <p:cNvSpPr txBox="1"/>
            <p:nvPr/>
          </p:nvSpPr>
          <p:spPr>
            <a:xfrm>
              <a:off x="2185221" y="1564100"/>
              <a:ext cx="9289032" cy="558743"/>
            </a:xfrm>
            <a:prstGeom prst="rect">
              <a:avLst/>
            </a:prstGeom>
            <a:noFill/>
          </p:spPr>
          <p:txBody>
            <a:bodyPr wrap="square">
              <a:spAutoFit/>
            </a:bodyPr>
            <a:lstStyle/>
            <a:p>
              <a:pPr>
                <a:lnSpc>
                  <a:spcPct val="115000"/>
                </a:lnSpc>
                <a:spcAft>
                  <a:spcPts val="10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Name two countrie</a:t>
              </a:r>
              <a:r>
                <a:rPr lang="en-US" sz="2800" dirty="0">
                  <a:latin typeface="Calibri" panose="020F0502020204030204" pitchFamily="34" charset="0"/>
                  <a:ea typeface="Calibri" panose="020F0502020204030204" pitchFamily="34" charset="0"/>
                  <a:cs typeface="Times New Roman" panose="02020603050405020304" pitchFamily="18" charset="0"/>
                </a:rPr>
                <a:t>s which do not have a written constitution.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 name="TextBox 21">
            <a:extLst>
              <a:ext uri="{FF2B5EF4-FFF2-40B4-BE49-F238E27FC236}">
                <a16:creationId xmlns:a16="http://schemas.microsoft.com/office/drawing/2014/main" id="{D28A2CA0-A90C-93FF-CBBD-5D75401186AF}"/>
              </a:ext>
            </a:extLst>
          </p:cNvPr>
          <p:cNvSpPr txBox="1"/>
          <p:nvPr/>
        </p:nvSpPr>
        <p:spPr>
          <a:xfrm>
            <a:off x="1412863" y="2689311"/>
            <a:ext cx="10274797" cy="523220"/>
          </a:xfrm>
          <a:prstGeom prst="rect">
            <a:avLst/>
          </a:prstGeom>
          <a:noFill/>
        </p:spPr>
        <p:txBody>
          <a:bodyPr wrap="square" rtlCol="0">
            <a:spAutoFit/>
          </a:bodyPr>
          <a:lstStyle/>
          <a:p>
            <a:r>
              <a:rPr lang="en-US" sz="2800" dirty="0"/>
              <a:t>Possible answers :- </a:t>
            </a:r>
            <a:r>
              <a:rPr lang="en-IE" sz="2800" i="1" dirty="0">
                <a:effectLst/>
                <a:latin typeface="Calibri" panose="020F0502020204030204" pitchFamily="34" charset="0"/>
                <a:ea typeface="Calibri" panose="020F0502020204030204" pitchFamily="34" charset="0"/>
              </a:rPr>
              <a:t>Israel, New Zealand, Saudi Arabia, UK, Canada</a:t>
            </a:r>
            <a:endParaRPr lang="en-US" sz="2800" dirty="0"/>
          </a:p>
        </p:txBody>
      </p:sp>
      <p:grpSp>
        <p:nvGrpSpPr>
          <p:cNvPr id="23" name="Group 22">
            <a:extLst>
              <a:ext uri="{FF2B5EF4-FFF2-40B4-BE49-F238E27FC236}">
                <a16:creationId xmlns:a16="http://schemas.microsoft.com/office/drawing/2014/main" id="{CCE3D319-9F2E-BB21-2901-19787FE9B3EC}"/>
              </a:ext>
            </a:extLst>
          </p:cNvPr>
          <p:cNvGrpSpPr/>
          <p:nvPr/>
        </p:nvGrpSpPr>
        <p:grpSpPr>
          <a:xfrm>
            <a:off x="248551" y="4194838"/>
            <a:ext cx="11694897" cy="861392"/>
            <a:chOff x="1199456" y="1412776"/>
            <a:chExt cx="11694897" cy="861392"/>
          </a:xfrm>
        </p:grpSpPr>
        <p:grpSp>
          <p:nvGrpSpPr>
            <p:cNvPr id="24" name="Group 23">
              <a:extLst>
                <a:ext uri="{FF2B5EF4-FFF2-40B4-BE49-F238E27FC236}">
                  <a16:creationId xmlns:a16="http://schemas.microsoft.com/office/drawing/2014/main" id="{503CE300-70AB-8A55-BBA4-49C9262875DA}"/>
                </a:ext>
              </a:extLst>
            </p:cNvPr>
            <p:cNvGrpSpPr/>
            <p:nvPr/>
          </p:nvGrpSpPr>
          <p:grpSpPr>
            <a:xfrm>
              <a:off x="1199456" y="1412776"/>
              <a:ext cx="11694897" cy="861392"/>
              <a:chOff x="2385391" y="1325217"/>
              <a:chExt cx="7700453" cy="861392"/>
            </a:xfrm>
            <a:effectLst>
              <a:outerShdw blurRad="101600" dist="165100" dir="8100000" algn="tr" rotWithShape="0">
                <a:prstClr val="black">
                  <a:alpha val="40000"/>
                </a:prstClr>
              </a:outerShdw>
            </a:effectLst>
          </p:grpSpPr>
          <p:sp>
            <p:nvSpPr>
              <p:cNvPr id="26" name="Parallelogram 25">
                <a:extLst>
                  <a:ext uri="{FF2B5EF4-FFF2-40B4-BE49-F238E27FC236}">
                    <a16:creationId xmlns:a16="http://schemas.microsoft.com/office/drawing/2014/main" id="{59BF0BFA-2D3C-1923-E3A5-DD1E66C89DB3}"/>
                  </a:ext>
                </a:extLst>
              </p:cNvPr>
              <p:cNvSpPr/>
              <p:nvPr/>
            </p:nvSpPr>
            <p:spPr>
              <a:xfrm>
                <a:off x="2385391" y="1325217"/>
                <a:ext cx="755376" cy="861392"/>
              </a:xfrm>
              <a:prstGeom prst="parallelogram">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2</a:t>
                </a:r>
                <a:r>
                  <a:rPr lang="en-IN" dirty="0"/>
                  <a:t>.</a:t>
                </a:r>
              </a:p>
            </p:txBody>
          </p:sp>
          <p:sp>
            <p:nvSpPr>
              <p:cNvPr id="27" name="Parallelogram 26">
                <a:extLst>
                  <a:ext uri="{FF2B5EF4-FFF2-40B4-BE49-F238E27FC236}">
                    <a16:creationId xmlns:a16="http://schemas.microsoft.com/office/drawing/2014/main" id="{86785E92-8E35-CAE4-7709-A8C23455C278}"/>
                  </a:ext>
                </a:extLst>
              </p:cNvPr>
              <p:cNvSpPr/>
              <p:nvPr/>
            </p:nvSpPr>
            <p:spPr>
              <a:xfrm>
                <a:off x="2954351" y="1325217"/>
                <a:ext cx="7131493"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29638562-A09B-B452-308D-7A2B02133544}"/>
                </a:ext>
              </a:extLst>
            </p:cNvPr>
            <p:cNvSpPr txBox="1"/>
            <p:nvPr/>
          </p:nvSpPr>
          <p:spPr>
            <a:xfrm>
              <a:off x="1653157" y="1581862"/>
              <a:ext cx="11161240" cy="523220"/>
            </a:xfrm>
            <a:prstGeom prst="rect">
              <a:avLst/>
            </a:prstGeom>
            <a:noFill/>
          </p:spPr>
          <p:txBody>
            <a:bodyPr wrap="square">
              <a:spAutoFit/>
            </a:bodyPr>
            <a:lstStyle/>
            <a:p>
              <a:pPr marL="914400" marR="0" indent="-228600">
                <a:spcBef>
                  <a:spcPts val="0"/>
                </a:spcBef>
                <a:spcAft>
                  <a:spcPts val="500"/>
                </a:spcAft>
              </a:pPr>
              <a:r>
                <a:rPr lang="en-IE" sz="2800" dirty="0">
                  <a:effectLst/>
                  <a:latin typeface="Calibri" panose="020F0502020204030204" pitchFamily="34" charset="0"/>
                  <a:ea typeface="Calibri" panose="020F0502020204030204" pitchFamily="34" charset="0"/>
                </a:rPr>
                <a:t>Name two countries other than India that have a written constitution.</a:t>
              </a:r>
              <a:endParaRPr lang="en-US" sz="2800" dirty="0">
                <a:effectLst/>
                <a:latin typeface="Calibri" panose="020F0502020204030204" pitchFamily="34" charset="0"/>
                <a:ea typeface="Calibri" panose="020F0502020204030204" pitchFamily="34" charset="0"/>
              </a:endParaRPr>
            </a:p>
          </p:txBody>
        </p:sp>
      </p:grpSp>
      <p:sp>
        <p:nvSpPr>
          <p:cNvPr id="28" name="TextBox 27">
            <a:extLst>
              <a:ext uri="{FF2B5EF4-FFF2-40B4-BE49-F238E27FC236}">
                <a16:creationId xmlns:a16="http://schemas.microsoft.com/office/drawing/2014/main" id="{E754C4AF-F948-4851-74BB-96D0562A7EE4}"/>
              </a:ext>
            </a:extLst>
          </p:cNvPr>
          <p:cNvSpPr txBox="1"/>
          <p:nvPr/>
        </p:nvSpPr>
        <p:spPr>
          <a:xfrm>
            <a:off x="1361904" y="5342946"/>
            <a:ext cx="10274797" cy="523220"/>
          </a:xfrm>
          <a:prstGeom prst="rect">
            <a:avLst/>
          </a:prstGeom>
          <a:noFill/>
        </p:spPr>
        <p:txBody>
          <a:bodyPr wrap="square" rtlCol="0">
            <a:spAutoFit/>
          </a:bodyPr>
          <a:lstStyle/>
          <a:p>
            <a:r>
              <a:rPr lang="en-US" sz="2800" dirty="0"/>
              <a:t>Possible answers :- </a:t>
            </a:r>
            <a:r>
              <a:rPr lang="en-IE" sz="2800" i="1" dirty="0">
                <a:effectLst/>
                <a:latin typeface="Calibri" panose="020F0502020204030204" pitchFamily="34" charset="0"/>
                <a:ea typeface="Calibri" panose="020F0502020204030204" pitchFamily="34" charset="0"/>
              </a:rPr>
              <a:t>US, France, Sri Lanka, Nepal, Bangladesh</a:t>
            </a:r>
            <a:endParaRPr lang="en-US" sz="2800" dirty="0"/>
          </a:p>
        </p:txBody>
      </p:sp>
      <p:sp>
        <p:nvSpPr>
          <p:cNvPr id="2" name="TextBox 1">
            <a:extLst>
              <a:ext uri="{FF2B5EF4-FFF2-40B4-BE49-F238E27FC236}">
                <a16:creationId xmlns:a16="http://schemas.microsoft.com/office/drawing/2014/main" id="{B14DEC29-489A-72AD-3F21-5F70D7DA8268}"/>
              </a:ext>
            </a:extLst>
          </p:cNvPr>
          <p:cNvSpPr txBox="1"/>
          <p:nvPr/>
        </p:nvSpPr>
        <p:spPr>
          <a:xfrm>
            <a:off x="2855640" y="6307337"/>
            <a:ext cx="3439088" cy="369332"/>
          </a:xfrm>
          <a:prstGeom prst="rect">
            <a:avLst/>
          </a:prstGeom>
          <a:solidFill>
            <a:schemeClr val="accent6">
              <a:lumMod val="75000"/>
            </a:schemeClr>
          </a:solidFill>
        </p:spPr>
        <p:txBody>
          <a:bodyPr wrap="square" rtlCol="0">
            <a:spAutoFit/>
          </a:bodyPr>
          <a:lstStyle/>
          <a:p>
            <a:pPr algn="ctr"/>
            <a:r>
              <a:rPr lang="en-IN" dirty="0">
                <a:solidFill>
                  <a:schemeClr val="bg1"/>
                </a:solidFill>
              </a:rPr>
              <a:t>Click to get the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75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a:extLst>
              <a:ext uri="{FF2B5EF4-FFF2-40B4-BE49-F238E27FC236}">
                <a16:creationId xmlns:a16="http://schemas.microsoft.com/office/drawing/2014/main" id="{DFB5EED8-D87A-E8C1-973E-95C878E947B7}"/>
              </a:ext>
            </a:extLst>
          </p:cNvPr>
          <p:cNvSpPr/>
          <p:nvPr/>
        </p:nvSpPr>
        <p:spPr>
          <a:xfrm>
            <a:off x="2423592" y="181331"/>
            <a:ext cx="6732612" cy="720080"/>
          </a:xfrm>
          <a:prstGeom prst="horizontalScroll">
            <a:avLst/>
          </a:prstGeom>
          <a:solidFill>
            <a:schemeClr val="accent6">
              <a:lumMod val="20000"/>
              <a:lumOff val="80000"/>
            </a:schemeClr>
          </a:solidFill>
          <a:ln w="28575">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600" dirty="0"/>
              <a:t>I) Very Short Questions</a:t>
            </a:r>
            <a:endParaRPr lang="en-US" sz="3600" b="1" dirty="0">
              <a:latin typeface="Calibri" pitchFamily="34" charset="0"/>
              <a:cs typeface="Calibri" pitchFamily="34" charset="0"/>
            </a:endParaRPr>
          </a:p>
        </p:txBody>
      </p:sp>
      <p:grpSp>
        <p:nvGrpSpPr>
          <p:cNvPr id="5" name="Group 4">
            <a:extLst>
              <a:ext uri="{FF2B5EF4-FFF2-40B4-BE49-F238E27FC236}">
                <a16:creationId xmlns:a16="http://schemas.microsoft.com/office/drawing/2014/main" id="{7BAA2A2A-674B-5C54-E595-C0BFE6B55221}"/>
              </a:ext>
            </a:extLst>
          </p:cNvPr>
          <p:cNvGrpSpPr/>
          <p:nvPr/>
        </p:nvGrpSpPr>
        <p:grpSpPr>
          <a:xfrm>
            <a:off x="659629" y="1371075"/>
            <a:ext cx="11024076" cy="861392"/>
            <a:chOff x="1199456" y="1412776"/>
            <a:chExt cx="11024076" cy="861392"/>
          </a:xfrm>
        </p:grpSpPr>
        <p:grpSp>
          <p:nvGrpSpPr>
            <p:cNvPr id="6" name="Group 5">
              <a:extLst>
                <a:ext uri="{FF2B5EF4-FFF2-40B4-BE49-F238E27FC236}">
                  <a16:creationId xmlns:a16="http://schemas.microsoft.com/office/drawing/2014/main" id="{941EC87E-83C4-7B22-D373-240926379E5E}"/>
                </a:ext>
              </a:extLst>
            </p:cNvPr>
            <p:cNvGrpSpPr/>
            <p:nvPr/>
          </p:nvGrpSpPr>
          <p:grpSpPr>
            <a:xfrm>
              <a:off x="1199456" y="1412776"/>
              <a:ext cx="11024076" cy="861392"/>
              <a:chOff x="2385391" y="1325217"/>
              <a:chExt cx="7258754" cy="861392"/>
            </a:xfrm>
            <a:effectLst>
              <a:outerShdw blurRad="101600" dist="165100" dir="8100000" algn="tr" rotWithShape="0">
                <a:prstClr val="black">
                  <a:alpha val="40000"/>
                </a:prstClr>
              </a:outerShdw>
            </a:effectLst>
          </p:grpSpPr>
          <p:sp>
            <p:nvSpPr>
              <p:cNvPr id="8" name="Parallelogram 7">
                <a:extLst>
                  <a:ext uri="{FF2B5EF4-FFF2-40B4-BE49-F238E27FC236}">
                    <a16:creationId xmlns:a16="http://schemas.microsoft.com/office/drawing/2014/main" id="{70AB5EA7-AE77-B7EC-F20B-996EF11E05E0}"/>
                  </a:ext>
                </a:extLst>
              </p:cNvPr>
              <p:cNvSpPr/>
              <p:nvPr/>
            </p:nvSpPr>
            <p:spPr>
              <a:xfrm>
                <a:off x="2385391" y="1325217"/>
                <a:ext cx="755376" cy="861392"/>
              </a:xfrm>
              <a:prstGeom prst="parallelogram">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3</a:t>
                </a:r>
                <a:r>
                  <a:rPr lang="en-IN" dirty="0"/>
                  <a:t>.</a:t>
                </a:r>
              </a:p>
            </p:txBody>
          </p:sp>
          <p:sp>
            <p:nvSpPr>
              <p:cNvPr id="9" name="Parallelogram 8">
                <a:extLst>
                  <a:ext uri="{FF2B5EF4-FFF2-40B4-BE49-F238E27FC236}">
                    <a16:creationId xmlns:a16="http://schemas.microsoft.com/office/drawing/2014/main" id="{569D3498-A956-0BFC-9889-B6DB48AE9C81}"/>
                  </a:ext>
                </a:extLst>
              </p:cNvPr>
              <p:cNvSpPr/>
              <p:nvPr/>
            </p:nvSpPr>
            <p:spPr>
              <a:xfrm>
                <a:off x="2954351" y="1325217"/>
                <a:ext cx="6689794"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7" name="TextBox 6">
              <a:extLst>
                <a:ext uri="{FF2B5EF4-FFF2-40B4-BE49-F238E27FC236}">
                  <a16:creationId xmlns:a16="http://schemas.microsoft.com/office/drawing/2014/main" id="{BC5848CC-4946-56EB-EB97-BDD4298BD9B4}"/>
                </a:ext>
              </a:extLst>
            </p:cNvPr>
            <p:cNvSpPr txBox="1"/>
            <p:nvPr/>
          </p:nvSpPr>
          <p:spPr>
            <a:xfrm>
              <a:off x="2783166" y="1525324"/>
              <a:ext cx="9289032" cy="558743"/>
            </a:xfrm>
            <a:prstGeom prst="rect">
              <a:avLst/>
            </a:prstGeom>
            <a:noFill/>
          </p:spPr>
          <p:txBody>
            <a:bodyPr wrap="square">
              <a:spAutoFit/>
            </a:bodyPr>
            <a:lstStyle/>
            <a:p>
              <a:pPr>
                <a:lnSpc>
                  <a:spcPct val="115000"/>
                </a:lnSpc>
                <a:spcAft>
                  <a:spcPts val="10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Name any two types of government.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 name="TextBox 21">
            <a:extLst>
              <a:ext uri="{FF2B5EF4-FFF2-40B4-BE49-F238E27FC236}">
                <a16:creationId xmlns:a16="http://schemas.microsoft.com/office/drawing/2014/main" id="{D28A2CA0-A90C-93FF-CBBD-5D75401186AF}"/>
              </a:ext>
            </a:extLst>
          </p:cNvPr>
          <p:cNvSpPr txBox="1"/>
          <p:nvPr/>
        </p:nvSpPr>
        <p:spPr>
          <a:xfrm>
            <a:off x="1776791" y="2545332"/>
            <a:ext cx="9431777" cy="954107"/>
          </a:xfrm>
          <a:prstGeom prst="rect">
            <a:avLst/>
          </a:prstGeom>
          <a:noFill/>
        </p:spPr>
        <p:txBody>
          <a:bodyPr wrap="square" rtlCol="0">
            <a:spAutoFit/>
          </a:bodyPr>
          <a:lstStyle/>
          <a:p>
            <a:pPr marL="2800350" indent="-2800350"/>
            <a:r>
              <a:rPr lang="en-US" sz="2800" dirty="0"/>
              <a:t>Possible answers :- </a:t>
            </a:r>
            <a:r>
              <a:rPr lang="en-IE" sz="2800" i="1" dirty="0">
                <a:effectLst/>
                <a:ea typeface="Calibri" panose="020F0502020204030204" pitchFamily="34" charset="0"/>
              </a:rPr>
              <a:t>Parliamentary form, Presidential form, Federal form, Democratic form</a:t>
            </a:r>
            <a:endParaRPr lang="en-US" sz="2800" dirty="0"/>
          </a:p>
        </p:txBody>
      </p:sp>
      <p:grpSp>
        <p:nvGrpSpPr>
          <p:cNvPr id="23" name="Group 22">
            <a:extLst>
              <a:ext uri="{FF2B5EF4-FFF2-40B4-BE49-F238E27FC236}">
                <a16:creationId xmlns:a16="http://schemas.microsoft.com/office/drawing/2014/main" id="{CCE3D319-9F2E-BB21-2901-19787FE9B3EC}"/>
              </a:ext>
            </a:extLst>
          </p:cNvPr>
          <p:cNvGrpSpPr/>
          <p:nvPr/>
        </p:nvGrpSpPr>
        <p:grpSpPr>
          <a:xfrm>
            <a:off x="659629" y="4010493"/>
            <a:ext cx="10743059" cy="861392"/>
            <a:chOff x="1199456" y="1412776"/>
            <a:chExt cx="11032025" cy="861392"/>
          </a:xfrm>
        </p:grpSpPr>
        <p:grpSp>
          <p:nvGrpSpPr>
            <p:cNvPr id="24" name="Group 23">
              <a:extLst>
                <a:ext uri="{FF2B5EF4-FFF2-40B4-BE49-F238E27FC236}">
                  <a16:creationId xmlns:a16="http://schemas.microsoft.com/office/drawing/2014/main" id="{503CE300-70AB-8A55-BBA4-49C9262875DA}"/>
                </a:ext>
              </a:extLst>
            </p:cNvPr>
            <p:cNvGrpSpPr/>
            <p:nvPr/>
          </p:nvGrpSpPr>
          <p:grpSpPr>
            <a:xfrm>
              <a:off x="1199456" y="1412776"/>
              <a:ext cx="11032025" cy="861392"/>
              <a:chOff x="2385391" y="1325217"/>
              <a:chExt cx="7263988" cy="861392"/>
            </a:xfrm>
            <a:effectLst>
              <a:outerShdw blurRad="101600" dist="165100" dir="8100000" algn="tr" rotWithShape="0">
                <a:prstClr val="black">
                  <a:alpha val="40000"/>
                </a:prstClr>
              </a:outerShdw>
            </a:effectLst>
          </p:grpSpPr>
          <p:sp>
            <p:nvSpPr>
              <p:cNvPr id="26" name="Parallelogram 25">
                <a:extLst>
                  <a:ext uri="{FF2B5EF4-FFF2-40B4-BE49-F238E27FC236}">
                    <a16:creationId xmlns:a16="http://schemas.microsoft.com/office/drawing/2014/main" id="{59BF0BFA-2D3C-1923-E3A5-DD1E66C89DB3}"/>
                  </a:ext>
                </a:extLst>
              </p:cNvPr>
              <p:cNvSpPr/>
              <p:nvPr/>
            </p:nvSpPr>
            <p:spPr>
              <a:xfrm>
                <a:off x="2385391" y="1325217"/>
                <a:ext cx="755376" cy="861392"/>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4</a:t>
                </a:r>
                <a:r>
                  <a:rPr lang="en-IN" dirty="0"/>
                  <a:t>.</a:t>
                </a:r>
              </a:p>
            </p:txBody>
          </p:sp>
          <p:sp>
            <p:nvSpPr>
              <p:cNvPr id="27" name="Parallelogram 26">
                <a:extLst>
                  <a:ext uri="{FF2B5EF4-FFF2-40B4-BE49-F238E27FC236}">
                    <a16:creationId xmlns:a16="http://schemas.microsoft.com/office/drawing/2014/main" id="{86785E92-8E35-CAE4-7709-A8C23455C278}"/>
                  </a:ext>
                </a:extLst>
              </p:cNvPr>
              <p:cNvSpPr/>
              <p:nvPr/>
            </p:nvSpPr>
            <p:spPr>
              <a:xfrm>
                <a:off x="2954351" y="1325217"/>
                <a:ext cx="6695028"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29638562-A09B-B452-308D-7A2B02133544}"/>
                </a:ext>
              </a:extLst>
            </p:cNvPr>
            <p:cNvSpPr txBox="1"/>
            <p:nvPr/>
          </p:nvSpPr>
          <p:spPr>
            <a:xfrm>
              <a:off x="2160313" y="1581862"/>
              <a:ext cx="9459081" cy="523220"/>
            </a:xfrm>
            <a:prstGeom prst="rect">
              <a:avLst/>
            </a:prstGeom>
            <a:noFill/>
          </p:spPr>
          <p:txBody>
            <a:bodyPr wrap="square">
              <a:spAutoFit/>
            </a:bodyPr>
            <a:lstStyle/>
            <a:p>
              <a:pPr marL="914400" marR="0" indent="-228600">
                <a:spcBef>
                  <a:spcPts val="0"/>
                </a:spcBef>
                <a:spcAft>
                  <a:spcPts val="500"/>
                </a:spcAft>
              </a:pPr>
              <a:r>
                <a:rPr lang="en-IE" sz="2800" dirty="0">
                  <a:effectLst/>
                  <a:latin typeface="Calibri" panose="020F0502020204030204" pitchFamily="34" charset="0"/>
                  <a:ea typeface="Calibri" panose="020F0502020204030204" pitchFamily="34" charset="0"/>
                </a:rPr>
                <a:t>Which is the oldest written constitution of the world?</a:t>
              </a:r>
              <a:endParaRPr lang="en-US" sz="2800" dirty="0">
                <a:effectLst/>
                <a:latin typeface="Calibri" panose="020F0502020204030204" pitchFamily="34" charset="0"/>
                <a:ea typeface="Calibri" panose="020F0502020204030204" pitchFamily="34" charset="0"/>
              </a:endParaRPr>
            </a:p>
          </p:txBody>
        </p:sp>
      </p:grpSp>
      <p:sp>
        <p:nvSpPr>
          <p:cNvPr id="28" name="TextBox 27">
            <a:extLst>
              <a:ext uri="{FF2B5EF4-FFF2-40B4-BE49-F238E27FC236}">
                <a16:creationId xmlns:a16="http://schemas.microsoft.com/office/drawing/2014/main" id="{E754C4AF-F948-4851-74BB-96D0562A7EE4}"/>
              </a:ext>
            </a:extLst>
          </p:cNvPr>
          <p:cNvSpPr txBox="1"/>
          <p:nvPr/>
        </p:nvSpPr>
        <p:spPr>
          <a:xfrm>
            <a:off x="1776791" y="5121329"/>
            <a:ext cx="9265414" cy="523220"/>
          </a:xfrm>
          <a:prstGeom prst="rect">
            <a:avLst/>
          </a:prstGeom>
          <a:noFill/>
        </p:spPr>
        <p:txBody>
          <a:bodyPr wrap="square" rtlCol="0">
            <a:spAutoFit/>
          </a:bodyPr>
          <a:lstStyle/>
          <a:p>
            <a:r>
              <a:rPr lang="en-IE" sz="2800" dirty="0">
                <a:effectLst/>
                <a:latin typeface="Calibri" panose="020F0502020204030204" pitchFamily="34" charset="0"/>
                <a:ea typeface="Calibri" panose="020F0502020204030204" pitchFamily="34" charset="0"/>
              </a:rPr>
              <a:t>Answer</a:t>
            </a:r>
            <a:r>
              <a:rPr lang="en-IE" sz="2800" i="1" dirty="0">
                <a:effectLst/>
                <a:latin typeface="Calibri" panose="020F0502020204030204" pitchFamily="34" charset="0"/>
                <a:ea typeface="Calibri" panose="020F0502020204030204" pitchFamily="34" charset="0"/>
              </a:rPr>
              <a:t> </a:t>
            </a:r>
            <a:r>
              <a:rPr lang="en-IE" sz="2800" dirty="0">
                <a:effectLst/>
                <a:latin typeface="Calibri" panose="020F0502020204030204" pitchFamily="34" charset="0"/>
                <a:ea typeface="Calibri" panose="020F0502020204030204" pitchFamily="34" charset="0"/>
              </a:rPr>
              <a:t>:-</a:t>
            </a:r>
            <a:r>
              <a:rPr lang="en-IE" sz="2800" i="1" dirty="0">
                <a:effectLst/>
                <a:latin typeface="Calibri" panose="020F0502020204030204" pitchFamily="34" charset="0"/>
                <a:ea typeface="Calibri" panose="020F0502020204030204" pitchFamily="34" charset="0"/>
              </a:rPr>
              <a:t> USA</a:t>
            </a:r>
            <a:endParaRPr lang="en-US" sz="2800" dirty="0"/>
          </a:p>
        </p:txBody>
      </p:sp>
      <p:sp>
        <p:nvSpPr>
          <p:cNvPr id="3" name="TextBox 2">
            <a:extLst>
              <a:ext uri="{FF2B5EF4-FFF2-40B4-BE49-F238E27FC236}">
                <a16:creationId xmlns:a16="http://schemas.microsoft.com/office/drawing/2014/main" id="{A3611535-7C6B-96D1-577B-A422EF9E43E5}"/>
              </a:ext>
            </a:extLst>
          </p:cNvPr>
          <p:cNvSpPr txBox="1"/>
          <p:nvPr/>
        </p:nvSpPr>
        <p:spPr>
          <a:xfrm>
            <a:off x="2855640" y="6307337"/>
            <a:ext cx="3439088" cy="369332"/>
          </a:xfrm>
          <a:prstGeom prst="rect">
            <a:avLst/>
          </a:prstGeom>
          <a:solidFill>
            <a:schemeClr val="accent5">
              <a:lumMod val="75000"/>
            </a:schemeClr>
          </a:solidFill>
        </p:spPr>
        <p:txBody>
          <a:bodyPr wrap="square" rtlCol="0">
            <a:spAutoFit/>
          </a:bodyPr>
          <a:lstStyle/>
          <a:p>
            <a:pPr algn="ctr"/>
            <a:r>
              <a:rPr lang="en-IN" dirty="0">
                <a:solidFill>
                  <a:schemeClr val="bg1"/>
                </a:solidFill>
              </a:rPr>
              <a:t>Click to get the answer</a:t>
            </a:r>
          </a:p>
        </p:txBody>
      </p:sp>
    </p:spTree>
    <p:extLst>
      <p:ext uri="{BB962C8B-B14F-4D97-AF65-F5344CB8AC3E}">
        <p14:creationId xmlns:p14="http://schemas.microsoft.com/office/powerpoint/2010/main" val="352145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75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a:extLst>
              <a:ext uri="{FF2B5EF4-FFF2-40B4-BE49-F238E27FC236}">
                <a16:creationId xmlns:a16="http://schemas.microsoft.com/office/drawing/2014/main" id="{DFB5EED8-D87A-E8C1-973E-95C878E947B7}"/>
              </a:ext>
            </a:extLst>
          </p:cNvPr>
          <p:cNvSpPr/>
          <p:nvPr/>
        </p:nvSpPr>
        <p:spPr>
          <a:xfrm>
            <a:off x="2423592" y="181331"/>
            <a:ext cx="6732612" cy="720080"/>
          </a:xfrm>
          <a:prstGeom prst="horizontalScroll">
            <a:avLst/>
          </a:prstGeom>
          <a:solidFill>
            <a:schemeClr val="accent6">
              <a:lumMod val="20000"/>
              <a:lumOff val="80000"/>
            </a:schemeClr>
          </a:solidFill>
          <a:ln w="28575">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600" dirty="0"/>
              <a:t>I) Very Short Questions</a:t>
            </a:r>
            <a:endParaRPr lang="en-US" sz="3600" b="1" dirty="0">
              <a:latin typeface="Calibri" pitchFamily="34" charset="0"/>
              <a:cs typeface="Calibri" pitchFamily="34" charset="0"/>
            </a:endParaRPr>
          </a:p>
        </p:txBody>
      </p:sp>
      <p:grpSp>
        <p:nvGrpSpPr>
          <p:cNvPr id="5" name="Group 4">
            <a:extLst>
              <a:ext uri="{FF2B5EF4-FFF2-40B4-BE49-F238E27FC236}">
                <a16:creationId xmlns:a16="http://schemas.microsoft.com/office/drawing/2014/main" id="{7BAA2A2A-674B-5C54-E595-C0BFE6B55221}"/>
              </a:ext>
            </a:extLst>
          </p:cNvPr>
          <p:cNvGrpSpPr>
            <a:grpSpLocks noChangeAspect="1"/>
          </p:cNvGrpSpPr>
          <p:nvPr/>
        </p:nvGrpSpPr>
        <p:grpSpPr>
          <a:xfrm>
            <a:off x="454695" y="1700808"/>
            <a:ext cx="11113913" cy="1113528"/>
            <a:chOff x="1199456" y="1412776"/>
            <a:chExt cx="11024076" cy="861393"/>
          </a:xfrm>
        </p:grpSpPr>
        <p:grpSp>
          <p:nvGrpSpPr>
            <p:cNvPr id="6" name="Group 5">
              <a:extLst>
                <a:ext uri="{FF2B5EF4-FFF2-40B4-BE49-F238E27FC236}">
                  <a16:creationId xmlns:a16="http://schemas.microsoft.com/office/drawing/2014/main" id="{941EC87E-83C4-7B22-D373-240926379E5E}"/>
                </a:ext>
              </a:extLst>
            </p:cNvPr>
            <p:cNvGrpSpPr/>
            <p:nvPr/>
          </p:nvGrpSpPr>
          <p:grpSpPr>
            <a:xfrm>
              <a:off x="1199456" y="1412776"/>
              <a:ext cx="11024076" cy="861392"/>
              <a:chOff x="2385391" y="1325217"/>
              <a:chExt cx="7258754" cy="861392"/>
            </a:xfrm>
            <a:effectLst>
              <a:outerShdw blurRad="101600" dist="165100" dir="8100000" algn="tr" rotWithShape="0">
                <a:prstClr val="black">
                  <a:alpha val="40000"/>
                </a:prstClr>
              </a:outerShdw>
            </a:effectLst>
          </p:grpSpPr>
          <p:sp>
            <p:nvSpPr>
              <p:cNvPr id="8" name="Parallelogram 7">
                <a:extLst>
                  <a:ext uri="{FF2B5EF4-FFF2-40B4-BE49-F238E27FC236}">
                    <a16:creationId xmlns:a16="http://schemas.microsoft.com/office/drawing/2014/main" id="{70AB5EA7-AE77-B7EC-F20B-996EF11E05E0}"/>
                  </a:ext>
                </a:extLst>
              </p:cNvPr>
              <p:cNvSpPr/>
              <p:nvPr/>
            </p:nvSpPr>
            <p:spPr>
              <a:xfrm>
                <a:off x="2385391" y="1325217"/>
                <a:ext cx="755376" cy="861392"/>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5</a:t>
                </a:r>
                <a:r>
                  <a:rPr lang="en-IN" dirty="0"/>
                  <a:t>.</a:t>
                </a:r>
              </a:p>
            </p:txBody>
          </p:sp>
          <p:sp>
            <p:nvSpPr>
              <p:cNvPr id="9" name="Parallelogram 8">
                <a:extLst>
                  <a:ext uri="{FF2B5EF4-FFF2-40B4-BE49-F238E27FC236}">
                    <a16:creationId xmlns:a16="http://schemas.microsoft.com/office/drawing/2014/main" id="{569D3498-A956-0BFC-9889-B6DB48AE9C81}"/>
                  </a:ext>
                </a:extLst>
              </p:cNvPr>
              <p:cNvSpPr/>
              <p:nvPr/>
            </p:nvSpPr>
            <p:spPr>
              <a:xfrm>
                <a:off x="2954351" y="1325217"/>
                <a:ext cx="6689794"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7" name="TextBox 6">
              <a:extLst>
                <a:ext uri="{FF2B5EF4-FFF2-40B4-BE49-F238E27FC236}">
                  <a16:creationId xmlns:a16="http://schemas.microsoft.com/office/drawing/2014/main" id="{BC5848CC-4946-56EB-EB97-BDD4298BD9B4}"/>
                </a:ext>
              </a:extLst>
            </p:cNvPr>
            <p:cNvSpPr txBox="1"/>
            <p:nvPr/>
          </p:nvSpPr>
          <p:spPr>
            <a:xfrm>
              <a:off x="2340590" y="1458622"/>
              <a:ext cx="9353290" cy="815547"/>
            </a:xfrm>
            <a:prstGeom prst="rect">
              <a:avLst/>
            </a:prstGeom>
            <a:noFill/>
          </p:spPr>
          <p:txBody>
            <a:bodyPr wrap="square">
              <a:spAutoFit/>
            </a:bodyPr>
            <a:lstStyle/>
            <a:p>
              <a:pPr>
                <a:lnSpc>
                  <a:spcPct val="115000"/>
                </a:lnSpc>
                <a:spcAft>
                  <a:spcPts val="1000"/>
                </a:spcAft>
              </a:pPr>
              <a:r>
                <a:rPr lang="en-IE" sz="2800" dirty="0">
                  <a:effectLst/>
                  <a:latin typeface="Calibri" panose="020F0502020204030204" pitchFamily="34" charset="0"/>
                  <a:ea typeface="Calibri" panose="020F0502020204030204" pitchFamily="34" charset="0"/>
                </a:rPr>
                <a:t>Which article of Indian Constitution states about amendment to the constitution?</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 name="TextBox 21">
            <a:extLst>
              <a:ext uri="{FF2B5EF4-FFF2-40B4-BE49-F238E27FC236}">
                <a16:creationId xmlns:a16="http://schemas.microsoft.com/office/drawing/2014/main" id="{D28A2CA0-A90C-93FF-CBBD-5D75401186AF}"/>
              </a:ext>
            </a:extLst>
          </p:cNvPr>
          <p:cNvSpPr txBox="1"/>
          <p:nvPr/>
        </p:nvSpPr>
        <p:spPr>
          <a:xfrm>
            <a:off x="1487488" y="3212976"/>
            <a:ext cx="5184576" cy="523220"/>
          </a:xfrm>
          <a:prstGeom prst="rect">
            <a:avLst/>
          </a:prstGeom>
          <a:noFill/>
        </p:spPr>
        <p:txBody>
          <a:bodyPr wrap="square" rtlCol="0">
            <a:spAutoFit/>
          </a:bodyPr>
          <a:lstStyle/>
          <a:p>
            <a:r>
              <a:rPr lang="en-US" sz="2800" dirty="0"/>
              <a:t>Answer :- </a:t>
            </a:r>
            <a:r>
              <a:rPr lang="en-IE" sz="2800" i="1" dirty="0">
                <a:effectLst/>
                <a:ea typeface="Calibri" panose="020F0502020204030204" pitchFamily="34" charset="0"/>
              </a:rPr>
              <a:t>Article-368</a:t>
            </a:r>
            <a:endParaRPr lang="en-US" sz="2800" dirty="0"/>
          </a:p>
        </p:txBody>
      </p:sp>
      <p:pic>
        <p:nvPicPr>
          <p:cNvPr id="2" name="Picture 11">
            <a:extLst>
              <a:ext uri="{FF2B5EF4-FFF2-40B4-BE49-F238E27FC236}">
                <a16:creationId xmlns:a16="http://schemas.microsoft.com/office/drawing/2014/main" id="{3E555761-57A1-257C-89E1-39F1204F4E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176120" y="3356992"/>
            <a:ext cx="3690478" cy="257349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0D5002-6303-5199-4C76-2EF125AD928B}"/>
              </a:ext>
            </a:extLst>
          </p:cNvPr>
          <p:cNvSpPr txBox="1"/>
          <p:nvPr/>
        </p:nvSpPr>
        <p:spPr>
          <a:xfrm>
            <a:off x="2855640" y="6307337"/>
            <a:ext cx="3439088" cy="369332"/>
          </a:xfrm>
          <a:prstGeom prst="rect">
            <a:avLst/>
          </a:prstGeom>
          <a:solidFill>
            <a:schemeClr val="accent2">
              <a:lumMod val="75000"/>
            </a:schemeClr>
          </a:solidFill>
        </p:spPr>
        <p:txBody>
          <a:bodyPr wrap="square" rtlCol="0">
            <a:spAutoFit/>
          </a:bodyPr>
          <a:lstStyle/>
          <a:p>
            <a:pPr algn="ctr"/>
            <a:r>
              <a:rPr lang="en-IN" dirty="0">
                <a:solidFill>
                  <a:schemeClr val="bg1"/>
                </a:solidFill>
              </a:rPr>
              <a:t>Click to get the answer</a:t>
            </a:r>
          </a:p>
        </p:txBody>
      </p:sp>
    </p:spTree>
    <p:extLst>
      <p:ext uri="{BB962C8B-B14F-4D97-AF65-F5344CB8AC3E}">
        <p14:creationId xmlns:p14="http://schemas.microsoft.com/office/powerpoint/2010/main" val="251446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a:extLst>
              <a:ext uri="{FF2B5EF4-FFF2-40B4-BE49-F238E27FC236}">
                <a16:creationId xmlns:a16="http://schemas.microsoft.com/office/drawing/2014/main" id="{9F539346-C311-05F5-DAFF-E5B76F29E451}"/>
              </a:ext>
            </a:extLst>
          </p:cNvPr>
          <p:cNvSpPr/>
          <p:nvPr/>
        </p:nvSpPr>
        <p:spPr>
          <a:xfrm>
            <a:off x="2423592" y="99228"/>
            <a:ext cx="6732612" cy="720080"/>
          </a:xfrm>
          <a:prstGeom prst="horizontalScroll">
            <a:avLst/>
          </a:prstGeom>
          <a:solidFill>
            <a:schemeClr val="accent2">
              <a:lumMod val="20000"/>
              <a:lumOff val="80000"/>
            </a:schemeClr>
          </a:solidFill>
          <a:ln w="28575">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600" dirty="0"/>
              <a:t>II) Very Short Questions</a:t>
            </a:r>
            <a:endParaRPr lang="en-US" sz="3600" b="1" dirty="0">
              <a:latin typeface="Calibri" pitchFamily="34" charset="0"/>
              <a:cs typeface="Calibri" pitchFamily="34" charset="0"/>
            </a:endParaRPr>
          </a:p>
        </p:txBody>
      </p:sp>
      <p:sp>
        <p:nvSpPr>
          <p:cNvPr id="5" name="TextBox 4">
            <a:extLst>
              <a:ext uri="{FF2B5EF4-FFF2-40B4-BE49-F238E27FC236}">
                <a16:creationId xmlns:a16="http://schemas.microsoft.com/office/drawing/2014/main" id="{D0AAF1F2-DCAA-8510-10A9-4F7A0B2F0880}"/>
              </a:ext>
            </a:extLst>
          </p:cNvPr>
          <p:cNvSpPr txBox="1"/>
          <p:nvPr/>
        </p:nvSpPr>
        <p:spPr>
          <a:xfrm>
            <a:off x="1271464" y="2845593"/>
            <a:ext cx="5904655" cy="589072"/>
          </a:xfrm>
          <a:prstGeom prst="rect">
            <a:avLst/>
          </a:prstGeom>
          <a:solidFill>
            <a:schemeClr val="accent4">
              <a:lumMod val="40000"/>
              <a:lumOff val="60000"/>
            </a:schemeClr>
          </a:solidFill>
          <a:ln>
            <a:solidFill>
              <a:schemeClr val="tx1">
                <a:lumMod val="75000"/>
                <a:lumOff val="25000"/>
              </a:schemeClr>
            </a:solidFill>
          </a:ln>
        </p:spPr>
        <p:txBody>
          <a:bodyPr wrap="square" rtlCol="0">
            <a:spAutoFit/>
          </a:bodyPr>
          <a:lstStyle/>
          <a:p>
            <a:pPr algn="ctr">
              <a:lnSpc>
                <a:spcPct val="150000"/>
              </a:lnSpc>
            </a:pPr>
            <a:r>
              <a:rPr lang="en-IE" sz="2400" dirty="0"/>
              <a:t>Formation of Constituent Assembly in India</a:t>
            </a:r>
            <a:endParaRPr lang="en-IN" sz="2400" b="1" dirty="0"/>
          </a:p>
        </p:txBody>
      </p:sp>
      <p:sp>
        <p:nvSpPr>
          <p:cNvPr id="9" name="TextBox 8">
            <a:extLst>
              <a:ext uri="{FF2B5EF4-FFF2-40B4-BE49-F238E27FC236}">
                <a16:creationId xmlns:a16="http://schemas.microsoft.com/office/drawing/2014/main" id="{48BED02F-682B-F125-9635-8066340CCB0C}"/>
              </a:ext>
            </a:extLst>
          </p:cNvPr>
          <p:cNvSpPr txBox="1"/>
          <p:nvPr/>
        </p:nvSpPr>
        <p:spPr>
          <a:xfrm>
            <a:off x="1289720" y="5479553"/>
            <a:ext cx="5904655" cy="589072"/>
          </a:xfrm>
          <a:prstGeom prst="rect">
            <a:avLst/>
          </a:prstGeom>
          <a:solidFill>
            <a:schemeClr val="bg1">
              <a:lumMod val="85000"/>
            </a:schemeClr>
          </a:solidFill>
          <a:ln>
            <a:solidFill>
              <a:schemeClr val="tx1">
                <a:lumMod val="75000"/>
                <a:lumOff val="25000"/>
              </a:schemeClr>
            </a:solidFill>
          </a:ln>
        </p:spPr>
        <p:txBody>
          <a:bodyPr wrap="square" rtlCol="0">
            <a:spAutoFit/>
          </a:bodyPr>
          <a:lstStyle/>
          <a:p>
            <a:pPr algn="ctr">
              <a:lnSpc>
                <a:spcPct val="150000"/>
              </a:lnSpc>
            </a:pPr>
            <a:r>
              <a:rPr lang="en-IE" sz="2400" dirty="0"/>
              <a:t>Petition of Rights</a:t>
            </a:r>
            <a:endParaRPr lang="en-IN" sz="2400" dirty="0"/>
          </a:p>
        </p:txBody>
      </p:sp>
      <p:sp>
        <p:nvSpPr>
          <p:cNvPr id="10" name="TextBox 9">
            <a:extLst>
              <a:ext uri="{FF2B5EF4-FFF2-40B4-BE49-F238E27FC236}">
                <a16:creationId xmlns:a16="http://schemas.microsoft.com/office/drawing/2014/main" id="{3C28E9C5-7ACD-D548-C0AD-D5BBB06C4F47}"/>
              </a:ext>
            </a:extLst>
          </p:cNvPr>
          <p:cNvSpPr txBox="1"/>
          <p:nvPr/>
        </p:nvSpPr>
        <p:spPr>
          <a:xfrm>
            <a:off x="2585863" y="1122595"/>
            <a:ext cx="3312368" cy="640080"/>
          </a:xfrm>
          <a:prstGeom prst="rect">
            <a:avLst/>
          </a:prstGeom>
          <a:solidFill>
            <a:srgbClr val="F1F0E7"/>
          </a:solidFill>
          <a:ln>
            <a:solidFill>
              <a:schemeClr val="tx1">
                <a:lumMod val="75000"/>
                <a:lumOff val="25000"/>
              </a:schemeClr>
            </a:solidFill>
          </a:ln>
        </p:spPr>
        <p:txBody>
          <a:bodyPr wrap="square" rtlCol="0">
            <a:spAutoFit/>
          </a:bodyPr>
          <a:lstStyle/>
          <a:p>
            <a:pPr algn="ctr">
              <a:lnSpc>
                <a:spcPct val="150000"/>
              </a:lnSpc>
            </a:pPr>
            <a:r>
              <a:rPr lang="en-IE" sz="2600" b="1" u="sng" dirty="0"/>
              <a:t>Event</a:t>
            </a:r>
            <a:endParaRPr lang="en-IN" sz="2600" b="1" u="sng" dirty="0"/>
          </a:p>
        </p:txBody>
      </p:sp>
      <p:sp>
        <p:nvSpPr>
          <p:cNvPr id="11" name="TextBox 10">
            <a:extLst>
              <a:ext uri="{FF2B5EF4-FFF2-40B4-BE49-F238E27FC236}">
                <a16:creationId xmlns:a16="http://schemas.microsoft.com/office/drawing/2014/main" id="{96DBD0EC-CFCE-53FC-EC8B-D71F5B2522F1}"/>
              </a:ext>
            </a:extLst>
          </p:cNvPr>
          <p:cNvSpPr txBox="1"/>
          <p:nvPr/>
        </p:nvSpPr>
        <p:spPr>
          <a:xfrm>
            <a:off x="1271464" y="3693781"/>
            <a:ext cx="5904655" cy="589072"/>
          </a:xfrm>
          <a:prstGeom prst="rect">
            <a:avLst/>
          </a:prstGeom>
          <a:solidFill>
            <a:schemeClr val="accent2">
              <a:lumMod val="40000"/>
              <a:lumOff val="60000"/>
            </a:schemeClr>
          </a:solidFill>
          <a:ln>
            <a:solidFill>
              <a:schemeClr val="tx1">
                <a:lumMod val="75000"/>
                <a:lumOff val="25000"/>
              </a:schemeClr>
            </a:solidFill>
          </a:ln>
        </p:spPr>
        <p:txBody>
          <a:bodyPr wrap="square" rtlCol="0">
            <a:spAutoFit/>
          </a:bodyPr>
          <a:lstStyle/>
          <a:p>
            <a:pPr algn="ctr">
              <a:lnSpc>
                <a:spcPct val="150000"/>
              </a:lnSpc>
            </a:pPr>
            <a:r>
              <a:rPr lang="en-IE" sz="2400" dirty="0"/>
              <a:t>Magna Carta</a:t>
            </a:r>
            <a:endParaRPr lang="en-IN" sz="2400" b="1" dirty="0"/>
          </a:p>
        </p:txBody>
      </p:sp>
      <p:sp>
        <p:nvSpPr>
          <p:cNvPr id="13" name="TextBox 12">
            <a:extLst>
              <a:ext uri="{FF2B5EF4-FFF2-40B4-BE49-F238E27FC236}">
                <a16:creationId xmlns:a16="http://schemas.microsoft.com/office/drawing/2014/main" id="{6D1762C1-09AF-0BCF-A14F-B94C776060AA}"/>
              </a:ext>
            </a:extLst>
          </p:cNvPr>
          <p:cNvSpPr txBox="1"/>
          <p:nvPr/>
        </p:nvSpPr>
        <p:spPr>
          <a:xfrm>
            <a:off x="8760296" y="1932251"/>
            <a:ext cx="2466808" cy="548640"/>
          </a:xfrm>
          <a:prstGeom prst="rect">
            <a:avLst/>
          </a:prstGeom>
          <a:noFill/>
          <a:ln>
            <a:solidFill>
              <a:schemeClr val="tx1">
                <a:lumMod val="75000"/>
                <a:lumOff val="25000"/>
              </a:schemeClr>
            </a:solidFill>
          </a:ln>
        </p:spPr>
        <p:txBody>
          <a:bodyPr wrap="square" rtlCol="0">
            <a:spAutoFit/>
          </a:bodyPr>
          <a:lstStyle/>
          <a:p>
            <a:pPr algn="ctr"/>
            <a:r>
              <a:rPr lang="en-IN" sz="2400" dirty="0"/>
              <a:t>1946</a:t>
            </a:r>
          </a:p>
        </p:txBody>
      </p:sp>
      <p:sp>
        <p:nvSpPr>
          <p:cNvPr id="18" name="TextBox 17">
            <a:extLst>
              <a:ext uri="{FF2B5EF4-FFF2-40B4-BE49-F238E27FC236}">
                <a16:creationId xmlns:a16="http://schemas.microsoft.com/office/drawing/2014/main" id="{7660056E-4771-F468-6293-0DB0361E6E29}"/>
              </a:ext>
            </a:extLst>
          </p:cNvPr>
          <p:cNvSpPr txBox="1"/>
          <p:nvPr/>
        </p:nvSpPr>
        <p:spPr>
          <a:xfrm>
            <a:off x="2855640" y="6307337"/>
            <a:ext cx="3439088" cy="369332"/>
          </a:xfrm>
          <a:prstGeom prst="rect">
            <a:avLst/>
          </a:prstGeom>
          <a:solidFill>
            <a:schemeClr val="accent2">
              <a:lumMod val="75000"/>
            </a:schemeClr>
          </a:solidFill>
        </p:spPr>
        <p:txBody>
          <a:bodyPr wrap="square" rtlCol="0">
            <a:spAutoFit/>
          </a:bodyPr>
          <a:lstStyle/>
          <a:p>
            <a:pPr algn="ctr"/>
            <a:r>
              <a:rPr lang="en-IN" dirty="0">
                <a:solidFill>
                  <a:schemeClr val="bg1"/>
                </a:solidFill>
              </a:rPr>
              <a:t>Click left box for the answer</a:t>
            </a:r>
          </a:p>
        </p:txBody>
      </p:sp>
      <p:sp>
        <p:nvSpPr>
          <p:cNvPr id="23" name="TextBox 22">
            <a:extLst>
              <a:ext uri="{FF2B5EF4-FFF2-40B4-BE49-F238E27FC236}">
                <a16:creationId xmlns:a16="http://schemas.microsoft.com/office/drawing/2014/main" id="{2A4CB944-D965-E252-0EFD-EE8420B2DB08}"/>
              </a:ext>
            </a:extLst>
          </p:cNvPr>
          <p:cNvSpPr txBox="1"/>
          <p:nvPr/>
        </p:nvSpPr>
        <p:spPr>
          <a:xfrm>
            <a:off x="1271464" y="1916832"/>
            <a:ext cx="5941168" cy="589072"/>
          </a:xfrm>
          <a:prstGeom prst="rect">
            <a:avLst/>
          </a:prstGeom>
          <a:solidFill>
            <a:schemeClr val="accent1">
              <a:lumMod val="20000"/>
              <a:lumOff val="80000"/>
            </a:schemeClr>
          </a:solidFill>
          <a:ln>
            <a:solidFill>
              <a:schemeClr val="tx1">
                <a:lumMod val="75000"/>
                <a:lumOff val="25000"/>
              </a:schemeClr>
            </a:solidFill>
          </a:ln>
        </p:spPr>
        <p:txBody>
          <a:bodyPr wrap="square" rtlCol="0">
            <a:spAutoFit/>
          </a:bodyPr>
          <a:lstStyle/>
          <a:p>
            <a:pPr algn="ctr">
              <a:lnSpc>
                <a:spcPct val="150000"/>
              </a:lnSpc>
            </a:pPr>
            <a:r>
              <a:rPr lang="en-IE" sz="2400" dirty="0"/>
              <a:t>Constitution of USA became effective</a:t>
            </a:r>
            <a:endParaRPr lang="en-IN" sz="2400" b="1" dirty="0"/>
          </a:p>
        </p:txBody>
      </p:sp>
      <p:sp>
        <p:nvSpPr>
          <p:cNvPr id="24" name="TextBox 23">
            <a:extLst>
              <a:ext uri="{FF2B5EF4-FFF2-40B4-BE49-F238E27FC236}">
                <a16:creationId xmlns:a16="http://schemas.microsoft.com/office/drawing/2014/main" id="{A515B413-E9F2-54F1-214E-79AE5A06D566}"/>
              </a:ext>
            </a:extLst>
          </p:cNvPr>
          <p:cNvSpPr txBox="1"/>
          <p:nvPr/>
        </p:nvSpPr>
        <p:spPr>
          <a:xfrm>
            <a:off x="1271464" y="4557814"/>
            <a:ext cx="5941168" cy="589072"/>
          </a:xfrm>
          <a:prstGeom prst="rect">
            <a:avLst/>
          </a:prstGeom>
          <a:solidFill>
            <a:schemeClr val="accent6">
              <a:lumMod val="40000"/>
              <a:lumOff val="60000"/>
            </a:schemeClr>
          </a:solidFill>
          <a:ln>
            <a:solidFill>
              <a:schemeClr val="tx1">
                <a:lumMod val="75000"/>
                <a:lumOff val="25000"/>
              </a:schemeClr>
            </a:solidFill>
          </a:ln>
        </p:spPr>
        <p:txBody>
          <a:bodyPr wrap="square" rtlCol="0">
            <a:spAutoFit/>
          </a:bodyPr>
          <a:lstStyle/>
          <a:p>
            <a:pPr algn="ctr">
              <a:lnSpc>
                <a:spcPct val="150000"/>
              </a:lnSpc>
            </a:pPr>
            <a:r>
              <a:rPr lang="en-IE" sz="2400" dirty="0"/>
              <a:t>Constitution of India became effective</a:t>
            </a:r>
            <a:endParaRPr lang="en-IN" sz="2400" b="1" dirty="0"/>
          </a:p>
        </p:txBody>
      </p:sp>
      <p:sp>
        <p:nvSpPr>
          <p:cNvPr id="25" name="TextBox 24">
            <a:extLst>
              <a:ext uri="{FF2B5EF4-FFF2-40B4-BE49-F238E27FC236}">
                <a16:creationId xmlns:a16="http://schemas.microsoft.com/office/drawing/2014/main" id="{F97739A3-8F22-F4C6-6E98-8C3907E013BB}"/>
              </a:ext>
            </a:extLst>
          </p:cNvPr>
          <p:cNvSpPr txBox="1"/>
          <p:nvPr/>
        </p:nvSpPr>
        <p:spPr>
          <a:xfrm>
            <a:off x="8760296" y="2880360"/>
            <a:ext cx="2466808" cy="548640"/>
          </a:xfrm>
          <a:prstGeom prst="rect">
            <a:avLst/>
          </a:prstGeom>
          <a:noFill/>
          <a:ln>
            <a:solidFill>
              <a:schemeClr val="tx1">
                <a:lumMod val="75000"/>
                <a:lumOff val="25000"/>
              </a:schemeClr>
            </a:solidFill>
          </a:ln>
        </p:spPr>
        <p:txBody>
          <a:bodyPr wrap="square" rtlCol="0">
            <a:spAutoFit/>
          </a:bodyPr>
          <a:lstStyle/>
          <a:p>
            <a:pPr algn="ctr"/>
            <a:r>
              <a:rPr lang="en-IN" sz="2400" dirty="0"/>
              <a:t>1950</a:t>
            </a:r>
          </a:p>
        </p:txBody>
      </p:sp>
      <p:sp>
        <p:nvSpPr>
          <p:cNvPr id="26" name="TextBox 25">
            <a:extLst>
              <a:ext uri="{FF2B5EF4-FFF2-40B4-BE49-F238E27FC236}">
                <a16:creationId xmlns:a16="http://schemas.microsoft.com/office/drawing/2014/main" id="{B671F910-3A25-62ED-8203-7E32366DD100}"/>
              </a:ext>
            </a:extLst>
          </p:cNvPr>
          <p:cNvSpPr txBox="1"/>
          <p:nvPr/>
        </p:nvSpPr>
        <p:spPr>
          <a:xfrm>
            <a:off x="8760296" y="3713997"/>
            <a:ext cx="2466808" cy="548640"/>
          </a:xfrm>
          <a:prstGeom prst="rect">
            <a:avLst/>
          </a:prstGeom>
          <a:noFill/>
          <a:ln>
            <a:solidFill>
              <a:schemeClr val="tx1">
                <a:lumMod val="75000"/>
                <a:lumOff val="25000"/>
              </a:schemeClr>
            </a:solidFill>
          </a:ln>
        </p:spPr>
        <p:txBody>
          <a:bodyPr wrap="square" rtlCol="0">
            <a:spAutoFit/>
          </a:bodyPr>
          <a:lstStyle/>
          <a:p>
            <a:pPr algn="ctr"/>
            <a:r>
              <a:rPr lang="en-IN" sz="2400" dirty="0"/>
              <a:t>1628</a:t>
            </a:r>
          </a:p>
        </p:txBody>
      </p:sp>
      <p:sp>
        <p:nvSpPr>
          <p:cNvPr id="27" name="TextBox 26">
            <a:extLst>
              <a:ext uri="{FF2B5EF4-FFF2-40B4-BE49-F238E27FC236}">
                <a16:creationId xmlns:a16="http://schemas.microsoft.com/office/drawing/2014/main" id="{34E5D76E-C7C6-FF61-7A4C-F4FBFBD9CF56}"/>
              </a:ext>
            </a:extLst>
          </p:cNvPr>
          <p:cNvSpPr txBox="1"/>
          <p:nvPr/>
        </p:nvSpPr>
        <p:spPr>
          <a:xfrm>
            <a:off x="8760296" y="4609012"/>
            <a:ext cx="2466808" cy="548640"/>
          </a:xfrm>
          <a:prstGeom prst="rect">
            <a:avLst/>
          </a:prstGeom>
          <a:noFill/>
          <a:ln>
            <a:solidFill>
              <a:schemeClr val="tx1">
                <a:lumMod val="75000"/>
                <a:lumOff val="25000"/>
              </a:schemeClr>
            </a:solidFill>
          </a:ln>
        </p:spPr>
        <p:txBody>
          <a:bodyPr wrap="square" rtlCol="0">
            <a:spAutoFit/>
          </a:bodyPr>
          <a:lstStyle/>
          <a:p>
            <a:pPr algn="ctr"/>
            <a:r>
              <a:rPr lang="en-IN" sz="2400" dirty="0"/>
              <a:t>1789</a:t>
            </a:r>
          </a:p>
        </p:txBody>
      </p:sp>
      <p:sp>
        <p:nvSpPr>
          <p:cNvPr id="28" name="TextBox 27">
            <a:extLst>
              <a:ext uri="{FF2B5EF4-FFF2-40B4-BE49-F238E27FC236}">
                <a16:creationId xmlns:a16="http://schemas.microsoft.com/office/drawing/2014/main" id="{2FDFF2F4-29D3-7A8D-1CBC-5BC337318516}"/>
              </a:ext>
            </a:extLst>
          </p:cNvPr>
          <p:cNvSpPr txBox="1"/>
          <p:nvPr/>
        </p:nvSpPr>
        <p:spPr>
          <a:xfrm>
            <a:off x="8760296" y="5505584"/>
            <a:ext cx="2466808" cy="548640"/>
          </a:xfrm>
          <a:prstGeom prst="rect">
            <a:avLst/>
          </a:prstGeom>
          <a:noFill/>
          <a:ln>
            <a:solidFill>
              <a:schemeClr val="tx1">
                <a:lumMod val="75000"/>
                <a:lumOff val="25000"/>
              </a:schemeClr>
            </a:solidFill>
          </a:ln>
        </p:spPr>
        <p:txBody>
          <a:bodyPr wrap="square" rtlCol="0">
            <a:spAutoFit/>
          </a:bodyPr>
          <a:lstStyle/>
          <a:p>
            <a:pPr algn="ctr"/>
            <a:r>
              <a:rPr lang="en-IN" sz="2400" dirty="0"/>
              <a:t>1215</a:t>
            </a:r>
          </a:p>
        </p:txBody>
      </p:sp>
      <p:sp>
        <p:nvSpPr>
          <p:cNvPr id="29" name="TextBox 28">
            <a:extLst>
              <a:ext uri="{FF2B5EF4-FFF2-40B4-BE49-F238E27FC236}">
                <a16:creationId xmlns:a16="http://schemas.microsoft.com/office/drawing/2014/main" id="{C21B9181-19A9-E341-FE77-A26638258F63}"/>
              </a:ext>
            </a:extLst>
          </p:cNvPr>
          <p:cNvSpPr txBox="1"/>
          <p:nvPr/>
        </p:nvSpPr>
        <p:spPr>
          <a:xfrm>
            <a:off x="9021592" y="1089081"/>
            <a:ext cx="1944216" cy="640080"/>
          </a:xfrm>
          <a:prstGeom prst="rect">
            <a:avLst/>
          </a:prstGeom>
          <a:solidFill>
            <a:srgbClr val="F1F0E7"/>
          </a:solidFill>
          <a:ln>
            <a:solidFill>
              <a:schemeClr val="tx1">
                <a:lumMod val="75000"/>
                <a:lumOff val="25000"/>
              </a:schemeClr>
            </a:solidFill>
          </a:ln>
        </p:spPr>
        <p:txBody>
          <a:bodyPr wrap="square" rtlCol="0">
            <a:spAutoFit/>
          </a:bodyPr>
          <a:lstStyle/>
          <a:p>
            <a:pPr algn="ctr">
              <a:lnSpc>
                <a:spcPct val="150000"/>
              </a:lnSpc>
            </a:pPr>
            <a:r>
              <a:rPr lang="en-IE" sz="2600" b="1" u="sng" dirty="0"/>
              <a:t>Year</a:t>
            </a:r>
            <a:endParaRPr lang="en-IN" sz="2600" b="1" u="sng" dirty="0"/>
          </a:p>
        </p:txBody>
      </p:sp>
    </p:spTree>
    <p:extLst>
      <p:ext uri="{BB962C8B-B14F-4D97-AF65-F5344CB8AC3E}">
        <p14:creationId xmlns:p14="http://schemas.microsoft.com/office/powerpoint/2010/main" val="3980359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CCC1D9"/>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5"/>
                                        </p:tgtEl>
                                        <p:attrNameLst>
                                          <p:attrName>fillcolor</p:attrName>
                                        </p:attrNameLst>
                                      </p:cBhvr>
                                      <p:to>
                                        <a:srgbClr val="FBD5B5"/>
                                      </p:to>
                                    </p:animClr>
                                    <p:set>
                                      <p:cBhvr>
                                        <p:cTn id="14" dur="2000" fill="hold"/>
                                        <p:tgtEl>
                                          <p:spTgt spid="25"/>
                                        </p:tgtEl>
                                        <p:attrNameLst>
                                          <p:attrName>fill.type</p:attrName>
                                        </p:attrNameLst>
                                      </p:cBhvr>
                                      <p:to>
                                        <p:strVal val="solid"/>
                                      </p:to>
                                    </p:set>
                                    <p:set>
                                      <p:cBhvr>
                                        <p:cTn id="15" dur="2000" fill="hold"/>
                                        <p:tgtEl>
                                          <p:spTgt spid="25"/>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6"/>
                                        </p:tgtEl>
                                        <p:attrNameLst>
                                          <p:attrName>fillcolor</p:attrName>
                                        </p:attrNameLst>
                                      </p:cBhvr>
                                      <p:to>
                                        <a:srgbClr val="D8D8D8"/>
                                      </p:to>
                                    </p:animClr>
                                    <p:set>
                                      <p:cBhvr>
                                        <p:cTn id="21" dur="2000" fill="hold"/>
                                        <p:tgtEl>
                                          <p:spTgt spid="26"/>
                                        </p:tgtEl>
                                        <p:attrNameLst>
                                          <p:attrName>fill.type</p:attrName>
                                        </p:attrNameLst>
                                      </p:cBhvr>
                                      <p:to>
                                        <p:strVal val="solid"/>
                                      </p:to>
                                    </p:set>
                                    <p:set>
                                      <p:cBhvr>
                                        <p:cTn id="22" dur="2000" fill="hold"/>
                                        <p:tgtEl>
                                          <p:spTgt spid="26"/>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7"/>
                                        </p:tgtEl>
                                        <p:attrNameLst>
                                          <p:attrName>fillcolor</p:attrName>
                                        </p:attrNameLst>
                                      </p:cBhvr>
                                      <p:to>
                                        <a:srgbClr val="DBE5F1"/>
                                      </p:to>
                                    </p:animClr>
                                    <p:set>
                                      <p:cBhvr>
                                        <p:cTn id="28" dur="2000" fill="hold"/>
                                        <p:tgtEl>
                                          <p:spTgt spid="27"/>
                                        </p:tgtEl>
                                        <p:attrNameLst>
                                          <p:attrName>fill.type</p:attrName>
                                        </p:attrNameLst>
                                      </p:cBhvr>
                                      <p:to>
                                        <p:strVal val="solid"/>
                                      </p:to>
                                    </p:set>
                                    <p:set>
                                      <p:cBhvr>
                                        <p:cTn id="29" dur="2000" fill="hold"/>
                                        <p:tgtEl>
                                          <p:spTgt spid="27"/>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28"/>
                                        </p:tgtEl>
                                        <p:attrNameLst>
                                          <p:attrName>fillcolor</p:attrName>
                                        </p:attrNameLst>
                                      </p:cBhvr>
                                      <p:to>
                                        <a:srgbClr val="E5B9B7"/>
                                      </p:to>
                                    </p:animClr>
                                    <p:set>
                                      <p:cBhvr>
                                        <p:cTn id="35" dur="2000" fill="hold"/>
                                        <p:tgtEl>
                                          <p:spTgt spid="28"/>
                                        </p:tgtEl>
                                        <p:attrNameLst>
                                          <p:attrName>fill.type</p:attrName>
                                        </p:attrNameLst>
                                      </p:cBhvr>
                                      <p:to>
                                        <p:strVal val="solid"/>
                                      </p:to>
                                    </p:set>
                                    <p:set>
                                      <p:cBhvr>
                                        <p:cTn id="36" dur="2000" fill="hold"/>
                                        <p:tgtEl>
                                          <p:spTgt spid="28"/>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a:extLst>
              <a:ext uri="{FF2B5EF4-FFF2-40B4-BE49-F238E27FC236}">
                <a16:creationId xmlns:a16="http://schemas.microsoft.com/office/drawing/2014/main" id="{55D3C22D-A70B-F539-15E3-DB30353EE293}"/>
              </a:ext>
            </a:extLst>
          </p:cNvPr>
          <p:cNvSpPr/>
          <p:nvPr/>
        </p:nvSpPr>
        <p:spPr>
          <a:xfrm>
            <a:off x="2423592" y="99228"/>
            <a:ext cx="7920880" cy="720080"/>
          </a:xfrm>
          <a:prstGeom prst="horizontalScroll">
            <a:avLst/>
          </a:prstGeom>
          <a:solidFill>
            <a:schemeClr val="accent5">
              <a:lumMod val="20000"/>
              <a:lumOff val="80000"/>
            </a:schemeClr>
          </a:solidFill>
          <a:ln w="28575">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600" dirty="0"/>
              <a:t>Section II – QI) Short Questions</a:t>
            </a:r>
            <a:endParaRPr lang="en-US" sz="3600" b="1" dirty="0">
              <a:latin typeface="Calibri" pitchFamily="34" charset="0"/>
              <a:cs typeface="Calibri" pitchFamily="34" charset="0"/>
            </a:endParaRPr>
          </a:p>
        </p:txBody>
      </p:sp>
      <p:grpSp>
        <p:nvGrpSpPr>
          <p:cNvPr id="5" name="Group 4">
            <a:extLst>
              <a:ext uri="{FF2B5EF4-FFF2-40B4-BE49-F238E27FC236}">
                <a16:creationId xmlns:a16="http://schemas.microsoft.com/office/drawing/2014/main" id="{4EFBA8DF-9F93-52C3-32C3-879E22242BA8}"/>
              </a:ext>
            </a:extLst>
          </p:cNvPr>
          <p:cNvGrpSpPr>
            <a:grpSpLocks noChangeAspect="1"/>
          </p:cNvGrpSpPr>
          <p:nvPr/>
        </p:nvGrpSpPr>
        <p:grpSpPr>
          <a:xfrm>
            <a:off x="263352" y="1045610"/>
            <a:ext cx="11377264" cy="1247216"/>
            <a:chOff x="7416275" y="4722982"/>
            <a:chExt cx="4230801" cy="1650497"/>
          </a:xfrm>
        </p:grpSpPr>
        <p:sp>
          <p:nvSpPr>
            <p:cNvPr id="6" name="Isosceles Triangle 5">
              <a:extLst>
                <a:ext uri="{FF2B5EF4-FFF2-40B4-BE49-F238E27FC236}">
                  <a16:creationId xmlns:a16="http://schemas.microsoft.com/office/drawing/2014/main" id="{3F3768C9-389F-25F4-8D54-A6C1F5815E85}"/>
                </a:ext>
              </a:extLst>
            </p:cNvPr>
            <p:cNvSpPr/>
            <p:nvPr/>
          </p:nvSpPr>
          <p:spPr>
            <a:xfrm rot="5400000">
              <a:off x="10667725" y="5139080"/>
              <a:ext cx="1198503" cy="760199"/>
            </a:xfrm>
            <a:prstGeom prst="triangle">
              <a:avLst/>
            </a:prstGeom>
            <a:solidFill>
              <a:srgbClr val="7030A0"/>
            </a:solidFill>
            <a:ln>
              <a:solidFill>
                <a:srgbClr val="7C8BF8"/>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p>
          </p:txBody>
        </p:sp>
        <p:sp>
          <p:nvSpPr>
            <p:cNvPr id="7" name="Right Triangle 6">
              <a:extLst>
                <a:ext uri="{FF2B5EF4-FFF2-40B4-BE49-F238E27FC236}">
                  <a16:creationId xmlns:a16="http://schemas.microsoft.com/office/drawing/2014/main" id="{B34FD04F-DB03-A3CC-322B-41D1685479E8}"/>
                </a:ext>
              </a:extLst>
            </p:cNvPr>
            <p:cNvSpPr/>
            <p:nvPr/>
          </p:nvSpPr>
          <p:spPr>
            <a:xfrm>
              <a:off x="7974464" y="4722982"/>
              <a:ext cx="121073" cy="19694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8" name="Hexagon 7">
              <a:extLst>
                <a:ext uri="{FF2B5EF4-FFF2-40B4-BE49-F238E27FC236}">
                  <a16:creationId xmlns:a16="http://schemas.microsoft.com/office/drawing/2014/main" id="{62E4C5A3-6158-9F13-5C2A-72D53360A639}"/>
                </a:ext>
              </a:extLst>
            </p:cNvPr>
            <p:cNvSpPr/>
            <p:nvPr/>
          </p:nvSpPr>
          <p:spPr>
            <a:xfrm>
              <a:off x="7886364" y="4919926"/>
              <a:ext cx="3533732" cy="1256611"/>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 name="Isosceles Triangle 8">
              <a:extLst>
                <a:ext uri="{FF2B5EF4-FFF2-40B4-BE49-F238E27FC236}">
                  <a16:creationId xmlns:a16="http://schemas.microsoft.com/office/drawing/2014/main" id="{CAC5AAA1-9C79-11E2-832D-5CF330ED8BEA}"/>
                </a:ext>
              </a:extLst>
            </p:cNvPr>
            <p:cNvSpPr/>
            <p:nvPr/>
          </p:nvSpPr>
          <p:spPr>
            <a:xfrm rot="16200000">
              <a:off x="6870123" y="5269137"/>
              <a:ext cx="1650494" cy="558190"/>
            </a:xfrm>
            <a:prstGeom prst="triangle">
              <a:avLst>
                <a:gd name="adj" fmla="val 50000"/>
              </a:avLst>
            </a:prstGeom>
            <a:solidFill>
              <a:srgbClr val="7030A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p>
          </p:txBody>
        </p:sp>
        <p:sp>
          <p:nvSpPr>
            <p:cNvPr id="10" name="Right Triangle 9">
              <a:extLst>
                <a:ext uri="{FF2B5EF4-FFF2-40B4-BE49-F238E27FC236}">
                  <a16:creationId xmlns:a16="http://schemas.microsoft.com/office/drawing/2014/main" id="{3DE4E48E-2A7D-6768-BF90-F373D8E6AF2A}"/>
                </a:ext>
              </a:extLst>
            </p:cNvPr>
            <p:cNvSpPr/>
            <p:nvPr/>
          </p:nvSpPr>
          <p:spPr>
            <a:xfrm flipV="1">
              <a:off x="7974463" y="6176534"/>
              <a:ext cx="121073" cy="19694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grpSp>
      <p:sp>
        <p:nvSpPr>
          <p:cNvPr id="11" name="TextBox 10">
            <a:extLst>
              <a:ext uri="{FF2B5EF4-FFF2-40B4-BE49-F238E27FC236}">
                <a16:creationId xmlns:a16="http://schemas.microsoft.com/office/drawing/2014/main" id="{F2191D70-1999-3D32-E503-06C8A969391B}"/>
              </a:ext>
            </a:extLst>
          </p:cNvPr>
          <p:cNvSpPr txBox="1"/>
          <p:nvPr/>
        </p:nvSpPr>
        <p:spPr>
          <a:xfrm>
            <a:off x="2567608" y="1421115"/>
            <a:ext cx="7632848" cy="523220"/>
          </a:xfrm>
          <a:prstGeom prst="rect">
            <a:avLst/>
          </a:prstGeom>
          <a:noFill/>
        </p:spPr>
        <p:txBody>
          <a:bodyPr wrap="square" rtlCol="0">
            <a:spAutoFit/>
          </a:bodyPr>
          <a:lstStyle/>
          <a:p>
            <a:r>
              <a:rPr lang="en-US" sz="2800" dirty="0"/>
              <a:t>1) What is a Constitution?</a:t>
            </a:r>
          </a:p>
        </p:txBody>
      </p:sp>
      <p:grpSp>
        <p:nvGrpSpPr>
          <p:cNvPr id="12" name="Group 11">
            <a:extLst>
              <a:ext uri="{FF2B5EF4-FFF2-40B4-BE49-F238E27FC236}">
                <a16:creationId xmlns:a16="http://schemas.microsoft.com/office/drawing/2014/main" id="{C0E3FA71-A5B0-75E1-D2EE-4474CDED10E0}"/>
              </a:ext>
            </a:extLst>
          </p:cNvPr>
          <p:cNvGrpSpPr>
            <a:grpSpLocks noChangeAspect="1"/>
          </p:cNvGrpSpPr>
          <p:nvPr/>
        </p:nvGrpSpPr>
        <p:grpSpPr>
          <a:xfrm>
            <a:off x="263352" y="2486451"/>
            <a:ext cx="11377264" cy="1247216"/>
            <a:chOff x="7416275" y="4722982"/>
            <a:chExt cx="4230801" cy="1650497"/>
          </a:xfrm>
        </p:grpSpPr>
        <p:sp>
          <p:nvSpPr>
            <p:cNvPr id="13" name="Isosceles Triangle 12">
              <a:extLst>
                <a:ext uri="{FF2B5EF4-FFF2-40B4-BE49-F238E27FC236}">
                  <a16:creationId xmlns:a16="http://schemas.microsoft.com/office/drawing/2014/main" id="{A62688EA-5026-3B25-B933-D7588ADF2694}"/>
                </a:ext>
              </a:extLst>
            </p:cNvPr>
            <p:cNvSpPr/>
            <p:nvPr/>
          </p:nvSpPr>
          <p:spPr>
            <a:xfrm rot="5400000">
              <a:off x="10667725" y="5139080"/>
              <a:ext cx="1198503" cy="760199"/>
            </a:xfrm>
            <a:prstGeom prst="triangle">
              <a:avLst/>
            </a:prstGeom>
            <a:solidFill>
              <a:schemeClr val="accent2"/>
            </a:solidFill>
            <a:ln>
              <a:solidFill>
                <a:srgbClr val="7C8BF8"/>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p>
          </p:txBody>
        </p:sp>
        <p:sp>
          <p:nvSpPr>
            <p:cNvPr id="14" name="Right Triangle 13">
              <a:extLst>
                <a:ext uri="{FF2B5EF4-FFF2-40B4-BE49-F238E27FC236}">
                  <a16:creationId xmlns:a16="http://schemas.microsoft.com/office/drawing/2014/main" id="{3F945AB3-F78C-81C1-C7B9-12EF234ACA0F}"/>
                </a:ext>
              </a:extLst>
            </p:cNvPr>
            <p:cNvSpPr/>
            <p:nvPr/>
          </p:nvSpPr>
          <p:spPr>
            <a:xfrm>
              <a:off x="7974464" y="4722982"/>
              <a:ext cx="121073" cy="196944"/>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5" name="Hexagon 14">
              <a:extLst>
                <a:ext uri="{FF2B5EF4-FFF2-40B4-BE49-F238E27FC236}">
                  <a16:creationId xmlns:a16="http://schemas.microsoft.com/office/drawing/2014/main" id="{80868BCE-40CE-9B62-04E0-292D6EDAA692}"/>
                </a:ext>
              </a:extLst>
            </p:cNvPr>
            <p:cNvSpPr/>
            <p:nvPr/>
          </p:nvSpPr>
          <p:spPr>
            <a:xfrm>
              <a:off x="7817933" y="4919926"/>
              <a:ext cx="3602161" cy="1256611"/>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6" name="Isosceles Triangle 15">
              <a:extLst>
                <a:ext uri="{FF2B5EF4-FFF2-40B4-BE49-F238E27FC236}">
                  <a16:creationId xmlns:a16="http://schemas.microsoft.com/office/drawing/2014/main" id="{99C5FD74-9302-D472-A766-17FAC7DBC739}"/>
                </a:ext>
              </a:extLst>
            </p:cNvPr>
            <p:cNvSpPr/>
            <p:nvPr/>
          </p:nvSpPr>
          <p:spPr>
            <a:xfrm rot="16200000">
              <a:off x="6870123" y="5269137"/>
              <a:ext cx="1650494" cy="558190"/>
            </a:xfrm>
            <a:prstGeom prst="triangle">
              <a:avLst>
                <a:gd name="adj" fmla="val 50000"/>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p>
          </p:txBody>
        </p:sp>
        <p:sp>
          <p:nvSpPr>
            <p:cNvPr id="17" name="Right Triangle 16">
              <a:extLst>
                <a:ext uri="{FF2B5EF4-FFF2-40B4-BE49-F238E27FC236}">
                  <a16:creationId xmlns:a16="http://schemas.microsoft.com/office/drawing/2014/main" id="{4EC8F01F-64F6-0C77-D2B5-76B0E8D51E01}"/>
                </a:ext>
              </a:extLst>
            </p:cNvPr>
            <p:cNvSpPr/>
            <p:nvPr/>
          </p:nvSpPr>
          <p:spPr>
            <a:xfrm flipV="1">
              <a:off x="7974463" y="6176534"/>
              <a:ext cx="121073" cy="196944"/>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grpSp>
      <p:grpSp>
        <p:nvGrpSpPr>
          <p:cNvPr id="18" name="Group 17">
            <a:extLst>
              <a:ext uri="{FF2B5EF4-FFF2-40B4-BE49-F238E27FC236}">
                <a16:creationId xmlns:a16="http://schemas.microsoft.com/office/drawing/2014/main" id="{5B43D59C-17F4-33C8-A44A-297800D9D508}"/>
              </a:ext>
            </a:extLst>
          </p:cNvPr>
          <p:cNvGrpSpPr>
            <a:grpSpLocks noChangeAspect="1"/>
          </p:cNvGrpSpPr>
          <p:nvPr/>
        </p:nvGrpSpPr>
        <p:grpSpPr>
          <a:xfrm>
            <a:off x="263352" y="3844900"/>
            <a:ext cx="11377264" cy="1247216"/>
            <a:chOff x="7416275" y="4722982"/>
            <a:chExt cx="4230801" cy="1650497"/>
          </a:xfrm>
        </p:grpSpPr>
        <p:sp>
          <p:nvSpPr>
            <p:cNvPr id="19" name="Isosceles Triangle 18">
              <a:extLst>
                <a:ext uri="{FF2B5EF4-FFF2-40B4-BE49-F238E27FC236}">
                  <a16:creationId xmlns:a16="http://schemas.microsoft.com/office/drawing/2014/main" id="{9B0D04E3-023D-F3B1-5B45-AE86240331BC}"/>
                </a:ext>
              </a:extLst>
            </p:cNvPr>
            <p:cNvSpPr/>
            <p:nvPr/>
          </p:nvSpPr>
          <p:spPr>
            <a:xfrm rot="5400000">
              <a:off x="10667725" y="5139080"/>
              <a:ext cx="1198503" cy="760199"/>
            </a:xfrm>
            <a:prstGeom prst="triangle">
              <a:avLst/>
            </a:prstGeom>
            <a:solidFill>
              <a:schemeClr val="accent1">
                <a:lumMod val="75000"/>
              </a:schemeClr>
            </a:solidFill>
            <a:ln>
              <a:solidFill>
                <a:srgbClr val="7C8BF8"/>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p>
          </p:txBody>
        </p:sp>
        <p:sp>
          <p:nvSpPr>
            <p:cNvPr id="20" name="Right Triangle 19">
              <a:extLst>
                <a:ext uri="{FF2B5EF4-FFF2-40B4-BE49-F238E27FC236}">
                  <a16:creationId xmlns:a16="http://schemas.microsoft.com/office/drawing/2014/main" id="{3B324A42-BBE8-7575-CD37-A71A29E6C794}"/>
                </a:ext>
              </a:extLst>
            </p:cNvPr>
            <p:cNvSpPr/>
            <p:nvPr/>
          </p:nvSpPr>
          <p:spPr>
            <a:xfrm>
              <a:off x="7974464" y="4722982"/>
              <a:ext cx="121073" cy="19694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1" name="Hexagon 20">
              <a:extLst>
                <a:ext uri="{FF2B5EF4-FFF2-40B4-BE49-F238E27FC236}">
                  <a16:creationId xmlns:a16="http://schemas.microsoft.com/office/drawing/2014/main" id="{882E3711-EB03-44D3-E7D7-8545E6D334D6}"/>
                </a:ext>
              </a:extLst>
            </p:cNvPr>
            <p:cNvSpPr/>
            <p:nvPr/>
          </p:nvSpPr>
          <p:spPr>
            <a:xfrm>
              <a:off x="7908007" y="4919926"/>
              <a:ext cx="3512089" cy="1256611"/>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22" name="Isosceles Triangle 21">
              <a:extLst>
                <a:ext uri="{FF2B5EF4-FFF2-40B4-BE49-F238E27FC236}">
                  <a16:creationId xmlns:a16="http://schemas.microsoft.com/office/drawing/2014/main" id="{4F62FC27-4002-CE61-829B-7C44D2BFC91F}"/>
                </a:ext>
              </a:extLst>
            </p:cNvPr>
            <p:cNvSpPr/>
            <p:nvPr/>
          </p:nvSpPr>
          <p:spPr>
            <a:xfrm rot="16200000">
              <a:off x="6870123" y="5269137"/>
              <a:ext cx="1650494" cy="558190"/>
            </a:xfrm>
            <a:prstGeom prst="triangle">
              <a:avLst>
                <a:gd name="adj" fmla="val 50000"/>
              </a:avLst>
            </a:prstGeom>
            <a:solidFill>
              <a:schemeClr val="accent1">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p>
          </p:txBody>
        </p:sp>
        <p:sp>
          <p:nvSpPr>
            <p:cNvPr id="23" name="Right Triangle 22">
              <a:extLst>
                <a:ext uri="{FF2B5EF4-FFF2-40B4-BE49-F238E27FC236}">
                  <a16:creationId xmlns:a16="http://schemas.microsoft.com/office/drawing/2014/main" id="{A2E8F101-2FD1-458E-1C86-36219ECC587C}"/>
                </a:ext>
              </a:extLst>
            </p:cNvPr>
            <p:cNvSpPr/>
            <p:nvPr/>
          </p:nvSpPr>
          <p:spPr>
            <a:xfrm flipV="1">
              <a:off x="7974463" y="6176534"/>
              <a:ext cx="121073" cy="19694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grpSp>
      <p:grpSp>
        <p:nvGrpSpPr>
          <p:cNvPr id="24" name="Group 23">
            <a:extLst>
              <a:ext uri="{FF2B5EF4-FFF2-40B4-BE49-F238E27FC236}">
                <a16:creationId xmlns:a16="http://schemas.microsoft.com/office/drawing/2014/main" id="{8EE28FC3-154D-82EC-BAED-C6AC170471D3}"/>
              </a:ext>
            </a:extLst>
          </p:cNvPr>
          <p:cNvGrpSpPr>
            <a:grpSpLocks noChangeAspect="1"/>
          </p:cNvGrpSpPr>
          <p:nvPr/>
        </p:nvGrpSpPr>
        <p:grpSpPr>
          <a:xfrm>
            <a:off x="321555" y="5218415"/>
            <a:ext cx="11319061" cy="1247216"/>
            <a:chOff x="7416275" y="4722982"/>
            <a:chExt cx="4230801" cy="1650497"/>
          </a:xfrm>
        </p:grpSpPr>
        <p:sp>
          <p:nvSpPr>
            <p:cNvPr id="25" name="Isosceles Triangle 24">
              <a:extLst>
                <a:ext uri="{FF2B5EF4-FFF2-40B4-BE49-F238E27FC236}">
                  <a16:creationId xmlns:a16="http://schemas.microsoft.com/office/drawing/2014/main" id="{913967CB-7163-EE42-88DF-FD5721E605EC}"/>
                </a:ext>
              </a:extLst>
            </p:cNvPr>
            <p:cNvSpPr/>
            <p:nvPr/>
          </p:nvSpPr>
          <p:spPr>
            <a:xfrm rot="5400000">
              <a:off x="10667725" y="5139080"/>
              <a:ext cx="1198503" cy="760199"/>
            </a:xfrm>
            <a:prstGeom prst="triangle">
              <a:avLst/>
            </a:prstGeom>
            <a:solidFill>
              <a:srgbClr val="7030A0"/>
            </a:solidFill>
            <a:ln>
              <a:solidFill>
                <a:srgbClr val="7C8BF8"/>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p>
          </p:txBody>
        </p:sp>
        <p:sp>
          <p:nvSpPr>
            <p:cNvPr id="26" name="Right Triangle 25">
              <a:extLst>
                <a:ext uri="{FF2B5EF4-FFF2-40B4-BE49-F238E27FC236}">
                  <a16:creationId xmlns:a16="http://schemas.microsoft.com/office/drawing/2014/main" id="{56929230-801D-A472-67C7-612BA90C6DD0}"/>
                </a:ext>
              </a:extLst>
            </p:cNvPr>
            <p:cNvSpPr/>
            <p:nvPr/>
          </p:nvSpPr>
          <p:spPr>
            <a:xfrm>
              <a:off x="7974464" y="4722982"/>
              <a:ext cx="121073" cy="19694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7" name="Hexagon 26">
              <a:extLst>
                <a:ext uri="{FF2B5EF4-FFF2-40B4-BE49-F238E27FC236}">
                  <a16:creationId xmlns:a16="http://schemas.microsoft.com/office/drawing/2014/main" id="{75E69F17-F135-A5E3-98F0-F62EE2BD4409}"/>
                </a:ext>
              </a:extLst>
            </p:cNvPr>
            <p:cNvSpPr/>
            <p:nvPr/>
          </p:nvSpPr>
          <p:spPr>
            <a:xfrm>
              <a:off x="7798243" y="4919926"/>
              <a:ext cx="3621852" cy="1256611"/>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4) </a:t>
              </a:r>
            </a:p>
          </p:txBody>
        </p:sp>
        <p:sp>
          <p:nvSpPr>
            <p:cNvPr id="28" name="Isosceles Triangle 27">
              <a:extLst>
                <a:ext uri="{FF2B5EF4-FFF2-40B4-BE49-F238E27FC236}">
                  <a16:creationId xmlns:a16="http://schemas.microsoft.com/office/drawing/2014/main" id="{937311AF-66BA-4427-120D-1BB7707A5E22}"/>
                </a:ext>
              </a:extLst>
            </p:cNvPr>
            <p:cNvSpPr/>
            <p:nvPr/>
          </p:nvSpPr>
          <p:spPr>
            <a:xfrm rot="16200000">
              <a:off x="6870123" y="5269137"/>
              <a:ext cx="1650494" cy="558190"/>
            </a:xfrm>
            <a:prstGeom prst="triangle">
              <a:avLst>
                <a:gd name="adj" fmla="val 50000"/>
              </a:avLst>
            </a:prstGeom>
            <a:solidFill>
              <a:srgbClr val="7030A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p>
          </p:txBody>
        </p:sp>
        <p:sp>
          <p:nvSpPr>
            <p:cNvPr id="29" name="Right Triangle 28">
              <a:extLst>
                <a:ext uri="{FF2B5EF4-FFF2-40B4-BE49-F238E27FC236}">
                  <a16:creationId xmlns:a16="http://schemas.microsoft.com/office/drawing/2014/main" id="{B13EF712-2562-E0EA-BD09-638381ACDAAF}"/>
                </a:ext>
              </a:extLst>
            </p:cNvPr>
            <p:cNvSpPr/>
            <p:nvPr/>
          </p:nvSpPr>
          <p:spPr>
            <a:xfrm flipV="1">
              <a:off x="7974463" y="6176534"/>
              <a:ext cx="121073" cy="19694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grpSp>
      <p:sp>
        <p:nvSpPr>
          <p:cNvPr id="31" name="TextBox 30">
            <a:extLst>
              <a:ext uri="{FF2B5EF4-FFF2-40B4-BE49-F238E27FC236}">
                <a16:creationId xmlns:a16="http://schemas.microsoft.com/office/drawing/2014/main" id="{2BA669F0-3DFE-1A0D-42AF-101A84D53226}"/>
              </a:ext>
            </a:extLst>
          </p:cNvPr>
          <p:cNvSpPr txBox="1"/>
          <p:nvPr/>
        </p:nvSpPr>
        <p:spPr>
          <a:xfrm>
            <a:off x="2390889" y="2669837"/>
            <a:ext cx="9083079" cy="954107"/>
          </a:xfrm>
          <a:prstGeom prst="rect">
            <a:avLst/>
          </a:prstGeom>
          <a:noFill/>
        </p:spPr>
        <p:txBody>
          <a:bodyPr wrap="square">
            <a:spAutoFit/>
          </a:bodyPr>
          <a:lstStyle/>
          <a:p>
            <a:r>
              <a:rPr lang="en-IE" sz="2800" dirty="0">
                <a:effectLst/>
                <a:latin typeface="Calibri" panose="020F0502020204030204" pitchFamily="34" charset="0"/>
                <a:ea typeface="Calibri" panose="020F0502020204030204" pitchFamily="34" charset="0"/>
              </a:rPr>
              <a:t>2) Why is the British constitution known as a ‘living constitution’?</a:t>
            </a:r>
            <a:endParaRPr lang="en-US" sz="2800" dirty="0"/>
          </a:p>
        </p:txBody>
      </p:sp>
      <p:sp>
        <p:nvSpPr>
          <p:cNvPr id="33" name="TextBox 32">
            <a:extLst>
              <a:ext uri="{FF2B5EF4-FFF2-40B4-BE49-F238E27FC236}">
                <a16:creationId xmlns:a16="http://schemas.microsoft.com/office/drawing/2014/main" id="{EE9541B4-3AA3-72E7-10D7-0320D5FA7159}"/>
              </a:ext>
            </a:extLst>
          </p:cNvPr>
          <p:cNvSpPr txBox="1"/>
          <p:nvPr/>
        </p:nvSpPr>
        <p:spPr>
          <a:xfrm>
            <a:off x="1764404" y="3942949"/>
            <a:ext cx="9084124" cy="1039259"/>
          </a:xfrm>
          <a:prstGeom prst="rect">
            <a:avLst/>
          </a:prstGeom>
          <a:noFill/>
        </p:spPr>
        <p:txBody>
          <a:bodyPr wrap="square">
            <a:spAutoFit/>
          </a:bodyPr>
          <a:lstStyle/>
          <a:p>
            <a:pPr marL="685800" marR="0">
              <a:lnSpc>
                <a:spcPct val="113000"/>
              </a:lnSpc>
              <a:spcBef>
                <a:spcPts val="500"/>
              </a:spcBef>
              <a:spcAft>
                <a:spcPts val="500"/>
              </a:spcAft>
            </a:pPr>
            <a:r>
              <a:rPr lang="en-IE" sz="2800" dirty="0">
                <a:latin typeface="Calibri" panose="020F0502020204030204" pitchFamily="34" charset="0"/>
                <a:ea typeface="Calibri" panose="020F0502020204030204" pitchFamily="34" charset="0"/>
              </a:rPr>
              <a:t>3) </a:t>
            </a:r>
            <a:r>
              <a:rPr lang="en-IE" sz="2800" dirty="0">
                <a:effectLst/>
                <a:latin typeface="Calibri" panose="020F0502020204030204" pitchFamily="34" charset="0"/>
                <a:ea typeface="Calibri" panose="020F0502020204030204" pitchFamily="34" charset="0"/>
              </a:rPr>
              <a:t>Name any conventions practised in the Indian constitution.</a:t>
            </a:r>
            <a:endParaRPr lang="en-US" sz="2800" dirty="0">
              <a:effectLst/>
              <a:latin typeface="Calibri" panose="020F0502020204030204" pitchFamily="34" charset="0"/>
              <a:ea typeface="Calibri" panose="020F0502020204030204" pitchFamily="34" charset="0"/>
            </a:endParaRPr>
          </a:p>
        </p:txBody>
      </p:sp>
      <p:sp>
        <p:nvSpPr>
          <p:cNvPr id="34" name="TextBox 33">
            <a:extLst>
              <a:ext uri="{FF2B5EF4-FFF2-40B4-BE49-F238E27FC236}">
                <a16:creationId xmlns:a16="http://schemas.microsoft.com/office/drawing/2014/main" id="{DD445362-7F72-1072-48EF-0E6183CEBBB6}"/>
              </a:ext>
            </a:extLst>
          </p:cNvPr>
          <p:cNvSpPr txBox="1"/>
          <p:nvPr/>
        </p:nvSpPr>
        <p:spPr>
          <a:xfrm>
            <a:off x="2423592" y="5351988"/>
            <a:ext cx="7809567" cy="954107"/>
          </a:xfrm>
          <a:prstGeom prst="rect">
            <a:avLst/>
          </a:prstGeom>
          <a:noFill/>
        </p:spPr>
        <p:txBody>
          <a:bodyPr wrap="square" rtlCol="0">
            <a:spAutoFit/>
          </a:bodyPr>
          <a:lstStyle/>
          <a:p>
            <a:r>
              <a:rPr lang="en-US" sz="2800" dirty="0"/>
              <a:t>4) What is the specific need of a constitution in a federal form of government?</a:t>
            </a:r>
          </a:p>
        </p:txBody>
      </p:sp>
    </p:spTree>
    <p:extLst>
      <p:ext uri="{BB962C8B-B14F-4D97-AF65-F5344CB8AC3E}">
        <p14:creationId xmlns:p14="http://schemas.microsoft.com/office/powerpoint/2010/main" val="13275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a:extLst>
              <a:ext uri="{FF2B5EF4-FFF2-40B4-BE49-F238E27FC236}">
                <a16:creationId xmlns:a16="http://schemas.microsoft.com/office/drawing/2014/main" id="{21B5C938-614B-5F07-7ADE-DBCFDA65C267}"/>
              </a:ext>
            </a:extLst>
          </p:cNvPr>
          <p:cNvSpPr/>
          <p:nvPr/>
        </p:nvSpPr>
        <p:spPr>
          <a:xfrm>
            <a:off x="2423592" y="99228"/>
            <a:ext cx="7920880" cy="720080"/>
          </a:xfrm>
          <a:prstGeom prst="horizontalScroll">
            <a:avLst/>
          </a:prstGeom>
          <a:solidFill>
            <a:schemeClr val="accent5">
              <a:lumMod val="20000"/>
              <a:lumOff val="80000"/>
            </a:schemeClr>
          </a:solidFill>
          <a:ln w="28575">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600" dirty="0"/>
              <a:t>Section III – Long Answer Questions</a:t>
            </a:r>
            <a:endParaRPr lang="en-US" sz="3600" b="1" dirty="0">
              <a:latin typeface="Calibri" pitchFamily="34" charset="0"/>
              <a:cs typeface="Calibri" pitchFamily="34" charset="0"/>
            </a:endParaRPr>
          </a:p>
        </p:txBody>
      </p:sp>
      <p:grpSp>
        <p:nvGrpSpPr>
          <p:cNvPr id="5" name="Group 4">
            <a:extLst>
              <a:ext uri="{FF2B5EF4-FFF2-40B4-BE49-F238E27FC236}">
                <a16:creationId xmlns:a16="http://schemas.microsoft.com/office/drawing/2014/main" id="{22C7B540-A7A1-0EB5-D5B6-C138DC81A77D}"/>
              </a:ext>
            </a:extLst>
          </p:cNvPr>
          <p:cNvGrpSpPr>
            <a:grpSpLocks noChangeAspect="1"/>
          </p:cNvGrpSpPr>
          <p:nvPr/>
        </p:nvGrpSpPr>
        <p:grpSpPr>
          <a:xfrm>
            <a:off x="263352" y="1841156"/>
            <a:ext cx="11377264" cy="1247216"/>
            <a:chOff x="7416275" y="4722982"/>
            <a:chExt cx="4230801" cy="1650497"/>
          </a:xfrm>
        </p:grpSpPr>
        <p:sp>
          <p:nvSpPr>
            <p:cNvPr id="6" name="Isosceles Triangle 5">
              <a:extLst>
                <a:ext uri="{FF2B5EF4-FFF2-40B4-BE49-F238E27FC236}">
                  <a16:creationId xmlns:a16="http://schemas.microsoft.com/office/drawing/2014/main" id="{3BFA4857-40EA-0A1B-D7C4-1323382C477B}"/>
                </a:ext>
              </a:extLst>
            </p:cNvPr>
            <p:cNvSpPr/>
            <p:nvPr/>
          </p:nvSpPr>
          <p:spPr>
            <a:xfrm rot="5400000">
              <a:off x="10667725" y="5139080"/>
              <a:ext cx="1198503" cy="760199"/>
            </a:xfrm>
            <a:prstGeom prst="triangle">
              <a:avLst/>
            </a:prstGeom>
            <a:solidFill>
              <a:srgbClr val="7030A0"/>
            </a:solidFill>
            <a:ln>
              <a:solidFill>
                <a:srgbClr val="7C8BF8"/>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p>
          </p:txBody>
        </p:sp>
        <p:sp>
          <p:nvSpPr>
            <p:cNvPr id="7" name="Right Triangle 6">
              <a:extLst>
                <a:ext uri="{FF2B5EF4-FFF2-40B4-BE49-F238E27FC236}">
                  <a16:creationId xmlns:a16="http://schemas.microsoft.com/office/drawing/2014/main" id="{14AA7335-50DF-6843-776D-DC2447F01791}"/>
                </a:ext>
              </a:extLst>
            </p:cNvPr>
            <p:cNvSpPr/>
            <p:nvPr/>
          </p:nvSpPr>
          <p:spPr>
            <a:xfrm>
              <a:off x="7974464" y="4722982"/>
              <a:ext cx="121073" cy="19694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Hexagon 7">
              <a:extLst>
                <a:ext uri="{FF2B5EF4-FFF2-40B4-BE49-F238E27FC236}">
                  <a16:creationId xmlns:a16="http://schemas.microsoft.com/office/drawing/2014/main" id="{1698E6A5-95B5-C12B-94A7-A7A004ED9D7A}"/>
                </a:ext>
              </a:extLst>
            </p:cNvPr>
            <p:cNvSpPr/>
            <p:nvPr/>
          </p:nvSpPr>
          <p:spPr>
            <a:xfrm>
              <a:off x="7886364" y="4919926"/>
              <a:ext cx="3533732" cy="1256611"/>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9" name="Isosceles Triangle 8">
              <a:extLst>
                <a:ext uri="{FF2B5EF4-FFF2-40B4-BE49-F238E27FC236}">
                  <a16:creationId xmlns:a16="http://schemas.microsoft.com/office/drawing/2014/main" id="{D432353D-AD07-5508-027F-A8E21B1C6768}"/>
                </a:ext>
              </a:extLst>
            </p:cNvPr>
            <p:cNvSpPr/>
            <p:nvPr/>
          </p:nvSpPr>
          <p:spPr>
            <a:xfrm rot="16200000">
              <a:off x="6870123" y="5269137"/>
              <a:ext cx="1650494" cy="558190"/>
            </a:xfrm>
            <a:prstGeom prst="triangle">
              <a:avLst>
                <a:gd name="adj" fmla="val 50000"/>
              </a:avLst>
            </a:prstGeom>
            <a:solidFill>
              <a:srgbClr val="7030A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p>
          </p:txBody>
        </p:sp>
        <p:sp>
          <p:nvSpPr>
            <p:cNvPr id="10" name="Right Triangle 9">
              <a:extLst>
                <a:ext uri="{FF2B5EF4-FFF2-40B4-BE49-F238E27FC236}">
                  <a16:creationId xmlns:a16="http://schemas.microsoft.com/office/drawing/2014/main" id="{F52ABA56-B26C-BB0E-A43A-E7798ABABC19}"/>
                </a:ext>
              </a:extLst>
            </p:cNvPr>
            <p:cNvSpPr/>
            <p:nvPr/>
          </p:nvSpPr>
          <p:spPr>
            <a:xfrm flipV="1">
              <a:off x="7974463" y="6176534"/>
              <a:ext cx="121073" cy="19694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11" name="TextBox 10">
            <a:extLst>
              <a:ext uri="{FF2B5EF4-FFF2-40B4-BE49-F238E27FC236}">
                <a16:creationId xmlns:a16="http://schemas.microsoft.com/office/drawing/2014/main" id="{DEC35229-2A6F-023F-EA8A-71C1629DE31A}"/>
              </a:ext>
            </a:extLst>
          </p:cNvPr>
          <p:cNvSpPr txBox="1"/>
          <p:nvPr/>
        </p:nvSpPr>
        <p:spPr>
          <a:xfrm>
            <a:off x="2527604" y="2205339"/>
            <a:ext cx="8136904" cy="523220"/>
          </a:xfrm>
          <a:prstGeom prst="rect">
            <a:avLst/>
          </a:prstGeom>
          <a:noFill/>
        </p:spPr>
        <p:txBody>
          <a:bodyPr wrap="square" rtlCol="0">
            <a:spAutoFit/>
          </a:bodyPr>
          <a:lstStyle/>
          <a:p>
            <a:r>
              <a:rPr lang="en-US" sz="2800" dirty="0"/>
              <a:t>1. C</a:t>
            </a:r>
            <a:r>
              <a:rPr lang="en-IE" sz="2800" dirty="0" err="1">
                <a:effectLst/>
                <a:latin typeface="Calibri" panose="020F0502020204030204" pitchFamily="34" charset="0"/>
                <a:ea typeface="Calibri" panose="020F0502020204030204" pitchFamily="34" charset="0"/>
              </a:rPr>
              <a:t>ompare</a:t>
            </a:r>
            <a:r>
              <a:rPr lang="en-IE" sz="2800" dirty="0">
                <a:effectLst/>
                <a:latin typeface="Calibri" panose="020F0502020204030204" pitchFamily="34" charset="0"/>
                <a:ea typeface="Calibri" panose="020F0502020204030204" pitchFamily="34" charset="0"/>
              </a:rPr>
              <a:t> written with unwritten constitution.</a:t>
            </a:r>
            <a:endParaRPr lang="en-US" sz="2800" dirty="0">
              <a:effectLst/>
              <a:latin typeface="Calibri" panose="020F050202020403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0609CF25-9BDC-8A6A-3A34-DEEFE04FDC2E}"/>
              </a:ext>
            </a:extLst>
          </p:cNvPr>
          <p:cNvGrpSpPr>
            <a:grpSpLocks noChangeAspect="1"/>
          </p:cNvGrpSpPr>
          <p:nvPr/>
        </p:nvGrpSpPr>
        <p:grpSpPr>
          <a:xfrm>
            <a:off x="263352" y="4090388"/>
            <a:ext cx="11377264" cy="1247216"/>
            <a:chOff x="7416275" y="4722982"/>
            <a:chExt cx="4230801" cy="1650497"/>
          </a:xfrm>
        </p:grpSpPr>
        <p:sp>
          <p:nvSpPr>
            <p:cNvPr id="13" name="Isosceles Triangle 12">
              <a:extLst>
                <a:ext uri="{FF2B5EF4-FFF2-40B4-BE49-F238E27FC236}">
                  <a16:creationId xmlns:a16="http://schemas.microsoft.com/office/drawing/2014/main" id="{4454EB08-C1BD-11F4-918C-EDC4568C5210}"/>
                </a:ext>
              </a:extLst>
            </p:cNvPr>
            <p:cNvSpPr/>
            <p:nvPr/>
          </p:nvSpPr>
          <p:spPr>
            <a:xfrm rot="5400000">
              <a:off x="10667725" y="5139080"/>
              <a:ext cx="1198503" cy="760199"/>
            </a:xfrm>
            <a:prstGeom prst="triangle">
              <a:avLst/>
            </a:prstGeom>
            <a:solidFill>
              <a:schemeClr val="accent2">
                <a:lumMod val="75000"/>
              </a:schemeClr>
            </a:solidFill>
            <a:ln>
              <a:solidFill>
                <a:srgbClr val="7C8BF8"/>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p>
          </p:txBody>
        </p:sp>
        <p:sp>
          <p:nvSpPr>
            <p:cNvPr id="14" name="Right Triangle 13">
              <a:extLst>
                <a:ext uri="{FF2B5EF4-FFF2-40B4-BE49-F238E27FC236}">
                  <a16:creationId xmlns:a16="http://schemas.microsoft.com/office/drawing/2014/main" id="{19BAF640-B82A-E21A-7871-0BBC2F38439E}"/>
                </a:ext>
              </a:extLst>
            </p:cNvPr>
            <p:cNvSpPr/>
            <p:nvPr/>
          </p:nvSpPr>
          <p:spPr>
            <a:xfrm>
              <a:off x="7974464" y="4722982"/>
              <a:ext cx="121073" cy="19694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Hexagon 14">
              <a:extLst>
                <a:ext uri="{FF2B5EF4-FFF2-40B4-BE49-F238E27FC236}">
                  <a16:creationId xmlns:a16="http://schemas.microsoft.com/office/drawing/2014/main" id="{1E67518E-8787-FBFA-BD08-5D7191AF502C}"/>
                </a:ext>
              </a:extLst>
            </p:cNvPr>
            <p:cNvSpPr/>
            <p:nvPr/>
          </p:nvSpPr>
          <p:spPr>
            <a:xfrm>
              <a:off x="7886364" y="4919926"/>
              <a:ext cx="3533732" cy="1256611"/>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16" name="Isosceles Triangle 15">
              <a:extLst>
                <a:ext uri="{FF2B5EF4-FFF2-40B4-BE49-F238E27FC236}">
                  <a16:creationId xmlns:a16="http://schemas.microsoft.com/office/drawing/2014/main" id="{E79D45D2-E74C-AA53-3518-8C0E5CB6C234}"/>
                </a:ext>
              </a:extLst>
            </p:cNvPr>
            <p:cNvSpPr/>
            <p:nvPr/>
          </p:nvSpPr>
          <p:spPr>
            <a:xfrm rot="16200000">
              <a:off x="6870123" y="5269137"/>
              <a:ext cx="1650494" cy="558190"/>
            </a:xfrm>
            <a:prstGeom prst="triangle">
              <a:avLst>
                <a:gd name="adj" fmla="val 50000"/>
              </a:avLst>
            </a:prstGeom>
            <a:solidFill>
              <a:schemeClr val="accent2">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p>
          </p:txBody>
        </p:sp>
        <p:sp>
          <p:nvSpPr>
            <p:cNvPr id="17" name="Right Triangle 16">
              <a:extLst>
                <a:ext uri="{FF2B5EF4-FFF2-40B4-BE49-F238E27FC236}">
                  <a16:creationId xmlns:a16="http://schemas.microsoft.com/office/drawing/2014/main" id="{4F684CD9-DCF3-4D4A-61E5-82F1F80DBF17}"/>
                </a:ext>
              </a:extLst>
            </p:cNvPr>
            <p:cNvSpPr/>
            <p:nvPr/>
          </p:nvSpPr>
          <p:spPr>
            <a:xfrm flipV="1">
              <a:off x="7974463" y="6176534"/>
              <a:ext cx="121073" cy="19694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19" name="TextBox 18">
            <a:extLst>
              <a:ext uri="{FF2B5EF4-FFF2-40B4-BE49-F238E27FC236}">
                <a16:creationId xmlns:a16="http://schemas.microsoft.com/office/drawing/2014/main" id="{9CC9CFCC-11AB-2671-81D4-6967E4002176}"/>
              </a:ext>
            </a:extLst>
          </p:cNvPr>
          <p:cNvSpPr txBox="1"/>
          <p:nvPr/>
        </p:nvSpPr>
        <p:spPr>
          <a:xfrm>
            <a:off x="1572714" y="4415877"/>
            <a:ext cx="9622636" cy="552331"/>
          </a:xfrm>
          <a:prstGeom prst="rect">
            <a:avLst/>
          </a:prstGeom>
          <a:noFill/>
        </p:spPr>
        <p:txBody>
          <a:bodyPr wrap="square">
            <a:spAutoFit/>
          </a:bodyPr>
          <a:lstStyle/>
          <a:p>
            <a:pPr marL="1143000" marR="0" indent="-228600">
              <a:lnSpc>
                <a:spcPct val="113000"/>
              </a:lnSpc>
              <a:spcBef>
                <a:spcPts val="0"/>
              </a:spcBef>
              <a:spcAft>
                <a:spcPts val="0"/>
              </a:spcAft>
            </a:pPr>
            <a:r>
              <a:rPr lang="en-IE" sz="2800" dirty="0">
                <a:effectLst/>
                <a:latin typeface="Calibri" panose="020F0502020204030204" pitchFamily="34" charset="0"/>
                <a:ea typeface="Calibri" panose="020F0502020204030204" pitchFamily="34" charset="0"/>
              </a:rPr>
              <a:t>2. Differentiate between rigid and flexible constitution.</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4643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a:extLst>
              <a:ext uri="{FF2B5EF4-FFF2-40B4-BE49-F238E27FC236}">
                <a16:creationId xmlns:a16="http://schemas.microsoft.com/office/drawing/2014/main" id="{21B5C938-614B-5F07-7ADE-DBCFDA65C267}"/>
              </a:ext>
            </a:extLst>
          </p:cNvPr>
          <p:cNvSpPr/>
          <p:nvPr/>
        </p:nvSpPr>
        <p:spPr>
          <a:xfrm>
            <a:off x="2423592" y="99228"/>
            <a:ext cx="7920880" cy="720080"/>
          </a:xfrm>
          <a:prstGeom prst="horizontalScroll">
            <a:avLst/>
          </a:prstGeom>
          <a:solidFill>
            <a:schemeClr val="accent5">
              <a:lumMod val="20000"/>
              <a:lumOff val="80000"/>
            </a:schemeClr>
          </a:solidFill>
          <a:ln w="28575">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600" dirty="0"/>
              <a:t>Section III –  Long Answer Questions</a:t>
            </a:r>
            <a:endParaRPr lang="en-US" sz="3600" b="1" dirty="0">
              <a:latin typeface="Calibri" pitchFamily="34" charset="0"/>
              <a:cs typeface="Calibri" pitchFamily="34" charset="0"/>
            </a:endParaRPr>
          </a:p>
        </p:txBody>
      </p:sp>
      <p:grpSp>
        <p:nvGrpSpPr>
          <p:cNvPr id="2" name="Group 1">
            <a:extLst>
              <a:ext uri="{FF2B5EF4-FFF2-40B4-BE49-F238E27FC236}">
                <a16:creationId xmlns:a16="http://schemas.microsoft.com/office/drawing/2014/main" id="{7F925AB1-8B4E-EFAF-A31D-C088E321BC1C}"/>
              </a:ext>
            </a:extLst>
          </p:cNvPr>
          <p:cNvGrpSpPr/>
          <p:nvPr/>
        </p:nvGrpSpPr>
        <p:grpSpPr>
          <a:xfrm>
            <a:off x="598969" y="1298917"/>
            <a:ext cx="10979453" cy="1267895"/>
            <a:chOff x="580170" y="1556370"/>
            <a:chExt cx="5731853" cy="1267895"/>
          </a:xfrm>
        </p:grpSpPr>
        <p:sp>
          <p:nvSpPr>
            <p:cNvPr id="3" name="Freeform 60">
              <a:extLst>
                <a:ext uri="{FF2B5EF4-FFF2-40B4-BE49-F238E27FC236}">
                  <a16:creationId xmlns:a16="http://schemas.microsoft.com/office/drawing/2014/main" id="{14F38C8A-1A5E-8FD6-5C95-B48DC7855F09}"/>
                </a:ext>
              </a:extLst>
            </p:cNvPr>
            <p:cNvSpPr/>
            <p:nvPr/>
          </p:nvSpPr>
          <p:spPr>
            <a:xfrm>
              <a:off x="580170" y="1556370"/>
              <a:ext cx="5731853" cy="1236595"/>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200"/>
            </a:p>
          </p:txBody>
        </p:sp>
        <p:sp>
          <p:nvSpPr>
            <p:cNvPr id="18" name="Rounded Rectangle 61">
              <a:extLst>
                <a:ext uri="{FF2B5EF4-FFF2-40B4-BE49-F238E27FC236}">
                  <a16:creationId xmlns:a16="http://schemas.microsoft.com/office/drawing/2014/main" id="{3BC9D9E7-E74D-2F0F-BC02-E72FF8B08F94}"/>
                </a:ext>
              </a:extLst>
            </p:cNvPr>
            <p:cNvSpPr/>
            <p:nvPr/>
          </p:nvSpPr>
          <p:spPr>
            <a:xfrm>
              <a:off x="692250" y="1712640"/>
              <a:ext cx="5213022" cy="984562"/>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200" dirty="0"/>
            </a:p>
          </p:txBody>
        </p:sp>
        <p:sp>
          <p:nvSpPr>
            <p:cNvPr id="20" name="Freeform: Shape 19">
              <a:extLst>
                <a:ext uri="{FF2B5EF4-FFF2-40B4-BE49-F238E27FC236}">
                  <a16:creationId xmlns:a16="http://schemas.microsoft.com/office/drawing/2014/main" id="{45AF6933-CE1F-902D-9453-47150F8763DF}"/>
                </a:ext>
              </a:extLst>
            </p:cNvPr>
            <p:cNvSpPr/>
            <p:nvPr/>
          </p:nvSpPr>
          <p:spPr>
            <a:xfrm>
              <a:off x="596193" y="1587670"/>
              <a:ext cx="479735" cy="1115026"/>
            </a:xfrm>
            <a:custGeom>
              <a:avLst/>
              <a:gdLst>
                <a:gd name="connsiteX0" fmla="*/ 1120068 w 1665859"/>
                <a:gd name="connsiteY0" fmla="*/ 0 h 1874458"/>
                <a:gd name="connsiteX1" fmla="*/ 1665859 w 1665859"/>
                <a:gd name="connsiteY1" fmla="*/ 0 h 1874458"/>
                <a:gd name="connsiteX2" fmla="*/ 0 w 1665859"/>
                <a:gd name="connsiteY2" fmla="*/ 1874458 h 1874458"/>
                <a:gd name="connsiteX3" fmla="*/ 0 w 1665859"/>
                <a:gd name="connsiteY3" fmla="*/ 1260323 h 1874458"/>
                <a:gd name="connsiteX4" fmla="*/ 1120068 w 1665859"/>
                <a:gd name="connsiteY4" fmla="*/ 0 h 18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59" h="1874458">
                  <a:moveTo>
                    <a:pt x="1120068" y="0"/>
                  </a:moveTo>
                  <a:lnTo>
                    <a:pt x="1665859" y="0"/>
                  </a:lnTo>
                  <a:lnTo>
                    <a:pt x="0" y="1874458"/>
                  </a:lnTo>
                  <a:lnTo>
                    <a:pt x="0" y="1260323"/>
                  </a:lnTo>
                  <a:lnTo>
                    <a:pt x="1120068" y="0"/>
                  </a:lnTo>
                  <a:close/>
                </a:path>
              </a:pathLst>
            </a:cu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2200" dirty="0"/>
            </a:p>
          </p:txBody>
        </p:sp>
        <p:sp>
          <p:nvSpPr>
            <p:cNvPr id="21" name="Arrow: Pentagon 20">
              <a:extLst>
                <a:ext uri="{FF2B5EF4-FFF2-40B4-BE49-F238E27FC236}">
                  <a16:creationId xmlns:a16="http://schemas.microsoft.com/office/drawing/2014/main" id="{B8985337-D0F2-69DD-A78D-9389E3EFD957}"/>
                </a:ext>
              </a:extLst>
            </p:cNvPr>
            <p:cNvSpPr/>
            <p:nvPr/>
          </p:nvSpPr>
          <p:spPr>
            <a:xfrm rot="16200000">
              <a:off x="5318287" y="2390607"/>
              <a:ext cx="493308" cy="374008"/>
            </a:xfrm>
            <a:prstGeom prst="homePlate">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2200" dirty="0"/>
            </a:p>
          </p:txBody>
        </p:sp>
        <p:sp>
          <p:nvSpPr>
            <p:cNvPr id="22" name="TextBox 31">
              <a:extLst>
                <a:ext uri="{FF2B5EF4-FFF2-40B4-BE49-F238E27FC236}">
                  <a16:creationId xmlns:a16="http://schemas.microsoft.com/office/drawing/2014/main" id="{9676F579-D4D5-F3D0-25D8-9D6CC7554868}"/>
                </a:ext>
              </a:extLst>
            </p:cNvPr>
            <p:cNvSpPr txBox="1"/>
            <p:nvPr/>
          </p:nvSpPr>
          <p:spPr>
            <a:xfrm>
              <a:off x="1066970" y="1971372"/>
              <a:ext cx="469909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tabLst>
                  <a:tab pos="1885950" algn="l"/>
                </a:tabLst>
              </a:pPr>
              <a:r>
                <a:rPr lang="en-IE" sz="2800" dirty="0">
                  <a:effectLst/>
                  <a:latin typeface="Calibri" panose="020F0502020204030204" pitchFamily="34" charset="0"/>
                  <a:ea typeface="Calibri" panose="020F0502020204030204" pitchFamily="34" charset="0"/>
                </a:rPr>
                <a:t>       3. State the characteristics of a good constitution.</a:t>
              </a:r>
              <a:endParaRPr lang="en-IN" sz="2800" dirty="0">
                <a:solidFill>
                  <a:srgbClr val="000000"/>
                </a:solidFill>
                <a:effectLst/>
                <a:ea typeface="Cambria" panose="02040503050406030204" pitchFamily="18" charset="0"/>
                <a:cs typeface="Cambria" panose="02040503050406030204" pitchFamily="18" charset="0"/>
              </a:endParaRPr>
            </a:p>
          </p:txBody>
        </p:sp>
      </p:grpSp>
      <p:grpSp>
        <p:nvGrpSpPr>
          <p:cNvPr id="23" name="Group 22">
            <a:extLst>
              <a:ext uri="{FF2B5EF4-FFF2-40B4-BE49-F238E27FC236}">
                <a16:creationId xmlns:a16="http://schemas.microsoft.com/office/drawing/2014/main" id="{59E43ACF-16BE-8B07-6DFC-4688F317A06F}"/>
              </a:ext>
            </a:extLst>
          </p:cNvPr>
          <p:cNvGrpSpPr>
            <a:grpSpLocks noChangeAspect="1"/>
          </p:cNvGrpSpPr>
          <p:nvPr/>
        </p:nvGrpSpPr>
        <p:grpSpPr>
          <a:xfrm>
            <a:off x="595943" y="3081249"/>
            <a:ext cx="11087174" cy="1368153"/>
            <a:chOff x="404831" y="1397834"/>
            <a:chExt cx="8633809" cy="830643"/>
          </a:xfrm>
          <a:effectLst>
            <a:outerShdw blurRad="50800" dist="38100" algn="l" rotWithShape="0">
              <a:prstClr val="black">
                <a:alpha val="40000"/>
              </a:prstClr>
            </a:outerShdw>
          </a:effectLst>
        </p:grpSpPr>
        <p:sp>
          <p:nvSpPr>
            <p:cNvPr id="24" name="Freeform 60">
              <a:extLst>
                <a:ext uri="{FF2B5EF4-FFF2-40B4-BE49-F238E27FC236}">
                  <a16:creationId xmlns:a16="http://schemas.microsoft.com/office/drawing/2014/main" id="{0C1930F7-5D3A-B526-E88B-CF13DA7E8BB6}"/>
                </a:ext>
              </a:extLst>
            </p:cNvPr>
            <p:cNvSpPr/>
            <p:nvPr/>
          </p:nvSpPr>
          <p:spPr>
            <a:xfrm>
              <a:off x="404831" y="1397834"/>
              <a:ext cx="8633809" cy="815701"/>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200"/>
            </a:p>
          </p:txBody>
        </p:sp>
        <p:sp>
          <p:nvSpPr>
            <p:cNvPr id="25" name="Rounded Rectangle 61">
              <a:extLst>
                <a:ext uri="{FF2B5EF4-FFF2-40B4-BE49-F238E27FC236}">
                  <a16:creationId xmlns:a16="http://schemas.microsoft.com/office/drawing/2014/main" id="{3C2D7007-2DD3-77C8-454E-0BF859A2F28E}"/>
                </a:ext>
              </a:extLst>
            </p:cNvPr>
            <p:cNvSpPr/>
            <p:nvPr/>
          </p:nvSpPr>
          <p:spPr>
            <a:xfrm>
              <a:off x="549520" y="1495211"/>
              <a:ext cx="7852301" cy="649451"/>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200" dirty="0"/>
            </a:p>
          </p:txBody>
        </p:sp>
        <p:sp>
          <p:nvSpPr>
            <p:cNvPr id="26" name="Freeform: Shape 6">
              <a:extLst>
                <a:ext uri="{FF2B5EF4-FFF2-40B4-BE49-F238E27FC236}">
                  <a16:creationId xmlns:a16="http://schemas.microsoft.com/office/drawing/2014/main" id="{7C514546-A43E-1926-110E-752B2AD63BE7}"/>
                </a:ext>
              </a:extLst>
            </p:cNvPr>
            <p:cNvSpPr/>
            <p:nvPr/>
          </p:nvSpPr>
          <p:spPr>
            <a:xfrm>
              <a:off x="404831" y="1412776"/>
              <a:ext cx="722618" cy="735510"/>
            </a:xfrm>
            <a:custGeom>
              <a:avLst/>
              <a:gdLst>
                <a:gd name="connsiteX0" fmla="*/ 1120068 w 1665859"/>
                <a:gd name="connsiteY0" fmla="*/ 0 h 1874458"/>
                <a:gd name="connsiteX1" fmla="*/ 1665859 w 1665859"/>
                <a:gd name="connsiteY1" fmla="*/ 0 h 1874458"/>
                <a:gd name="connsiteX2" fmla="*/ 0 w 1665859"/>
                <a:gd name="connsiteY2" fmla="*/ 1874458 h 1874458"/>
                <a:gd name="connsiteX3" fmla="*/ 0 w 1665859"/>
                <a:gd name="connsiteY3" fmla="*/ 1260323 h 1874458"/>
                <a:gd name="connsiteX4" fmla="*/ 1120068 w 1665859"/>
                <a:gd name="connsiteY4" fmla="*/ 0 h 18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59" h="1874458">
                  <a:moveTo>
                    <a:pt x="1120068" y="0"/>
                  </a:moveTo>
                  <a:lnTo>
                    <a:pt x="1665859" y="0"/>
                  </a:lnTo>
                  <a:lnTo>
                    <a:pt x="0" y="1874458"/>
                  </a:lnTo>
                  <a:lnTo>
                    <a:pt x="0" y="1260323"/>
                  </a:lnTo>
                  <a:lnTo>
                    <a:pt x="1120068" y="0"/>
                  </a:lnTo>
                  <a:close/>
                </a:path>
              </a:pathLst>
            </a:custGeom>
            <a:solidFill>
              <a:schemeClr val="accent2">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2200"/>
            </a:p>
          </p:txBody>
        </p:sp>
        <p:sp>
          <p:nvSpPr>
            <p:cNvPr id="27" name="Arrow: Pentagon 7">
              <a:extLst>
                <a:ext uri="{FF2B5EF4-FFF2-40B4-BE49-F238E27FC236}">
                  <a16:creationId xmlns:a16="http://schemas.microsoft.com/office/drawing/2014/main" id="{31B34A60-1D37-EB55-45E7-E59E0A1F4F67}"/>
                </a:ext>
              </a:extLst>
            </p:cNvPr>
            <p:cNvSpPr/>
            <p:nvPr/>
          </p:nvSpPr>
          <p:spPr>
            <a:xfrm rot="16200000">
              <a:off x="7726484" y="1784094"/>
              <a:ext cx="325403" cy="563363"/>
            </a:xfrm>
            <a:prstGeom prst="homePlate">
              <a:avLst/>
            </a:prstGeom>
            <a:solidFill>
              <a:schemeClr val="accent2">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2200"/>
            </a:p>
          </p:txBody>
        </p:sp>
        <p:sp>
          <p:nvSpPr>
            <p:cNvPr id="28" name="TextBox 31">
              <a:extLst>
                <a:ext uri="{FF2B5EF4-FFF2-40B4-BE49-F238E27FC236}">
                  <a16:creationId xmlns:a16="http://schemas.microsoft.com/office/drawing/2014/main" id="{2D97D636-A376-1F2C-6F9D-A46497330890}"/>
                </a:ext>
              </a:extLst>
            </p:cNvPr>
            <p:cNvSpPr txBox="1"/>
            <p:nvPr/>
          </p:nvSpPr>
          <p:spPr>
            <a:xfrm>
              <a:off x="1547688" y="1513993"/>
              <a:ext cx="6756643" cy="5792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885950" algn="l"/>
                </a:tabLst>
              </a:pPr>
              <a:r>
                <a:rPr lang="en-IE" sz="2800" dirty="0">
                  <a:effectLst/>
                  <a:latin typeface="Calibri" panose="020F0502020204030204" pitchFamily="34" charset="0"/>
                  <a:ea typeface="Calibri" panose="020F0502020204030204" pitchFamily="34" charset="0"/>
                </a:rPr>
                <a:t>4. Recall a real-life situation to illustrate the role of constitution in day-to-day life.</a:t>
              </a:r>
              <a:endParaRPr lang="en-US" sz="2800" dirty="0">
                <a:effectLst/>
                <a:latin typeface="Calibri" panose="020F0502020204030204" pitchFamily="34" charset="0"/>
                <a:ea typeface="Calibri" panose="020F0502020204030204" pitchFamily="34" charset="0"/>
              </a:endParaRPr>
            </a:p>
          </p:txBody>
        </p:sp>
      </p:grpSp>
      <p:grpSp>
        <p:nvGrpSpPr>
          <p:cNvPr id="29" name="Group 28">
            <a:extLst>
              <a:ext uri="{FF2B5EF4-FFF2-40B4-BE49-F238E27FC236}">
                <a16:creationId xmlns:a16="http://schemas.microsoft.com/office/drawing/2014/main" id="{A83C22F5-1601-5269-B82A-4588ECEF53A3}"/>
              </a:ext>
            </a:extLst>
          </p:cNvPr>
          <p:cNvGrpSpPr/>
          <p:nvPr/>
        </p:nvGrpSpPr>
        <p:grpSpPr>
          <a:xfrm>
            <a:off x="580170" y="5031171"/>
            <a:ext cx="10998252" cy="1189645"/>
            <a:chOff x="129652" y="5298258"/>
            <a:chExt cx="6880488" cy="1260000"/>
          </a:xfrm>
        </p:grpSpPr>
        <p:grpSp>
          <p:nvGrpSpPr>
            <p:cNvPr id="30" name="Group 29">
              <a:extLst>
                <a:ext uri="{FF2B5EF4-FFF2-40B4-BE49-F238E27FC236}">
                  <a16:creationId xmlns:a16="http://schemas.microsoft.com/office/drawing/2014/main" id="{02C95BF7-7CE9-6583-CA0A-DA86277E8BB5}"/>
                </a:ext>
              </a:extLst>
            </p:cNvPr>
            <p:cNvGrpSpPr>
              <a:grpSpLocks noChangeAspect="1"/>
            </p:cNvGrpSpPr>
            <p:nvPr/>
          </p:nvGrpSpPr>
          <p:grpSpPr>
            <a:xfrm>
              <a:off x="129652" y="5298258"/>
              <a:ext cx="6880488" cy="1260000"/>
              <a:chOff x="404831" y="1412776"/>
              <a:chExt cx="8636348" cy="815701"/>
            </a:xfrm>
            <a:effectLst>
              <a:outerShdw blurRad="50800" dist="38100" algn="l" rotWithShape="0">
                <a:prstClr val="black">
                  <a:alpha val="40000"/>
                </a:prstClr>
              </a:outerShdw>
            </a:effectLst>
          </p:grpSpPr>
          <p:sp>
            <p:nvSpPr>
              <p:cNvPr id="32" name="Freeform 60">
                <a:extLst>
                  <a:ext uri="{FF2B5EF4-FFF2-40B4-BE49-F238E27FC236}">
                    <a16:creationId xmlns:a16="http://schemas.microsoft.com/office/drawing/2014/main" id="{39EFF5E5-8D34-C262-AB41-A696AF3552A8}"/>
                  </a:ext>
                </a:extLst>
              </p:cNvPr>
              <p:cNvSpPr/>
              <p:nvPr/>
            </p:nvSpPr>
            <p:spPr>
              <a:xfrm>
                <a:off x="407369" y="1412776"/>
                <a:ext cx="8633810" cy="815701"/>
              </a:xfrm>
              <a:prstGeom prst="homePlate">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200"/>
              </a:p>
            </p:txBody>
          </p:sp>
          <p:sp>
            <p:nvSpPr>
              <p:cNvPr id="33" name="Rounded Rectangle 61">
                <a:extLst>
                  <a:ext uri="{FF2B5EF4-FFF2-40B4-BE49-F238E27FC236}">
                    <a16:creationId xmlns:a16="http://schemas.microsoft.com/office/drawing/2014/main" id="{F28E96C2-D782-93E8-B7AF-ECFFA2E9C38F}"/>
                  </a:ext>
                </a:extLst>
              </p:cNvPr>
              <p:cNvSpPr/>
              <p:nvPr/>
            </p:nvSpPr>
            <p:spPr>
              <a:xfrm>
                <a:off x="549520" y="1495211"/>
                <a:ext cx="7852301" cy="649451"/>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200" dirty="0"/>
              </a:p>
            </p:txBody>
          </p:sp>
          <p:sp>
            <p:nvSpPr>
              <p:cNvPr id="34" name="Freeform: Shape 6">
                <a:extLst>
                  <a:ext uri="{FF2B5EF4-FFF2-40B4-BE49-F238E27FC236}">
                    <a16:creationId xmlns:a16="http://schemas.microsoft.com/office/drawing/2014/main" id="{9AD05A79-65B1-E946-87A1-FCB0EBF25083}"/>
                  </a:ext>
                </a:extLst>
              </p:cNvPr>
              <p:cNvSpPr/>
              <p:nvPr/>
            </p:nvSpPr>
            <p:spPr>
              <a:xfrm>
                <a:off x="404831" y="1412776"/>
                <a:ext cx="722618" cy="735510"/>
              </a:xfrm>
              <a:custGeom>
                <a:avLst/>
                <a:gdLst>
                  <a:gd name="connsiteX0" fmla="*/ 1120068 w 1665859"/>
                  <a:gd name="connsiteY0" fmla="*/ 0 h 1874458"/>
                  <a:gd name="connsiteX1" fmla="*/ 1665859 w 1665859"/>
                  <a:gd name="connsiteY1" fmla="*/ 0 h 1874458"/>
                  <a:gd name="connsiteX2" fmla="*/ 0 w 1665859"/>
                  <a:gd name="connsiteY2" fmla="*/ 1874458 h 1874458"/>
                  <a:gd name="connsiteX3" fmla="*/ 0 w 1665859"/>
                  <a:gd name="connsiteY3" fmla="*/ 1260323 h 1874458"/>
                  <a:gd name="connsiteX4" fmla="*/ 1120068 w 1665859"/>
                  <a:gd name="connsiteY4" fmla="*/ 0 h 18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59" h="1874458">
                    <a:moveTo>
                      <a:pt x="1120068" y="0"/>
                    </a:moveTo>
                    <a:lnTo>
                      <a:pt x="1665859" y="0"/>
                    </a:lnTo>
                    <a:lnTo>
                      <a:pt x="0" y="1874458"/>
                    </a:lnTo>
                    <a:lnTo>
                      <a:pt x="0" y="1260323"/>
                    </a:lnTo>
                    <a:lnTo>
                      <a:pt x="1120068" y="0"/>
                    </a:lnTo>
                    <a:close/>
                  </a:path>
                </a:pathLst>
              </a:custGeom>
              <a:solidFill>
                <a:srgbClr val="CA945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2200"/>
              </a:p>
            </p:txBody>
          </p:sp>
          <p:sp>
            <p:nvSpPr>
              <p:cNvPr id="35" name="Arrow: Pentagon 7">
                <a:extLst>
                  <a:ext uri="{FF2B5EF4-FFF2-40B4-BE49-F238E27FC236}">
                    <a16:creationId xmlns:a16="http://schemas.microsoft.com/office/drawing/2014/main" id="{47E3A3DE-80CB-0387-E4D7-5B1E4F1C260A}"/>
                  </a:ext>
                </a:extLst>
              </p:cNvPr>
              <p:cNvSpPr/>
              <p:nvPr/>
            </p:nvSpPr>
            <p:spPr>
              <a:xfrm rot="16200000">
                <a:off x="7726484" y="1784094"/>
                <a:ext cx="325403" cy="563363"/>
              </a:xfrm>
              <a:prstGeom prst="homePlate">
                <a:avLst/>
              </a:prstGeom>
              <a:solidFill>
                <a:srgbClr val="CA945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2200"/>
              </a:p>
            </p:txBody>
          </p:sp>
        </p:grpSp>
        <p:sp>
          <p:nvSpPr>
            <p:cNvPr id="31" name="TextBox 30">
              <a:extLst>
                <a:ext uri="{FF2B5EF4-FFF2-40B4-BE49-F238E27FC236}">
                  <a16:creationId xmlns:a16="http://schemas.microsoft.com/office/drawing/2014/main" id="{81ECE582-05BF-4115-D60B-0EF4011D18F0}"/>
                </a:ext>
              </a:extLst>
            </p:cNvPr>
            <p:cNvSpPr txBox="1"/>
            <p:nvPr/>
          </p:nvSpPr>
          <p:spPr>
            <a:xfrm>
              <a:off x="1063793" y="5547641"/>
              <a:ext cx="5236556" cy="912739"/>
            </a:xfrm>
            <a:prstGeom prst="rect">
              <a:avLst/>
            </a:prstGeom>
            <a:noFill/>
          </p:spPr>
          <p:txBody>
            <a:bodyPr wrap="square" rtlCol="0">
              <a:spAutoFit/>
            </a:bodyPr>
            <a:lstStyle/>
            <a:p>
              <a:pPr marL="457200" indent="-457200">
                <a:tabLst>
                  <a:tab pos="1885950" algn="l"/>
                </a:tabLst>
              </a:pPr>
              <a:r>
                <a:rPr lang="en-IE" sz="2800" dirty="0">
                  <a:effectLst/>
                  <a:latin typeface="Calibri" panose="020F0502020204030204" pitchFamily="34" charset="0"/>
                  <a:ea typeface="Calibri" panose="020F0502020204030204" pitchFamily="34" charset="0"/>
                </a:rPr>
                <a:t> 5. Imagine life without any constitution.</a:t>
              </a:r>
              <a:endParaRPr lang="en-US" sz="2800" dirty="0">
                <a:effectLst/>
                <a:latin typeface="Calibri" panose="020F0502020204030204" pitchFamily="34" charset="0"/>
                <a:ea typeface="Calibri" panose="020F0502020204030204" pitchFamily="34" charset="0"/>
              </a:endParaRPr>
            </a:p>
            <a:p>
              <a:pPr marL="457200" indent="-457200">
                <a:tabLst>
                  <a:tab pos="1885950" algn="l"/>
                </a:tabLst>
              </a:pPr>
              <a:endParaRPr lang="en-IE" sz="2200" dirty="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47493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99DBFA-B0B0-F5EC-05FD-CC7847093C0D}"/>
              </a:ext>
            </a:extLst>
          </p:cNvPr>
          <p:cNvSpPr>
            <a:spLocks noGrp="1"/>
          </p:cNvSpPr>
          <p:nvPr>
            <p:ph type="title" idx="4294967295"/>
          </p:nvPr>
        </p:nvSpPr>
        <p:spPr>
          <a:xfrm>
            <a:off x="3287688" y="44624"/>
            <a:ext cx="5092048" cy="500042"/>
          </a:xfrm>
          <a:prstGeom prst="rect">
            <a:avLst/>
          </a:prstGeom>
        </p:spPr>
        <p:txBody>
          <a:bodyPr>
            <a:normAutofit fontScale="90000"/>
          </a:bodyPr>
          <a:lstStyle/>
          <a:p>
            <a:r>
              <a:rPr lang="en-IN" dirty="0"/>
              <a:t>Attribution / Citation</a:t>
            </a:r>
          </a:p>
        </p:txBody>
      </p:sp>
      <p:graphicFrame>
        <p:nvGraphicFramePr>
          <p:cNvPr id="7" name="Table 6">
            <a:extLst>
              <a:ext uri="{FF2B5EF4-FFF2-40B4-BE49-F238E27FC236}">
                <a16:creationId xmlns:a16="http://schemas.microsoft.com/office/drawing/2014/main" id="{07FF2C7C-8911-46AA-0A57-9FA08B9CCC84}"/>
              </a:ext>
            </a:extLst>
          </p:cNvPr>
          <p:cNvGraphicFramePr>
            <a:graphicFrameLocks noGrp="1"/>
          </p:cNvGraphicFramePr>
          <p:nvPr>
            <p:extLst>
              <p:ext uri="{D42A27DB-BD31-4B8C-83A1-F6EECF244321}">
                <p14:modId xmlns:p14="http://schemas.microsoft.com/office/powerpoint/2010/main" val="155697123"/>
              </p:ext>
            </p:extLst>
          </p:nvPr>
        </p:nvGraphicFramePr>
        <p:xfrm>
          <a:off x="1127448" y="700345"/>
          <a:ext cx="9937103" cy="3970951"/>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460207">
                <a:tc>
                  <a:txBody>
                    <a:bodyPr/>
                    <a:lstStyle/>
                    <a:p>
                      <a:pPr algn="ctr"/>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https://www.freepik.com/free-vector/illustration-people-with-justice-order-icons_3776960.htm#page=1&amp;query=laws&amp;position=4</a:t>
                      </a: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rawpixel.com</a:t>
                      </a:r>
                    </a:p>
                    <a:p>
                      <a:endParaRPr lang="en-IN" sz="900" dirty="0"/>
                    </a:p>
                  </a:txBody>
                  <a:tcPr/>
                </a:tc>
                <a:extLst>
                  <a:ext uri="{0D108BD9-81ED-4DB2-BD59-A6C34878D82A}">
                    <a16:rowId xmlns:a16="http://schemas.microsoft.com/office/drawing/2014/main" val="10001"/>
                  </a:ext>
                </a:extLst>
              </a:tr>
              <a:tr h="389313">
                <a:tc>
                  <a:txBody>
                    <a:bodyPr/>
                    <a:lstStyle/>
                    <a:p>
                      <a:pPr algn="ctr"/>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3"/>
                        </a:rPr>
                        <a:t>https://commons.wikimedia.org/wiki/File:Constitution_of_India_(31667825533).jpg</a:t>
                      </a:r>
                      <a:r>
                        <a:rPr lang="en-US" sz="900" dirty="0"/>
                        <a:t> </a:t>
                      </a: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Geospatial  World</a:t>
                      </a:r>
                    </a:p>
                    <a:p>
                      <a:endParaRPr lang="en-IN" sz="900" dirty="0"/>
                    </a:p>
                  </a:txBody>
                  <a:tcPr/>
                </a:tc>
                <a:extLst>
                  <a:ext uri="{0D108BD9-81ED-4DB2-BD59-A6C34878D82A}">
                    <a16:rowId xmlns:a16="http://schemas.microsoft.com/office/drawing/2014/main" val="10002"/>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3"/>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4"/>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2" name="Picture 2" descr="Illustration of people with justice and order icons Free Vector">
            <a:extLst>
              <a:ext uri="{FF2B5EF4-FFF2-40B4-BE49-F238E27FC236}">
                <a16:creationId xmlns:a16="http://schemas.microsoft.com/office/drawing/2014/main" id="{EE61AEB1-4310-D18A-FA54-EA7F4F49486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51" b="5797"/>
          <a:stretch/>
        </p:blipFill>
        <p:spPr bwMode="auto">
          <a:xfrm flipH="1">
            <a:off x="2639616" y="1268760"/>
            <a:ext cx="288032" cy="248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1">
            <a:extLst>
              <a:ext uri="{FF2B5EF4-FFF2-40B4-BE49-F238E27FC236}">
                <a16:creationId xmlns:a16="http://schemas.microsoft.com/office/drawing/2014/main" id="{273D0F7A-BEAA-1E85-08DD-70CD1870503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39616" y="1673264"/>
            <a:ext cx="288032" cy="20085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224</TotalTime>
  <Words>1069</Words>
  <Application>Microsoft Office PowerPoint</Application>
  <PresentationFormat>Widescreen</PresentationFormat>
  <Paragraphs>108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DD</vt:lpstr>
      <vt:lpstr>Constitution_Revision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 / 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Shyam Sunder</cp:lastModifiedBy>
  <cp:revision>28</cp:revision>
  <dcterms:created xsi:type="dcterms:W3CDTF">2020-08-28T09:38:22Z</dcterms:created>
  <dcterms:modified xsi:type="dcterms:W3CDTF">2023-02-12T12:01:02Z</dcterms:modified>
</cp:coreProperties>
</file>