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5" r:id="rId2"/>
    <p:sldId id="283" r:id="rId3"/>
    <p:sldId id="289" r:id="rId4"/>
    <p:sldId id="295" r:id="rId5"/>
    <p:sldId id="285" r:id="rId6"/>
    <p:sldId id="292" r:id="rId7"/>
    <p:sldId id="293" r:id="rId8"/>
    <p:sldId id="294" r:id="rId9"/>
    <p:sldId id="286" r:id="rId10"/>
    <p:sldId id="287" r:id="rId11"/>
    <p:sldId id="25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C44665-FDB0-4FD8-AD37-F3CB89D16B46}">
          <p14:sldIdLst>
            <p14:sldId id="275"/>
            <p14:sldId id="283"/>
            <p14:sldId id="289"/>
            <p14:sldId id="295"/>
            <p14:sldId id="285"/>
            <p14:sldId id="292"/>
            <p14:sldId id="293"/>
            <p14:sldId id="294"/>
            <p14:sldId id="286"/>
            <p14:sldId id="287"/>
          </p14:sldIdLst>
        </p14:section>
        <p14:section name="Untitled Section" id="{C91ACF75-B6D7-471F-A0E9-6D84D5511E30}">
          <p14:sldIdLst>
            <p14:sldId id="25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90A913"/>
    <a:srgbClr val="9FBB1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839" autoAdjust="0"/>
  </p:normalViewPr>
  <p:slideViewPr>
    <p:cSldViewPr>
      <p:cViewPr varScale="1">
        <p:scale>
          <a:sx n="36" d="100"/>
          <a:sy n="36" d="100"/>
        </p:scale>
        <p:origin x="1748" y="3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86B9B4-D2C4-48DE-BC86-1B1A8876D90E}" type="datetimeFigureOut">
              <a:rPr lang="en-US" smtClean="0"/>
              <a:pPr/>
              <a:t>6/1/2022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99D599-091B-4691-AA1B-AC5C84EF710A}" type="slidenum">
              <a:rPr lang="en-IN" smtClean="0"/>
              <a:pPr/>
              <a:t>‹#›</a:t>
            </a:fld>
            <a:endParaRPr lang="en-IN"/>
          </a:p>
        </p:txBody>
      </p:sp>
    </p:spTree>
    <p:extLst>
      <p:ext uri="{BB962C8B-B14F-4D97-AF65-F5344CB8AC3E}">
        <p14:creationId xmlns:p14="http://schemas.microsoft.com/office/powerpoint/2010/main" val="2025422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ixabay.com/illustrations/quiz-question-puzzles-play-neon-585894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freesvg.org/1523097512"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ixabay.com/photos/sari-indian-clothing-fashion-silk-351106/"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vectors/rainbow-multicoloured-prism-2278774/"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maxpixel.net/Children-Sports-Running-2837486"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ixabay.com/photos/girl-indian-dance-red-oriental-1505407/"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dirty="0">
                <a:solidFill>
                  <a:schemeClr val="tx1"/>
                </a:solidFill>
                <a:latin typeface="+mn-lt"/>
                <a:ea typeface="+mn-ea"/>
                <a:cs typeface="+mn-cs"/>
              </a:rPr>
              <a:t>&lt;</a:t>
            </a:r>
            <a:r>
              <a:rPr lang="en-IN" dirty="0"/>
              <a:t>Quiz on TV= </a:t>
            </a:r>
            <a:r>
              <a:rPr lang="en-IN" dirty="0">
                <a:hlinkClick r:id="rId3"/>
              </a:rPr>
              <a:t>https://pixabay.com/illustrations/quiz-question-puzzles-play-neon-5858940/</a:t>
            </a:r>
            <a:r>
              <a:rPr lang="en-IN"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baseline="0" dirty="0">
                <a:solidFill>
                  <a:schemeClr val="tx1"/>
                </a:solidFill>
                <a:latin typeface="+mn-lt"/>
                <a:ea typeface="+mn-ea"/>
                <a:cs typeface="+mn-cs"/>
              </a:rPr>
              <a:t>Boy Writing on Paper= </a:t>
            </a:r>
            <a:r>
              <a:rPr lang="en-IN" sz="1200" b="0" i="0" u="none" strike="noStrike" kern="1200" baseline="0" dirty="0">
                <a:solidFill>
                  <a:schemeClr val="tx1"/>
                </a:solidFill>
                <a:latin typeface="+mn-lt"/>
                <a:ea typeface="+mn-ea"/>
                <a:cs typeface="+mn-cs"/>
                <a:hlinkClick r:id="rId4"/>
              </a:rPr>
              <a:t>https://freesvg.org/1523097512</a:t>
            </a:r>
            <a:r>
              <a:rPr lang="en-IN" sz="1200" b="0" i="0" u="none" strike="noStrike" kern="1200" baseline="0" dirty="0">
                <a:solidFill>
                  <a:schemeClr val="tx1"/>
                </a:solidFill>
                <a:latin typeface="+mn-lt"/>
                <a:ea typeface="+mn-ea"/>
                <a:cs typeface="+mn-cs"/>
              </a:rPr>
              <a:t> &gt;</a:t>
            </a:r>
            <a:endParaRPr lang="en-IN" b="0"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1</a:t>
            </a:fld>
            <a:endParaRPr lang="en-IN"/>
          </a:p>
        </p:txBody>
      </p:sp>
    </p:spTree>
    <p:extLst>
      <p:ext uri="{BB962C8B-B14F-4D97-AF65-F5344CB8AC3E}">
        <p14:creationId xmlns:p14="http://schemas.microsoft.com/office/powerpoint/2010/main" val="3440538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10</a:t>
            </a:fld>
            <a:endParaRPr lang="en-IN"/>
          </a:p>
        </p:txBody>
      </p:sp>
    </p:spTree>
    <p:extLst>
      <p:ext uri="{BB962C8B-B14F-4D97-AF65-F5344CB8AC3E}">
        <p14:creationId xmlns:p14="http://schemas.microsoft.com/office/powerpoint/2010/main" val="4231524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11</a:t>
            </a:fld>
            <a:endParaRPr lang="en-IN"/>
          </a:p>
        </p:txBody>
      </p:sp>
    </p:spTree>
    <p:extLst>
      <p:ext uri="{BB962C8B-B14F-4D97-AF65-F5344CB8AC3E}">
        <p14:creationId xmlns:p14="http://schemas.microsoft.com/office/powerpoint/2010/main" val="3160335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baseline="0" dirty="0">
                <a:solidFill>
                  <a:schemeClr val="tx1"/>
                </a:solidFill>
                <a:latin typeface="+mn-lt"/>
                <a:ea typeface="+mn-ea"/>
                <a:cs typeface="+mn-cs"/>
              </a:rPr>
              <a:t>Word Cloud: </a:t>
            </a:r>
            <a:r>
              <a:rPr lang="en-IN" sz="1200" b="0" i="0" u="none" strike="noStrike" kern="1200" dirty="0">
                <a:solidFill>
                  <a:schemeClr val="tx1"/>
                </a:solidFill>
                <a:latin typeface="+mn-lt"/>
                <a:ea typeface="+mn-ea"/>
                <a:cs typeface="+mn-cs"/>
              </a:rPr>
              <a:t>Self-Created by Arjun Kaul email: 1110ak1110@gmail.com</a:t>
            </a:r>
            <a:endParaRPr lang="en-IN" b="0" dirty="0"/>
          </a:p>
          <a:p>
            <a:pPr rtl="0"/>
            <a:r>
              <a:rPr lang="en-IN" dirty="0"/>
              <a:t>Tick: https://pixabay.com/vectors/check-mark-orange-tick-symbol-304167/</a:t>
            </a:r>
          </a:p>
        </p:txBody>
      </p:sp>
      <p:sp>
        <p:nvSpPr>
          <p:cNvPr id="4" name="Slide Number Placeholder 3"/>
          <p:cNvSpPr>
            <a:spLocks noGrp="1"/>
          </p:cNvSpPr>
          <p:nvPr>
            <p:ph type="sldNum" sz="quarter" idx="10"/>
          </p:nvPr>
        </p:nvSpPr>
        <p:spPr/>
        <p:txBody>
          <a:bodyPr/>
          <a:lstStyle/>
          <a:p>
            <a:fld id="{A499D599-091B-4691-AA1B-AC5C84EF710A}" type="slidenum">
              <a:rPr lang="en-IN" smtClean="0"/>
              <a:pPr/>
              <a:t>2</a:t>
            </a:fld>
            <a:endParaRPr lang="en-IN"/>
          </a:p>
        </p:txBody>
      </p:sp>
    </p:spTree>
    <p:extLst>
      <p:ext uri="{BB962C8B-B14F-4D97-AF65-F5344CB8AC3E}">
        <p14:creationId xmlns:p14="http://schemas.microsoft.com/office/powerpoint/2010/main" val="3880518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sz="1200" b="0" i="0" u="none" strike="noStrike" kern="1200" dirty="0">
              <a:solidFill>
                <a:schemeClr val="tx1"/>
              </a:solidFill>
              <a:latin typeface="+mn-lt"/>
              <a:ea typeface="+mn-ea"/>
              <a:cs typeface="+mn-cs"/>
            </a:endParaRPr>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baseline="0" dirty="0">
                <a:solidFill>
                  <a:schemeClr val="tx1"/>
                </a:solidFill>
                <a:latin typeface="+mn-lt"/>
                <a:ea typeface="+mn-ea"/>
                <a:cs typeface="+mn-cs"/>
              </a:rPr>
              <a:t>Describing: </a:t>
            </a:r>
            <a:r>
              <a:rPr lang="en-IN" sz="1200" b="0" i="0" u="none" strike="noStrike" kern="1200" dirty="0">
                <a:solidFill>
                  <a:schemeClr val="tx1"/>
                </a:solidFill>
                <a:latin typeface="+mn-lt"/>
                <a:ea typeface="+mn-ea"/>
                <a:cs typeface="+mn-cs"/>
              </a:rPr>
              <a:t>Self-Created by Arjun Kaul email: 1110ak1110@gmail.com</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Tick: https://pixabay.com/vectors/check-mark-orange-tick-symbol-304167/</a:t>
            </a:r>
          </a:p>
          <a:p>
            <a:endParaRPr lang="en-IN"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3</a:t>
            </a:fld>
            <a:endParaRPr lang="en-IN"/>
          </a:p>
        </p:txBody>
      </p:sp>
    </p:spTree>
    <p:extLst>
      <p:ext uri="{BB962C8B-B14F-4D97-AF65-F5344CB8AC3E}">
        <p14:creationId xmlns:p14="http://schemas.microsoft.com/office/powerpoint/2010/main" val="2839850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rtl="0"/>
            <a:r>
              <a:rPr lang="en-IN" dirty="0"/>
              <a:t>Tick: https://pixabay.com/vectors/check-mark-orange-tick-symbol-304167/</a:t>
            </a:r>
          </a:p>
          <a:p>
            <a:r>
              <a:rPr lang="en-IN" dirty="0"/>
              <a:t>Word cloud: https://pixabay.com/illustrations/words-word-cloud-adjective-stunning-639309/</a:t>
            </a:r>
          </a:p>
        </p:txBody>
      </p:sp>
      <p:sp>
        <p:nvSpPr>
          <p:cNvPr id="4" name="Slide Number Placeholder 3"/>
          <p:cNvSpPr>
            <a:spLocks noGrp="1"/>
          </p:cNvSpPr>
          <p:nvPr>
            <p:ph type="sldNum" sz="quarter" idx="10"/>
          </p:nvPr>
        </p:nvSpPr>
        <p:spPr/>
        <p:txBody>
          <a:bodyPr/>
          <a:lstStyle/>
          <a:p>
            <a:fld id="{A499D599-091B-4691-AA1B-AC5C84EF710A}" type="slidenum">
              <a:rPr lang="en-IN" smtClean="0"/>
              <a:pPr/>
              <a:t>4</a:t>
            </a:fld>
            <a:endParaRPr lang="en-IN"/>
          </a:p>
        </p:txBody>
      </p:sp>
    </p:spTree>
    <p:extLst>
      <p:ext uri="{BB962C8B-B14F-4D97-AF65-F5344CB8AC3E}">
        <p14:creationId xmlns:p14="http://schemas.microsoft.com/office/powerpoint/2010/main" val="444795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p>
          <a:p>
            <a:pPr rtl="0"/>
            <a:r>
              <a:rPr lang="en-IN" sz="1200" b="0" i="0" u="none" strike="noStrike" kern="1200" dirty="0">
                <a:solidFill>
                  <a:schemeClr val="tx1"/>
                </a:solidFill>
                <a:latin typeface="+mn-lt"/>
                <a:ea typeface="+mn-ea"/>
                <a:cs typeface="+mn-cs"/>
              </a:rPr>
              <a:t>&lt;Birds Flying=</a:t>
            </a:r>
            <a:r>
              <a:rPr lang="en-IN" sz="1200" b="0" i="0" u="none" strike="noStrike" kern="1200" baseline="0" dirty="0">
                <a:solidFill>
                  <a:schemeClr val="tx1"/>
                </a:solidFill>
                <a:latin typeface="+mn-lt"/>
                <a:ea typeface="+mn-ea"/>
                <a:cs typeface="+mn-cs"/>
              </a:rPr>
              <a:t> https://www.rawpixel.com/image/3284792/free-photo-image-flying-parrot-bird-macaw&gt;</a:t>
            </a:r>
          </a:p>
          <a:p>
            <a:pPr rtl="0"/>
            <a:r>
              <a:rPr lang="en-IN" sz="1200" b="0" i="0" u="none" strike="noStrike" kern="1200" baseline="0" dirty="0">
                <a:solidFill>
                  <a:schemeClr val="tx1"/>
                </a:solidFill>
                <a:latin typeface="+mn-lt"/>
                <a:ea typeface="+mn-ea"/>
                <a:cs typeface="+mn-cs"/>
              </a:rPr>
              <a:t>Tick: https://pixabay.com/vectors/check-mark-orange-tick-symbol-304167/ </a:t>
            </a:r>
            <a:endParaRPr lang="en-IN" b="0" dirty="0"/>
          </a:p>
          <a:p>
            <a:endParaRPr lang="en-IN"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5</a:t>
            </a:fld>
            <a:endParaRPr lang="en-IN"/>
          </a:p>
        </p:txBody>
      </p:sp>
    </p:spTree>
    <p:extLst>
      <p:ext uri="{BB962C8B-B14F-4D97-AF65-F5344CB8AC3E}">
        <p14:creationId xmlns:p14="http://schemas.microsoft.com/office/powerpoint/2010/main" val="2916499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baseline="0" dirty="0">
                <a:solidFill>
                  <a:schemeClr val="tx1"/>
                </a:solidFill>
                <a:latin typeface="+mn-lt"/>
                <a:ea typeface="+mn-ea"/>
                <a:cs typeface="+mn-cs"/>
              </a:rPr>
              <a:t>Woman: </a:t>
            </a:r>
            <a:r>
              <a:rPr lang="en-IN" sz="1200" b="0" i="0" u="none" strike="noStrike" kern="1200" dirty="0">
                <a:solidFill>
                  <a:schemeClr val="tx1"/>
                </a:solidFill>
                <a:latin typeface="+mn-lt"/>
                <a:ea typeface="+mn-ea"/>
                <a:cs typeface="+mn-cs"/>
                <a:hlinkClick r:id="rId3"/>
              </a:rPr>
              <a:t>https://pixabay.com/photos/sari-indian-clothing-fashion-silk-351106/</a:t>
            </a:r>
            <a:r>
              <a:rPr lang="en-IN" sz="1200" b="0" i="0" u="none" strike="noStrike" kern="1200" baseline="0" dirty="0">
                <a:solidFill>
                  <a:schemeClr val="tx1"/>
                </a:solidFill>
                <a:latin typeface="+mn-lt"/>
                <a:ea typeface="+mn-ea"/>
                <a:cs typeface="+mn-cs"/>
              </a:rPr>
              <a:t> </a:t>
            </a:r>
            <a:endParaRPr lang="en-IN" b="0" dirty="0"/>
          </a:p>
          <a:p>
            <a:r>
              <a:rPr lang="en-IN" dirty="0"/>
              <a:t>Tick: https://pixabay.com/vectors/check-mark-orange-tick-symbol-304167/</a:t>
            </a:r>
          </a:p>
        </p:txBody>
      </p:sp>
      <p:sp>
        <p:nvSpPr>
          <p:cNvPr id="4" name="Slide Number Placeholder 3"/>
          <p:cNvSpPr>
            <a:spLocks noGrp="1"/>
          </p:cNvSpPr>
          <p:nvPr>
            <p:ph type="sldNum" sz="quarter" idx="10"/>
          </p:nvPr>
        </p:nvSpPr>
        <p:spPr/>
        <p:txBody>
          <a:bodyPr/>
          <a:lstStyle/>
          <a:p>
            <a:fld id="{A499D599-091B-4691-AA1B-AC5C84EF710A}" type="slidenum">
              <a:rPr lang="en-IN" smtClean="0"/>
              <a:pPr/>
              <a:t>6</a:t>
            </a:fld>
            <a:endParaRPr lang="en-IN"/>
          </a:p>
        </p:txBody>
      </p:sp>
    </p:spTree>
    <p:extLst>
      <p:ext uri="{BB962C8B-B14F-4D97-AF65-F5344CB8AC3E}">
        <p14:creationId xmlns:p14="http://schemas.microsoft.com/office/powerpoint/2010/main" val="1144691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dirty="0">
                <a:solidFill>
                  <a:schemeClr val="tx1"/>
                </a:solidFill>
                <a:latin typeface="+mn-lt"/>
                <a:ea typeface="+mn-ea"/>
                <a:cs typeface="+mn-cs"/>
              </a:rPr>
              <a:t>Rainbow: </a:t>
            </a:r>
            <a:r>
              <a:rPr lang="en-IN" sz="1200" b="0" i="0" u="none" strike="noStrike" kern="1200" dirty="0">
                <a:solidFill>
                  <a:schemeClr val="tx1"/>
                </a:solidFill>
                <a:latin typeface="+mn-lt"/>
                <a:ea typeface="+mn-ea"/>
                <a:cs typeface="+mn-cs"/>
                <a:hlinkClick r:id="rId3"/>
              </a:rPr>
              <a:t>https://pixabay.com/vectors/rainbow-multicoloured-prism-2278774/</a:t>
            </a:r>
            <a:r>
              <a:rPr lang="en-IN" sz="1200" b="0" i="0" u="none" strike="noStrike" kern="1200" baseline="0" dirty="0">
                <a:solidFill>
                  <a:schemeClr val="tx1"/>
                </a:solidFill>
                <a:latin typeface="+mn-lt"/>
                <a:ea typeface="+mn-ea"/>
                <a:cs typeface="+mn-cs"/>
              </a:rPr>
              <a:t> </a:t>
            </a:r>
          </a:p>
          <a:p>
            <a:r>
              <a:rPr lang="en-IN" dirty="0"/>
              <a:t>Tick: https://pixabay.com/vectors/check-mark-orange-tick-symbol-304167/</a:t>
            </a:r>
          </a:p>
        </p:txBody>
      </p:sp>
      <p:sp>
        <p:nvSpPr>
          <p:cNvPr id="4" name="Slide Number Placeholder 3"/>
          <p:cNvSpPr>
            <a:spLocks noGrp="1"/>
          </p:cNvSpPr>
          <p:nvPr>
            <p:ph type="sldNum" sz="quarter" idx="10"/>
          </p:nvPr>
        </p:nvSpPr>
        <p:spPr/>
        <p:txBody>
          <a:bodyPr/>
          <a:lstStyle/>
          <a:p>
            <a:fld id="{A499D599-091B-4691-AA1B-AC5C84EF710A}" type="slidenum">
              <a:rPr lang="en-IN" smtClean="0"/>
              <a:pPr/>
              <a:t>7</a:t>
            </a:fld>
            <a:endParaRPr lang="en-IN"/>
          </a:p>
        </p:txBody>
      </p:sp>
    </p:spTree>
    <p:extLst>
      <p:ext uri="{BB962C8B-B14F-4D97-AF65-F5344CB8AC3E}">
        <p14:creationId xmlns:p14="http://schemas.microsoft.com/office/powerpoint/2010/main" val="1817235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dirty="0">
                <a:solidFill>
                  <a:schemeClr val="tx1"/>
                </a:solidFill>
                <a:latin typeface="+mn-lt"/>
                <a:ea typeface="+mn-ea"/>
                <a:cs typeface="+mn-cs"/>
              </a:rPr>
              <a:t>Boy running: </a:t>
            </a:r>
            <a:r>
              <a:rPr lang="en-IN" sz="1200" b="0" i="0" u="none" strike="noStrike" kern="1200" baseline="0" dirty="0">
                <a:solidFill>
                  <a:schemeClr val="tx1"/>
                </a:solidFill>
                <a:latin typeface="+mn-lt"/>
                <a:ea typeface="+mn-ea"/>
                <a:cs typeface="+mn-cs"/>
                <a:hlinkClick r:id="rId3"/>
              </a:rPr>
              <a:t>https://www.maxpixel.net/Children-Sports-Running-2837486</a:t>
            </a:r>
            <a:r>
              <a:rPr lang="en-IN" sz="1200" b="0" i="0" u="none" strike="noStrike" kern="1200" baseline="0" dirty="0">
                <a:solidFill>
                  <a:schemeClr val="tx1"/>
                </a:solidFill>
                <a:latin typeface="+mn-lt"/>
                <a:ea typeface="+mn-ea"/>
                <a:cs typeface="+mn-cs"/>
              </a:rPr>
              <a:t> </a:t>
            </a:r>
          </a:p>
          <a:p>
            <a:r>
              <a:rPr lang="en-IN" dirty="0"/>
              <a:t>Tick: https://pixabay.com/vectors/check-mark-orange-tick-symbol-304167/</a:t>
            </a:r>
          </a:p>
        </p:txBody>
      </p:sp>
      <p:sp>
        <p:nvSpPr>
          <p:cNvPr id="4" name="Slide Number Placeholder 3"/>
          <p:cNvSpPr>
            <a:spLocks noGrp="1"/>
          </p:cNvSpPr>
          <p:nvPr>
            <p:ph type="sldNum" sz="quarter" idx="10"/>
          </p:nvPr>
        </p:nvSpPr>
        <p:spPr/>
        <p:txBody>
          <a:bodyPr/>
          <a:lstStyle/>
          <a:p>
            <a:fld id="{A499D599-091B-4691-AA1B-AC5C84EF710A}" type="slidenum">
              <a:rPr lang="en-IN" smtClean="0"/>
              <a:pPr/>
              <a:t>8</a:t>
            </a:fld>
            <a:endParaRPr lang="en-IN"/>
          </a:p>
        </p:txBody>
      </p:sp>
    </p:spTree>
    <p:extLst>
      <p:ext uri="{BB962C8B-B14F-4D97-AF65-F5344CB8AC3E}">
        <p14:creationId xmlns:p14="http://schemas.microsoft.com/office/powerpoint/2010/main" val="2422765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dirty="0">
                <a:solidFill>
                  <a:schemeClr val="tx1"/>
                </a:solidFill>
                <a:latin typeface="+mn-lt"/>
                <a:ea typeface="+mn-ea"/>
                <a:cs typeface="+mn-cs"/>
              </a:rPr>
              <a:t>&lt;Girl Dancer= </a:t>
            </a:r>
            <a:r>
              <a:rPr lang="en-IN" dirty="0">
                <a:hlinkClick r:id="rId3"/>
              </a:rPr>
              <a:t>https://pixabay.com/photos/girl-indian-dance-red-oriental-1505407/</a:t>
            </a:r>
            <a:r>
              <a:rPr lang="en-IN" sz="1200" b="0" i="0" u="none" strike="noStrike" kern="1200" dirty="0">
                <a:solidFill>
                  <a:schemeClr val="tx1"/>
                </a:solidFill>
                <a:latin typeface="+mn-lt"/>
                <a:ea typeface="+mn-ea"/>
                <a:cs typeface="+mn-cs"/>
              </a:rPr>
              <a:t> </a:t>
            </a:r>
            <a:r>
              <a:rPr lang="en-IN" sz="1200" b="0" i="0" u="none" strike="noStrike" kern="1200" baseline="0" dirty="0">
                <a:solidFill>
                  <a:schemeClr val="tx1"/>
                </a:solidFill>
                <a:latin typeface="+mn-lt"/>
                <a:ea typeface="+mn-ea"/>
                <a:cs typeface="+mn-cs"/>
              </a:rPr>
              <a:t>&gt;</a:t>
            </a:r>
            <a:endParaRPr lang="en-IN" b="0"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9</a:t>
            </a:fld>
            <a:endParaRPr lang="en-IN"/>
          </a:p>
        </p:txBody>
      </p:sp>
    </p:spTree>
    <p:extLst>
      <p:ext uri="{BB962C8B-B14F-4D97-AF65-F5344CB8AC3E}">
        <p14:creationId xmlns:p14="http://schemas.microsoft.com/office/powerpoint/2010/main" val="30498387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57292"/>
            <a:ext cx="10363200" cy="1752601"/>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79167"/>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dirty="0">
                <a:solidFill>
                  <a:srgbClr val="08482B"/>
                </a:solidFill>
                <a:latin typeface="Calibri"/>
                <a:ea typeface="Calibri"/>
                <a:cs typeface="Calibri"/>
                <a:sym typeface="Calibri"/>
              </a:rPr>
              <a:t>Integral </a:t>
            </a:r>
            <a:r>
              <a:rPr lang="en-US" sz="1400" b="1" i="0" u="none" strike="noStrike" cap="none">
                <a:solidFill>
                  <a:srgbClr val="08482B"/>
                </a:solidFill>
                <a:latin typeface="Calibri"/>
                <a:ea typeface="Calibri"/>
                <a:cs typeface="Calibri"/>
                <a:sym typeface="Calibri"/>
              </a:rPr>
              <a:t>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a:t>
            </a:r>
            <a:r>
              <a:rPr lang="en-US" sz="1400" b="1" i="0" u="none" strike="noStrike" cap="none" dirty="0">
                <a:solidFill>
                  <a:srgbClr val="C00000"/>
                </a:solidFill>
                <a:latin typeface="Calibri"/>
                <a:ea typeface="Calibri"/>
                <a:cs typeface="Calibri"/>
                <a:sym typeface="Calibri"/>
              </a:rPr>
              <a:t>, </a:t>
            </a:r>
            <a:r>
              <a:rPr lang="en-US" sz="1400" b="1" i="0" u="none" strike="noStrike" cap="none" dirty="0">
                <a:solidFill>
                  <a:srgbClr val="002060"/>
                </a:solidFill>
                <a:latin typeface="Calibri"/>
                <a:ea typeface="Calibri"/>
                <a:cs typeface="Calibri"/>
                <a:sym typeface="Calibri"/>
              </a:rPr>
              <a:t>BY</a:t>
            </a:r>
            <a:r>
              <a:rPr lang="en-US" sz="1400" b="1" i="0" u="none" strike="noStrike" cap="none" dirty="0">
                <a:solidFill>
                  <a:srgbClr val="C00000"/>
                </a:solidFill>
                <a:latin typeface="Calibri"/>
                <a:ea typeface="Calibri"/>
                <a:cs typeface="Calibri"/>
                <a:sym typeface="Calibri"/>
              </a:rPr>
              <a:t> ALL</a:t>
            </a:r>
            <a:endParaRPr sz="1800" dirty="0"/>
          </a:p>
        </p:txBody>
      </p:sp>
      <p:pic>
        <p:nvPicPr>
          <p:cNvPr id="5" name="Picture 4" descr="A picture containing text, clock&#10;&#10;Description automatically generated">
            <a:extLst>
              <a:ext uri="{FF2B5EF4-FFF2-40B4-BE49-F238E27FC236}">
                <a16:creationId xmlns:a16="http://schemas.microsoft.com/office/drawing/2014/main" id="{254244B2-46FD-49C0-8BF6-E190D09EA6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90" y="44919"/>
            <a:ext cx="902286" cy="957155"/>
          </a:xfrm>
          <a:prstGeom prst="rect">
            <a:avLst/>
          </a:prstGeom>
        </p:spPr>
      </p:pic>
      <p:pic>
        <p:nvPicPr>
          <p:cNvPr id="19" name="Picture 18" descr="Calendar&#10;&#10;Description automatically generated with low confidence">
            <a:extLst>
              <a:ext uri="{FF2B5EF4-FFF2-40B4-BE49-F238E27FC236}">
                <a16:creationId xmlns:a16="http://schemas.microsoft.com/office/drawing/2014/main" id="{D97434CF-CEE0-40BF-BC5E-2F865F0666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4359" y="84302"/>
            <a:ext cx="963251" cy="938865"/>
          </a:xfrm>
          <a:prstGeom prst="rect">
            <a:avLst/>
          </a:prstGeom>
        </p:spPr>
      </p:pic>
      <p:pic>
        <p:nvPicPr>
          <p:cNvPr id="22" name="Picture 21" descr="A picture containing text, clipart&#10;&#10;Description automatically generated">
            <a:extLst>
              <a:ext uri="{FF2B5EF4-FFF2-40B4-BE49-F238E27FC236}">
                <a16:creationId xmlns:a16="http://schemas.microsoft.com/office/drawing/2014/main" id="{22B8C39A-F191-4D0C-9E72-E36060824A0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24834" y="5943521"/>
            <a:ext cx="914479" cy="914479"/>
          </a:xfrm>
          <a:prstGeom prst="rect">
            <a:avLst/>
          </a:prstGeom>
        </p:spPr>
      </p:pic>
      <p:sp>
        <p:nvSpPr>
          <p:cNvPr id="9" name="TextBox 8">
            <a:extLst>
              <a:ext uri="{FF2B5EF4-FFF2-40B4-BE49-F238E27FC236}">
                <a16:creationId xmlns:a16="http://schemas.microsoft.com/office/drawing/2014/main" id="{2928DBB6-D4BE-4F74-AC05-620A04191F2C}"/>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a:t>
            </a:r>
            <a:r>
              <a:rPr lang="en-US" sz="800">
                <a:solidFill>
                  <a:schemeClr val="tx1"/>
                </a:solidFill>
              </a:rPr>
              <a:t>only. Any </a:t>
            </a:r>
            <a:r>
              <a:rPr lang="en-US" sz="800" dirty="0">
                <a:solidFill>
                  <a:schemeClr val="tx1"/>
                </a:solidFill>
              </a:rPr>
              <a:t>attempt to remove, alter, </a:t>
            </a:r>
            <a:r>
              <a:rPr lang="en-US" sz="800">
                <a:solidFill>
                  <a:schemeClr val="tx1"/>
                </a:solidFill>
              </a:rPr>
              <a:t>circumvent or distort the </a:t>
            </a:r>
            <a:r>
              <a:rPr lang="en-US" sz="800" dirty="0">
                <a:solidFill>
                  <a:schemeClr val="tx1"/>
                </a:solidFill>
              </a:rPr>
              <a:t>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a:t>
            </a:r>
            <a:r>
              <a:rPr lang="en-US"/>
              <a:t>to add </a:t>
            </a:r>
            <a:r>
              <a:rPr lang="en-US" dirty="0"/>
              <a:t>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495333" cy="472908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Calendar&#10;&#10;Description automatically generated with low confidence">
            <a:extLst>
              <a:ext uri="{FF2B5EF4-FFF2-40B4-BE49-F238E27FC236}">
                <a16:creationId xmlns:a16="http://schemas.microsoft.com/office/drawing/2014/main" id="{5901837A-36BC-4822-BEFB-830404CC5C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4359" y="84302"/>
            <a:ext cx="963251" cy="938865"/>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8035C0C2-BCC7-4C51-8D5A-9E2778BE63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24834" y="5943521"/>
            <a:ext cx="914479" cy="91447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4280" y="50057"/>
            <a:ext cx="320344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7" name="Picture 6" descr="Calendar&#10;&#10;Description automatically generated with low confidence">
            <a:extLst>
              <a:ext uri="{FF2B5EF4-FFF2-40B4-BE49-F238E27FC236}">
                <a16:creationId xmlns:a16="http://schemas.microsoft.com/office/drawing/2014/main" id="{076D6C82-FFCB-4BDB-8004-46AA8F1755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4359" y="84302"/>
            <a:ext cx="963251" cy="938865"/>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BD2AB13A-E8D2-49E2-9E24-DF9B8C2267D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24834" y="5943521"/>
            <a:ext cx="914479" cy="91447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pixabay.com/vectors/rainbow-multicoloured-prism-2278774/" TargetMode="External"/><Relationship Id="rId13" Type="http://schemas.openxmlformats.org/officeDocument/2006/relationships/image" Target="../media/image6.png"/><Relationship Id="rId18" Type="http://schemas.openxmlformats.org/officeDocument/2006/relationships/image" Target="../media/image19.jpeg"/><Relationship Id="rId3" Type="http://schemas.openxmlformats.org/officeDocument/2006/relationships/hyperlink" Target="https://pixabay.com/illustrations/quiz-question-puzzles-play-neon-5858940/" TargetMode="External"/><Relationship Id="rId21" Type="http://schemas.openxmlformats.org/officeDocument/2006/relationships/image" Target="../media/image22.png"/><Relationship Id="rId7" Type="http://schemas.openxmlformats.org/officeDocument/2006/relationships/hyperlink" Target="https://pixabay.com/photos/sari-indian-clothing-fashion-silk-351106/" TargetMode="External"/><Relationship Id="rId12" Type="http://schemas.openxmlformats.org/officeDocument/2006/relationships/image" Target="../media/image16.png"/><Relationship Id="rId17" Type="http://schemas.openxmlformats.org/officeDocument/2006/relationships/image" Target="../media/image11.png"/><Relationship Id="rId2" Type="http://schemas.openxmlformats.org/officeDocument/2006/relationships/notesSlide" Target="../notesSlides/notesSlide11.xml"/><Relationship Id="rId16" Type="http://schemas.openxmlformats.org/officeDocument/2006/relationships/image" Target="../media/image18.jpeg"/><Relationship Id="rId20" Type="http://schemas.openxmlformats.org/officeDocument/2006/relationships/image" Target="../media/image21.jpeg"/><Relationship Id="rId1" Type="http://schemas.openxmlformats.org/officeDocument/2006/relationships/slideLayout" Target="../slideLayouts/slideLayout3.xml"/><Relationship Id="rId6" Type="http://schemas.openxmlformats.org/officeDocument/2006/relationships/hyperlink" Target="https://www.rawpixel.com/image/3284792/free-photo-image-flying-parrot-bird-macaw" TargetMode="External"/><Relationship Id="rId11" Type="http://schemas.openxmlformats.org/officeDocument/2006/relationships/hyperlink" Target="https://pixabay.com/vectors/check-mark-orange-tick-symbol-304167/" TargetMode="External"/><Relationship Id="rId5" Type="http://schemas.openxmlformats.org/officeDocument/2006/relationships/hyperlink" Target="https://pixabay.com/illustrations/words-word-cloud-adjective-stunning-639309/" TargetMode="External"/><Relationship Id="rId15" Type="http://schemas.openxmlformats.org/officeDocument/2006/relationships/image" Target="../media/image17.png"/><Relationship Id="rId10" Type="http://schemas.openxmlformats.org/officeDocument/2006/relationships/hyperlink" Target="https://pixabay.com/photos/girl-indian-dance-red-oriental-1505407/" TargetMode="External"/><Relationship Id="rId19" Type="http://schemas.openxmlformats.org/officeDocument/2006/relationships/image" Target="../media/image20.png"/><Relationship Id="rId4" Type="http://schemas.openxmlformats.org/officeDocument/2006/relationships/hyperlink" Target="https://freesvg.org/1523097512" TargetMode="External"/><Relationship Id="rId9" Type="http://schemas.openxmlformats.org/officeDocument/2006/relationships/hyperlink" Target="https://www.maxpixel.net/Children-Sports-Running-2837486" TargetMode="External"/><Relationship Id="rId1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3551" y="116632"/>
            <a:ext cx="8140715" cy="1176537"/>
          </a:xfrm>
          <a:blipFill>
            <a:blip r:embed="rId3"/>
            <a:tile tx="0" ty="0" sx="100000" sy="100000" flip="none" algn="tl"/>
          </a:blipFill>
        </p:spPr>
        <p:txBody>
          <a:bodyPr/>
          <a:lstStyle/>
          <a:p>
            <a:r>
              <a:rPr lang="en-IE" b="1" dirty="0"/>
              <a:t>Quiz Lovers</a:t>
            </a:r>
            <a:endParaRPr lang="en-IN" b="1" dirty="0"/>
          </a:p>
        </p:txBody>
      </p:sp>
      <p:pic>
        <p:nvPicPr>
          <p:cNvPr id="1026" name="Picture 2" descr="Quiz, Question, Puzzles, Play, Neon, Neon Font">
            <a:extLst>
              <a:ext uri="{FF2B5EF4-FFF2-40B4-BE49-F238E27FC236}">
                <a16:creationId xmlns:a16="http://schemas.microsoft.com/office/drawing/2014/main" id="{4FD5F600-99B0-4E78-A527-84D3D14B0EA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615" r="24923"/>
          <a:stretch/>
        </p:blipFill>
        <p:spPr bwMode="auto">
          <a:xfrm>
            <a:off x="2063551" y="1490619"/>
            <a:ext cx="3117172" cy="347472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ACF4D8D-B575-4667-9C72-8042749878E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990" b="89684" l="2667" r="97500">
                        <a14:foregroundMark x1="97500" y1="68885" x2="93167" y2="39601"/>
                        <a14:foregroundMark x1="90000" y1="24126" x2="87333" y2="14143"/>
                        <a14:foregroundMark x1="86667" y1="11814" x2="79167" y2="7654"/>
                        <a14:foregroundMark x1="79167" y1="7654" x2="74000" y2="8985"/>
                        <a14:foregroundMark x1="73833" y1="9817" x2="67833" y2="10483"/>
                        <a14:foregroundMark x1="15833" y1="79368" x2="8167" y2="80532"/>
                        <a14:foregroundMark x1="91833" y1="18636" x2="86333" y2="8985"/>
                        <a14:foregroundMark x1="86333" y1="8985" x2="76833" y2="6156"/>
                        <a14:foregroundMark x1="76833" y1="6156" x2="76833" y2="6156"/>
                        <a14:foregroundMark x1="8000" y1="82696" x2="2667" y2="83527"/>
                        <a14:foregroundMark x1="70833" y1="5990" x2="72167" y2="11814"/>
                      </a14:backgroundRemoval>
                    </a14:imgEffect>
                    <a14:imgEffect>
                      <a14:sharpenSoften amount="25000"/>
                    </a14:imgEffect>
                    <a14:imgEffect>
                      <a14:saturation sat="300000"/>
                    </a14:imgEffect>
                  </a14:imgLayer>
                </a14:imgProps>
              </a:ext>
            </a:extLst>
          </a:blip>
          <a:stretch>
            <a:fillRect/>
          </a:stretch>
        </p:blipFill>
        <p:spPr>
          <a:xfrm>
            <a:off x="6935880" y="1490619"/>
            <a:ext cx="3480600" cy="3474720"/>
          </a:xfrm>
          <a:prstGeom prst="rect">
            <a:avLst/>
          </a:prstGeom>
          <a:ln w="38100">
            <a:solidFill>
              <a:schemeClr val="tx1"/>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787" y="71414"/>
            <a:ext cx="9296427" cy="654032"/>
          </a:xfrm>
          <a:pattFill prst="pct5">
            <a:fgClr>
              <a:schemeClr val="accent1"/>
            </a:fgClr>
            <a:bgClr>
              <a:schemeClr val="bg1"/>
            </a:bgClr>
          </a:pattFill>
        </p:spPr>
        <p:txBody>
          <a:bodyPr>
            <a:normAutofit/>
          </a:bodyPr>
          <a:lstStyle/>
          <a:p>
            <a:r>
              <a:rPr lang="en-US" b="1" u="sng" dirty="0">
                <a:solidFill>
                  <a:srgbClr val="0070C0"/>
                </a:solidFill>
              </a:rPr>
              <a:t>Question 6</a:t>
            </a:r>
          </a:p>
        </p:txBody>
      </p:sp>
      <p:sp>
        <p:nvSpPr>
          <p:cNvPr id="3" name="Text Placeholder 2"/>
          <p:cNvSpPr>
            <a:spLocks noGrp="1"/>
          </p:cNvSpPr>
          <p:nvPr>
            <p:ph type="body" sz="quarter" idx="10"/>
          </p:nvPr>
        </p:nvSpPr>
        <p:spPr>
          <a:xfrm>
            <a:off x="597001" y="1196751"/>
            <a:ext cx="11115623" cy="4752529"/>
          </a:xfrm>
        </p:spPr>
        <p:txBody>
          <a:bodyPr/>
          <a:lstStyle/>
          <a:p>
            <a:pPr marL="0" indent="0">
              <a:buNone/>
            </a:pPr>
            <a:r>
              <a:rPr lang="en-US" dirty="0"/>
              <a:t>Q6. </a:t>
            </a:r>
            <a:r>
              <a:rPr lang="en-IE" dirty="0"/>
              <a:t>Provide the comparative form of the adjectives:</a:t>
            </a:r>
          </a:p>
          <a:p>
            <a:pPr marL="0" indent="0">
              <a:buNone/>
            </a:pPr>
            <a:r>
              <a:rPr lang="en-IE" dirty="0">
                <a:solidFill>
                  <a:srgbClr val="0070C0"/>
                </a:solidFill>
              </a:rPr>
              <a:t>  </a:t>
            </a:r>
          </a:p>
          <a:p>
            <a:pPr marL="514350" indent="-514350">
              <a:buAutoNum type="alphaLcParenR"/>
            </a:pPr>
            <a:r>
              <a:rPr lang="en-IE" dirty="0">
                <a:solidFill>
                  <a:srgbClr val="0070C0"/>
                </a:solidFill>
              </a:rPr>
              <a:t>pretty </a:t>
            </a:r>
            <a:br>
              <a:rPr lang="en-IE" dirty="0">
                <a:solidFill>
                  <a:srgbClr val="0070C0"/>
                </a:solidFill>
              </a:rPr>
            </a:br>
            <a:endParaRPr lang="en-IE" dirty="0">
              <a:solidFill>
                <a:srgbClr val="0070C0"/>
              </a:solidFill>
            </a:endParaRPr>
          </a:p>
          <a:p>
            <a:pPr marL="514350" indent="-514350">
              <a:buAutoNum type="alphaLcParenR"/>
            </a:pPr>
            <a:r>
              <a:rPr lang="en-IE" dirty="0">
                <a:solidFill>
                  <a:srgbClr val="0070C0"/>
                </a:solidFill>
              </a:rPr>
              <a:t>bad </a:t>
            </a:r>
            <a:br>
              <a:rPr lang="en-IE" dirty="0">
                <a:solidFill>
                  <a:srgbClr val="0070C0"/>
                </a:solidFill>
              </a:rPr>
            </a:br>
            <a:endParaRPr lang="en-IE" dirty="0">
              <a:solidFill>
                <a:srgbClr val="0070C0"/>
              </a:solidFill>
            </a:endParaRPr>
          </a:p>
          <a:p>
            <a:pPr marL="514350" indent="-514350">
              <a:buAutoNum type="alphaLcParenR"/>
            </a:pPr>
            <a:r>
              <a:rPr lang="en-IE" dirty="0">
                <a:solidFill>
                  <a:srgbClr val="0070C0"/>
                </a:solidFill>
              </a:rPr>
              <a:t>good </a:t>
            </a:r>
            <a:br>
              <a:rPr lang="en-IE" dirty="0">
                <a:solidFill>
                  <a:srgbClr val="0070C0"/>
                </a:solidFill>
              </a:rPr>
            </a:br>
            <a:endParaRPr lang="en-IE" dirty="0">
              <a:solidFill>
                <a:srgbClr val="0070C0"/>
              </a:solidFill>
            </a:endParaRPr>
          </a:p>
          <a:p>
            <a:pPr marL="514350" indent="-514350">
              <a:buAutoNum type="alphaLcParenR"/>
            </a:pPr>
            <a:r>
              <a:rPr lang="en-IE" dirty="0">
                <a:solidFill>
                  <a:srgbClr val="0070C0"/>
                </a:solidFill>
              </a:rPr>
              <a:t>lazy</a:t>
            </a:r>
            <a:endParaRPr lang="en-US" dirty="0">
              <a:solidFill>
                <a:srgbClr val="0070C0"/>
              </a:solidFill>
            </a:endParaRPr>
          </a:p>
        </p:txBody>
      </p:sp>
      <p:grpSp>
        <p:nvGrpSpPr>
          <p:cNvPr id="12" name="Group 11">
            <a:extLst>
              <a:ext uri="{FF2B5EF4-FFF2-40B4-BE49-F238E27FC236}">
                <a16:creationId xmlns:a16="http://schemas.microsoft.com/office/drawing/2014/main" id="{62340DE7-AFD7-4180-BA12-26D71CBAD31D}"/>
              </a:ext>
            </a:extLst>
          </p:cNvPr>
          <p:cNvGrpSpPr/>
          <p:nvPr/>
        </p:nvGrpSpPr>
        <p:grpSpPr>
          <a:xfrm>
            <a:off x="2315580" y="2204864"/>
            <a:ext cx="8424077" cy="3367076"/>
            <a:chOff x="2315580" y="2132857"/>
            <a:chExt cx="8424077" cy="3367076"/>
          </a:xfrm>
        </p:grpSpPr>
        <p:sp>
          <p:nvSpPr>
            <p:cNvPr id="13" name="TextBox 12">
              <a:extLst>
                <a:ext uri="{FF2B5EF4-FFF2-40B4-BE49-F238E27FC236}">
                  <a16:creationId xmlns:a16="http://schemas.microsoft.com/office/drawing/2014/main" id="{163214AC-1B83-4F3C-AA80-2BA0861693F1}"/>
                </a:ext>
              </a:extLst>
            </p:cNvPr>
            <p:cNvSpPr txBox="1"/>
            <p:nvPr/>
          </p:nvSpPr>
          <p:spPr>
            <a:xfrm>
              <a:off x="8257796" y="2132857"/>
              <a:ext cx="2481861" cy="3367076"/>
            </a:xfrm>
            <a:prstGeom prst="rect">
              <a:avLst/>
            </a:prstGeom>
            <a:noFill/>
          </p:spPr>
          <p:txBody>
            <a:bodyPr wrap="square">
              <a:spAutoFit/>
            </a:bodyPr>
            <a:lstStyle/>
            <a:p>
              <a:pPr lvl="0">
                <a:spcBef>
                  <a:spcPct val="20000"/>
                </a:spcBef>
              </a:pPr>
              <a:r>
                <a:rPr lang="en-IE" sz="2800" dirty="0">
                  <a:solidFill>
                    <a:prstClr val="black"/>
                  </a:solidFill>
                </a:rPr>
                <a:t>a) prettier than</a:t>
              </a:r>
              <a:br>
                <a:rPr lang="en-IE" sz="2800" dirty="0">
                  <a:solidFill>
                    <a:prstClr val="black"/>
                  </a:solidFill>
                </a:rPr>
              </a:br>
              <a:r>
                <a:rPr lang="en-IE" sz="2800" dirty="0">
                  <a:solidFill>
                    <a:prstClr val="black"/>
                  </a:solidFill>
                </a:rPr>
                <a:t> </a:t>
              </a:r>
            </a:p>
            <a:p>
              <a:pPr lvl="0">
                <a:spcBef>
                  <a:spcPct val="20000"/>
                </a:spcBef>
              </a:pPr>
              <a:r>
                <a:rPr lang="en-IE" sz="2800" dirty="0">
                  <a:solidFill>
                    <a:prstClr val="black"/>
                  </a:solidFill>
                </a:rPr>
                <a:t>b) worse than </a:t>
              </a:r>
            </a:p>
            <a:p>
              <a:pPr lvl="0">
                <a:spcBef>
                  <a:spcPct val="20000"/>
                </a:spcBef>
              </a:pPr>
              <a:br>
                <a:rPr lang="en-IE" sz="2800" dirty="0">
                  <a:solidFill>
                    <a:prstClr val="black"/>
                  </a:solidFill>
                </a:rPr>
              </a:br>
              <a:r>
                <a:rPr lang="en-IE" sz="2800" dirty="0">
                  <a:solidFill>
                    <a:prstClr val="black"/>
                  </a:solidFill>
                </a:rPr>
                <a:t>c) better than </a:t>
              </a:r>
            </a:p>
            <a:p>
              <a:pPr lvl="0">
                <a:spcBef>
                  <a:spcPct val="20000"/>
                </a:spcBef>
              </a:pPr>
              <a:br>
                <a:rPr lang="en-IE" sz="2800" dirty="0">
                  <a:solidFill>
                    <a:prstClr val="black"/>
                  </a:solidFill>
                </a:rPr>
              </a:br>
              <a:r>
                <a:rPr lang="en-IE" sz="2800" dirty="0">
                  <a:solidFill>
                    <a:prstClr val="black"/>
                  </a:solidFill>
                </a:rPr>
                <a:t>d) lazier than</a:t>
              </a:r>
              <a:endParaRPr lang="en-IN" sz="2800" dirty="0"/>
            </a:p>
          </p:txBody>
        </p:sp>
        <p:cxnSp>
          <p:nvCxnSpPr>
            <p:cNvPr id="6" name="Straight Arrow Connector 5">
              <a:extLst>
                <a:ext uri="{FF2B5EF4-FFF2-40B4-BE49-F238E27FC236}">
                  <a16:creationId xmlns:a16="http://schemas.microsoft.com/office/drawing/2014/main" id="{66800109-5B3F-4571-A3E8-4BF5AA9913AA}"/>
                </a:ext>
              </a:extLst>
            </p:cNvPr>
            <p:cNvCxnSpPr>
              <a:cxnSpLocks/>
            </p:cNvCxnSpPr>
            <p:nvPr/>
          </p:nvCxnSpPr>
          <p:spPr>
            <a:xfrm>
              <a:off x="2315580" y="2420888"/>
              <a:ext cx="579905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0126569-FDF4-498B-A402-33B777E81900}"/>
                </a:ext>
              </a:extLst>
            </p:cNvPr>
            <p:cNvCxnSpPr>
              <a:cxnSpLocks/>
            </p:cNvCxnSpPr>
            <p:nvPr/>
          </p:nvCxnSpPr>
          <p:spPr>
            <a:xfrm>
              <a:off x="2315580" y="3356993"/>
              <a:ext cx="579905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CFB06ED-8703-4691-89D9-66B51033C0E9}"/>
                </a:ext>
              </a:extLst>
            </p:cNvPr>
            <p:cNvCxnSpPr>
              <a:cxnSpLocks/>
            </p:cNvCxnSpPr>
            <p:nvPr/>
          </p:nvCxnSpPr>
          <p:spPr>
            <a:xfrm>
              <a:off x="2315580" y="4293097"/>
              <a:ext cx="579905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08EFE2-039F-4443-9BE8-E658BCFD1E07}"/>
                </a:ext>
              </a:extLst>
            </p:cNvPr>
            <p:cNvCxnSpPr>
              <a:cxnSpLocks/>
            </p:cNvCxnSpPr>
            <p:nvPr/>
          </p:nvCxnSpPr>
          <p:spPr>
            <a:xfrm>
              <a:off x="2315580" y="5229201"/>
              <a:ext cx="579905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8878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75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par>
                                <p:cTn id="13" presetID="22" presetClass="entr" presetSubtype="8" fill="hold" grpId="0" nodeType="withEffect">
                                  <p:stCondLst>
                                    <p:cond delay="75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par>
                                <p:cTn id="16" presetID="22" presetClass="entr" presetSubtype="8" fill="hold" grpId="0" nodeType="withEffect">
                                  <p:stCondLst>
                                    <p:cond delay="75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left)">
                                      <p:cBhvr>
                                        <p:cTn id="18" dur="500"/>
                                        <p:tgtEl>
                                          <p:spTgt spid="3">
                                            <p:txEl>
                                              <p:pRg st="4" end="4"/>
                                            </p:txEl>
                                          </p:spTgt>
                                        </p:tgtEl>
                                      </p:cBhvr>
                                    </p:animEffect>
                                  </p:childTnLst>
                                </p:cTn>
                              </p:par>
                              <p:par>
                                <p:cTn id="19" presetID="22" presetClass="entr" presetSubtype="8" fill="hold" grpId="0" nodeType="withEffect">
                                  <p:stCondLst>
                                    <p:cond delay="75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left)">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7FD3AE87-6314-4455-95CA-DC26B00CAF9A}"/>
              </a:ext>
            </a:extLst>
          </p:cNvPr>
          <p:cNvGraphicFramePr>
            <a:graphicFrameLocks noGrp="1"/>
          </p:cNvGraphicFramePr>
          <p:nvPr>
            <p:extLst>
              <p:ext uri="{D42A27DB-BD31-4B8C-83A1-F6EECF244321}">
                <p14:modId xmlns:p14="http://schemas.microsoft.com/office/powerpoint/2010/main" val="1838555779"/>
              </p:ext>
            </p:extLst>
          </p:nvPr>
        </p:nvGraphicFramePr>
        <p:xfrm>
          <a:off x="1055440" y="548680"/>
          <a:ext cx="9901100" cy="5632628"/>
        </p:xfrm>
        <a:graphic>
          <a:graphicData uri="http://schemas.openxmlformats.org/drawingml/2006/table">
            <a:tbl>
              <a:tblPr firstRow="1" bandRow="1">
                <a:tableStyleId>{5C22544A-7EE6-4342-B048-85BDC9FD1C3A}</a:tableStyleId>
              </a:tblPr>
              <a:tblGrid>
                <a:gridCol w="925336">
                  <a:extLst>
                    <a:ext uri="{9D8B030D-6E8A-4147-A177-3AD203B41FA5}">
                      <a16:colId xmlns:a16="http://schemas.microsoft.com/office/drawing/2014/main" val="20000"/>
                    </a:ext>
                  </a:extLst>
                </a:gridCol>
                <a:gridCol w="1370571">
                  <a:extLst>
                    <a:ext uri="{9D8B030D-6E8A-4147-A177-3AD203B41FA5}">
                      <a16:colId xmlns:a16="http://schemas.microsoft.com/office/drawing/2014/main" val="20001"/>
                    </a:ext>
                  </a:extLst>
                </a:gridCol>
                <a:gridCol w="7605193">
                  <a:extLst>
                    <a:ext uri="{9D8B030D-6E8A-4147-A177-3AD203B41FA5}">
                      <a16:colId xmlns:a16="http://schemas.microsoft.com/office/drawing/2014/main" val="20002"/>
                    </a:ext>
                  </a:extLst>
                </a:gridCol>
              </a:tblGrid>
              <a:tr h="608068">
                <a:tc>
                  <a:txBody>
                    <a:bodyPr/>
                    <a:lstStyle/>
                    <a:p>
                      <a:pPr algn="ctr"/>
                      <a:r>
                        <a:rPr lang="en-IN" sz="1800" dirty="0"/>
                        <a:t>Slide</a:t>
                      </a:r>
                      <a:r>
                        <a:rPr lang="en-IN" sz="1800" baseline="0" dirty="0"/>
                        <a:t> #</a:t>
                      </a:r>
                      <a:endParaRPr lang="en-IN" sz="1800" dirty="0"/>
                    </a:p>
                  </a:txBody>
                  <a:tcPr/>
                </a:tc>
                <a:tc>
                  <a:txBody>
                    <a:bodyPr/>
                    <a:lstStyle/>
                    <a:p>
                      <a:pPr algn="ctr"/>
                      <a:r>
                        <a:rPr lang="en-IN" sz="1800" dirty="0"/>
                        <a:t>Thumbnail</a:t>
                      </a:r>
                    </a:p>
                  </a:txBody>
                  <a:tcPr/>
                </a:tc>
                <a:tc>
                  <a:txBody>
                    <a:bodyPr/>
                    <a:lstStyle/>
                    <a:p>
                      <a:pPr algn="ctr"/>
                      <a:r>
                        <a:rPr lang="en-IN" sz="1800" dirty="0"/>
                        <a:t>Source link and Attribution</a:t>
                      </a:r>
                    </a:p>
                  </a:txBody>
                  <a:tcPr/>
                </a:tc>
                <a:extLst>
                  <a:ext uri="{0D108BD9-81ED-4DB2-BD59-A6C34878D82A}">
                    <a16:rowId xmlns:a16="http://schemas.microsoft.com/office/drawing/2014/main" val="10000"/>
                  </a:ext>
                </a:extLst>
              </a:tr>
              <a:tr h="544060">
                <a:tc>
                  <a:txBody>
                    <a:bodyPr/>
                    <a:lstStyle/>
                    <a:p>
                      <a:r>
                        <a:rPr lang="en-IN" sz="1100" dirty="0"/>
                        <a:t>1</a:t>
                      </a:r>
                    </a:p>
                  </a:txBody>
                  <a:tcPr/>
                </a:tc>
                <a:tc>
                  <a:txBody>
                    <a:bodyPr/>
                    <a:lstStyle/>
                    <a:p>
                      <a:endParaRPr lang="en-IN"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100" dirty="0">
                          <a:hlinkClick r:id="rId3"/>
                        </a:rPr>
                        <a:t>https://pixabay.com/illustrations/quiz-question-puzzles-play-neon-5858940/</a:t>
                      </a:r>
                      <a:endParaRPr lang="en-IN" sz="1100" b="0" dirty="0"/>
                    </a:p>
                  </a:txBody>
                  <a:tcPr/>
                </a:tc>
                <a:extLst>
                  <a:ext uri="{0D108BD9-81ED-4DB2-BD59-A6C34878D82A}">
                    <a16:rowId xmlns:a16="http://schemas.microsoft.com/office/drawing/2014/main" val="10001"/>
                  </a:ext>
                </a:extLst>
              </a:tr>
              <a:tr h="432048">
                <a:tc>
                  <a:txBody>
                    <a:bodyPr/>
                    <a:lstStyle/>
                    <a:p>
                      <a:r>
                        <a:rPr lang="en-IN" sz="1100" dirty="0"/>
                        <a:t>1</a:t>
                      </a:r>
                    </a:p>
                  </a:txBody>
                  <a:tcPr/>
                </a:tc>
                <a:tc>
                  <a:txBody>
                    <a:bodyPr/>
                    <a:lstStyle/>
                    <a:p>
                      <a:endParaRPr lang="en-IN"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100" b="0" i="0" u="none" strike="noStrike" kern="1200" baseline="0" dirty="0">
                          <a:solidFill>
                            <a:schemeClr val="tx1"/>
                          </a:solidFill>
                          <a:latin typeface="+mn-lt"/>
                          <a:ea typeface="+mn-ea"/>
                          <a:cs typeface="+mn-cs"/>
                          <a:hlinkClick r:id="rId4"/>
                        </a:rPr>
                        <a:t>https://freesvg.org/1523097512</a:t>
                      </a:r>
                      <a:r>
                        <a:rPr lang="en-IN" sz="1100" b="0" i="0" u="none" strike="noStrike" kern="1200" baseline="0" dirty="0">
                          <a:solidFill>
                            <a:schemeClr val="tx1"/>
                          </a:solidFill>
                          <a:latin typeface="+mn-lt"/>
                          <a:ea typeface="+mn-ea"/>
                          <a:cs typeface="+mn-cs"/>
                        </a:rPr>
                        <a:t> </a:t>
                      </a:r>
                      <a:endParaRPr lang="en-IN" sz="1100" b="0" dirty="0"/>
                    </a:p>
                  </a:txBody>
                  <a:tcPr/>
                </a:tc>
                <a:extLst>
                  <a:ext uri="{0D108BD9-81ED-4DB2-BD59-A6C34878D82A}">
                    <a16:rowId xmlns:a16="http://schemas.microsoft.com/office/drawing/2014/main" val="10002"/>
                  </a:ext>
                </a:extLst>
              </a:tr>
              <a:tr h="504056">
                <a:tc>
                  <a:txBody>
                    <a:bodyPr/>
                    <a:lstStyle/>
                    <a:p>
                      <a:r>
                        <a:rPr lang="en-IN" sz="1100" dirty="0"/>
                        <a:t>4</a:t>
                      </a:r>
                    </a:p>
                  </a:txBody>
                  <a:tcPr/>
                </a:tc>
                <a:tc>
                  <a:txBody>
                    <a:bodyPr/>
                    <a:lstStyle/>
                    <a:p>
                      <a:endParaRPr lang="en-IN" sz="1600" dirty="0"/>
                    </a:p>
                  </a:txBody>
                  <a:tcPr/>
                </a:tc>
                <a:tc>
                  <a:txBody>
                    <a:bodyPr/>
                    <a:lstStyle/>
                    <a:p>
                      <a:r>
                        <a:rPr lang="en-IN" sz="1100" b="0" i="0" u="none" strike="noStrike" kern="1200" baseline="0" dirty="0">
                          <a:solidFill>
                            <a:schemeClr val="tx1"/>
                          </a:solidFill>
                          <a:latin typeface="+mn-lt"/>
                          <a:ea typeface="+mn-ea"/>
                          <a:cs typeface="+mn-cs"/>
                          <a:hlinkClick r:id="rId5"/>
                        </a:rPr>
                        <a:t>https://pixabay.com/illustrations/words-word-cloud-adjective-stunning-639309/</a:t>
                      </a:r>
                      <a:r>
                        <a:rPr lang="en-IN" sz="1100" b="0" i="0" u="none" strike="noStrike" kern="1200" baseline="0" dirty="0">
                          <a:solidFill>
                            <a:schemeClr val="tx1"/>
                          </a:solidFill>
                          <a:latin typeface="+mn-lt"/>
                          <a:ea typeface="+mn-ea"/>
                          <a:cs typeface="+mn-cs"/>
                        </a:rPr>
                        <a:t> </a:t>
                      </a:r>
                      <a:endParaRPr lang="en-IN" sz="1100" dirty="0"/>
                    </a:p>
                  </a:txBody>
                  <a:tcPr/>
                </a:tc>
                <a:extLst>
                  <a:ext uri="{0D108BD9-81ED-4DB2-BD59-A6C34878D82A}">
                    <a16:rowId xmlns:a16="http://schemas.microsoft.com/office/drawing/2014/main" val="10003"/>
                  </a:ext>
                </a:extLst>
              </a:tr>
              <a:tr h="504056">
                <a:tc>
                  <a:txBody>
                    <a:bodyPr/>
                    <a:lstStyle/>
                    <a:p>
                      <a:r>
                        <a:rPr lang="en-US" sz="1100" dirty="0"/>
                        <a:t>5</a:t>
                      </a:r>
                    </a:p>
                  </a:txBody>
                  <a:tcPr/>
                </a:tc>
                <a:tc>
                  <a:txBody>
                    <a:bodyPr/>
                    <a:lstStyle/>
                    <a:p>
                      <a:endParaRPr lang="en-US" sz="1600" dirty="0"/>
                    </a:p>
                  </a:txBody>
                  <a:tcPr/>
                </a:tc>
                <a:tc>
                  <a:txBody>
                    <a:bodyPr/>
                    <a:lstStyle/>
                    <a:p>
                      <a:r>
                        <a:rPr lang="en-IN" sz="1100" b="0" i="0" u="none" strike="noStrike" kern="1200" baseline="0" dirty="0">
                          <a:solidFill>
                            <a:schemeClr val="tx1"/>
                          </a:solidFill>
                          <a:latin typeface="+mn-lt"/>
                          <a:ea typeface="+mn-ea"/>
                          <a:cs typeface="+mn-cs"/>
                          <a:hlinkClick r:id="rId6"/>
                        </a:rPr>
                        <a:t>https://www.rawpixel.com/image/3284792/free-photo-image-flying-parrot-bird-macaw</a:t>
                      </a:r>
                      <a:r>
                        <a:rPr lang="en-IN" sz="1100" b="0" i="0" u="none" strike="noStrike" kern="1200" baseline="0" dirty="0">
                          <a:solidFill>
                            <a:schemeClr val="tx1"/>
                          </a:solidFill>
                          <a:latin typeface="+mn-lt"/>
                          <a:ea typeface="+mn-ea"/>
                          <a:cs typeface="+mn-cs"/>
                        </a:rPr>
                        <a:t> </a:t>
                      </a:r>
                      <a:endParaRPr lang="en-US" sz="1100" dirty="0"/>
                    </a:p>
                  </a:txBody>
                  <a:tcPr/>
                </a:tc>
                <a:extLst>
                  <a:ext uri="{0D108BD9-81ED-4DB2-BD59-A6C34878D82A}">
                    <a16:rowId xmlns:a16="http://schemas.microsoft.com/office/drawing/2014/main" val="10004"/>
                  </a:ext>
                </a:extLst>
              </a:tr>
              <a:tr h="608068">
                <a:tc>
                  <a:txBody>
                    <a:bodyPr/>
                    <a:lstStyle/>
                    <a:p>
                      <a:r>
                        <a:rPr lang="en-US" sz="1100" dirty="0"/>
                        <a:t>6</a:t>
                      </a:r>
                    </a:p>
                  </a:txBody>
                  <a:tcPr/>
                </a:tc>
                <a:tc>
                  <a:txBody>
                    <a:bodyPr/>
                    <a:lstStyle/>
                    <a:p>
                      <a:endParaRPr lang="en-US" sz="1600" dirty="0"/>
                    </a:p>
                  </a:txBody>
                  <a:tcPr/>
                </a:tc>
                <a:tc>
                  <a:txBody>
                    <a:bodyPr/>
                    <a:lstStyle/>
                    <a:p>
                      <a:r>
                        <a:rPr lang="en-IN" sz="1100" b="0" i="0" u="none" strike="noStrike" kern="1200" dirty="0">
                          <a:solidFill>
                            <a:schemeClr val="tx1"/>
                          </a:solidFill>
                          <a:latin typeface="+mn-lt"/>
                          <a:ea typeface="+mn-ea"/>
                          <a:cs typeface="+mn-cs"/>
                          <a:hlinkClick r:id="rId7"/>
                        </a:rPr>
                        <a:t>https://pixabay.com/photos/sari-indian-clothing-fashion-silk-351106/</a:t>
                      </a:r>
                      <a:r>
                        <a:rPr lang="en-IN" sz="1100" b="0" i="0" u="none" strike="noStrike" kern="1200" baseline="0" dirty="0">
                          <a:solidFill>
                            <a:schemeClr val="tx1"/>
                          </a:solidFill>
                          <a:latin typeface="+mn-lt"/>
                          <a:ea typeface="+mn-ea"/>
                          <a:cs typeface="+mn-cs"/>
                        </a:rPr>
                        <a:t> </a:t>
                      </a:r>
                    </a:p>
                  </a:txBody>
                  <a:tcPr/>
                </a:tc>
                <a:extLst>
                  <a:ext uri="{0D108BD9-81ED-4DB2-BD59-A6C34878D82A}">
                    <a16:rowId xmlns:a16="http://schemas.microsoft.com/office/drawing/2014/main" val="10006"/>
                  </a:ext>
                </a:extLst>
              </a:tr>
              <a:tr h="608068">
                <a:tc>
                  <a:txBody>
                    <a:bodyPr/>
                    <a:lstStyle/>
                    <a:p>
                      <a:r>
                        <a:rPr lang="en-US" sz="1100" dirty="0"/>
                        <a:t>7</a:t>
                      </a:r>
                    </a:p>
                  </a:txBody>
                  <a:tcPr/>
                </a:tc>
                <a:tc>
                  <a:txBody>
                    <a:bodyPr/>
                    <a:lstStyle/>
                    <a:p>
                      <a:endParaRPr lang="en-US" sz="1600" dirty="0"/>
                    </a:p>
                  </a:txBody>
                  <a:tcPr/>
                </a:tc>
                <a:tc>
                  <a:txBody>
                    <a:bodyPr/>
                    <a:lstStyle/>
                    <a:p>
                      <a:r>
                        <a:rPr lang="en-IN" sz="1100" b="0" i="0" u="none" strike="noStrike" kern="1200" dirty="0">
                          <a:solidFill>
                            <a:schemeClr val="tx1"/>
                          </a:solidFill>
                          <a:latin typeface="+mn-lt"/>
                          <a:ea typeface="+mn-ea"/>
                          <a:cs typeface="+mn-cs"/>
                          <a:hlinkClick r:id="rId8"/>
                        </a:rPr>
                        <a:t>https://pixabay.com/vectors/rainbow-multicoloured-prism-2278774/</a:t>
                      </a:r>
                      <a:r>
                        <a:rPr lang="en-IN" sz="1100" b="0" i="0" u="none" strike="noStrike" kern="1200" baseline="0" dirty="0">
                          <a:solidFill>
                            <a:schemeClr val="tx1"/>
                          </a:solidFill>
                          <a:latin typeface="+mn-lt"/>
                          <a:ea typeface="+mn-ea"/>
                          <a:cs typeface="+mn-cs"/>
                        </a:rPr>
                        <a:t> </a:t>
                      </a:r>
                    </a:p>
                  </a:txBody>
                  <a:tcPr/>
                </a:tc>
                <a:extLst>
                  <a:ext uri="{0D108BD9-81ED-4DB2-BD59-A6C34878D82A}">
                    <a16:rowId xmlns:a16="http://schemas.microsoft.com/office/drawing/2014/main" val="10007"/>
                  </a:ext>
                </a:extLst>
              </a:tr>
              <a:tr h="608068">
                <a:tc>
                  <a:txBody>
                    <a:bodyPr/>
                    <a:lstStyle/>
                    <a:p>
                      <a:r>
                        <a:rPr lang="en-US" sz="1100" dirty="0"/>
                        <a:t>8</a:t>
                      </a:r>
                    </a:p>
                  </a:txBody>
                  <a:tcPr/>
                </a:tc>
                <a:tc>
                  <a:txBody>
                    <a:bodyPr/>
                    <a:lstStyle/>
                    <a:p>
                      <a:endParaRPr lang="en-US" sz="1600" dirty="0"/>
                    </a:p>
                  </a:txBody>
                  <a:tcPr/>
                </a:tc>
                <a:tc>
                  <a:txBody>
                    <a:bodyPr/>
                    <a:lstStyle/>
                    <a:p>
                      <a:r>
                        <a:rPr lang="en-IN" sz="1100" b="0" i="0" u="none" strike="noStrike" kern="1200" baseline="0" dirty="0">
                          <a:solidFill>
                            <a:schemeClr val="tx1"/>
                          </a:solidFill>
                          <a:latin typeface="+mn-lt"/>
                          <a:ea typeface="+mn-ea"/>
                          <a:cs typeface="+mn-cs"/>
                          <a:hlinkClick r:id="rId9"/>
                        </a:rPr>
                        <a:t>https://www.maxpixel.net/Children-Sports-Running-2837486</a:t>
                      </a:r>
                      <a:r>
                        <a:rPr lang="en-IN" sz="1100" b="0" i="0" u="none" strike="noStrike" kern="1200" baseline="0" dirty="0">
                          <a:solidFill>
                            <a:schemeClr val="tx1"/>
                          </a:solidFill>
                          <a:latin typeface="+mn-lt"/>
                          <a:ea typeface="+mn-ea"/>
                          <a:cs typeface="+mn-cs"/>
                        </a:rPr>
                        <a:t> </a:t>
                      </a:r>
                    </a:p>
                  </a:txBody>
                  <a:tcPr/>
                </a:tc>
                <a:extLst>
                  <a:ext uri="{0D108BD9-81ED-4DB2-BD59-A6C34878D82A}">
                    <a16:rowId xmlns:a16="http://schemas.microsoft.com/office/drawing/2014/main" val="10008"/>
                  </a:ext>
                </a:extLst>
              </a:tr>
              <a:tr h="608068">
                <a:tc>
                  <a:txBody>
                    <a:bodyPr/>
                    <a:lstStyle/>
                    <a:p>
                      <a:r>
                        <a:rPr lang="en-IN" sz="1100" dirty="0"/>
                        <a:t>9</a:t>
                      </a:r>
                    </a:p>
                  </a:txBody>
                  <a:tcPr/>
                </a:tc>
                <a:tc>
                  <a:txBody>
                    <a:bodyPr/>
                    <a:lstStyle/>
                    <a:p>
                      <a:endParaRPr lang="en-IN" sz="1600" dirty="0"/>
                    </a:p>
                  </a:txBody>
                  <a:tcPr/>
                </a:tc>
                <a:tc>
                  <a:txBody>
                    <a:bodyPr/>
                    <a:lstStyle/>
                    <a:p>
                      <a:r>
                        <a:rPr lang="en-IN" sz="1100" dirty="0">
                          <a:hlinkClick r:id="rId10"/>
                        </a:rPr>
                        <a:t>https://pixabay.com/photos/girl-indian-dance-red-oriental-1505407/</a:t>
                      </a:r>
                      <a:r>
                        <a:rPr lang="en-IN" sz="1100" b="0" i="0" u="none" strike="noStrike" kern="1200" dirty="0">
                          <a:solidFill>
                            <a:schemeClr val="tx1"/>
                          </a:solidFill>
                          <a:latin typeface="+mn-lt"/>
                          <a:ea typeface="+mn-ea"/>
                          <a:cs typeface="+mn-cs"/>
                        </a:rPr>
                        <a:t> </a:t>
                      </a:r>
                      <a:endParaRPr lang="en-IN" sz="1100" dirty="0"/>
                    </a:p>
                  </a:txBody>
                  <a:tcPr/>
                </a:tc>
                <a:extLst>
                  <a:ext uri="{0D108BD9-81ED-4DB2-BD59-A6C34878D82A}">
                    <a16:rowId xmlns:a16="http://schemas.microsoft.com/office/drawing/2014/main" val="10005"/>
                  </a:ext>
                </a:extLst>
              </a:tr>
              <a:tr h="608068">
                <a:tc>
                  <a:txBody>
                    <a:bodyPr/>
                    <a:lstStyle/>
                    <a:p>
                      <a:r>
                        <a:rPr lang="en-IN" sz="1100" b="0" dirty="0">
                          <a:solidFill>
                            <a:schemeClr val="tx1"/>
                          </a:solidFill>
                        </a:rPr>
                        <a:t>2 - 8</a:t>
                      </a:r>
                    </a:p>
                  </a:txBody>
                  <a:tcPr/>
                </a:tc>
                <a:tc>
                  <a:txBody>
                    <a:bodyPr/>
                    <a:lstStyle/>
                    <a:p>
                      <a:endParaRPr lang="en-IN" sz="16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100" b="0" dirty="0">
                          <a:solidFill>
                            <a:schemeClr val="tx1"/>
                          </a:solidFill>
                          <a:hlinkClick r:id="rId11"/>
                        </a:rPr>
                        <a:t>https://pixabay.com/vectors/check-mark-orange-tick-symbol-304167/</a:t>
                      </a:r>
                      <a:endParaRPr lang="en-IN" sz="1100" b="0" dirty="0">
                        <a:solidFill>
                          <a:schemeClr val="tx1"/>
                        </a:solidFill>
                      </a:endParaRPr>
                    </a:p>
                  </a:txBody>
                  <a:tcPr/>
                </a:tc>
                <a:extLst>
                  <a:ext uri="{0D108BD9-81ED-4DB2-BD59-A6C34878D82A}">
                    <a16:rowId xmlns:a16="http://schemas.microsoft.com/office/drawing/2014/main" val="3006668809"/>
                  </a:ext>
                </a:extLst>
              </a:tr>
            </a:tbl>
          </a:graphicData>
        </a:graphic>
      </p:graphicFrame>
      <p:pic>
        <p:nvPicPr>
          <p:cNvPr id="5" name="Picture 2" descr="Quiz, Question, Puzzles, Play, Neon, Neon Font">
            <a:extLst>
              <a:ext uri="{FF2B5EF4-FFF2-40B4-BE49-F238E27FC236}">
                <a16:creationId xmlns:a16="http://schemas.microsoft.com/office/drawing/2014/main" id="{4FD5F600-99B0-4E78-A527-84D3D14B0EA5}"/>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4615" r="24923"/>
          <a:stretch/>
        </p:blipFill>
        <p:spPr bwMode="auto">
          <a:xfrm>
            <a:off x="2519648" y="1212092"/>
            <a:ext cx="354845" cy="395546"/>
          </a:xfrm>
          <a:prstGeom prst="rect">
            <a:avLst/>
          </a:prstGeom>
          <a:noFill/>
          <a:ln w="38100">
            <a:noFill/>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ACF4D8D-B575-4667-9C72-8042749878E3}"/>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5990" b="89684" l="2667" r="97500">
                        <a14:foregroundMark x1="97500" y1="68885" x2="93167" y2="39601"/>
                        <a14:foregroundMark x1="90000" y1="24126" x2="87333" y2="14143"/>
                        <a14:foregroundMark x1="86667" y1="11814" x2="79167" y2="7654"/>
                        <a14:foregroundMark x1="79167" y1="7654" x2="74000" y2="8985"/>
                        <a14:foregroundMark x1="73833" y1="9817" x2="67833" y2="10483"/>
                        <a14:foregroundMark x1="15833" y1="79368" x2="8167" y2="80532"/>
                        <a14:foregroundMark x1="91833" y1="18636" x2="86333" y2="8985"/>
                        <a14:foregroundMark x1="86333" y1="8985" x2="76833" y2="6156"/>
                        <a14:foregroundMark x1="76833" y1="6156" x2="76833" y2="6156"/>
                        <a14:foregroundMark x1="8000" y1="82696" x2="2667" y2="83527"/>
                        <a14:foregroundMark x1="70833" y1="5990" x2="72167" y2="11814"/>
                      </a14:backgroundRemoval>
                    </a14:imgEffect>
                    <a14:imgEffect>
                      <a14:sharpenSoften amount="25000"/>
                    </a14:imgEffect>
                    <a14:imgEffect>
                      <a14:saturation sat="300000"/>
                    </a14:imgEffect>
                  </a14:imgLayer>
                </a14:imgProps>
              </a:ext>
            </a:extLst>
          </a:blip>
          <a:stretch>
            <a:fillRect/>
          </a:stretch>
        </p:blipFill>
        <p:spPr>
          <a:xfrm>
            <a:off x="2415455" y="1718871"/>
            <a:ext cx="414685" cy="413985"/>
          </a:xfrm>
          <a:prstGeom prst="rect">
            <a:avLst/>
          </a:prstGeom>
          <a:ln w="38100">
            <a:noFill/>
          </a:ln>
        </p:spPr>
      </p:pic>
      <p:pic>
        <p:nvPicPr>
          <p:cNvPr id="7" name="Picture 6">
            <a:extLst>
              <a:ext uri="{FF2B5EF4-FFF2-40B4-BE49-F238E27FC236}">
                <a16:creationId xmlns:a16="http://schemas.microsoft.com/office/drawing/2014/main" id="{161B6322-25C7-4500-B32D-36C4AF644157}"/>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2412187" y="2242863"/>
            <a:ext cx="568320" cy="295704"/>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2" descr="Girl, Indian, Dance, Red, Oriental, Motion, Beauty">
            <a:extLst>
              <a:ext uri="{FF2B5EF4-FFF2-40B4-BE49-F238E27FC236}">
                <a16:creationId xmlns:a16="http://schemas.microsoft.com/office/drawing/2014/main" id="{624CA6AC-BBFD-48AD-9643-A5292CAC21C7}"/>
              </a:ext>
            </a:extLst>
          </p:cNvP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25207" t="5068" r="19167" b="5329"/>
          <a:stretch/>
        </p:blipFill>
        <p:spPr bwMode="auto">
          <a:xfrm>
            <a:off x="2457580" y="5078134"/>
            <a:ext cx="330434" cy="35484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17"/>
          <a:stretch>
            <a:fillRect/>
          </a:stretch>
        </p:blipFill>
        <p:spPr>
          <a:xfrm>
            <a:off x="2430660" y="2737621"/>
            <a:ext cx="443833" cy="295704"/>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2" descr="Sari, Indian Clothing, Fashion, Silk, Dress, Woman"/>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519648" y="3268752"/>
            <a:ext cx="236563" cy="35484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2" descr="Rainbow, Multicoloured, Prism, Colorful, Chromatic"/>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421472" y="3824676"/>
            <a:ext cx="462207" cy="34184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2" descr="Children, Sports, Runni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463514" y="4509762"/>
            <a:ext cx="378122" cy="36011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2" descr="Free vector graphics of Check">
            <a:extLst>
              <a:ext uri="{FF2B5EF4-FFF2-40B4-BE49-F238E27FC236}">
                <a16:creationId xmlns:a16="http://schemas.microsoft.com/office/drawing/2014/main" id="{951815A0-67E3-42B6-884D-B3AD9005F826}"/>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495600" y="5687004"/>
            <a:ext cx="331614" cy="3628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3729" y="71414"/>
            <a:ext cx="6984543" cy="654032"/>
          </a:xfrm>
          <a:pattFill prst="pct5">
            <a:fgClr>
              <a:schemeClr val="accent1"/>
            </a:fgClr>
            <a:bgClr>
              <a:schemeClr val="bg1"/>
            </a:bgClr>
          </a:pattFill>
        </p:spPr>
        <p:txBody>
          <a:bodyPr/>
          <a:lstStyle/>
          <a:p>
            <a:r>
              <a:rPr lang="en-US" b="1" u="sng" dirty="0">
                <a:solidFill>
                  <a:srgbClr val="0070C0"/>
                </a:solidFill>
              </a:rPr>
              <a:t>Question 1</a:t>
            </a:r>
          </a:p>
        </p:txBody>
      </p:sp>
      <p:sp>
        <p:nvSpPr>
          <p:cNvPr id="3" name="Text Placeholder 2"/>
          <p:cNvSpPr>
            <a:spLocks noGrp="1"/>
          </p:cNvSpPr>
          <p:nvPr>
            <p:ph type="body" sz="quarter" idx="10"/>
          </p:nvPr>
        </p:nvSpPr>
        <p:spPr>
          <a:xfrm>
            <a:off x="2803127" y="908720"/>
            <a:ext cx="6617273" cy="548581"/>
          </a:xfrm>
        </p:spPr>
        <p:txBody>
          <a:bodyPr/>
          <a:lstStyle/>
          <a:p>
            <a:pPr marL="0" indent="0" algn="ctr">
              <a:buNone/>
            </a:pPr>
            <a:r>
              <a:rPr lang="en-IE" dirty="0"/>
              <a:t>An adjective is a word that describes a</a:t>
            </a:r>
            <a:br>
              <a:rPr lang="en-IE" dirty="0"/>
            </a:br>
            <a:r>
              <a:rPr lang="en-IE" sz="1800" dirty="0"/>
              <a:t> </a:t>
            </a:r>
            <a:endParaRPr lang="en-IN" dirty="0"/>
          </a:p>
        </p:txBody>
      </p:sp>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artisticWatercolorSponge/>
                    </a14:imgEffect>
                    <a14:imgEffect>
                      <a14:sharpenSoften amount="50000"/>
                    </a14:imgEffect>
                    <a14:imgEffect>
                      <a14:saturation sat="400000"/>
                    </a14:imgEffect>
                  </a14:imgLayer>
                </a14:imgProps>
              </a:ext>
            </a:extLst>
          </a:blip>
          <a:srcRect l="2103" t="4838" r="2876" b="8995"/>
          <a:stretch/>
        </p:blipFill>
        <p:spPr>
          <a:xfrm>
            <a:off x="3388262" y="2968090"/>
            <a:ext cx="5415477" cy="3154069"/>
          </a:xfrm>
          <a:prstGeom prst="rect">
            <a:avLst/>
          </a:prstGeom>
          <a:ln w="28575">
            <a:solidFill>
              <a:schemeClr val="tx1"/>
            </a:solidFill>
          </a:ln>
        </p:spPr>
      </p:pic>
      <p:sp>
        <p:nvSpPr>
          <p:cNvPr id="7" name="TextBox 6">
            <a:extLst>
              <a:ext uri="{FF2B5EF4-FFF2-40B4-BE49-F238E27FC236}">
                <a16:creationId xmlns:a16="http://schemas.microsoft.com/office/drawing/2014/main" id="{A21D1D6C-EE21-4514-AF28-23FB843B076E}"/>
              </a:ext>
            </a:extLst>
          </p:cNvPr>
          <p:cNvSpPr txBox="1"/>
          <p:nvPr/>
        </p:nvSpPr>
        <p:spPr>
          <a:xfrm>
            <a:off x="9887372" y="2044487"/>
            <a:ext cx="1393204" cy="521208"/>
          </a:xfrm>
          <a:prstGeom prst="rect">
            <a:avLst/>
          </a:prstGeom>
          <a:noFill/>
          <a:ln w="38100">
            <a:solidFill>
              <a:schemeClr val="bg1"/>
            </a:solidFill>
          </a:ln>
        </p:spPr>
        <p:txBody>
          <a:bodyPr wrap="square" rtlCol="0" anchor="ctr">
            <a:spAutoFit/>
          </a:bodyPr>
          <a:lstStyle/>
          <a:p>
            <a:r>
              <a:rPr lang="en-IE" sz="2800" dirty="0">
                <a:solidFill>
                  <a:srgbClr val="0070C0"/>
                </a:solidFill>
              </a:rPr>
              <a:t>d) noun</a:t>
            </a:r>
            <a:endParaRPr lang="en-IN" sz="2800" dirty="0"/>
          </a:p>
        </p:txBody>
      </p:sp>
      <p:sp>
        <p:nvSpPr>
          <p:cNvPr id="8" name="TextBox 7">
            <a:extLst>
              <a:ext uri="{FF2B5EF4-FFF2-40B4-BE49-F238E27FC236}">
                <a16:creationId xmlns:a16="http://schemas.microsoft.com/office/drawing/2014/main" id="{18D0E568-CBF1-4179-9537-E461C424B1A3}"/>
              </a:ext>
            </a:extLst>
          </p:cNvPr>
          <p:cNvSpPr txBox="1"/>
          <p:nvPr/>
        </p:nvSpPr>
        <p:spPr>
          <a:xfrm>
            <a:off x="7014022" y="2044487"/>
            <a:ext cx="1532524" cy="521208"/>
          </a:xfrm>
          <a:prstGeom prst="rect">
            <a:avLst/>
          </a:prstGeom>
          <a:noFill/>
          <a:ln w="38100">
            <a:solidFill>
              <a:schemeClr val="bg1"/>
            </a:solidFill>
          </a:ln>
        </p:spPr>
        <p:txBody>
          <a:bodyPr wrap="square" rtlCol="0" anchor="ctr">
            <a:spAutoFit/>
          </a:bodyPr>
          <a:lstStyle/>
          <a:p>
            <a:r>
              <a:rPr lang="en-IE" sz="2800" dirty="0">
                <a:solidFill>
                  <a:srgbClr val="0070C0"/>
                </a:solidFill>
              </a:rPr>
              <a:t>c) adverb</a:t>
            </a:r>
            <a:endParaRPr lang="en-IN" sz="2800" dirty="0"/>
          </a:p>
        </p:txBody>
      </p:sp>
      <p:sp>
        <p:nvSpPr>
          <p:cNvPr id="9" name="TextBox 8">
            <a:extLst>
              <a:ext uri="{FF2B5EF4-FFF2-40B4-BE49-F238E27FC236}">
                <a16:creationId xmlns:a16="http://schemas.microsoft.com/office/drawing/2014/main" id="{532F7BE1-74CE-451B-A706-A38546085AD5}"/>
              </a:ext>
            </a:extLst>
          </p:cNvPr>
          <p:cNvSpPr txBox="1"/>
          <p:nvPr/>
        </p:nvSpPr>
        <p:spPr>
          <a:xfrm>
            <a:off x="3429429" y="2044487"/>
            <a:ext cx="2243768" cy="521208"/>
          </a:xfrm>
          <a:prstGeom prst="rect">
            <a:avLst/>
          </a:prstGeom>
          <a:noFill/>
          <a:ln w="38100">
            <a:solidFill>
              <a:schemeClr val="bg1"/>
            </a:solidFill>
          </a:ln>
        </p:spPr>
        <p:txBody>
          <a:bodyPr wrap="square" rtlCol="0" anchor="ctr">
            <a:spAutoFit/>
          </a:bodyPr>
          <a:lstStyle/>
          <a:p>
            <a:r>
              <a:rPr lang="en-IE" sz="2800" dirty="0">
                <a:solidFill>
                  <a:srgbClr val="0070C0"/>
                </a:solidFill>
              </a:rPr>
              <a:t>b) preposition</a:t>
            </a:r>
            <a:endParaRPr lang="en-IN" sz="2800" dirty="0"/>
          </a:p>
        </p:txBody>
      </p:sp>
      <p:sp>
        <p:nvSpPr>
          <p:cNvPr id="10" name="TextBox 9">
            <a:extLst>
              <a:ext uri="{FF2B5EF4-FFF2-40B4-BE49-F238E27FC236}">
                <a16:creationId xmlns:a16="http://schemas.microsoft.com/office/drawing/2014/main" id="{7B62058D-507A-4D6D-9B8F-36C5CDC907A4}"/>
              </a:ext>
            </a:extLst>
          </p:cNvPr>
          <p:cNvSpPr txBox="1"/>
          <p:nvPr/>
        </p:nvSpPr>
        <p:spPr>
          <a:xfrm>
            <a:off x="695400" y="2044487"/>
            <a:ext cx="1393204" cy="521208"/>
          </a:xfrm>
          <a:prstGeom prst="rect">
            <a:avLst/>
          </a:prstGeom>
          <a:noFill/>
          <a:ln w="38100">
            <a:solidFill>
              <a:schemeClr val="bg1"/>
            </a:solidFill>
          </a:ln>
        </p:spPr>
        <p:txBody>
          <a:bodyPr wrap="square" rtlCol="0" anchor="ctr">
            <a:spAutoFit/>
          </a:bodyPr>
          <a:lstStyle/>
          <a:p>
            <a:r>
              <a:rPr lang="en-IE" sz="2800" dirty="0">
                <a:solidFill>
                  <a:srgbClr val="0070C0"/>
                </a:solidFill>
              </a:rPr>
              <a:t>a) verb</a:t>
            </a:r>
            <a:endParaRPr lang="en-IN" sz="2800" dirty="0"/>
          </a:p>
        </p:txBody>
      </p:sp>
      <p:sp>
        <p:nvSpPr>
          <p:cNvPr id="5" name="TextBox 4">
            <a:extLst>
              <a:ext uri="{FF2B5EF4-FFF2-40B4-BE49-F238E27FC236}">
                <a16:creationId xmlns:a16="http://schemas.microsoft.com/office/drawing/2014/main" id="{63978436-5EB7-482E-B13F-86B0092E7591}"/>
              </a:ext>
            </a:extLst>
          </p:cNvPr>
          <p:cNvSpPr txBox="1"/>
          <p:nvPr/>
        </p:nvSpPr>
        <p:spPr>
          <a:xfrm>
            <a:off x="641841" y="3483005"/>
            <a:ext cx="1961888" cy="95410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dirty="0"/>
              <a:t>Click here for Answer</a:t>
            </a:r>
          </a:p>
        </p:txBody>
      </p:sp>
      <p:pic>
        <p:nvPicPr>
          <p:cNvPr id="11" name="Picture 10" descr="Shape&#10;&#10;Description automatically generated with medium confidence">
            <a:extLst>
              <a:ext uri="{FF2B5EF4-FFF2-40B4-BE49-F238E27FC236}">
                <a16:creationId xmlns:a16="http://schemas.microsoft.com/office/drawing/2014/main" id="{7236697C-DCD6-4E3E-8ED8-BA3AC78276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08432" y="1931939"/>
            <a:ext cx="579065" cy="632965"/>
          </a:xfrm>
          <a:prstGeom prst="rect">
            <a:avLst/>
          </a:prstGeom>
        </p:spPr>
      </p:pic>
    </p:spTree>
    <p:extLst>
      <p:ext uri="{BB962C8B-B14F-4D97-AF65-F5344CB8AC3E}">
        <p14:creationId xmlns:p14="http://schemas.microsoft.com/office/powerpoint/2010/main" val="316751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1"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wipe(up)">
                                      <p:cBhvr>
                                        <p:cTn id="9" dur="500"/>
                                        <p:tgtEl>
                                          <p:spTgt spid="13"/>
                                        </p:tgtEl>
                                      </p:cBhvr>
                                    </p:animEffect>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p:tgtEl>
                                          <p:spTgt spid="10"/>
                                        </p:tgtEl>
                                        <p:attrNameLst>
                                          <p:attrName>ppt_x</p:attrName>
                                        </p:attrNameLst>
                                      </p:cBhvr>
                                      <p:tavLst>
                                        <p:tav tm="0">
                                          <p:val>
                                            <p:strVal val="#ppt_x-#ppt_w*1.125000"/>
                                          </p:val>
                                        </p:tav>
                                        <p:tav tm="100000">
                                          <p:val>
                                            <p:strVal val="#ppt_x"/>
                                          </p:val>
                                        </p:tav>
                                      </p:tavLst>
                                    </p:anim>
                                    <p:animEffect transition="in" filter="wipe(right)">
                                      <p:cBhvr>
                                        <p:cTn id="14" dur="1000"/>
                                        <p:tgtEl>
                                          <p:spTgt spid="10"/>
                                        </p:tgtEl>
                                      </p:cBhvr>
                                    </p:animEffect>
                                  </p:childTnLst>
                                </p:cTn>
                              </p:par>
                            </p:childTnLst>
                          </p:cTn>
                        </p:par>
                        <p:par>
                          <p:cTn id="15" fill="hold">
                            <p:stCondLst>
                              <p:cond delay="1500"/>
                            </p:stCondLst>
                            <p:childTnLst>
                              <p:par>
                                <p:cTn id="16" presetID="1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p:tgtEl>
                                          <p:spTgt spid="9"/>
                                        </p:tgtEl>
                                        <p:attrNameLst>
                                          <p:attrName>ppt_x</p:attrName>
                                        </p:attrNameLst>
                                      </p:cBhvr>
                                      <p:tavLst>
                                        <p:tav tm="0">
                                          <p:val>
                                            <p:strVal val="#ppt_x-#ppt_w*1.125000"/>
                                          </p:val>
                                        </p:tav>
                                        <p:tav tm="100000">
                                          <p:val>
                                            <p:strVal val="#ppt_x"/>
                                          </p:val>
                                        </p:tav>
                                      </p:tavLst>
                                    </p:anim>
                                    <p:animEffect transition="in" filter="wipe(right)">
                                      <p:cBhvr>
                                        <p:cTn id="19" dur="1000"/>
                                        <p:tgtEl>
                                          <p:spTgt spid="9"/>
                                        </p:tgtEl>
                                      </p:cBhvr>
                                    </p:animEffect>
                                  </p:childTnLst>
                                </p:cTn>
                              </p:par>
                            </p:childTnLst>
                          </p:cTn>
                        </p:par>
                        <p:par>
                          <p:cTn id="20" fill="hold">
                            <p:stCondLst>
                              <p:cond delay="2500"/>
                            </p:stCondLst>
                            <p:childTnLst>
                              <p:par>
                                <p:cTn id="21" presetID="1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p:tgtEl>
                                          <p:spTgt spid="8"/>
                                        </p:tgtEl>
                                        <p:attrNameLst>
                                          <p:attrName>ppt_x</p:attrName>
                                        </p:attrNameLst>
                                      </p:cBhvr>
                                      <p:tavLst>
                                        <p:tav tm="0">
                                          <p:val>
                                            <p:strVal val="#ppt_x-#ppt_w*1.125000"/>
                                          </p:val>
                                        </p:tav>
                                        <p:tav tm="100000">
                                          <p:val>
                                            <p:strVal val="#ppt_x"/>
                                          </p:val>
                                        </p:tav>
                                      </p:tavLst>
                                    </p:anim>
                                    <p:animEffect transition="in" filter="wipe(right)">
                                      <p:cBhvr>
                                        <p:cTn id="24" dur="1000"/>
                                        <p:tgtEl>
                                          <p:spTgt spid="8"/>
                                        </p:tgtEl>
                                      </p:cBhvr>
                                    </p:animEffect>
                                  </p:childTnLst>
                                </p:cTn>
                              </p:par>
                            </p:childTnLst>
                          </p:cTn>
                        </p:par>
                        <p:par>
                          <p:cTn id="25" fill="hold">
                            <p:stCondLst>
                              <p:cond delay="3500"/>
                            </p:stCondLst>
                            <p:childTnLst>
                              <p:par>
                                <p:cTn id="26" presetID="1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1000"/>
                                        <p:tgtEl>
                                          <p:spTgt spid="7"/>
                                        </p:tgtEl>
                                        <p:attrNameLst>
                                          <p:attrName>ppt_x</p:attrName>
                                        </p:attrNameLst>
                                      </p:cBhvr>
                                      <p:tavLst>
                                        <p:tav tm="0">
                                          <p:val>
                                            <p:strVal val="#ppt_x-#ppt_w*1.125000"/>
                                          </p:val>
                                        </p:tav>
                                        <p:tav tm="100000">
                                          <p:val>
                                            <p:strVal val="#ppt_x"/>
                                          </p:val>
                                        </p:tav>
                                      </p:tavLst>
                                    </p:anim>
                                    <p:animEffect transition="in" filter="wipe(right)">
                                      <p:cBhvr>
                                        <p:cTn id="29" dur="1000"/>
                                        <p:tgtEl>
                                          <p:spTgt spid="7"/>
                                        </p:tgtEl>
                                      </p:cBhvr>
                                    </p:animEffect>
                                  </p:childTnLst>
                                </p:cTn>
                              </p:par>
                            </p:childTnLst>
                          </p:cTn>
                        </p:par>
                        <p:par>
                          <p:cTn id="30" fill="hold">
                            <p:stCondLst>
                              <p:cond delay="4500"/>
                            </p:stCondLst>
                            <p:childTnLst>
                              <p:par>
                                <p:cTn id="31" presetID="10"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5"/>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childTnLst>
              </p:cTn>
              <p:nextCondLst>
                <p:cond evt="onClick" delay="0">
                  <p:tgtEl>
                    <p:spTgt spid="5"/>
                  </p:tgtEl>
                </p:cond>
              </p:nextCondLst>
            </p:seq>
          </p:childTnLst>
        </p:cTn>
      </p:par>
    </p:tnLst>
    <p:bldLst>
      <p:bldP spid="7" grpId="0" animBg="1"/>
      <p:bldP spid="8" grpId="0" animBg="1"/>
      <p:bldP spid="9" grpId="0" animBg="1"/>
      <p:bldP spid="10"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14D20A6C-518F-4C1D-9B17-07B5C79C0CBD}"/>
              </a:ext>
            </a:extLst>
          </p:cNvPr>
          <p:cNvSpPr txBox="1">
            <a:spLocks/>
          </p:cNvSpPr>
          <p:nvPr/>
        </p:nvSpPr>
        <p:spPr>
          <a:xfrm>
            <a:off x="489081" y="914964"/>
            <a:ext cx="11259639" cy="56963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t> </a:t>
            </a:r>
            <a:r>
              <a:rPr lang="en-IE" u="sng" dirty="0"/>
              <a:t>Many</a:t>
            </a:r>
            <a:r>
              <a:rPr lang="en-IE" dirty="0"/>
              <a:t> children are playing in the park. What type of Adjective is </a:t>
            </a:r>
            <a:r>
              <a:rPr lang="en-IE" b="1" dirty="0"/>
              <a:t>many?</a:t>
            </a:r>
            <a:br>
              <a:rPr lang="en-IE" b="1" dirty="0"/>
            </a:br>
            <a:r>
              <a:rPr lang="en-IE" sz="1800" dirty="0">
                <a:solidFill>
                  <a:prstClr val="black"/>
                </a:solidFill>
              </a:rPr>
              <a:t> </a:t>
            </a:r>
            <a:endParaRPr lang="en-IN" b="1" dirty="0"/>
          </a:p>
          <a:p>
            <a:pPr marL="0" indent="0" algn="ctr">
              <a:buNone/>
            </a:pPr>
            <a:r>
              <a:rPr lang="en-IE" dirty="0">
                <a:solidFill>
                  <a:srgbClr val="0070C0"/>
                </a:solidFill>
              </a:rPr>
              <a:t>			</a:t>
            </a:r>
          </a:p>
        </p:txBody>
      </p:sp>
      <p:sp>
        <p:nvSpPr>
          <p:cNvPr id="10" name="TextBox 9">
            <a:extLst>
              <a:ext uri="{FF2B5EF4-FFF2-40B4-BE49-F238E27FC236}">
                <a16:creationId xmlns:a16="http://schemas.microsoft.com/office/drawing/2014/main" id="{BCC80C9C-87A6-4CF4-8655-D2B0735B2560}"/>
              </a:ext>
            </a:extLst>
          </p:cNvPr>
          <p:cNvSpPr txBox="1"/>
          <p:nvPr/>
        </p:nvSpPr>
        <p:spPr>
          <a:xfrm>
            <a:off x="1399760" y="1700808"/>
            <a:ext cx="3319820" cy="523220"/>
          </a:xfrm>
          <a:prstGeom prst="rect">
            <a:avLst/>
          </a:prstGeom>
          <a:noFill/>
          <a:ln w="38100">
            <a:solidFill>
              <a:schemeClr val="bg1"/>
            </a:solidFill>
          </a:ln>
        </p:spPr>
        <p:txBody>
          <a:bodyPr wrap="none" rtlCol="0" anchor="ctr">
            <a:spAutoFit/>
          </a:bodyPr>
          <a:lstStyle/>
          <a:p>
            <a:r>
              <a:rPr lang="en-IE" sz="2800" dirty="0">
                <a:solidFill>
                  <a:srgbClr val="0070C0"/>
                </a:solidFill>
              </a:rPr>
              <a:t>a) adjective of quality</a:t>
            </a:r>
            <a:endParaRPr lang="en-IN" sz="2800" dirty="0"/>
          </a:p>
        </p:txBody>
      </p:sp>
      <p:sp>
        <p:nvSpPr>
          <p:cNvPr id="2" name="Title 1"/>
          <p:cNvSpPr>
            <a:spLocks noGrp="1"/>
          </p:cNvSpPr>
          <p:nvPr>
            <p:ph type="title"/>
          </p:nvPr>
        </p:nvSpPr>
        <p:spPr>
          <a:xfrm>
            <a:off x="2254502" y="71414"/>
            <a:ext cx="7682997" cy="654032"/>
          </a:xfrm>
          <a:pattFill prst="pct5">
            <a:fgClr>
              <a:schemeClr val="accent1"/>
            </a:fgClr>
            <a:bgClr>
              <a:schemeClr val="bg1"/>
            </a:bgClr>
          </a:pattFill>
        </p:spPr>
        <p:txBody>
          <a:bodyPr>
            <a:normAutofit/>
          </a:bodyPr>
          <a:lstStyle/>
          <a:p>
            <a:r>
              <a:rPr lang="en-US" b="1" u="sng" dirty="0">
                <a:solidFill>
                  <a:srgbClr val="0070C0"/>
                </a:solidFill>
              </a:rPr>
              <a:t>Question 2</a:t>
            </a:r>
          </a:p>
        </p:txBody>
      </p:sp>
      <p:pic>
        <p:nvPicPr>
          <p:cNvPr id="84" name="Picture 83"/>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3179676" y="3140968"/>
            <a:ext cx="5832648" cy="3234982"/>
          </a:xfrm>
          <a:prstGeom prst="rect">
            <a:avLst/>
          </a:prstGeom>
          <a:ln w="28575">
            <a:solidFill>
              <a:schemeClr val="tx1"/>
            </a:solidFill>
          </a:ln>
        </p:spPr>
      </p:pic>
      <p:sp>
        <p:nvSpPr>
          <p:cNvPr id="7" name="TextBox 6">
            <a:extLst>
              <a:ext uri="{FF2B5EF4-FFF2-40B4-BE49-F238E27FC236}">
                <a16:creationId xmlns:a16="http://schemas.microsoft.com/office/drawing/2014/main" id="{D4741187-6ECC-4C30-91CC-65F040990214}"/>
              </a:ext>
            </a:extLst>
          </p:cNvPr>
          <p:cNvSpPr txBox="1"/>
          <p:nvPr/>
        </p:nvSpPr>
        <p:spPr>
          <a:xfrm>
            <a:off x="7223044" y="1700808"/>
            <a:ext cx="3561744" cy="523220"/>
          </a:xfrm>
          <a:prstGeom prst="rect">
            <a:avLst/>
          </a:prstGeom>
          <a:noFill/>
          <a:ln w="38100">
            <a:solidFill>
              <a:schemeClr val="bg1"/>
            </a:solidFill>
          </a:ln>
        </p:spPr>
        <p:txBody>
          <a:bodyPr wrap="none" rtlCol="0" anchor="ctr">
            <a:spAutoFit/>
          </a:bodyPr>
          <a:lstStyle/>
          <a:p>
            <a:r>
              <a:rPr lang="en-IE" sz="2800" dirty="0">
                <a:solidFill>
                  <a:srgbClr val="0070C0"/>
                </a:solidFill>
              </a:rPr>
              <a:t>b) adjective of quantity</a:t>
            </a:r>
            <a:endParaRPr lang="en-IN" sz="2800" dirty="0"/>
          </a:p>
        </p:txBody>
      </p:sp>
      <p:sp>
        <p:nvSpPr>
          <p:cNvPr id="8" name="TextBox 7">
            <a:extLst>
              <a:ext uri="{FF2B5EF4-FFF2-40B4-BE49-F238E27FC236}">
                <a16:creationId xmlns:a16="http://schemas.microsoft.com/office/drawing/2014/main" id="{14AAF16A-0ACA-41C4-8EB8-635FBA12B5DB}"/>
              </a:ext>
            </a:extLst>
          </p:cNvPr>
          <p:cNvSpPr txBox="1"/>
          <p:nvPr/>
        </p:nvSpPr>
        <p:spPr>
          <a:xfrm>
            <a:off x="1399760" y="2401724"/>
            <a:ext cx="3462486" cy="523220"/>
          </a:xfrm>
          <a:prstGeom prst="rect">
            <a:avLst/>
          </a:prstGeom>
          <a:noFill/>
          <a:ln w="38100">
            <a:solidFill>
              <a:schemeClr val="bg1"/>
            </a:solidFill>
          </a:ln>
        </p:spPr>
        <p:txBody>
          <a:bodyPr wrap="none" rtlCol="0" anchor="ctr">
            <a:spAutoFit/>
          </a:bodyPr>
          <a:lstStyle/>
          <a:p>
            <a:r>
              <a:rPr lang="en-IE" sz="2800" dirty="0">
                <a:solidFill>
                  <a:srgbClr val="0070C0"/>
                </a:solidFill>
              </a:rPr>
              <a:t>c) adjective of number</a:t>
            </a:r>
            <a:endParaRPr lang="en-IN" sz="2800" dirty="0"/>
          </a:p>
        </p:txBody>
      </p:sp>
      <p:sp>
        <p:nvSpPr>
          <p:cNvPr id="11" name="TextBox 10">
            <a:extLst>
              <a:ext uri="{FF2B5EF4-FFF2-40B4-BE49-F238E27FC236}">
                <a16:creationId xmlns:a16="http://schemas.microsoft.com/office/drawing/2014/main" id="{FBF90F9D-62F9-4AA5-B1ED-8EF4AAB0F5A1}"/>
              </a:ext>
            </a:extLst>
          </p:cNvPr>
          <p:cNvSpPr txBox="1"/>
          <p:nvPr/>
        </p:nvSpPr>
        <p:spPr>
          <a:xfrm>
            <a:off x="7223044" y="2401724"/>
            <a:ext cx="4075796" cy="523220"/>
          </a:xfrm>
          <a:prstGeom prst="rect">
            <a:avLst/>
          </a:prstGeom>
          <a:noFill/>
          <a:ln w="38100">
            <a:solidFill>
              <a:schemeClr val="bg1"/>
            </a:solidFill>
          </a:ln>
        </p:spPr>
        <p:txBody>
          <a:bodyPr wrap="none" rtlCol="0" anchor="ctr">
            <a:spAutoFit/>
          </a:bodyPr>
          <a:lstStyle/>
          <a:p>
            <a:r>
              <a:rPr lang="en-IE" sz="2800" dirty="0">
                <a:solidFill>
                  <a:srgbClr val="0070C0"/>
                </a:solidFill>
              </a:rPr>
              <a:t>d) demonstrative adjective</a:t>
            </a:r>
            <a:endParaRPr lang="en-IN" sz="2800" dirty="0"/>
          </a:p>
        </p:txBody>
      </p:sp>
      <p:pic>
        <p:nvPicPr>
          <p:cNvPr id="12" name="Picture 11" descr="Shape&#10;&#10;Description automatically generated with medium confidence">
            <a:extLst>
              <a:ext uri="{FF2B5EF4-FFF2-40B4-BE49-F238E27FC236}">
                <a16:creationId xmlns:a16="http://schemas.microsoft.com/office/drawing/2014/main" id="{CE781C73-1780-4F5A-93C9-8D48E6F73C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8672" y="1585936"/>
            <a:ext cx="579065" cy="632965"/>
          </a:xfrm>
          <a:prstGeom prst="rect">
            <a:avLst/>
          </a:prstGeom>
        </p:spPr>
      </p:pic>
      <p:sp>
        <p:nvSpPr>
          <p:cNvPr id="13" name="TextBox 12">
            <a:extLst>
              <a:ext uri="{FF2B5EF4-FFF2-40B4-BE49-F238E27FC236}">
                <a16:creationId xmlns:a16="http://schemas.microsoft.com/office/drawing/2014/main" id="{C7B322D4-80CD-43E2-9989-20B61EFF98A9}"/>
              </a:ext>
            </a:extLst>
          </p:cNvPr>
          <p:cNvSpPr txBox="1"/>
          <p:nvPr/>
        </p:nvSpPr>
        <p:spPr>
          <a:xfrm>
            <a:off x="641841" y="3483005"/>
            <a:ext cx="1961888" cy="95410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dirty="0"/>
              <a:t>Click here for Answer</a:t>
            </a:r>
          </a:p>
        </p:txBody>
      </p:sp>
    </p:spTree>
    <p:extLst>
      <p:ext uri="{BB962C8B-B14F-4D97-AF65-F5344CB8AC3E}">
        <p14:creationId xmlns:p14="http://schemas.microsoft.com/office/powerpoint/2010/main" val="374723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4"/>
                                        </p:tgtEl>
                                        <p:attrNameLst>
                                          <p:attrName>style.visibility</p:attrName>
                                        </p:attrNameLst>
                                      </p:cBhvr>
                                      <p:to>
                                        <p:strVal val="visible"/>
                                      </p:to>
                                    </p:set>
                                    <p:animEffect transition="in" filter="fade">
                                      <p:cBhvr>
                                        <p:cTn id="9" dur="1000"/>
                                        <p:tgtEl>
                                          <p:spTgt spid="84"/>
                                        </p:tgtEl>
                                      </p:cBhvr>
                                    </p:animEffect>
                                  </p:childTnLst>
                                </p:cTn>
                              </p:par>
                            </p:childTnLst>
                          </p:cTn>
                        </p:par>
                        <p:par>
                          <p:cTn id="10" fill="hold">
                            <p:stCondLst>
                              <p:cond delay="1000"/>
                            </p:stCondLst>
                            <p:childTnLst>
                              <p:par>
                                <p:cTn id="11" presetID="1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p:tgtEl>
                                          <p:spTgt spid="10"/>
                                        </p:tgtEl>
                                        <p:attrNameLst>
                                          <p:attrName>ppt_x</p:attrName>
                                        </p:attrNameLst>
                                      </p:cBhvr>
                                      <p:tavLst>
                                        <p:tav tm="0">
                                          <p:val>
                                            <p:strVal val="#ppt_x-#ppt_w*1.125000"/>
                                          </p:val>
                                        </p:tav>
                                        <p:tav tm="100000">
                                          <p:val>
                                            <p:strVal val="#ppt_x"/>
                                          </p:val>
                                        </p:tav>
                                      </p:tavLst>
                                    </p:anim>
                                    <p:animEffect transition="in" filter="wipe(right)">
                                      <p:cBhvr>
                                        <p:cTn id="14" dur="1000"/>
                                        <p:tgtEl>
                                          <p:spTgt spid="10"/>
                                        </p:tgtEl>
                                      </p:cBhvr>
                                    </p:animEffect>
                                  </p:childTnLst>
                                </p:cTn>
                              </p:par>
                            </p:childTnLst>
                          </p:cTn>
                        </p:par>
                        <p:par>
                          <p:cTn id="15" fill="hold">
                            <p:stCondLst>
                              <p:cond delay="2000"/>
                            </p:stCondLst>
                            <p:childTnLst>
                              <p:par>
                                <p:cTn id="16" presetID="1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p:tgtEl>
                                          <p:spTgt spid="7"/>
                                        </p:tgtEl>
                                        <p:attrNameLst>
                                          <p:attrName>ppt_x</p:attrName>
                                        </p:attrNameLst>
                                      </p:cBhvr>
                                      <p:tavLst>
                                        <p:tav tm="0">
                                          <p:val>
                                            <p:strVal val="#ppt_x-#ppt_w*1.125000"/>
                                          </p:val>
                                        </p:tav>
                                        <p:tav tm="100000">
                                          <p:val>
                                            <p:strVal val="#ppt_x"/>
                                          </p:val>
                                        </p:tav>
                                      </p:tavLst>
                                    </p:anim>
                                    <p:animEffect transition="in" filter="wipe(right)">
                                      <p:cBhvr>
                                        <p:cTn id="19" dur="1000"/>
                                        <p:tgtEl>
                                          <p:spTgt spid="7"/>
                                        </p:tgtEl>
                                      </p:cBhvr>
                                    </p:animEffect>
                                  </p:childTnLst>
                                </p:cTn>
                              </p:par>
                            </p:childTnLst>
                          </p:cTn>
                        </p:par>
                        <p:par>
                          <p:cTn id="20" fill="hold">
                            <p:stCondLst>
                              <p:cond delay="3000"/>
                            </p:stCondLst>
                            <p:childTnLst>
                              <p:par>
                                <p:cTn id="21" presetID="1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p:tgtEl>
                                          <p:spTgt spid="8"/>
                                        </p:tgtEl>
                                        <p:attrNameLst>
                                          <p:attrName>ppt_x</p:attrName>
                                        </p:attrNameLst>
                                      </p:cBhvr>
                                      <p:tavLst>
                                        <p:tav tm="0">
                                          <p:val>
                                            <p:strVal val="#ppt_x-#ppt_w*1.125000"/>
                                          </p:val>
                                        </p:tav>
                                        <p:tav tm="100000">
                                          <p:val>
                                            <p:strVal val="#ppt_x"/>
                                          </p:val>
                                        </p:tav>
                                      </p:tavLst>
                                    </p:anim>
                                    <p:animEffect transition="in" filter="wipe(right)">
                                      <p:cBhvr>
                                        <p:cTn id="24" dur="1000"/>
                                        <p:tgtEl>
                                          <p:spTgt spid="8"/>
                                        </p:tgtEl>
                                      </p:cBhvr>
                                    </p:animEffect>
                                  </p:childTnLst>
                                </p:cTn>
                              </p:par>
                            </p:childTnLst>
                          </p:cTn>
                        </p:par>
                        <p:par>
                          <p:cTn id="25" fill="hold">
                            <p:stCondLst>
                              <p:cond delay="4000"/>
                            </p:stCondLst>
                            <p:childTnLst>
                              <p:par>
                                <p:cTn id="26" presetID="1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1000"/>
                                        <p:tgtEl>
                                          <p:spTgt spid="11"/>
                                        </p:tgtEl>
                                        <p:attrNameLst>
                                          <p:attrName>ppt_x</p:attrName>
                                        </p:attrNameLst>
                                      </p:cBhvr>
                                      <p:tavLst>
                                        <p:tav tm="0">
                                          <p:val>
                                            <p:strVal val="#ppt_x-#ppt_w*1.125000"/>
                                          </p:val>
                                        </p:tav>
                                        <p:tav tm="100000">
                                          <p:val>
                                            <p:strVal val="#ppt_x"/>
                                          </p:val>
                                        </p:tav>
                                      </p:tavLst>
                                    </p:anim>
                                    <p:animEffect transition="in" filter="wipe(right)">
                                      <p:cBhvr>
                                        <p:cTn id="29" dur="1000"/>
                                        <p:tgtEl>
                                          <p:spTgt spid="11"/>
                                        </p:tgtEl>
                                      </p:cBhvr>
                                    </p:animEffect>
                                  </p:childTnLst>
                                </p:cTn>
                              </p:par>
                            </p:childTnLst>
                          </p:cTn>
                        </p:par>
                        <p:par>
                          <p:cTn id="30" fill="hold">
                            <p:stCondLst>
                              <p:cond delay="5000"/>
                            </p:stCondLst>
                            <p:childTnLst>
                              <p:par>
                                <p:cTn id="31" presetID="10"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13"/>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childTnLst>
              </p:cTn>
              <p:nextCondLst>
                <p:cond evt="onClick" delay="0">
                  <p:tgtEl>
                    <p:spTgt spid="13"/>
                  </p:tgtEl>
                </p:cond>
              </p:nextCondLst>
            </p:seq>
          </p:childTnLst>
        </p:cTn>
      </p:par>
    </p:tnLst>
    <p:bldLst>
      <p:bldP spid="9" grpId="0"/>
      <p:bldP spid="10" grpId="0" animBg="1"/>
      <p:bldP spid="7" grpId="0" animBg="1"/>
      <p:bldP spid="8" grpId="0" animBg="1"/>
      <p:bldP spid="11"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14D20A6C-518F-4C1D-9B17-07B5C79C0CBD}"/>
              </a:ext>
            </a:extLst>
          </p:cNvPr>
          <p:cNvSpPr txBox="1">
            <a:spLocks/>
          </p:cNvSpPr>
          <p:nvPr/>
        </p:nvSpPr>
        <p:spPr>
          <a:xfrm>
            <a:off x="489081" y="914964"/>
            <a:ext cx="11259639" cy="56963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 </a:t>
            </a:r>
            <a:r>
              <a:rPr lang="en-IE" dirty="0"/>
              <a:t>The</a:t>
            </a:r>
            <a:r>
              <a:rPr lang="en-IE" b="1" dirty="0"/>
              <a:t> </a:t>
            </a:r>
            <a:r>
              <a:rPr lang="en-IE" u="sng" dirty="0"/>
              <a:t>old</a:t>
            </a:r>
            <a:r>
              <a:rPr lang="en-IE" dirty="0"/>
              <a:t> man asked for help. The adjective </a:t>
            </a:r>
            <a:r>
              <a:rPr lang="en-IE" b="1" dirty="0"/>
              <a:t>old</a:t>
            </a:r>
            <a:r>
              <a:rPr lang="en-IE" dirty="0"/>
              <a:t> in this sentence is _____</a:t>
            </a:r>
            <a:br>
              <a:rPr lang="en-IE" b="1" dirty="0"/>
            </a:br>
            <a:endParaRPr lang="en-IN" b="1" dirty="0"/>
          </a:p>
          <a:p>
            <a:pPr marL="0" indent="0" algn="ctr">
              <a:buNone/>
            </a:pPr>
            <a:r>
              <a:rPr lang="en-IE" dirty="0">
                <a:solidFill>
                  <a:srgbClr val="0070C0"/>
                </a:solidFill>
              </a:rPr>
              <a:t>			</a:t>
            </a:r>
          </a:p>
        </p:txBody>
      </p:sp>
      <p:sp>
        <p:nvSpPr>
          <p:cNvPr id="10" name="TextBox 9">
            <a:extLst>
              <a:ext uri="{FF2B5EF4-FFF2-40B4-BE49-F238E27FC236}">
                <a16:creationId xmlns:a16="http://schemas.microsoft.com/office/drawing/2014/main" id="{BCC80C9C-87A6-4CF4-8655-D2B0735B2560}"/>
              </a:ext>
            </a:extLst>
          </p:cNvPr>
          <p:cNvSpPr txBox="1"/>
          <p:nvPr/>
        </p:nvSpPr>
        <p:spPr>
          <a:xfrm>
            <a:off x="1399760" y="1700808"/>
            <a:ext cx="3481722" cy="523220"/>
          </a:xfrm>
          <a:prstGeom prst="rect">
            <a:avLst/>
          </a:prstGeom>
          <a:noFill/>
          <a:ln w="38100">
            <a:solidFill>
              <a:schemeClr val="bg1"/>
            </a:solidFill>
          </a:ln>
        </p:spPr>
        <p:txBody>
          <a:bodyPr wrap="none" rtlCol="0" anchor="ctr">
            <a:spAutoFit/>
          </a:bodyPr>
          <a:lstStyle/>
          <a:p>
            <a:r>
              <a:rPr lang="en-IE" sz="2800" dirty="0">
                <a:solidFill>
                  <a:srgbClr val="0070C0"/>
                </a:solidFill>
              </a:rPr>
              <a:t>a) adjective of number</a:t>
            </a:r>
            <a:endParaRPr lang="en-IN" sz="2800" dirty="0"/>
          </a:p>
        </p:txBody>
      </p:sp>
      <p:sp>
        <p:nvSpPr>
          <p:cNvPr id="2" name="Title 1"/>
          <p:cNvSpPr>
            <a:spLocks noGrp="1"/>
          </p:cNvSpPr>
          <p:nvPr>
            <p:ph type="title"/>
          </p:nvPr>
        </p:nvSpPr>
        <p:spPr>
          <a:xfrm>
            <a:off x="2254502" y="71414"/>
            <a:ext cx="7682997" cy="654032"/>
          </a:xfrm>
          <a:pattFill prst="pct5">
            <a:fgClr>
              <a:schemeClr val="accent1"/>
            </a:fgClr>
            <a:bgClr>
              <a:schemeClr val="bg1"/>
            </a:bgClr>
          </a:pattFill>
        </p:spPr>
        <p:txBody>
          <a:bodyPr>
            <a:normAutofit/>
          </a:bodyPr>
          <a:lstStyle/>
          <a:p>
            <a:r>
              <a:rPr lang="en-US" b="1" u="sng" dirty="0">
                <a:solidFill>
                  <a:srgbClr val="0070C0"/>
                </a:solidFill>
              </a:rPr>
              <a:t>Question 3</a:t>
            </a:r>
          </a:p>
        </p:txBody>
      </p:sp>
      <p:sp>
        <p:nvSpPr>
          <p:cNvPr id="7" name="TextBox 6">
            <a:extLst>
              <a:ext uri="{FF2B5EF4-FFF2-40B4-BE49-F238E27FC236}">
                <a16:creationId xmlns:a16="http://schemas.microsoft.com/office/drawing/2014/main" id="{D4741187-6ECC-4C30-91CC-65F040990214}"/>
              </a:ext>
            </a:extLst>
          </p:cNvPr>
          <p:cNvSpPr txBox="1"/>
          <p:nvPr/>
        </p:nvSpPr>
        <p:spPr>
          <a:xfrm>
            <a:off x="7223044" y="1700808"/>
            <a:ext cx="3561744" cy="523220"/>
          </a:xfrm>
          <a:prstGeom prst="rect">
            <a:avLst/>
          </a:prstGeom>
          <a:noFill/>
          <a:ln w="38100">
            <a:solidFill>
              <a:schemeClr val="bg1"/>
            </a:solidFill>
          </a:ln>
        </p:spPr>
        <p:txBody>
          <a:bodyPr wrap="none" rtlCol="0" anchor="ctr">
            <a:spAutoFit/>
          </a:bodyPr>
          <a:lstStyle/>
          <a:p>
            <a:r>
              <a:rPr lang="en-IE" sz="2800" dirty="0">
                <a:solidFill>
                  <a:srgbClr val="0070C0"/>
                </a:solidFill>
              </a:rPr>
              <a:t>b) adjective of quantity</a:t>
            </a:r>
            <a:endParaRPr lang="en-IN" sz="2800" dirty="0"/>
          </a:p>
        </p:txBody>
      </p:sp>
      <p:sp>
        <p:nvSpPr>
          <p:cNvPr id="8" name="TextBox 7">
            <a:extLst>
              <a:ext uri="{FF2B5EF4-FFF2-40B4-BE49-F238E27FC236}">
                <a16:creationId xmlns:a16="http://schemas.microsoft.com/office/drawing/2014/main" id="{14AAF16A-0ACA-41C4-8EB8-635FBA12B5DB}"/>
              </a:ext>
            </a:extLst>
          </p:cNvPr>
          <p:cNvSpPr txBox="1"/>
          <p:nvPr/>
        </p:nvSpPr>
        <p:spPr>
          <a:xfrm>
            <a:off x="1399760" y="2401724"/>
            <a:ext cx="3300584" cy="523220"/>
          </a:xfrm>
          <a:prstGeom prst="rect">
            <a:avLst/>
          </a:prstGeom>
          <a:noFill/>
          <a:ln w="38100">
            <a:solidFill>
              <a:schemeClr val="bg1"/>
            </a:solidFill>
          </a:ln>
        </p:spPr>
        <p:txBody>
          <a:bodyPr wrap="none" rtlCol="0" anchor="ctr">
            <a:spAutoFit/>
          </a:bodyPr>
          <a:lstStyle/>
          <a:p>
            <a:r>
              <a:rPr lang="en-IE" sz="2800" dirty="0">
                <a:solidFill>
                  <a:srgbClr val="0070C0"/>
                </a:solidFill>
              </a:rPr>
              <a:t>c) adjective of quality</a:t>
            </a:r>
            <a:endParaRPr lang="en-IN" sz="2800" dirty="0"/>
          </a:p>
        </p:txBody>
      </p:sp>
      <p:sp>
        <p:nvSpPr>
          <p:cNvPr id="11" name="TextBox 10">
            <a:extLst>
              <a:ext uri="{FF2B5EF4-FFF2-40B4-BE49-F238E27FC236}">
                <a16:creationId xmlns:a16="http://schemas.microsoft.com/office/drawing/2014/main" id="{FBF90F9D-62F9-4AA5-B1ED-8EF4AAB0F5A1}"/>
              </a:ext>
            </a:extLst>
          </p:cNvPr>
          <p:cNvSpPr txBox="1"/>
          <p:nvPr/>
        </p:nvSpPr>
        <p:spPr>
          <a:xfrm>
            <a:off x="7223044" y="2401724"/>
            <a:ext cx="3500638" cy="523220"/>
          </a:xfrm>
          <a:prstGeom prst="rect">
            <a:avLst/>
          </a:prstGeom>
          <a:noFill/>
          <a:ln w="38100">
            <a:solidFill>
              <a:schemeClr val="bg1"/>
            </a:solidFill>
          </a:ln>
        </p:spPr>
        <p:txBody>
          <a:bodyPr wrap="none" rtlCol="0" anchor="ctr">
            <a:spAutoFit/>
          </a:bodyPr>
          <a:lstStyle/>
          <a:p>
            <a:r>
              <a:rPr lang="en-IE" sz="2800" dirty="0">
                <a:solidFill>
                  <a:srgbClr val="0070C0"/>
                </a:solidFill>
              </a:rPr>
              <a:t>d) possessive adjective</a:t>
            </a:r>
            <a:endParaRPr lang="en-IN" sz="2800" dirty="0"/>
          </a:p>
        </p:txBody>
      </p:sp>
      <p:pic>
        <p:nvPicPr>
          <p:cNvPr id="12" name="Picture 11" descr="Shape&#10;&#10;Description automatically generated with medium confidence">
            <a:extLst>
              <a:ext uri="{FF2B5EF4-FFF2-40B4-BE49-F238E27FC236}">
                <a16:creationId xmlns:a16="http://schemas.microsoft.com/office/drawing/2014/main" id="{CE781C73-1780-4F5A-93C9-8D48E6F73C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3252" y="2218065"/>
            <a:ext cx="579065" cy="632965"/>
          </a:xfrm>
          <a:prstGeom prst="rect">
            <a:avLst/>
          </a:prstGeom>
        </p:spPr>
      </p:pic>
      <p:sp>
        <p:nvSpPr>
          <p:cNvPr id="13" name="TextBox 12">
            <a:extLst>
              <a:ext uri="{FF2B5EF4-FFF2-40B4-BE49-F238E27FC236}">
                <a16:creationId xmlns:a16="http://schemas.microsoft.com/office/drawing/2014/main" id="{C7B322D4-80CD-43E2-9989-20B61EFF98A9}"/>
              </a:ext>
            </a:extLst>
          </p:cNvPr>
          <p:cNvSpPr txBox="1"/>
          <p:nvPr/>
        </p:nvSpPr>
        <p:spPr>
          <a:xfrm>
            <a:off x="641841" y="3483005"/>
            <a:ext cx="1961888" cy="95410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dirty="0"/>
              <a:t>Click here for Answer</a:t>
            </a:r>
          </a:p>
        </p:txBody>
      </p:sp>
      <p:pic>
        <p:nvPicPr>
          <p:cNvPr id="14" name="Picture 13">
            <a:extLst>
              <a:ext uri="{FF2B5EF4-FFF2-40B4-BE49-F238E27FC236}">
                <a16:creationId xmlns:a16="http://schemas.microsoft.com/office/drawing/2014/main" id="{2775DDA9-4A98-410E-8B42-14AED2D7608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791744" y="3429000"/>
            <a:ext cx="5657029" cy="2943422"/>
          </a:xfrm>
          <a:prstGeom prst="rect">
            <a:avLst/>
          </a:prstGeom>
          <a:ln w="28575">
            <a:solidFill>
              <a:schemeClr val="tx1"/>
            </a:solidFill>
          </a:ln>
        </p:spPr>
      </p:pic>
    </p:spTree>
    <p:extLst>
      <p:ext uri="{BB962C8B-B14F-4D97-AF65-F5344CB8AC3E}">
        <p14:creationId xmlns:p14="http://schemas.microsoft.com/office/powerpoint/2010/main" val="389700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49" presetClass="entr" presetSubtype="0" decel="10000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anim calcmode="lin" valueType="num">
                                      <p:cBhvr>
                                        <p:cTn id="12" dur="500" fill="hold"/>
                                        <p:tgtEl>
                                          <p:spTgt spid="14"/>
                                        </p:tgtEl>
                                        <p:attrNameLst>
                                          <p:attrName>style.rotation</p:attrName>
                                        </p:attrNameLst>
                                      </p:cBhvr>
                                      <p:tavLst>
                                        <p:tav tm="0">
                                          <p:val>
                                            <p:fltVal val="360"/>
                                          </p:val>
                                        </p:tav>
                                        <p:tav tm="100000">
                                          <p:val>
                                            <p:fltVal val="0"/>
                                          </p:val>
                                        </p:tav>
                                      </p:tavLst>
                                    </p:anim>
                                    <p:animEffect transition="in" filter="fade">
                                      <p:cBhvr>
                                        <p:cTn id="13" dur="500"/>
                                        <p:tgtEl>
                                          <p:spTgt spid="14"/>
                                        </p:tgtEl>
                                      </p:cBhvr>
                                    </p:animEffect>
                                  </p:childTnLst>
                                </p:cTn>
                              </p:par>
                            </p:childTnLst>
                          </p:cTn>
                        </p:par>
                        <p:par>
                          <p:cTn id="14" fill="hold">
                            <p:stCondLst>
                              <p:cond delay="500"/>
                            </p:stCondLst>
                            <p:childTnLst>
                              <p:par>
                                <p:cTn id="15" presetID="1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p:tgtEl>
                                          <p:spTgt spid="10"/>
                                        </p:tgtEl>
                                        <p:attrNameLst>
                                          <p:attrName>ppt_x</p:attrName>
                                        </p:attrNameLst>
                                      </p:cBhvr>
                                      <p:tavLst>
                                        <p:tav tm="0">
                                          <p:val>
                                            <p:strVal val="#ppt_x-#ppt_w*1.125000"/>
                                          </p:val>
                                        </p:tav>
                                        <p:tav tm="100000">
                                          <p:val>
                                            <p:strVal val="#ppt_x"/>
                                          </p:val>
                                        </p:tav>
                                      </p:tavLst>
                                    </p:anim>
                                    <p:animEffect transition="in" filter="wipe(right)">
                                      <p:cBhvr>
                                        <p:cTn id="18" dur="1000"/>
                                        <p:tgtEl>
                                          <p:spTgt spid="10"/>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p:tgtEl>
                                          <p:spTgt spid="7"/>
                                        </p:tgtEl>
                                        <p:attrNameLst>
                                          <p:attrName>ppt_x</p:attrName>
                                        </p:attrNameLst>
                                      </p:cBhvr>
                                      <p:tavLst>
                                        <p:tav tm="0">
                                          <p:val>
                                            <p:strVal val="#ppt_x-#ppt_w*1.125000"/>
                                          </p:val>
                                        </p:tav>
                                        <p:tav tm="100000">
                                          <p:val>
                                            <p:strVal val="#ppt_x"/>
                                          </p:val>
                                        </p:tav>
                                      </p:tavLst>
                                    </p:anim>
                                    <p:animEffect transition="in" filter="wipe(right)">
                                      <p:cBhvr>
                                        <p:cTn id="23" dur="1000"/>
                                        <p:tgtEl>
                                          <p:spTgt spid="7"/>
                                        </p:tgtEl>
                                      </p:cBhvr>
                                    </p:animEffect>
                                  </p:childTnLst>
                                </p:cTn>
                              </p:par>
                            </p:childTnLst>
                          </p:cTn>
                        </p:par>
                        <p:par>
                          <p:cTn id="24" fill="hold">
                            <p:stCondLst>
                              <p:cond delay="2500"/>
                            </p:stCondLst>
                            <p:childTnLst>
                              <p:par>
                                <p:cTn id="25" presetID="1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p:tgtEl>
                                          <p:spTgt spid="8"/>
                                        </p:tgtEl>
                                        <p:attrNameLst>
                                          <p:attrName>ppt_x</p:attrName>
                                        </p:attrNameLst>
                                      </p:cBhvr>
                                      <p:tavLst>
                                        <p:tav tm="0">
                                          <p:val>
                                            <p:strVal val="#ppt_x-#ppt_w*1.125000"/>
                                          </p:val>
                                        </p:tav>
                                        <p:tav tm="100000">
                                          <p:val>
                                            <p:strVal val="#ppt_x"/>
                                          </p:val>
                                        </p:tav>
                                      </p:tavLst>
                                    </p:anim>
                                    <p:animEffect transition="in" filter="wipe(right)">
                                      <p:cBhvr>
                                        <p:cTn id="28" dur="1000"/>
                                        <p:tgtEl>
                                          <p:spTgt spid="8"/>
                                        </p:tgtEl>
                                      </p:cBhvr>
                                    </p:animEffect>
                                  </p:childTnLst>
                                </p:cTn>
                              </p:par>
                            </p:childTnLst>
                          </p:cTn>
                        </p:par>
                        <p:par>
                          <p:cTn id="29" fill="hold">
                            <p:stCondLst>
                              <p:cond delay="3500"/>
                            </p:stCondLst>
                            <p:childTnLst>
                              <p:par>
                                <p:cTn id="30" presetID="1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1000"/>
                                        <p:tgtEl>
                                          <p:spTgt spid="11"/>
                                        </p:tgtEl>
                                        <p:attrNameLst>
                                          <p:attrName>ppt_x</p:attrName>
                                        </p:attrNameLst>
                                      </p:cBhvr>
                                      <p:tavLst>
                                        <p:tav tm="0">
                                          <p:val>
                                            <p:strVal val="#ppt_x-#ppt_w*1.125000"/>
                                          </p:val>
                                        </p:tav>
                                        <p:tav tm="100000">
                                          <p:val>
                                            <p:strVal val="#ppt_x"/>
                                          </p:val>
                                        </p:tav>
                                      </p:tavLst>
                                    </p:anim>
                                    <p:animEffect transition="in" filter="wipe(right)">
                                      <p:cBhvr>
                                        <p:cTn id="33" dur="1000"/>
                                        <p:tgtEl>
                                          <p:spTgt spid="11"/>
                                        </p:tgtEl>
                                      </p:cBhvr>
                                    </p:animEffect>
                                  </p:childTnLst>
                                </p:cTn>
                              </p:par>
                            </p:childTnLst>
                          </p:cTn>
                        </p:par>
                        <p:par>
                          <p:cTn id="34" fill="hold">
                            <p:stCondLst>
                              <p:cond delay="4500"/>
                            </p:stCondLst>
                            <p:childTnLst>
                              <p:par>
                                <p:cTn id="35" presetID="10"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childTnLst>
              </p:cTn>
              <p:nextCondLst>
                <p:cond evt="onClick" delay="0">
                  <p:tgtEl>
                    <p:spTgt spid="13"/>
                  </p:tgtEl>
                </p:cond>
              </p:nextCondLst>
            </p:seq>
          </p:childTnLst>
        </p:cTn>
      </p:par>
    </p:tnLst>
    <p:bldLst>
      <p:bldP spid="9" grpId="0"/>
      <p:bldP spid="10" grpId="0" animBg="1"/>
      <p:bldP spid="7" grpId="0" animBg="1"/>
      <p:bldP spid="8" grpId="0" animBg="1"/>
      <p:bldP spid="11"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FEC85982-98E1-4F78-910C-DEA68DF6BD7F}"/>
              </a:ext>
            </a:extLst>
          </p:cNvPr>
          <p:cNvSpPr>
            <a:spLocks noGrp="1"/>
          </p:cNvSpPr>
          <p:nvPr>
            <p:ph type="body" sz="quarter" idx="10"/>
          </p:nvPr>
        </p:nvSpPr>
        <p:spPr>
          <a:xfrm>
            <a:off x="2650457" y="809947"/>
            <a:ext cx="6901927" cy="578765"/>
          </a:xfrm>
        </p:spPr>
        <p:txBody>
          <a:bodyPr/>
          <a:lstStyle/>
          <a:p>
            <a:pPr marL="0" indent="0" algn="ctr">
              <a:buNone/>
            </a:pPr>
            <a:r>
              <a:rPr lang="en-US" dirty="0"/>
              <a:t>Choose the correct adjective for the blank. </a:t>
            </a:r>
          </a:p>
        </p:txBody>
      </p:sp>
      <p:sp>
        <p:nvSpPr>
          <p:cNvPr id="2" name="Title 1"/>
          <p:cNvSpPr>
            <a:spLocks noGrp="1"/>
          </p:cNvSpPr>
          <p:nvPr>
            <p:ph type="title"/>
          </p:nvPr>
        </p:nvSpPr>
        <p:spPr>
          <a:xfrm>
            <a:off x="2254502" y="71414"/>
            <a:ext cx="7682997" cy="654032"/>
          </a:xfrm>
          <a:pattFill prst="pct5">
            <a:fgClr>
              <a:schemeClr val="accent1"/>
            </a:fgClr>
            <a:bgClr>
              <a:schemeClr val="bg1"/>
            </a:bgClr>
          </a:pattFill>
        </p:spPr>
        <p:txBody>
          <a:bodyPr>
            <a:normAutofit/>
          </a:bodyPr>
          <a:lstStyle/>
          <a:p>
            <a:r>
              <a:rPr lang="en-US" b="1" u="sng" dirty="0">
                <a:solidFill>
                  <a:srgbClr val="0070C0"/>
                </a:solidFill>
              </a:rPr>
              <a:t>Question 4 (a)</a:t>
            </a:r>
          </a:p>
        </p:txBody>
      </p:sp>
      <p:pic>
        <p:nvPicPr>
          <p:cNvPr id="3" name="Picture 2"/>
          <p:cNvPicPr>
            <a:picLocks noChangeAspect="1"/>
          </p:cNvPicPr>
          <p:nvPr/>
        </p:nvPicPr>
        <p:blipFill>
          <a:blip r:embed="rId3"/>
          <a:stretch>
            <a:fillRect/>
          </a:stretch>
        </p:blipFill>
        <p:spPr>
          <a:xfrm>
            <a:off x="3847266" y="3219792"/>
            <a:ext cx="4529110" cy="3017520"/>
          </a:xfrm>
          <a:prstGeom prst="rect">
            <a:avLst/>
          </a:prstGeom>
          <a:ln w="28575">
            <a:solidFill>
              <a:schemeClr val="tx1"/>
            </a:solidFill>
          </a:ln>
        </p:spPr>
      </p:pic>
      <p:sp>
        <p:nvSpPr>
          <p:cNvPr id="7" name="Text Placeholder 2">
            <a:extLst>
              <a:ext uri="{FF2B5EF4-FFF2-40B4-BE49-F238E27FC236}">
                <a16:creationId xmlns:a16="http://schemas.microsoft.com/office/drawing/2014/main" id="{EA81601A-1B9D-4855-89B7-43291895227E}"/>
              </a:ext>
            </a:extLst>
          </p:cNvPr>
          <p:cNvSpPr txBox="1">
            <a:spLocks/>
          </p:cNvSpPr>
          <p:nvPr/>
        </p:nvSpPr>
        <p:spPr>
          <a:xfrm>
            <a:off x="1933529" y="1554091"/>
            <a:ext cx="8351332" cy="578765"/>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dirty="0"/>
              <a:t>The red bird flew __________ than the other birds.</a:t>
            </a:r>
            <a:br>
              <a:rPr lang="en-IE" dirty="0"/>
            </a:br>
            <a:r>
              <a:rPr lang="en-IE" sz="1800" dirty="0"/>
              <a:t> </a:t>
            </a:r>
            <a:endParaRPr lang="en-IN" b="1" dirty="0"/>
          </a:p>
        </p:txBody>
      </p:sp>
      <p:sp>
        <p:nvSpPr>
          <p:cNvPr id="12" name="TextBox 11">
            <a:extLst>
              <a:ext uri="{FF2B5EF4-FFF2-40B4-BE49-F238E27FC236}">
                <a16:creationId xmlns:a16="http://schemas.microsoft.com/office/drawing/2014/main" id="{85655E5B-D0AB-4498-AF1C-2BCDB6136602}"/>
              </a:ext>
            </a:extLst>
          </p:cNvPr>
          <p:cNvSpPr txBox="1"/>
          <p:nvPr/>
        </p:nvSpPr>
        <p:spPr>
          <a:xfrm>
            <a:off x="623392" y="2393340"/>
            <a:ext cx="987963" cy="523220"/>
          </a:xfrm>
          <a:prstGeom prst="rect">
            <a:avLst/>
          </a:prstGeom>
          <a:noFill/>
          <a:ln w="38100">
            <a:solidFill>
              <a:schemeClr val="bg1"/>
            </a:solidFill>
          </a:ln>
        </p:spPr>
        <p:txBody>
          <a:bodyPr wrap="none" rtlCol="0" anchor="ctr">
            <a:spAutoFit/>
          </a:bodyPr>
          <a:lstStyle/>
          <a:p>
            <a:r>
              <a:rPr lang="en-IE" sz="2800" dirty="0">
                <a:solidFill>
                  <a:srgbClr val="0070C0"/>
                </a:solidFill>
              </a:rPr>
              <a:t>i) fast</a:t>
            </a:r>
            <a:endParaRPr lang="en-IN" sz="2800" dirty="0"/>
          </a:p>
        </p:txBody>
      </p:sp>
      <p:sp>
        <p:nvSpPr>
          <p:cNvPr id="14" name="TextBox 13">
            <a:extLst>
              <a:ext uri="{FF2B5EF4-FFF2-40B4-BE49-F238E27FC236}">
                <a16:creationId xmlns:a16="http://schemas.microsoft.com/office/drawing/2014/main" id="{BE5DFC82-EC30-4F1D-8080-2DE79BB661A4}"/>
              </a:ext>
            </a:extLst>
          </p:cNvPr>
          <p:cNvSpPr txBox="1"/>
          <p:nvPr/>
        </p:nvSpPr>
        <p:spPr>
          <a:xfrm>
            <a:off x="3475211" y="2393340"/>
            <a:ext cx="1501052" cy="523220"/>
          </a:xfrm>
          <a:prstGeom prst="rect">
            <a:avLst/>
          </a:prstGeom>
          <a:noFill/>
          <a:ln w="38100">
            <a:solidFill>
              <a:schemeClr val="bg1"/>
            </a:solidFill>
          </a:ln>
        </p:spPr>
        <p:txBody>
          <a:bodyPr wrap="none" rtlCol="0" anchor="ctr">
            <a:spAutoFit/>
          </a:bodyPr>
          <a:lstStyle/>
          <a:p>
            <a:r>
              <a:rPr lang="en-IE" sz="2800" dirty="0">
                <a:solidFill>
                  <a:srgbClr val="0070C0"/>
                </a:solidFill>
              </a:rPr>
              <a:t>ii) fastest</a:t>
            </a:r>
            <a:endParaRPr lang="en-IN" sz="2800" dirty="0"/>
          </a:p>
        </p:txBody>
      </p:sp>
      <p:sp>
        <p:nvSpPr>
          <p:cNvPr id="15" name="TextBox 14">
            <a:extLst>
              <a:ext uri="{FF2B5EF4-FFF2-40B4-BE49-F238E27FC236}">
                <a16:creationId xmlns:a16="http://schemas.microsoft.com/office/drawing/2014/main" id="{B609B9C8-AFF7-47C2-8435-A8A1D3669C43}"/>
              </a:ext>
            </a:extLst>
          </p:cNvPr>
          <p:cNvSpPr txBox="1"/>
          <p:nvPr/>
        </p:nvSpPr>
        <p:spPr>
          <a:xfrm>
            <a:off x="6840119" y="2393340"/>
            <a:ext cx="1425390" cy="523220"/>
          </a:xfrm>
          <a:prstGeom prst="rect">
            <a:avLst/>
          </a:prstGeom>
          <a:noFill/>
          <a:ln w="38100">
            <a:solidFill>
              <a:schemeClr val="bg1"/>
            </a:solidFill>
          </a:ln>
        </p:spPr>
        <p:txBody>
          <a:bodyPr wrap="none" rtlCol="0" anchor="ctr">
            <a:spAutoFit/>
          </a:bodyPr>
          <a:lstStyle/>
          <a:p>
            <a:r>
              <a:rPr lang="en-IE" sz="2800" dirty="0">
                <a:solidFill>
                  <a:srgbClr val="0070C0"/>
                </a:solidFill>
              </a:rPr>
              <a:t>iii) fatter</a:t>
            </a:r>
            <a:endParaRPr lang="en-IN" sz="2800" dirty="0"/>
          </a:p>
        </p:txBody>
      </p:sp>
      <p:sp>
        <p:nvSpPr>
          <p:cNvPr id="16" name="TextBox 15">
            <a:extLst>
              <a:ext uri="{FF2B5EF4-FFF2-40B4-BE49-F238E27FC236}">
                <a16:creationId xmlns:a16="http://schemas.microsoft.com/office/drawing/2014/main" id="{D70D135C-C94D-47BF-A064-4A0DCF53A05B}"/>
              </a:ext>
            </a:extLst>
          </p:cNvPr>
          <p:cNvSpPr txBox="1"/>
          <p:nvPr/>
        </p:nvSpPr>
        <p:spPr>
          <a:xfrm>
            <a:off x="10047614" y="2393340"/>
            <a:ext cx="1448986" cy="523220"/>
          </a:xfrm>
          <a:prstGeom prst="rect">
            <a:avLst/>
          </a:prstGeom>
          <a:noFill/>
          <a:ln w="38100">
            <a:solidFill>
              <a:schemeClr val="bg1"/>
            </a:solidFill>
          </a:ln>
        </p:spPr>
        <p:txBody>
          <a:bodyPr wrap="none" rtlCol="0" anchor="ctr">
            <a:spAutoFit/>
          </a:bodyPr>
          <a:lstStyle/>
          <a:p>
            <a:r>
              <a:rPr lang="en-IE" sz="2800" dirty="0">
                <a:solidFill>
                  <a:srgbClr val="0070C0"/>
                </a:solidFill>
              </a:rPr>
              <a:t>iv) faster</a:t>
            </a:r>
            <a:endParaRPr lang="en-IN" sz="2800" dirty="0"/>
          </a:p>
        </p:txBody>
      </p:sp>
      <p:sp>
        <p:nvSpPr>
          <p:cNvPr id="17" name="TextBox 16">
            <a:extLst>
              <a:ext uri="{FF2B5EF4-FFF2-40B4-BE49-F238E27FC236}">
                <a16:creationId xmlns:a16="http://schemas.microsoft.com/office/drawing/2014/main" id="{8A234232-0C74-4953-9EE5-365C2E506174}"/>
              </a:ext>
            </a:extLst>
          </p:cNvPr>
          <p:cNvSpPr txBox="1"/>
          <p:nvPr/>
        </p:nvSpPr>
        <p:spPr>
          <a:xfrm>
            <a:off x="641841" y="3483005"/>
            <a:ext cx="1961888" cy="95410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dirty="0"/>
              <a:t>Click here for Answer</a:t>
            </a:r>
          </a:p>
        </p:txBody>
      </p:sp>
      <p:pic>
        <p:nvPicPr>
          <p:cNvPr id="18" name="Picture 17" descr="Shape&#10;&#10;Description automatically generated with medium confidence">
            <a:extLst>
              <a:ext uri="{FF2B5EF4-FFF2-40B4-BE49-F238E27FC236}">
                <a16:creationId xmlns:a16="http://schemas.microsoft.com/office/drawing/2014/main" id="{9818ED51-0816-44AB-8857-4D1E3C34B9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24" y="2291979"/>
            <a:ext cx="579065" cy="632965"/>
          </a:xfrm>
          <a:prstGeom prst="rect">
            <a:avLst/>
          </a:prstGeom>
        </p:spPr>
      </p:pic>
    </p:spTree>
    <p:extLst>
      <p:ext uri="{BB962C8B-B14F-4D97-AF65-F5344CB8AC3E}">
        <p14:creationId xmlns:p14="http://schemas.microsoft.com/office/powerpoint/2010/main" val="225045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anim calcmode="lin" valueType="num">
                                      <p:cBhvr>
                                        <p:cTn id="8"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anim calcmode="lin" valueType="num">
                                      <p:cBhvr>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7">
                                            <p:txEl>
                                              <p:pRg st="0" end="0"/>
                                            </p:txEl>
                                          </p:spTgt>
                                        </p:tgtEl>
                                        <p:attrNameLst>
                                          <p:attrName>ppt_y</p:attrName>
                                        </p:attrNameLst>
                                      </p:cBhvr>
                                      <p:tavLst>
                                        <p:tav tm="0">
                                          <p:val>
                                            <p:strVal val="#ppt_y+.1"/>
                                          </p:val>
                                        </p:tav>
                                        <p:tav tm="100000">
                                          <p:val>
                                            <p:strVal val="#ppt_y"/>
                                          </p:val>
                                        </p:tav>
                                      </p:tavLst>
                                    </p:anim>
                                  </p:childTnLst>
                                </p:cTn>
                              </p:par>
                              <p:par>
                                <p:cTn id="15" presetID="9"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par>
                          <p:cTn id="18" fill="hold">
                            <p:stCondLst>
                              <p:cond delay="500"/>
                            </p:stCondLst>
                            <p:childTnLst>
                              <p:par>
                                <p:cTn id="19" presetID="1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1000"/>
                                        <p:tgtEl>
                                          <p:spTgt spid="12"/>
                                        </p:tgtEl>
                                        <p:attrNameLst>
                                          <p:attrName>ppt_x</p:attrName>
                                        </p:attrNameLst>
                                      </p:cBhvr>
                                      <p:tavLst>
                                        <p:tav tm="0">
                                          <p:val>
                                            <p:strVal val="#ppt_x-#ppt_w*1.125000"/>
                                          </p:val>
                                        </p:tav>
                                        <p:tav tm="100000">
                                          <p:val>
                                            <p:strVal val="#ppt_x"/>
                                          </p:val>
                                        </p:tav>
                                      </p:tavLst>
                                    </p:anim>
                                    <p:animEffect transition="in" filter="wipe(right)">
                                      <p:cBhvr>
                                        <p:cTn id="22" dur="1000"/>
                                        <p:tgtEl>
                                          <p:spTgt spid="12"/>
                                        </p:tgtEl>
                                      </p:cBhvr>
                                    </p:animEffect>
                                  </p:childTnLst>
                                </p:cTn>
                              </p:par>
                            </p:childTnLst>
                          </p:cTn>
                        </p:par>
                        <p:par>
                          <p:cTn id="23" fill="hold">
                            <p:stCondLst>
                              <p:cond delay="1500"/>
                            </p:stCondLst>
                            <p:childTnLst>
                              <p:par>
                                <p:cTn id="24" presetID="12" presetClass="entr" presetSubtype="8"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1000"/>
                                        <p:tgtEl>
                                          <p:spTgt spid="14"/>
                                        </p:tgtEl>
                                        <p:attrNameLst>
                                          <p:attrName>ppt_x</p:attrName>
                                        </p:attrNameLst>
                                      </p:cBhvr>
                                      <p:tavLst>
                                        <p:tav tm="0">
                                          <p:val>
                                            <p:strVal val="#ppt_x-#ppt_w*1.125000"/>
                                          </p:val>
                                        </p:tav>
                                        <p:tav tm="100000">
                                          <p:val>
                                            <p:strVal val="#ppt_x"/>
                                          </p:val>
                                        </p:tav>
                                      </p:tavLst>
                                    </p:anim>
                                    <p:animEffect transition="in" filter="wipe(right)">
                                      <p:cBhvr>
                                        <p:cTn id="27" dur="1000"/>
                                        <p:tgtEl>
                                          <p:spTgt spid="14"/>
                                        </p:tgtEl>
                                      </p:cBhvr>
                                    </p:animEffect>
                                  </p:childTnLst>
                                </p:cTn>
                              </p:par>
                            </p:childTnLst>
                          </p:cTn>
                        </p:par>
                        <p:par>
                          <p:cTn id="28" fill="hold">
                            <p:stCondLst>
                              <p:cond delay="2500"/>
                            </p:stCondLst>
                            <p:childTnLst>
                              <p:par>
                                <p:cTn id="29" presetID="1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p:tgtEl>
                                          <p:spTgt spid="15"/>
                                        </p:tgtEl>
                                        <p:attrNameLst>
                                          <p:attrName>ppt_x</p:attrName>
                                        </p:attrNameLst>
                                      </p:cBhvr>
                                      <p:tavLst>
                                        <p:tav tm="0">
                                          <p:val>
                                            <p:strVal val="#ppt_x-#ppt_w*1.125000"/>
                                          </p:val>
                                        </p:tav>
                                        <p:tav tm="100000">
                                          <p:val>
                                            <p:strVal val="#ppt_x"/>
                                          </p:val>
                                        </p:tav>
                                      </p:tavLst>
                                    </p:anim>
                                    <p:animEffect transition="in" filter="wipe(right)">
                                      <p:cBhvr>
                                        <p:cTn id="32" dur="1000"/>
                                        <p:tgtEl>
                                          <p:spTgt spid="15"/>
                                        </p:tgtEl>
                                      </p:cBhvr>
                                    </p:animEffect>
                                  </p:childTnLst>
                                </p:cTn>
                              </p:par>
                            </p:childTnLst>
                          </p:cTn>
                        </p:par>
                        <p:par>
                          <p:cTn id="33" fill="hold">
                            <p:stCondLst>
                              <p:cond delay="3500"/>
                            </p:stCondLst>
                            <p:childTnLst>
                              <p:par>
                                <p:cTn id="34" presetID="12" presetClass="entr" presetSubtype="8"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1000"/>
                                        <p:tgtEl>
                                          <p:spTgt spid="16"/>
                                        </p:tgtEl>
                                        <p:attrNameLst>
                                          <p:attrName>ppt_x</p:attrName>
                                        </p:attrNameLst>
                                      </p:cBhvr>
                                      <p:tavLst>
                                        <p:tav tm="0">
                                          <p:val>
                                            <p:strVal val="#ppt_x-#ppt_w*1.125000"/>
                                          </p:val>
                                        </p:tav>
                                        <p:tav tm="100000">
                                          <p:val>
                                            <p:strVal val="#ppt_x"/>
                                          </p:val>
                                        </p:tav>
                                      </p:tavLst>
                                    </p:anim>
                                    <p:animEffect transition="in" filter="wipe(right)">
                                      <p:cBhvr>
                                        <p:cTn id="37" dur="1000"/>
                                        <p:tgtEl>
                                          <p:spTgt spid="16"/>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17"/>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childTnLst>
              </p:cTn>
              <p:nextCondLst>
                <p:cond evt="onClick" delay="0">
                  <p:tgtEl>
                    <p:spTgt spid="17"/>
                  </p:tgtEl>
                </p:cond>
              </p:nextCondLst>
            </p:seq>
          </p:childTnLst>
        </p:cTn>
      </p:par>
    </p:tnLst>
    <p:bldLst>
      <p:bldP spid="13" grpId="0" uiExpand="1" build="p"/>
      <p:bldP spid="7" grpId="0" uiExpand="1" build="p"/>
      <p:bldP spid="12" grpId="0" animBg="1"/>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FEC85982-98E1-4F78-910C-DEA68DF6BD7F}"/>
              </a:ext>
            </a:extLst>
          </p:cNvPr>
          <p:cNvSpPr>
            <a:spLocks noGrp="1"/>
          </p:cNvSpPr>
          <p:nvPr>
            <p:ph type="body" sz="quarter" idx="10"/>
          </p:nvPr>
        </p:nvSpPr>
        <p:spPr>
          <a:xfrm>
            <a:off x="2650457" y="809947"/>
            <a:ext cx="6901927" cy="578765"/>
          </a:xfrm>
        </p:spPr>
        <p:txBody>
          <a:bodyPr/>
          <a:lstStyle/>
          <a:p>
            <a:pPr marL="0" indent="0" algn="ctr">
              <a:buNone/>
            </a:pPr>
            <a:r>
              <a:rPr lang="en-US" dirty="0"/>
              <a:t>Choose the correct adjective for the blank. </a:t>
            </a:r>
          </a:p>
        </p:txBody>
      </p:sp>
      <p:sp>
        <p:nvSpPr>
          <p:cNvPr id="2" name="Title 1"/>
          <p:cNvSpPr>
            <a:spLocks noGrp="1"/>
          </p:cNvSpPr>
          <p:nvPr>
            <p:ph type="title"/>
          </p:nvPr>
        </p:nvSpPr>
        <p:spPr>
          <a:xfrm>
            <a:off x="2254502" y="71414"/>
            <a:ext cx="7682997" cy="654032"/>
          </a:xfrm>
          <a:pattFill prst="pct5">
            <a:fgClr>
              <a:schemeClr val="accent1"/>
            </a:fgClr>
            <a:bgClr>
              <a:schemeClr val="bg1"/>
            </a:bgClr>
          </a:pattFill>
        </p:spPr>
        <p:txBody>
          <a:bodyPr>
            <a:normAutofit/>
          </a:bodyPr>
          <a:lstStyle/>
          <a:p>
            <a:r>
              <a:rPr lang="en-US" b="1" u="sng" dirty="0">
                <a:solidFill>
                  <a:srgbClr val="0070C0"/>
                </a:solidFill>
              </a:rPr>
              <a:t>Question 4 (b)</a:t>
            </a:r>
          </a:p>
        </p:txBody>
      </p:sp>
      <p:sp>
        <p:nvSpPr>
          <p:cNvPr id="7" name="Text Placeholder 2">
            <a:extLst>
              <a:ext uri="{FF2B5EF4-FFF2-40B4-BE49-F238E27FC236}">
                <a16:creationId xmlns:a16="http://schemas.microsoft.com/office/drawing/2014/main" id="{EA81601A-1B9D-4855-89B7-43291895227E}"/>
              </a:ext>
            </a:extLst>
          </p:cNvPr>
          <p:cNvSpPr txBox="1">
            <a:spLocks/>
          </p:cNvSpPr>
          <p:nvPr/>
        </p:nvSpPr>
        <p:spPr>
          <a:xfrm>
            <a:off x="1933529" y="1554091"/>
            <a:ext cx="8351332" cy="578765"/>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E" dirty="0"/>
              <a:t>Sunita is wearing a _________ dress for the party.</a:t>
            </a:r>
            <a:r>
              <a:rPr lang="en-IE" sz="1800" dirty="0"/>
              <a:t> </a:t>
            </a:r>
            <a:endParaRPr lang="en-IN" b="1" dirty="0"/>
          </a:p>
        </p:txBody>
      </p:sp>
      <p:sp>
        <p:nvSpPr>
          <p:cNvPr id="12" name="TextBox 11">
            <a:extLst>
              <a:ext uri="{FF2B5EF4-FFF2-40B4-BE49-F238E27FC236}">
                <a16:creationId xmlns:a16="http://schemas.microsoft.com/office/drawing/2014/main" id="{85655E5B-D0AB-4498-AF1C-2BCDB6136602}"/>
              </a:ext>
            </a:extLst>
          </p:cNvPr>
          <p:cNvSpPr txBox="1"/>
          <p:nvPr/>
        </p:nvSpPr>
        <p:spPr>
          <a:xfrm>
            <a:off x="623392" y="2393340"/>
            <a:ext cx="1370055" cy="523220"/>
          </a:xfrm>
          <a:prstGeom prst="rect">
            <a:avLst/>
          </a:prstGeom>
          <a:noFill/>
          <a:ln w="38100">
            <a:solidFill>
              <a:schemeClr val="bg1"/>
            </a:solidFill>
          </a:ln>
        </p:spPr>
        <p:txBody>
          <a:bodyPr wrap="none" rtlCol="0" anchor="ctr">
            <a:spAutoFit/>
          </a:bodyPr>
          <a:lstStyle/>
          <a:p>
            <a:r>
              <a:rPr lang="en-IE" sz="2800" dirty="0">
                <a:solidFill>
                  <a:srgbClr val="0070C0"/>
                </a:solidFill>
              </a:rPr>
              <a:t>i) stylish</a:t>
            </a:r>
            <a:endParaRPr lang="en-IN" sz="2800" dirty="0"/>
          </a:p>
        </p:txBody>
      </p:sp>
      <p:sp>
        <p:nvSpPr>
          <p:cNvPr id="14" name="TextBox 13">
            <a:extLst>
              <a:ext uri="{FF2B5EF4-FFF2-40B4-BE49-F238E27FC236}">
                <a16:creationId xmlns:a16="http://schemas.microsoft.com/office/drawing/2014/main" id="{BE5DFC82-EC30-4F1D-8080-2DE79BB661A4}"/>
              </a:ext>
            </a:extLst>
          </p:cNvPr>
          <p:cNvSpPr txBox="1"/>
          <p:nvPr/>
        </p:nvSpPr>
        <p:spPr>
          <a:xfrm>
            <a:off x="3778714" y="2393340"/>
            <a:ext cx="1119217" cy="523220"/>
          </a:xfrm>
          <a:prstGeom prst="rect">
            <a:avLst/>
          </a:prstGeom>
          <a:noFill/>
          <a:ln w="38100">
            <a:solidFill>
              <a:schemeClr val="bg1"/>
            </a:solidFill>
          </a:ln>
        </p:spPr>
        <p:txBody>
          <a:bodyPr wrap="none" rtlCol="0" anchor="ctr">
            <a:spAutoFit/>
          </a:bodyPr>
          <a:lstStyle/>
          <a:p>
            <a:r>
              <a:rPr lang="en-IE" sz="2800" dirty="0">
                <a:solidFill>
                  <a:srgbClr val="0070C0"/>
                </a:solidFill>
              </a:rPr>
              <a:t>ii) thin</a:t>
            </a:r>
            <a:endParaRPr lang="en-IN" sz="2800" dirty="0"/>
          </a:p>
        </p:txBody>
      </p:sp>
      <p:sp>
        <p:nvSpPr>
          <p:cNvPr id="15" name="TextBox 14">
            <a:extLst>
              <a:ext uri="{FF2B5EF4-FFF2-40B4-BE49-F238E27FC236}">
                <a16:creationId xmlns:a16="http://schemas.microsoft.com/office/drawing/2014/main" id="{B609B9C8-AFF7-47C2-8435-A8A1D3669C43}"/>
              </a:ext>
            </a:extLst>
          </p:cNvPr>
          <p:cNvSpPr txBox="1"/>
          <p:nvPr/>
        </p:nvSpPr>
        <p:spPr>
          <a:xfrm>
            <a:off x="6683198" y="2393340"/>
            <a:ext cx="1660904" cy="523220"/>
          </a:xfrm>
          <a:prstGeom prst="rect">
            <a:avLst/>
          </a:prstGeom>
          <a:noFill/>
          <a:ln w="38100">
            <a:solidFill>
              <a:schemeClr val="bg1"/>
            </a:solidFill>
          </a:ln>
        </p:spPr>
        <p:txBody>
          <a:bodyPr wrap="none" rtlCol="0" anchor="ctr">
            <a:spAutoFit/>
          </a:bodyPr>
          <a:lstStyle/>
          <a:p>
            <a:r>
              <a:rPr lang="en-IE" sz="2800" dirty="0">
                <a:solidFill>
                  <a:srgbClr val="0070C0"/>
                </a:solidFill>
              </a:rPr>
              <a:t>iii) shabby</a:t>
            </a:r>
            <a:endParaRPr lang="en-IN" sz="2800" dirty="0"/>
          </a:p>
        </p:txBody>
      </p:sp>
      <p:sp>
        <p:nvSpPr>
          <p:cNvPr id="16" name="TextBox 15">
            <a:extLst>
              <a:ext uri="{FF2B5EF4-FFF2-40B4-BE49-F238E27FC236}">
                <a16:creationId xmlns:a16="http://schemas.microsoft.com/office/drawing/2014/main" id="{D70D135C-C94D-47BF-A064-4A0DCF53A05B}"/>
              </a:ext>
            </a:extLst>
          </p:cNvPr>
          <p:cNvSpPr txBox="1"/>
          <p:nvPr/>
        </p:nvSpPr>
        <p:spPr>
          <a:xfrm>
            <a:off x="10047614" y="2393340"/>
            <a:ext cx="1297150" cy="523220"/>
          </a:xfrm>
          <a:prstGeom prst="rect">
            <a:avLst/>
          </a:prstGeom>
          <a:noFill/>
          <a:ln w="38100">
            <a:solidFill>
              <a:schemeClr val="bg1"/>
            </a:solidFill>
          </a:ln>
        </p:spPr>
        <p:txBody>
          <a:bodyPr wrap="none" rtlCol="0" anchor="ctr">
            <a:spAutoFit/>
          </a:bodyPr>
          <a:lstStyle/>
          <a:p>
            <a:r>
              <a:rPr lang="en-IE" sz="2800" dirty="0">
                <a:solidFill>
                  <a:srgbClr val="0070C0"/>
                </a:solidFill>
              </a:rPr>
              <a:t>iv) dirty</a:t>
            </a:r>
            <a:endParaRPr lang="en-IN" sz="2800" dirty="0"/>
          </a:p>
        </p:txBody>
      </p:sp>
      <p:sp>
        <p:nvSpPr>
          <p:cNvPr id="17" name="TextBox 16">
            <a:extLst>
              <a:ext uri="{FF2B5EF4-FFF2-40B4-BE49-F238E27FC236}">
                <a16:creationId xmlns:a16="http://schemas.microsoft.com/office/drawing/2014/main" id="{8A234232-0C74-4953-9EE5-365C2E506174}"/>
              </a:ext>
            </a:extLst>
          </p:cNvPr>
          <p:cNvSpPr txBox="1"/>
          <p:nvPr/>
        </p:nvSpPr>
        <p:spPr>
          <a:xfrm>
            <a:off x="641841" y="3483005"/>
            <a:ext cx="1961888" cy="95410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dirty="0"/>
              <a:t>Click here for Answer</a:t>
            </a:r>
          </a:p>
        </p:txBody>
      </p:sp>
      <p:pic>
        <p:nvPicPr>
          <p:cNvPr id="18" name="Picture 17" descr="Shape&#10;&#10;Description automatically generated with medium confidence">
            <a:extLst>
              <a:ext uri="{FF2B5EF4-FFF2-40B4-BE49-F238E27FC236}">
                <a16:creationId xmlns:a16="http://schemas.microsoft.com/office/drawing/2014/main" id="{9818ED51-0816-44AB-8857-4D1E3C34B9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703" y="2174965"/>
            <a:ext cx="579065" cy="632965"/>
          </a:xfrm>
          <a:prstGeom prst="rect">
            <a:avLst/>
          </a:prstGeom>
        </p:spPr>
      </p:pic>
      <p:pic>
        <p:nvPicPr>
          <p:cNvPr id="19" name="Picture 2" descr="Sari, Indian Clothing, Fashion, Silk, Dress, Woman">
            <a:extLst>
              <a:ext uri="{FF2B5EF4-FFF2-40B4-BE49-F238E27FC236}">
                <a16:creationId xmlns:a16="http://schemas.microsoft.com/office/drawing/2014/main" id="{824A9FF7-97F2-4C69-86BE-1DB6CEBAB9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3807" y="3129014"/>
            <a:ext cx="2246089" cy="3369135"/>
          </a:xfrm>
          <a:prstGeom prst="rect">
            <a:avLst/>
          </a:prstGeom>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35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anim calcmode="lin" valueType="num">
                                      <p:cBhvr>
                                        <p:cTn id="8"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anim calcmode="lin" valueType="num">
                                      <p:cBhvr>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8" presetClass="entr" presetSubtype="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strips(downRight)">
                                      <p:cBhvr>
                                        <p:cTn id="18" dur="750"/>
                                        <p:tgtEl>
                                          <p:spTgt spid="19"/>
                                        </p:tgtEl>
                                      </p:cBhvr>
                                    </p:animEffect>
                                  </p:childTnLst>
                                </p:cTn>
                              </p:par>
                            </p:childTnLst>
                          </p:cTn>
                        </p:par>
                        <p:par>
                          <p:cTn id="19" fill="hold">
                            <p:stCondLst>
                              <p:cond delay="1250"/>
                            </p:stCondLst>
                            <p:childTnLst>
                              <p:par>
                                <p:cTn id="20" presetID="1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1000"/>
                                        <p:tgtEl>
                                          <p:spTgt spid="12"/>
                                        </p:tgtEl>
                                        <p:attrNameLst>
                                          <p:attrName>ppt_x</p:attrName>
                                        </p:attrNameLst>
                                      </p:cBhvr>
                                      <p:tavLst>
                                        <p:tav tm="0">
                                          <p:val>
                                            <p:strVal val="#ppt_x-#ppt_w*1.125000"/>
                                          </p:val>
                                        </p:tav>
                                        <p:tav tm="100000">
                                          <p:val>
                                            <p:strVal val="#ppt_x"/>
                                          </p:val>
                                        </p:tav>
                                      </p:tavLst>
                                    </p:anim>
                                    <p:animEffect transition="in" filter="wipe(right)">
                                      <p:cBhvr>
                                        <p:cTn id="23" dur="1000"/>
                                        <p:tgtEl>
                                          <p:spTgt spid="12"/>
                                        </p:tgtEl>
                                      </p:cBhvr>
                                    </p:animEffect>
                                  </p:childTnLst>
                                </p:cTn>
                              </p:par>
                            </p:childTnLst>
                          </p:cTn>
                        </p:par>
                        <p:par>
                          <p:cTn id="24" fill="hold">
                            <p:stCondLst>
                              <p:cond delay="2250"/>
                            </p:stCondLst>
                            <p:childTnLst>
                              <p:par>
                                <p:cTn id="25" presetID="1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p:tgtEl>
                                          <p:spTgt spid="14"/>
                                        </p:tgtEl>
                                        <p:attrNameLst>
                                          <p:attrName>ppt_x</p:attrName>
                                        </p:attrNameLst>
                                      </p:cBhvr>
                                      <p:tavLst>
                                        <p:tav tm="0">
                                          <p:val>
                                            <p:strVal val="#ppt_x-#ppt_w*1.125000"/>
                                          </p:val>
                                        </p:tav>
                                        <p:tav tm="100000">
                                          <p:val>
                                            <p:strVal val="#ppt_x"/>
                                          </p:val>
                                        </p:tav>
                                      </p:tavLst>
                                    </p:anim>
                                    <p:animEffect transition="in" filter="wipe(right)">
                                      <p:cBhvr>
                                        <p:cTn id="28" dur="1000"/>
                                        <p:tgtEl>
                                          <p:spTgt spid="14"/>
                                        </p:tgtEl>
                                      </p:cBhvr>
                                    </p:animEffect>
                                  </p:childTnLst>
                                </p:cTn>
                              </p:par>
                            </p:childTnLst>
                          </p:cTn>
                        </p:par>
                        <p:par>
                          <p:cTn id="29" fill="hold">
                            <p:stCondLst>
                              <p:cond delay="3250"/>
                            </p:stCondLst>
                            <p:childTnLst>
                              <p:par>
                                <p:cTn id="30" presetID="1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1000"/>
                                        <p:tgtEl>
                                          <p:spTgt spid="15"/>
                                        </p:tgtEl>
                                        <p:attrNameLst>
                                          <p:attrName>ppt_x</p:attrName>
                                        </p:attrNameLst>
                                      </p:cBhvr>
                                      <p:tavLst>
                                        <p:tav tm="0">
                                          <p:val>
                                            <p:strVal val="#ppt_x-#ppt_w*1.125000"/>
                                          </p:val>
                                        </p:tav>
                                        <p:tav tm="100000">
                                          <p:val>
                                            <p:strVal val="#ppt_x"/>
                                          </p:val>
                                        </p:tav>
                                      </p:tavLst>
                                    </p:anim>
                                    <p:animEffect transition="in" filter="wipe(right)">
                                      <p:cBhvr>
                                        <p:cTn id="33" dur="1000"/>
                                        <p:tgtEl>
                                          <p:spTgt spid="15"/>
                                        </p:tgtEl>
                                      </p:cBhvr>
                                    </p:animEffect>
                                  </p:childTnLst>
                                </p:cTn>
                              </p:par>
                            </p:childTnLst>
                          </p:cTn>
                        </p:par>
                        <p:par>
                          <p:cTn id="34" fill="hold">
                            <p:stCondLst>
                              <p:cond delay="4250"/>
                            </p:stCondLst>
                            <p:childTnLst>
                              <p:par>
                                <p:cTn id="35" presetID="1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p:tgtEl>
                                          <p:spTgt spid="16"/>
                                        </p:tgtEl>
                                        <p:attrNameLst>
                                          <p:attrName>ppt_x</p:attrName>
                                        </p:attrNameLst>
                                      </p:cBhvr>
                                      <p:tavLst>
                                        <p:tav tm="0">
                                          <p:val>
                                            <p:strVal val="#ppt_x-#ppt_w*1.125000"/>
                                          </p:val>
                                        </p:tav>
                                        <p:tav tm="100000">
                                          <p:val>
                                            <p:strVal val="#ppt_x"/>
                                          </p:val>
                                        </p:tav>
                                      </p:tavLst>
                                    </p:anim>
                                    <p:animEffect transition="in" filter="wipe(right)">
                                      <p:cBhvr>
                                        <p:cTn id="38" dur="1000"/>
                                        <p:tgtEl>
                                          <p:spTgt spid="16"/>
                                        </p:tgtEl>
                                      </p:cBhvr>
                                    </p:animEffect>
                                  </p:childTnLst>
                                </p:cTn>
                              </p:par>
                            </p:childTnLst>
                          </p:cTn>
                        </p:par>
                        <p:par>
                          <p:cTn id="39" fill="hold">
                            <p:stCondLst>
                              <p:cond delay="5250"/>
                            </p:stCondLst>
                            <p:childTnLst>
                              <p:par>
                                <p:cTn id="40" presetID="10" presetClass="entr" presetSubtype="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17"/>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childTnLst>
              </p:cTn>
              <p:nextCondLst>
                <p:cond evt="onClick" delay="0">
                  <p:tgtEl>
                    <p:spTgt spid="17"/>
                  </p:tgtEl>
                </p:cond>
              </p:nextCondLst>
            </p:seq>
          </p:childTnLst>
        </p:cTn>
      </p:par>
    </p:tnLst>
    <p:bldLst>
      <p:bldP spid="13" grpId="0" uiExpand="1" build="p"/>
      <p:bldP spid="7" grpId="0" uiExpand="1" build="p"/>
      <p:bldP spid="12"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FEC85982-98E1-4F78-910C-DEA68DF6BD7F}"/>
              </a:ext>
            </a:extLst>
          </p:cNvPr>
          <p:cNvSpPr>
            <a:spLocks noGrp="1"/>
          </p:cNvSpPr>
          <p:nvPr>
            <p:ph type="body" sz="quarter" idx="10"/>
          </p:nvPr>
        </p:nvSpPr>
        <p:spPr>
          <a:xfrm>
            <a:off x="2650457" y="809947"/>
            <a:ext cx="6901927" cy="578765"/>
          </a:xfrm>
        </p:spPr>
        <p:txBody>
          <a:bodyPr/>
          <a:lstStyle/>
          <a:p>
            <a:pPr marL="0" indent="0" algn="ctr">
              <a:buNone/>
            </a:pPr>
            <a:r>
              <a:rPr lang="en-US" dirty="0"/>
              <a:t>Choose the correct adjective for the blank. </a:t>
            </a:r>
          </a:p>
        </p:txBody>
      </p:sp>
      <p:sp>
        <p:nvSpPr>
          <p:cNvPr id="2" name="Title 1"/>
          <p:cNvSpPr>
            <a:spLocks noGrp="1"/>
          </p:cNvSpPr>
          <p:nvPr>
            <p:ph type="title"/>
          </p:nvPr>
        </p:nvSpPr>
        <p:spPr>
          <a:xfrm>
            <a:off x="2254502" y="71414"/>
            <a:ext cx="7682997" cy="654032"/>
          </a:xfrm>
          <a:pattFill prst="pct5">
            <a:fgClr>
              <a:schemeClr val="accent1"/>
            </a:fgClr>
            <a:bgClr>
              <a:schemeClr val="bg1"/>
            </a:bgClr>
          </a:pattFill>
        </p:spPr>
        <p:txBody>
          <a:bodyPr>
            <a:normAutofit/>
          </a:bodyPr>
          <a:lstStyle/>
          <a:p>
            <a:r>
              <a:rPr lang="en-US" b="1" u="sng" dirty="0">
                <a:solidFill>
                  <a:srgbClr val="0070C0"/>
                </a:solidFill>
              </a:rPr>
              <a:t>Question 4 (c)</a:t>
            </a:r>
          </a:p>
        </p:txBody>
      </p:sp>
      <p:sp>
        <p:nvSpPr>
          <p:cNvPr id="7" name="Text Placeholder 2">
            <a:extLst>
              <a:ext uri="{FF2B5EF4-FFF2-40B4-BE49-F238E27FC236}">
                <a16:creationId xmlns:a16="http://schemas.microsoft.com/office/drawing/2014/main" id="{EA81601A-1B9D-4855-89B7-43291895227E}"/>
              </a:ext>
            </a:extLst>
          </p:cNvPr>
          <p:cNvSpPr txBox="1">
            <a:spLocks/>
          </p:cNvSpPr>
          <p:nvPr/>
        </p:nvSpPr>
        <p:spPr>
          <a:xfrm>
            <a:off x="1933529" y="1554091"/>
            <a:ext cx="8351332" cy="578765"/>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E" dirty="0"/>
              <a:t>(c) There are ____ colours in a rainbow.</a:t>
            </a:r>
            <a:endParaRPr lang="en-IN" b="1" dirty="0"/>
          </a:p>
        </p:txBody>
      </p:sp>
      <p:sp>
        <p:nvSpPr>
          <p:cNvPr id="12" name="TextBox 11">
            <a:extLst>
              <a:ext uri="{FF2B5EF4-FFF2-40B4-BE49-F238E27FC236}">
                <a16:creationId xmlns:a16="http://schemas.microsoft.com/office/drawing/2014/main" id="{85655E5B-D0AB-4498-AF1C-2BCDB6136602}"/>
              </a:ext>
            </a:extLst>
          </p:cNvPr>
          <p:cNvSpPr txBox="1"/>
          <p:nvPr/>
        </p:nvSpPr>
        <p:spPr>
          <a:xfrm>
            <a:off x="623392" y="2393340"/>
            <a:ext cx="940642" cy="523220"/>
          </a:xfrm>
          <a:prstGeom prst="rect">
            <a:avLst/>
          </a:prstGeom>
          <a:noFill/>
          <a:ln w="38100">
            <a:solidFill>
              <a:schemeClr val="bg1"/>
            </a:solidFill>
          </a:ln>
        </p:spPr>
        <p:txBody>
          <a:bodyPr wrap="none" rtlCol="0" anchor="ctr">
            <a:spAutoFit/>
          </a:bodyPr>
          <a:lstStyle/>
          <a:p>
            <a:r>
              <a:rPr lang="en-IE" sz="2800" dirty="0">
                <a:solidFill>
                  <a:srgbClr val="0070C0"/>
                </a:solidFill>
              </a:rPr>
              <a:t>i) ten</a:t>
            </a:r>
            <a:endParaRPr lang="en-IN" sz="2800" dirty="0"/>
          </a:p>
        </p:txBody>
      </p:sp>
      <p:sp>
        <p:nvSpPr>
          <p:cNvPr id="14" name="TextBox 13">
            <a:extLst>
              <a:ext uri="{FF2B5EF4-FFF2-40B4-BE49-F238E27FC236}">
                <a16:creationId xmlns:a16="http://schemas.microsoft.com/office/drawing/2014/main" id="{BE5DFC82-EC30-4F1D-8080-2DE79BB661A4}"/>
              </a:ext>
            </a:extLst>
          </p:cNvPr>
          <p:cNvSpPr txBox="1"/>
          <p:nvPr/>
        </p:nvSpPr>
        <p:spPr>
          <a:xfrm>
            <a:off x="3598343" y="2393340"/>
            <a:ext cx="917239" cy="523220"/>
          </a:xfrm>
          <a:prstGeom prst="rect">
            <a:avLst/>
          </a:prstGeom>
          <a:noFill/>
          <a:ln w="38100">
            <a:solidFill>
              <a:schemeClr val="bg1"/>
            </a:solidFill>
          </a:ln>
        </p:spPr>
        <p:txBody>
          <a:bodyPr wrap="none" rtlCol="0" anchor="ctr">
            <a:spAutoFit/>
          </a:bodyPr>
          <a:lstStyle/>
          <a:p>
            <a:r>
              <a:rPr lang="en-IE" sz="2800" dirty="0">
                <a:solidFill>
                  <a:srgbClr val="0070C0"/>
                </a:solidFill>
              </a:rPr>
              <a:t>ii) six</a:t>
            </a:r>
            <a:endParaRPr lang="en-IN" sz="2800" dirty="0"/>
          </a:p>
        </p:txBody>
      </p:sp>
      <p:sp>
        <p:nvSpPr>
          <p:cNvPr id="15" name="TextBox 14">
            <a:extLst>
              <a:ext uri="{FF2B5EF4-FFF2-40B4-BE49-F238E27FC236}">
                <a16:creationId xmlns:a16="http://schemas.microsoft.com/office/drawing/2014/main" id="{B609B9C8-AFF7-47C2-8435-A8A1D3669C43}"/>
              </a:ext>
            </a:extLst>
          </p:cNvPr>
          <p:cNvSpPr txBox="1"/>
          <p:nvPr/>
        </p:nvSpPr>
        <p:spPr>
          <a:xfrm>
            <a:off x="6549891" y="2393340"/>
            <a:ext cx="1463414" cy="523220"/>
          </a:xfrm>
          <a:prstGeom prst="rect">
            <a:avLst/>
          </a:prstGeom>
          <a:noFill/>
          <a:ln w="38100">
            <a:solidFill>
              <a:schemeClr val="bg1"/>
            </a:solidFill>
          </a:ln>
        </p:spPr>
        <p:txBody>
          <a:bodyPr wrap="none" rtlCol="0" anchor="ctr">
            <a:spAutoFit/>
          </a:bodyPr>
          <a:lstStyle/>
          <a:p>
            <a:r>
              <a:rPr lang="en-IE" sz="2800" dirty="0">
                <a:solidFill>
                  <a:srgbClr val="0070C0"/>
                </a:solidFill>
              </a:rPr>
              <a:t>iii) seven</a:t>
            </a:r>
            <a:endParaRPr lang="en-IN" sz="2800" dirty="0"/>
          </a:p>
        </p:txBody>
      </p:sp>
      <p:sp>
        <p:nvSpPr>
          <p:cNvPr id="16" name="TextBox 15">
            <a:extLst>
              <a:ext uri="{FF2B5EF4-FFF2-40B4-BE49-F238E27FC236}">
                <a16:creationId xmlns:a16="http://schemas.microsoft.com/office/drawing/2014/main" id="{D70D135C-C94D-47BF-A064-4A0DCF53A05B}"/>
              </a:ext>
            </a:extLst>
          </p:cNvPr>
          <p:cNvSpPr txBox="1"/>
          <p:nvPr/>
        </p:nvSpPr>
        <p:spPr>
          <a:xfrm>
            <a:off x="10047614" y="2393340"/>
            <a:ext cx="1223861" cy="523220"/>
          </a:xfrm>
          <a:prstGeom prst="rect">
            <a:avLst/>
          </a:prstGeom>
          <a:noFill/>
          <a:ln w="38100">
            <a:solidFill>
              <a:schemeClr val="bg1"/>
            </a:solidFill>
          </a:ln>
        </p:spPr>
        <p:txBody>
          <a:bodyPr wrap="none" rtlCol="0" anchor="ctr">
            <a:spAutoFit/>
          </a:bodyPr>
          <a:lstStyle/>
          <a:p>
            <a:r>
              <a:rPr lang="en-IE" sz="2800" dirty="0">
                <a:solidFill>
                  <a:srgbClr val="0070C0"/>
                </a:solidFill>
              </a:rPr>
              <a:t>iv) four</a:t>
            </a:r>
            <a:endParaRPr lang="en-IN" sz="2800" dirty="0"/>
          </a:p>
        </p:txBody>
      </p:sp>
      <p:sp>
        <p:nvSpPr>
          <p:cNvPr id="17" name="TextBox 16">
            <a:extLst>
              <a:ext uri="{FF2B5EF4-FFF2-40B4-BE49-F238E27FC236}">
                <a16:creationId xmlns:a16="http://schemas.microsoft.com/office/drawing/2014/main" id="{8A234232-0C74-4953-9EE5-365C2E506174}"/>
              </a:ext>
            </a:extLst>
          </p:cNvPr>
          <p:cNvSpPr txBox="1"/>
          <p:nvPr/>
        </p:nvSpPr>
        <p:spPr>
          <a:xfrm>
            <a:off x="641841" y="3483005"/>
            <a:ext cx="1961888" cy="95410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dirty="0"/>
              <a:t>Click here for Answer</a:t>
            </a:r>
          </a:p>
        </p:txBody>
      </p:sp>
      <p:pic>
        <p:nvPicPr>
          <p:cNvPr id="18" name="Picture 17" descr="Shape&#10;&#10;Description automatically generated with medium confidence">
            <a:extLst>
              <a:ext uri="{FF2B5EF4-FFF2-40B4-BE49-F238E27FC236}">
                <a16:creationId xmlns:a16="http://schemas.microsoft.com/office/drawing/2014/main" id="{9818ED51-0816-44AB-8857-4D1E3C34B9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5456" y="2260221"/>
            <a:ext cx="579065" cy="632965"/>
          </a:xfrm>
          <a:prstGeom prst="rect">
            <a:avLst/>
          </a:prstGeom>
        </p:spPr>
      </p:pic>
      <p:pic>
        <p:nvPicPr>
          <p:cNvPr id="19" name="Picture 2" descr="Rainbow, Multicoloured, Prism, Colorful, Chromatic">
            <a:extLst>
              <a:ext uri="{FF2B5EF4-FFF2-40B4-BE49-F238E27FC236}">
                <a16:creationId xmlns:a16="http://schemas.microsoft.com/office/drawing/2014/main" id="{02E6E024-AFE8-4251-B866-399912569E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1784" y="3112856"/>
            <a:ext cx="4536504" cy="335512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76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anim calcmode="lin" valueType="num">
                                      <p:cBhvr>
                                        <p:cTn id="8"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anim calcmode="lin" valueType="num">
                                      <p:cBhvr>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0" presetClass="entr" presetSubtype="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edge">
                                      <p:cBhvr>
                                        <p:cTn id="18" dur="1000"/>
                                        <p:tgtEl>
                                          <p:spTgt spid="19"/>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1000"/>
                                        <p:tgtEl>
                                          <p:spTgt spid="12"/>
                                        </p:tgtEl>
                                        <p:attrNameLst>
                                          <p:attrName>ppt_x</p:attrName>
                                        </p:attrNameLst>
                                      </p:cBhvr>
                                      <p:tavLst>
                                        <p:tav tm="0">
                                          <p:val>
                                            <p:strVal val="#ppt_x-#ppt_w*1.125000"/>
                                          </p:val>
                                        </p:tav>
                                        <p:tav tm="100000">
                                          <p:val>
                                            <p:strVal val="#ppt_x"/>
                                          </p:val>
                                        </p:tav>
                                      </p:tavLst>
                                    </p:anim>
                                    <p:animEffect transition="in" filter="wipe(right)">
                                      <p:cBhvr>
                                        <p:cTn id="23" dur="1000"/>
                                        <p:tgtEl>
                                          <p:spTgt spid="12"/>
                                        </p:tgtEl>
                                      </p:cBhvr>
                                    </p:animEffect>
                                  </p:childTnLst>
                                </p:cTn>
                              </p:par>
                            </p:childTnLst>
                          </p:cTn>
                        </p:par>
                        <p:par>
                          <p:cTn id="24" fill="hold">
                            <p:stCondLst>
                              <p:cond delay="2500"/>
                            </p:stCondLst>
                            <p:childTnLst>
                              <p:par>
                                <p:cTn id="25" presetID="1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p:tgtEl>
                                          <p:spTgt spid="14"/>
                                        </p:tgtEl>
                                        <p:attrNameLst>
                                          <p:attrName>ppt_x</p:attrName>
                                        </p:attrNameLst>
                                      </p:cBhvr>
                                      <p:tavLst>
                                        <p:tav tm="0">
                                          <p:val>
                                            <p:strVal val="#ppt_x-#ppt_w*1.125000"/>
                                          </p:val>
                                        </p:tav>
                                        <p:tav tm="100000">
                                          <p:val>
                                            <p:strVal val="#ppt_x"/>
                                          </p:val>
                                        </p:tav>
                                      </p:tavLst>
                                    </p:anim>
                                    <p:animEffect transition="in" filter="wipe(right)">
                                      <p:cBhvr>
                                        <p:cTn id="28" dur="1000"/>
                                        <p:tgtEl>
                                          <p:spTgt spid="14"/>
                                        </p:tgtEl>
                                      </p:cBhvr>
                                    </p:animEffect>
                                  </p:childTnLst>
                                </p:cTn>
                              </p:par>
                            </p:childTnLst>
                          </p:cTn>
                        </p:par>
                        <p:par>
                          <p:cTn id="29" fill="hold">
                            <p:stCondLst>
                              <p:cond delay="3500"/>
                            </p:stCondLst>
                            <p:childTnLst>
                              <p:par>
                                <p:cTn id="30" presetID="1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1000"/>
                                        <p:tgtEl>
                                          <p:spTgt spid="15"/>
                                        </p:tgtEl>
                                        <p:attrNameLst>
                                          <p:attrName>ppt_x</p:attrName>
                                        </p:attrNameLst>
                                      </p:cBhvr>
                                      <p:tavLst>
                                        <p:tav tm="0">
                                          <p:val>
                                            <p:strVal val="#ppt_x-#ppt_w*1.125000"/>
                                          </p:val>
                                        </p:tav>
                                        <p:tav tm="100000">
                                          <p:val>
                                            <p:strVal val="#ppt_x"/>
                                          </p:val>
                                        </p:tav>
                                      </p:tavLst>
                                    </p:anim>
                                    <p:animEffect transition="in" filter="wipe(right)">
                                      <p:cBhvr>
                                        <p:cTn id="33" dur="1000"/>
                                        <p:tgtEl>
                                          <p:spTgt spid="15"/>
                                        </p:tgtEl>
                                      </p:cBhvr>
                                    </p:animEffect>
                                  </p:childTnLst>
                                </p:cTn>
                              </p:par>
                            </p:childTnLst>
                          </p:cTn>
                        </p:par>
                        <p:par>
                          <p:cTn id="34" fill="hold">
                            <p:stCondLst>
                              <p:cond delay="4500"/>
                            </p:stCondLst>
                            <p:childTnLst>
                              <p:par>
                                <p:cTn id="35" presetID="1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p:tgtEl>
                                          <p:spTgt spid="16"/>
                                        </p:tgtEl>
                                        <p:attrNameLst>
                                          <p:attrName>ppt_x</p:attrName>
                                        </p:attrNameLst>
                                      </p:cBhvr>
                                      <p:tavLst>
                                        <p:tav tm="0">
                                          <p:val>
                                            <p:strVal val="#ppt_x-#ppt_w*1.125000"/>
                                          </p:val>
                                        </p:tav>
                                        <p:tav tm="100000">
                                          <p:val>
                                            <p:strVal val="#ppt_x"/>
                                          </p:val>
                                        </p:tav>
                                      </p:tavLst>
                                    </p:anim>
                                    <p:animEffect transition="in" filter="wipe(right)">
                                      <p:cBhvr>
                                        <p:cTn id="38" dur="1000"/>
                                        <p:tgtEl>
                                          <p:spTgt spid="16"/>
                                        </p:tgtEl>
                                      </p:cBhvr>
                                    </p:animEffect>
                                  </p:childTnLst>
                                </p:cTn>
                              </p:par>
                            </p:childTnLst>
                          </p:cTn>
                        </p:par>
                        <p:par>
                          <p:cTn id="39" fill="hold">
                            <p:stCondLst>
                              <p:cond delay="5500"/>
                            </p:stCondLst>
                            <p:childTnLst>
                              <p:par>
                                <p:cTn id="40" presetID="10" presetClass="entr" presetSubtype="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17"/>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childTnLst>
              </p:cTn>
              <p:nextCondLst>
                <p:cond evt="onClick" delay="0">
                  <p:tgtEl>
                    <p:spTgt spid="17"/>
                  </p:tgtEl>
                </p:cond>
              </p:nextCondLst>
            </p:seq>
          </p:childTnLst>
        </p:cTn>
      </p:par>
    </p:tnLst>
    <p:bldLst>
      <p:bldP spid="13" grpId="0" uiExpand="1" build="p"/>
      <p:bldP spid="7" grpId="0" uiExpand="1" build="p"/>
      <p:bldP spid="12" grpId="0" animBg="1"/>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FEC85982-98E1-4F78-910C-DEA68DF6BD7F}"/>
              </a:ext>
            </a:extLst>
          </p:cNvPr>
          <p:cNvSpPr>
            <a:spLocks noGrp="1"/>
          </p:cNvSpPr>
          <p:nvPr>
            <p:ph type="body" sz="quarter" idx="10"/>
          </p:nvPr>
        </p:nvSpPr>
        <p:spPr>
          <a:xfrm>
            <a:off x="2650457" y="809947"/>
            <a:ext cx="6901927" cy="578765"/>
          </a:xfrm>
        </p:spPr>
        <p:txBody>
          <a:bodyPr/>
          <a:lstStyle/>
          <a:p>
            <a:pPr marL="0" indent="0" algn="ctr">
              <a:buNone/>
            </a:pPr>
            <a:r>
              <a:rPr lang="en-US" dirty="0"/>
              <a:t>Choose the correct adjective for the blank. </a:t>
            </a:r>
          </a:p>
        </p:txBody>
      </p:sp>
      <p:sp>
        <p:nvSpPr>
          <p:cNvPr id="2" name="Title 1"/>
          <p:cNvSpPr>
            <a:spLocks noGrp="1"/>
          </p:cNvSpPr>
          <p:nvPr>
            <p:ph type="title"/>
          </p:nvPr>
        </p:nvSpPr>
        <p:spPr>
          <a:xfrm>
            <a:off x="2254502" y="71414"/>
            <a:ext cx="7682997" cy="654032"/>
          </a:xfrm>
          <a:pattFill prst="pct5">
            <a:fgClr>
              <a:schemeClr val="accent1"/>
            </a:fgClr>
            <a:bgClr>
              <a:schemeClr val="bg1"/>
            </a:bgClr>
          </a:pattFill>
        </p:spPr>
        <p:txBody>
          <a:bodyPr>
            <a:normAutofit/>
          </a:bodyPr>
          <a:lstStyle/>
          <a:p>
            <a:r>
              <a:rPr lang="en-US" b="1" u="sng" dirty="0">
                <a:solidFill>
                  <a:srgbClr val="0070C0"/>
                </a:solidFill>
              </a:rPr>
              <a:t>Question 4 (d)</a:t>
            </a:r>
          </a:p>
        </p:txBody>
      </p:sp>
      <p:sp>
        <p:nvSpPr>
          <p:cNvPr id="7" name="Text Placeholder 2">
            <a:extLst>
              <a:ext uri="{FF2B5EF4-FFF2-40B4-BE49-F238E27FC236}">
                <a16:creationId xmlns:a16="http://schemas.microsoft.com/office/drawing/2014/main" id="{EA81601A-1B9D-4855-89B7-43291895227E}"/>
              </a:ext>
            </a:extLst>
          </p:cNvPr>
          <p:cNvSpPr txBox="1">
            <a:spLocks/>
          </p:cNvSpPr>
          <p:nvPr/>
        </p:nvSpPr>
        <p:spPr>
          <a:xfrm>
            <a:off x="1933529" y="1554091"/>
            <a:ext cx="8351332" cy="578765"/>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E" dirty="0"/>
              <a:t>Anil came ______ in the race.</a:t>
            </a:r>
            <a:br>
              <a:rPr lang="en-IE" dirty="0"/>
            </a:br>
            <a:r>
              <a:rPr lang="en-IE" sz="1800" dirty="0"/>
              <a:t> </a:t>
            </a:r>
            <a:endParaRPr lang="en-IN" b="1" dirty="0"/>
          </a:p>
          <a:p>
            <a:pPr marL="0" indent="0" algn="ctr">
              <a:buFont typeface="Arial" pitchFamily="34" charset="0"/>
              <a:buNone/>
            </a:pPr>
            <a:r>
              <a:rPr lang="en-IE" sz="1800" dirty="0"/>
              <a:t> </a:t>
            </a:r>
            <a:endParaRPr lang="en-IN" b="1" dirty="0"/>
          </a:p>
        </p:txBody>
      </p:sp>
      <p:sp>
        <p:nvSpPr>
          <p:cNvPr id="12" name="TextBox 11">
            <a:extLst>
              <a:ext uri="{FF2B5EF4-FFF2-40B4-BE49-F238E27FC236}">
                <a16:creationId xmlns:a16="http://schemas.microsoft.com/office/drawing/2014/main" id="{85655E5B-D0AB-4498-AF1C-2BCDB6136602}"/>
              </a:ext>
            </a:extLst>
          </p:cNvPr>
          <p:cNvSpPr txBox="1"/>
          <p:nvPr/>
        </p:nvSpPr>
        <p:spPr>
          <a:xfrm>
            <a:off x="623392" y="2393340"/>
            <a:ext cx="1024063" cy="523220"/>
          </a:xfrm>
          <a:prstGeom prst="rect">
            <a:avLst/>
          </a:prstGeom>
          <a:noFill/>
          <a:ln w="38100">
            <a:solidFill>
              <a:schemeClr val="bg1"/>
            </a:solidFill>
          </a:ln>
        </p:spPr>
        <p:txBody>
          <a:bodyPr wrap="none" rtlCol="0" anchor="ctr">
            <a:spAutoFit/>
          </a:bodyPr>
          <a:lstStyle/>
          <a:p>
            <a:r>
              <a:rPr lang="en-IE" sz="2800" dirty="0">
                <a:solidFill>
                  <a:srgbClr val="0070C0"/>
                </a:solidFill>
              </a:rPr>
              <a:t>i) first</a:t>
            </a:r>
            <a:endParaRPr lang="en-IN" sz="2800" dirty="0"/>
          </a:p>
        </p:txBody>
      </p:sp>
      <p:sp>
        <p:nvSpPr>
          <p:cNvPr id="14" name="TextBox 13">
            <a:extLst>
              <a:ext uri="{FF2B5EF4-FFF2-40B4-BE49-F238E27FC236}">
                <a16:creationId xmlns:a16="http://schemas.microsoft.com/office/drawing/2014/main" id="{BE5DFC82-EC30-4F1D-8080-2DE79BB661A4}"/>
              </a:ext>
            </a:extLst>
          </p:cNvPr>
          <p:cNvSpPr txBox="1"/>
          <p:nvPr/>
        </p:nvSpPr>
        <p:spPr>
          <a:xfrm>
            <a:off x="3704227" y="2393340"/>
            <a:ext cx="1083182" cy="523220"/>
          </a:xfrm>
          <a:prstGeom prst="rect">
            <a:avLst/>
          </a:prstGeom>
          <a:noFill/>
          <a:ln w="38100">
            <a:solidFill>
              <a:schemeClr val="bg1"/>
            </a:solidFill>
          </a:ln>
        </p:spPr>
        <p:txBody>
          <a:bodyPr wrap="none" rtlCol="0" anchor="ctr">
            <a:spAutoFit/>
          </a:bodyPr>
          <a:lstStyle/>
          <a:p>
            <a:r>
              <a:rPr lang="en-IE" sz="2800" dirty="0">
                <a:solidFill>
                  <a:srgbClr val="0070C0"/>
                </a:solidFill>
              </a:rPr>
              <a:t>ii) late</a:t>
            </a:r>
            <a:endParaRPr lang="en-IN" sz="2800" dirty="0"/>
          </a:p>
        </p:txBody>
      </p:sp>
      <p:sp>
        <p:nvSpPr>
          <p:cNvPr id="15" name="TextBox 14">
            <a:extLst>
              <a:ext uri="{FF2B5EF4-FFF2-40B4-BE49-F238E27FC236}">
                <a16:creationId xmlns:a16="http://schemas.microsoft.com/office/drawing/2014/main" id="{B609B9C8-AFF7-47C2-8435-A8A1D3669C43}"/>
              </a:ext>
            </a:extLst>
          </p:cNvPr>
          <p:cNvSpPr txBox="1"/>
          <p:nvPr/>
        </p:nvSpPr>
        <p:spPr>
          <a:xfrm>
            <a:off x="6844181" y="2393340"/>
            <a:ext cx="1146661" cy="523220"/>
          </a:xfrm>
          <a:prstGeom prst="rect">
            <a:avLst/>
          </a:prstGeom>
          <a:noFill/>
          <a:ln w="38100">
            <a:solidFill>
              <a:schemeClr val="bg1"/>
            </a:solidFill>
          </a:ln>
        </p:spPr>
        <p:txBody>
          <a:bodyPr wrap="none" rtlCol="0" anchor="ctr">
            <a:spAutoFit/>
          </a:bodyPr>
          <a:lstStyle/>
          <a:p>
            <a:r>
              <a:rPr lang="en-IE" sz="2800" dirty="0">
                <a:solidFill>
                  <a:srgbClr val="0070C0"/>
                </a:solidFill>
              </a:rPr>
              <a:t>iii) low</a:t>
            </a:r>
            <a:endParaRPr lang="en-IN" sz="2800" dirty="0"/>
          </a:p>
        </p:txBody>
      </p:sp>
      <p:sp>
        <p:nvSpPr>
          <p:cNvPr id="16" name="TextBox 15">
            <a:extLst>
              <a:ext uri="{FF2B5EF4-FFF2-40B4-BE49-F238E27FC236}">
                <a16:creationId xmlns:a16="http://schemas.microsoft.com/office/drawing/2014/main" id="{D70D135C-C94D-47BF-A064-4A0DCF53A05B}"/>
              </a:ext>
            </a:extLst>
          </p:cNvPr>
          <p:cNvSpPr txBox="1"/>
          <p:nvPr/>
        </p:nvSpPr>
        <p:spPr>
          <a:xfrm>
            <a:off x="10047614" y="2393340"/>
            <a:ext cx="1518236" cy="523220"/>
          </a:xfrm>
          <a:prstGeom prst="rect">
            <a:avLst/>
          </a:prstGeom>
          <a:noFill/>
          <a:ln w="38100">
            <a:solidFill>
              <a:schemeClr val="bg1"/>
            </a:solidFill>
          </a:ln>
        </p:spPr>
        <p:txBody>
          <a:bodyPr wrap="none" rtlCol="0" anchor="ctr">
            <a:spAutoFit/>
          </a:bodyPr>
          <a:lstStyle/>
          <a:p>
            <a:r>
              <a:rPr lang="en-IE" sz="2800" dirty="0">
                <a:solidFill>
                  <a:srgbClr val="0070C0"/>
                </a:solidFill>
              </a:rPr>
              <a:t>iv) happy</a:t>
            </a:r>
            <a:endParaRPr lang="en-IN" sz="2800" dirty="0"/>
          </a:p>
        </p:txBody>
      </p:sp>
      <p:sp>
        <p:nvSpPr>
          <p:cNvPr id="17" name="TextBox 16">
            <a:extLst>
              <a:ext uri="{FF2B5EF4-FFF2-40B4-BE49-F238E27FC236}">
                <a16:creationId xmlns:a16="http://schemas.microsoft.com/office/drawing/2014/main" id="{8A234232-0C74-4953-9EE5-365C2E506174}"/>
              </a:ext>
            </a:extLst>
          </p:cNvPr>
          <p:cNvSpPr txBox="1"/>
          <p:nvPr/>
        </p:nvSpPr>
        <p:spPr>
          <a:xfrm>
            <a:off x="641841" y="3483005"/>
            <a:ext cx="1961888" cy="95410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dirty="0"/>
              <a:t>Click here for Answer</a:t>
            </a:r>
          </a:p>
        </p:txBody>
      </p:sp>
      <p:pic>
        <p:nvPicPr>
          <p:cNvPr id="18" name="Picture 17" descr="Shape&#10;&#10;Description automatically generated with medium confidence">
            <a:extLst>
              <a:ext uri="{FF2B5EF4-FFF2-40B4-BE49-F238E27FC236}">
                <a16:creationId xmlns:a16="http://schemas.microsoft.com/office/drawing/2014/main" id="{9818ED51-0816-44AB-8857-4D1E3C34B9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358" y="2210508"/>
            <a:ext cx="579065" cy="632965"/>
          </a:xfrm>
          <a:prstGeom prst="rect">
            <a:avLst/>
          </a:prstGeom>
        </p:spPr>
      </p:pic>
      <p:pic>
        <p:nvPicPr>
          <p:cNvPr id="19" name="Picture 2" descr="Children, Sports, Running">
            <a:extLst>
              <a:ext uri="{FF2B5EF4-FFF2-40B4-BE49-F238E27FC236}">
                <a16:creationId xmlns:a16="http://schemas.microsoft.com/office/drawing/2014/main" id="{A93F45EA-35DF-49DD-85C5-07FB96C25E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6160" y="3068960"/>
            <a:ext cx="3744416" cy="3566112"/>
          </a:xfrm>
          <a:prstGeom prst="rect">
            <a:avLst/>
          </a:prstGeom>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23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anim calcmode="lin" valueType="num">
                                      <p:cBhvr>
                                        <p:cTn id="8"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anim calcmode="lin" valueType="num">
                                      <p:cBhvr>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7">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anim calcmode="lin" valueType="num">
                                      <p:cBhvr>
                                        <p:cTn id="18"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31"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750" fill="hold"/>
                                        <p:tgtEl>
                                          <p:spTgt spid="19"/>
                                        </p:tgtEl>
                                        <p:attrNameLst>
                                          <p:attrName>ppt_w</p:attrName>
                                        </p:attrNameLst>
                                      </p:cBhvr>
                                      <p:tavLst>
                                        <p:tav tm="0">
                                          <p:val>
                                            <p:fltVal val="0"/>
                                          </p:val>
                                        </p:tav>
                                        <p:tav tm="100000">
                                          <p:val>
                                            <p:strVal val="#ppt_w"/>
                                          </p:val>
                                        </p:tav>
                                      </p:tavLst>
                                    </p:anim>
                                    <p:anim calcmode="lin" valueType="num">
                                      <p:cBhvr>
                                        <p:cTn id="24" dur="750" fill="hold"/>
                                        <p:tgtEl>
                                          <p:spTgt spid="19"/>
                                        </p:tgtEl>
                                        <p:attrNameLst>
                                          <p:attrName>ppt_h</p:attrName>
                                        </p:attrNameLst>
                                      </p:cBhvr>
                                      <p:tavLst>
                                        <p:tav tm="0">
                                          <p:val>
                                            <p:fltVal val="0"/>
                                          </p:val>
                                        </p:tav>
                                        <p:tav tm="100000">
                                          <p:val>
                                            <p:strVal val="#ppt_h"/>
                                          </p:val>
                                        </p:tav>
                                      </p:tavLst>
                                    </p:anim>
                                    <p:anim calcmode="lin" valueType="num">
                                      <p:cBhvr>
                                        <p:cTn id="25" dur="750" fill="hold"/>
                                        <p:tgtEl>
                                          <p:spTgt spid="19"/>
                                        </p:tgtEl>
                                        <p:attrNameLst>
                                          <p:attrName>style.rotation</p:attrName>
                                        </p:attrNameLst>
                                      </p:cBhvr>
                                      <p:tavLst>
                                        <p:tav tm="0">
                                          <p:val>
                                            <p:fltVal val="90"/>
                                          </p:val>
                                        </p:tav>
                                        <p:tav tm="100000">
                                          <p:val>
                                            <p:fltVal val="0"/>
                                          </p:val>
                                        </p:tav>
                                      </p:tavLst>
                                    </p:anim>
                                    <p:animEffect transition="in" filter="fade">
                                      <p:cBhvr>
                                        <p:cTn id="26" dur="750"/>
                                        <p:tgtEl>
                                          <p:spTgt spid="19"/>
                                        </p:tgtEl>
                                      </p:cBhvr>
                                    </p:animEffect>
                                  </p:childTnLst>
                                </p:cTn>
                              </p:par>
                            </p:childTnLst>
                          </p:cTn>
                        </p:par>
                        <p:par>
                          <p:cTn id="27" fill="hold">
                            <p:stCondLst>
                              <p:cond delay="1250"/>
                            </p:stCondLst>
                            <p:childTnLst>
                              <p:par>
                                <p:cTn id="28" presetID="1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000"/>
                                        <p:tgtEl>
                                          <p:spTgt spid="12"/>
                                        </p:tgtEl>
                                        <p:attrNameLst>
                                          <p:attrName>ppt_x</p:attrName>
                                        </p:attrNameLst>
                                      </p:cBhvr>
                                      <p:tavLst>
                                        <p:tav tm="0">
                                          <p:val>
                                            <p:strVal val="#ppt_x-#ppt_w*1.125000"/>
                                          </p:val>
                                        </p:tav>
                                        <p:tav tm="100000">
                                          <p:val>
                                            <p:strVal val="#ppt_x"/>
                                          </p:val>
                                        </p:tav>
                                      </p:tavLst>
                                    </p:anim>
                                    <p:animEffect transition="in" filter="wipe(right)">
                                      <p:cBhvr>
                                        <p:cTn id="31" dur="1000"/>
                                        <p:tgtEl>
                                          <p:spTgt spid="12"/>
                                        </p:tgtEl>
                                      </p:cBhvr>
                                    </p:animEffect>
                                  </p:childTnLst>
                                </p:cTn>
                              </p:par>
                            </p:childTnLst>
                          </p:cTn>
                        </p:par>
                        <p:par>
                          <p:cTn id="32" fill="hold">
                            <p:stCondLst>
                              <p:cond delay="2250"/>
                            </p:stCondLst>
                            <p:childTnLst>
                              <p:par>
                                <p:cTn id="33" presetID="1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1000"/>
                                        <p:tgtEl>
                                          <p:spTgt spid="14"/>
                                        </p:tgtEl>
                                        <p:attrNameLst>
                                          <p:attrName>ppt_x</p:attrName>
                                        </p:attrNameLst>
                                      </p:cBhvr>
                                      <p:tavLst>
                                        <p:tav tm="0">
                                          <p:val>
                                            <p:strVal val="#ppt_x-#ppt_w*1.125000"/>
                                          </p:val>
                                        </p:tav>
                                        <p:tav tm="100000">
                                          <p:val>
                                            <p:strVal val="#ppt_x"/>
                                          </p:val>
                                        </p:tav>
                                      </p:tavLst>
                                    </p:anim>
                                    <p:animEffect transition="in" filter="wipe(right)">
                                      <p:cBhvr>
                                        <p:cTn id="36" dur="1000"/>
                                        <p:tgtEl>
                                          <p:spTgt spid="14"/>
                                        </p:tgtEl>
                                      </p:cBhvr>
                                    </p:animEffect>
                                  </p:childTnLst>
                                </p:cTn>
                              </p:par>
                            </p:childTnLst>
                          </p:cTn>
                        </p:par>
                        <p:par>
                          <p:cTn id="37" fill="hold">
                            <p:stCondLst>
                              <p:cond delay="3250"/>
                            </p:stCondLst>
                            <p:childTnLst>
                              <p:par>
                                <p:cTn id="38" presetID="12" presetClass="entr" presetSubtype="8"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1000"/>
                                        <p:tgtEl>
                                          <p:spTgt spid="15"/>
                                        </p:tgtEl>
                                        <p:attrNameLst>
                                          <p:attrName>ppt_x</p:attrName>
                                        </p:attrNameLst>
                                      </p:cBhvr>
                                      <p:tavLst>
                                        <p:tav tm="0">
                                          <p:val>
                                            <p:strVal val="#ppt_x-#ppt_w*1.125000"/>
                                          </p:val>
                                        </p:tav>
                                        <p:tav tm="100000">
                                          <p:val>
                                            <p:strVal val="#ppt_x"/>
                                          </p:val>
                                        </p:tav>
                                      </p:tavLst>
                                    </p:anim>
                                    <p:animEffect transition="in" filter="wipe(right)">
                                      <p:cBhvr>
                                        <p:cTn id="41" dur="1000"/>
                                        <p:tgtEl>
                                          <p:spTgt spid="15"/>
                                        </p:tgtEl>
                                      </p:cBhvr>
                                    </p:animEffect>
                                  </p:childTnLst>
                                </p:cTn>
                              </p:par>
                            </p:childTnLst>
                          </p:cTn>
                        </p:par>
                        <p:par>
                          <p:cTn id="42" fill="hold">
                            <p:stCondLst>
                              <p:cond delay="4250"/>
                            </p:stCondLst>
                            <p:childTnLst>
                              <p:par>
                                <p:cTn id="43" presetID="1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1000"/>
                                        <p:tgtEl>
                                          <p:spTgt spid="16"/>
                                        </p:tgtEl>
                                        <p:attrNameLst>
                                          <p:attrName>ppt_x</p:attrName>
                                        </p:attrNameLst>
                                      </p:cBhvr>
                                      <p:tavLst>
                                        <p:tav tm="0">
                                          <p:val>
                                            <p:strVal val="#ppt_x-#ppt_w*1.125000"/>
                                          </p:val>
                                        </p:tav>
                                        <p:tav tm="100000">
                                          <p:val>
                                            <p:strVal val="#ppt_x"/>
                                          </p:val>
                                        </p:tav>
                                      </p:tavLst>
                                    </p:anim>
                                    <p:animEffect transition="in" filter="wipe(right)">
                                      <p:cBhvr>
                                        <p:cTn id="46" dur="1000"/>
                                        <p:tgtEl>
                                          <p:spTgt spid="16"/>
                                        </p:tgtEl>
                                      </p:cBhvr>
                                    </p:animEffect>
                                  </p:childTnLst>
                                </p:cTn>
                              </p:par>
                            </p:childTnLst>
                          </p:cTn>
                        </p:par>
                        <p:par>
                          <p:cTn id="47" fill="hold">
                            <p:stCondLst>
                              <p:cond delay="5250"/>
                            </p:stCondLst>
                            <p:childTnLst>
                              <p:par>
                                <p:cTn id="48" presetID="10" presetClass="entr" presetSubtype="0"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17"/>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childTnLst>
                    </p:cTn>
                  </p:par>
                </p:childTnLst>
              </p:cTn>
              <p:nextCondLst>
                <p:cond evt="onClick" delay="0">
                  <p:tgtEl>
                    <p:spTgt spid="17"/>
                  </p:tgtEl>
                </p:cond>
              </p:nextCondLst>
            </p:seq>
          </p:childTnLst>
        </p:cTn>
      </p:par>
    </p:tnLst>
    <p:bldLst>
      <p:bldP spid="13" grpId="0" uiExpand="1" build="p"/>
      <p:bldP spid="7" grpId="0" uiExpand="1" build="p"/>
      <p:bldP spid="12" grpId="0" animBg="1"/>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14D20A6C-518F-4C1D-9B17-07B5C79C0CBD}"/>
              </a:ext>
            </a:extLst>
          </p:cNvPr>
          <p:cNvSpPr txBox="1">
            <a:spLocks/>
          </p:cNvSpPr>
          <p:nvPr/>
        </p:nvSpPr>
        <p:spPr>
          <a:xfrm>
            <a:off x="2927648" y="836712"/>
            <a:ext cx="6355773" cy="51099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E" dirty="0"/>
              <a:t>Fill in the blank with a suitable adjective.</a:t>
            </a:r>
            <a:endParaRPr lang="en-IE" dirty="0">
              <a:solidFill>
                <a:srgbClr val="0070C0"/>
              </a:solidFill>
            </a:endParaRPr>
          </a:p>
          <a:p>
            <a:pPr marL="0" indent="0" algn="ctr">
              <a:buNone/>
            </a:pPr>
            <a:endParaRPr lang="en-IE" dirty="0">
              <a:solidFill>
                <a:srgbClr val="0070C0"/>
              </a:solidFill>
            </a:endParaRPr>
          </a:p>
          <a:p>
            <a:pPr marL="0" indent="0" algn="ctr">
              <a:buNone/>
            </a:pPr>
            <a:endParaRPr lang="en-IE" dirty="0">
              <a:solidFill>
                <a:srgbClr val="0070C0"/>
              </a:solidFill>
            </a:endParaRPr>
          </a:p>
        </p:txBody>
      </p:sp>
      <p:sp>
        <p:nvSpPr>
          <p:cNvPr id="2" name="Title 1"/>
          <p:cNvSpPr>
            <a:spLocks noGrp="1"/>
          </p:cNvSpPr>
          <p:nvPr>
            <p:ph type="title"/>
          </p:nvPr>
        </p:nvSpPr>
        <p:spPr>
          <a:xfrm>
            <a:off x="1447787" y="128169"/>
            <a:ext cx="9296427" cy="540523"/>
          </a:xfrm>
          <a:pattFill prst="pct5">
            <a:fgClr>
              <a:schemeClr val="accent1"/>
            </a:fgClr>
            <a:bgClr>
              <a:schemeClr val="bg1"/>
            </a:bgClr>
          </a:pattFill>
        </p:spPr>
        <p:txBody>
          <a:bodyPr>
            <a:normAutofit fontScale="90000"/>
          </a:bodyPr>
          <a:lstStyle/>
          <a:p>
            <a:r>
              <a:rPr lang="en-US" b="1" u="sng" dirty="0">
                <a:solidFill>
                  <a:srgbClr val="0070C0"/>
                </a:solidFill>
              </a:rPr>
              <a:t>Question 5</a:t>
            </a:r>
          </a:p>
        </p:txBody>
      </p:sp>
      <p:sp>
        <p:nvSpPr>
          <p:cNvPr id="13" name="TextBox 12">
            <a:extLst>
              <a:ext uri="{FF2B5EF4-FFF2-40B4-BE49-F238E27FC236}">
                <a16:creationId xmlns:a16="http://schemas.microsoft.com/office/drawing/2014/main" id="{61C13E4F-C009-42D0-98D4-2A5D9D30B41B}"/>
              </a:ext>
            </a:extLst>
          </p:cNvPr>
          <p:cNvSpPr txBox="1"/>
          <p:nvPr/>
        </p:nvSpPr>
        <p:spPr>
          <a:xfrm>
            <a:off x="4655840" y="2591122"/>
            <a:ext cx="2913909" cy="3022366"/>
          </a:xfrm>
          <a:prstGeom prst="rect">
            <a:avLst/>
          </a:prstGeom>
          <a:noFill/>
          <a:ln w="38100">
            <a:solidFill>
              <a:srgbClr val="0070C0"/>
            </a:solidFill>
          </a:ln>
        </p:spPr>
        <p:txBody>
          <a:bodyPr wrap="square">
            <a:spAutoFit/>
          </a:bodyPr>
          <a:lstStyle/>
          <a:p>
            <a:pPr lvl="0">
              <a:spcBef>
                <a:spcPct val="20000"/>
              </a:spcBef>
            </a:pPr>
            <a:r>
              <a:rPr lang="en-IE" sz="2800" dirty="0">
                <a:solidFill>
                  <a:prstClr val="black"/>
                </a:solidFill>
              </a:rPr>
              <a:t>Possible Answers:</a:t>
            </a:r>
            <a:br>
              <a:rPr lang="en-IE" sz="2800" dirty="0">
                <a:solidFill>
                  <a:prstClr val="black"/>
                </a:solidFill>
              </a:rPr>
            </a:br>
            <a:r>
              <a:rPr lang="en-IE" sz="2800" dirty="0">
                <a:solidFill>
                  <a:prstClr val="black"/>
                </a:solidFill>
              </a:rPr>
              <a:t> </a:t>
            </a:r>
          </a:p>
          <a:p>
            <a:pPr marL="742950" lvl="0" indent="-742950">
              <a:spcBef>
                <a:spcPct val="20000"/>
              </a:spcBef>
              <a:buAutoNum type="arabicParenR"/>
            </a:pPr>
            <a:r>
              <a:rPr lang="en-IE" sz="2800" dirty="0">
                <a:solidFill>
                  <a:prstClr val="black"/>
                </a:solidFill>
              </a:rPr>
              <a:t>Good </a:t>
            </a:r>
          </a:p>
          <a:p>
            <a:pPr marL="742950" lvl="0" indent="-742950">
              <a:spcBef>
                <a:spcPct val="20000"/>
              </a:spcBef>
              <a:buAutoNum type="arabicParenR"/>
            </a:pPr>
            <a:r>
              <a:rPr lang="en-IE" sz="2800" dirty="0">
                <a:solidFill>
                  <a:prstClr val="black"/>
                </a:solidFill>
              </a:rPr>
              <a:t>Graceful </a:t>
            </a:r>
          </a:p>
          <a:p>
            <a:pPr marL="742950" lvl="0" indent="-742950">
              <a:spcBef>
                <a:spcPct val="20000"/>
              </a:spcBef>
              <a:buAutoNum type="arabicParenR"/>
            </a:pPr>
            <a:r>
              <a:rPr lang="en-IE" sz="2800" dirty="0">
                <a:solidFill>
                  <a:prstClr val="black"/>
                </a:solidFill>
              </a:rPr>
              <a:t>Wonderful </a:t>
            </a:r>
          </a:p>
          <a:p>
            <a:pPr marL="742950" lvl="0" indent="-742950">
              <a:spcBef>
                <a:spcPct val="20000"/>
              </a:spcBef>
              <a:buAutoNum type="arabicParenR"/>
            </a:pPr>
            <a:r>
              <a:rPr lang="en-IE" sz="2800" dirty="0">
                <a:solidFill>
                  <a:prstClr val="black"/>
                </a:solidFill>
              </a:rPr>
              <a:t>Beautiful</a:t>
            </a:r>
            <a:endParaRPr lang="en-US" sz="2800" dirty="0">
              <a:solidFill>
                <a:prstClr val="black"/>
              </a:solidFill>
            </a:endParaRPr>
          </a:p>
        </p:txBody>
      </p:sp>
      <p:pic>
        <p:nvPicPr>
          <p:cNvPr id="1026" name="Picture 2" descr="Girl, Indian, Dance, Red, Oriental, Motion, Beauty">
            <a:extLst>
              <a:ext uri="{FF2B5EF4-FFF2-40B4-BE49-F238E27FC236}">
                <a16:creationId xmlns:a16="http://schemas.microsoft.com/office/drawing/2014/main" id="{624CA6AC-BBFD-48AD-9643-A5292CAC21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207" t="5068" r="19167" b="5329"/>
          <a:stretch/>
        </p:blipFill>
        <p:spPr bwMode="auto">
          <a:xfrm>
            <a:off x="8184232" y="1964784"/>
            <a:ext cx="3576267" cy="384048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1005384-22AC-44B5-8732-F7298E94F863}"/>
              </a:ext>
            </a:extLst>
          </p:cNvPr>
          <p:cNvSpPr txBox="1"/>
          <p:nvPr/>
        </p:nvSpPr>
        <p:spPr>
          <a:xfrm>
            <a:off x="479376" y="2949008"/>
            <a:ext cx="2872401" cy="94597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dirty="0"/>
              <a:t>Click here for Possible Answers</a:t>
            </a:r>
          </a:p>
        </p:txBody>
      </p:sp>
      <p:sp>
        <p:nvSpPr>
          <p:cNvPr id="7" name="Text Placeholder 2">
            <a:extLst>
              <a:ext uri="{FF2B5EF4-FFF2-40B4-BE49-F238E27FC236}">
                <a16:creationId xmlns:a16="http://schemas.microsoft.com/office/drawing/2014/main" id="{81430CEE-BC08-477C-AA63-AFF78D9CBD91}"/>
              </a:ext>
            </a:extLst>
          </p:cNvPr>
          <p:cNvSpPr txBox="1">
            <a:spLocks/>
          </p:cNvSpPr>
          <p:nvPr/>
        </p:nvSpPr>
        <p:spPr>
          <a:xfrm>
            <a:off x="4314901" y="1546887"/>
            <a:ext cx="3587668" cy="56208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E" dirty="0"/>
              <a:t>Tanya is a ____ dancer.</a:t>
            </a:r>
            <a:r>
              <a:rPr lang="en-US" dirty="0"/>
              <a:t> </a:t>
            </a:r>
          </a:p>
          <a:p>
            <a:pPr marL="0" indent="0" algn="ctr">
              <a:buNone/>
            </a:pPr>
            <a:endParaRPr lang="en-IE" dirty="0">
              <a:solidFill>
                <a:srgbClr val="0070C0"/>
              </a:solidFill>
            </a:endParaRPr>
          </a:p>
          <a:p>
            <a:pPr marL="0" indent="0" algn="ctr">
              <a:buNone/>
            </a:pPr>
            <a:endParaRPr lang="en-IE" dirty="0">
              <a:solidFill>
                <a:srgbClr val="0070C0"/>
              </a:solidFill>
            </a:endParaRPr>
          </a:p>
          <a:p>
            <a:pPr marL="0" indent="0" algn="ctr">
              <a:buNone/>
            </a:pPr>
            <a:endParaRPr lang="en-IE" dirty="0">
              <a:solidFill>
                <a:srgbClr val="0070C0"/>
              </a:solidFill>
            </a:endParaRPr>
          </a:p>
        </p:txBody>
      </p:sp>
    </p:spTree>
    <p:extLst>
      <p:ext uri="{BB962C8B-B14F-4D97-AF65-F5344CB8AC3E}">
        <p14:creationId xmlns:p14="http://schemas.microsoft.com/office/powerpoint/2010/main" val="91605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150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Effect transition="in" filter="fade">
                                      <p:cBhvr>
                                        <p:cTn id="15" dur="1000"/>
                                        <p:tgtEl>
                                          <p:spTgt spid="7"/>
                                        </p:tgtEl>
                                      </p:cBhvr>
                                    </p:animEffect>
                                  </p:childTnLst>
                                </p:cTn>
                              </p:par>
                              <p:par>
                                <p:cTn id="16" presetID="13" presetClass="entr" presetSubtype="16" fill="hold" nodeType="withEffect">
                                  <p:stCondLst>
                                    <p:cond delay="1500"/>
                                  </p:stCondLst>
                                  <p:childTnLst>
                                    <p:set>
                                      <p:cBhvr>
                                        <p:cTn id="17" dur="1" fill="hold">
                                          <p:stCondLst>
                                            <p:cond delay="0"/>
                                          </p:stCondLst>
                                        </p:cTn>
                                        <p:tgtEl>
                                          <p:spTgt spid="1026"/>
                                        </p:tgtEl>
                                        <p:attrNameLst>
                                          <p:attrName>style.visibility</p:attrName>
                                        </p:attrNameLst>
                                      </p:cBhvr>
                                      <p:to>
                                        <p:strVal val="visible"/>
                                      </p:to>
                                    </p:set>
                                    <p:animEffect transition="in" filter="plus(in)">
                                      <p:cBhvr>
                                        <p:cTn id="18" dur="750"/>
                                        <p:tgtEl>
                                          <p:spTgt spid="1026"/>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000" fill="hold"/>
                                        <p:tgtEl>
                                          <p:spTgt spid="13"/>
                                        </p:tgtEl>
                                        <p:attrNameLst>
                                          <p:attrName>ppt_w</p:attrName>
                                        </p:attrNameLst>
                                      </p:cBhvr>
                                      <p:tavLst>
                                        <p:tav tm="0">
                                          <p:val>
                                            <p:fltVal val="0"/>
                                          </p:val>
                                        </p:tav>
                                        <p:tav tm="100000">
                                          <p:val>
                                            <p:strVal val="#ppt_w"/>
                                          </p:val>
                                        </p:tav>
                                      </p:tavLst>
                                    </p:anim>
                                    <p:anim calcmode="lin" valueType="num">
                                      <p:cBhvr>
                                        <p:cTn id="29" dur="1000" fill="hold"/>
                                        <p:tgtEl>
                                          <p:spTgt spid="13"/>
                                        </p:tgtEl>
                                        <p:attrNameLst>
                                          <p:attrName>ppt_h</p:attrName>
                                        </p:attrNameLst>
                                      </p:cBhvr>
                                      <p:tavLst>
                                        <p:tav tm="0">
                                          <p:val>
                                            <p:fltVal val="0"/>
                                          </p:val>
                                        </p:tav>
                                        <p:tav tm="100000">
                                          <p:val>
                                            <p:strVal val="#ppt_h"/>
                                          </p:val>
                                        </p:tav>
                                      </p:tavLst>
                                    </p:anim>
                                    <p:anim calcmode="lin" valueType="num">
                                      <p:cBhvr>
                                        <p:cTn id="30"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nextCondLst>
                <p:cond evt="onClick" delay="0">
                  <p:tgtEl>
                    <p:spTgt spid="6"/>
                  </p:tgtEl>
                </p:cond>
              </p:nextCondLst>
            </p:seq>
          </p:childTnLst>
        </p:cTn>
      </p:par>
    </p:tnLst>
    <p:bldLst>
      <p:bldP spid="9" grpId="0"/>
      <p:bldP spid="13" grpId="0" animBg="1"/>
      <p:bldP spid="6" grpId="0" animBg="1"/>
      <p:bldP spid="7" grpId="0"/>
    </p:bldLst>
  </p:timing>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1218</Words>
  <Application>Microsoft Office PowerPoint</Application>
  <PresentationFormat>Widescreen</PresentationFormat>
  <Paragraphs>161</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Wingdings</vt:lpstr>
      <vt:lpstr>DD</vt:lpstr>
      <vt:lpstr>Quiz Lovers</vt:lpstr>
      <vt:lpstr>Question 1</vt:lpstr>
      <vt:lpstr>Question 2</vt:lpstr>
      <vt:lpstr>Question 3</vt:lpstr>
      <vt:lpstr>Question 4 (a)</vt:lpstr>
      <vt:lpstr>Question 4 (b)</vt:lpstr>
      <vt:lpstr>Question 4 (c)</vt:lpstr>
      <vt:lpstr>Question 4 (d)</vt:lpstr>
      <vt:lpstr>Question 5</vt:lpstr>
      <vt:lpstr>Question 6</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640</cp:revision>
  <dcterms:created xsi:type="dcterms:W3CDTF">2020-08-28T09:38:22Z</dcterms:created>
  <dcterms:modified xsi:type="dcterms:W3CDTF">2022-06-01T11:52:12Z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5cb09a-2992-49d6-8ac9-5f63e7b1ad2f_Enabled">
    <vt:lpwstr>true</vt:lpwstr>
  </property>
  <property fmtid="{D5CDD505-2E9C-101B-9397-08002B2CF9AE}" pid="3" name="MSIP_Label_be5cb09a-2992-49d6-8ac9-5f63e7b1ad2f_SetDate">
    <vt:lpwstr>2022-04-09T14:47:48Z</vt:lpwstr>
  </property>
  <property fmtid="{D5CDD505-2E9C-101B-9397-08002B2CF9AE}" pid="4" name="MSIP_Label_be5cb09a-2992-49d6-8ac9-5f63e7b1ad2f_Method">
    <vt:lpwstr>Standard</vt:lpwstr>
  </property>
  <property fmtid="{D5CDD505-2E9C-101B-9397-08002B2CF9AE}" pid="5" name="MSIP_Label_be5cb09a-2992-49d6-8ac9-5f63e7b1ad2f_Name">
    <vt:lpwstr>Controlled</vt:lpwstr>
  </property>
  <property fmtid="{D5CDD505-2E9C-101B-9397-08002B2CF9AE}" pid="6" name="MSIP_Label_be5cb09a-2992-49d6-8ac9-5f63e7b1ad2f_SiteId">
    <vt:lpwstr>91761b62-4c45-43f5-9f0e-be8ad9b551ff</vt:lpwstr>
  </property>
  <property fmtid="{D5CDD505-2E9C-101B-9397-08002B2CF9AE}" pid="7" name="MSIP_Label_be5cb09a-2992-49d6-8ac9-5f63e7b1ad2f_ActionId">
    <vt:lpwstr>762ba438-2ffc-418e-a12f-00000e9dbe56</vt:lpwstr>
  </property>
  <property fmtid="{D5CDD505-2E9C-101B-9397-08002B2CF9AE}" pid="8" name="MSIP_Label_be5cb09a-2992-49d6-8ac9-5f63e7b1ad2f_ContentBits">
    <vt:lpwstr>0</vt:lpwstr>
  </property>
</Properties>
</file>