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2" r:id="rId4"/>
    <p:sldId id="263" r:id="rId5"/>
    <p:sldId id="264" r:id="rId6"/>
    <p:sldId id="265"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8DE"/>
    <a:srgbClr val="B8E9FA"/>
    <a:srgbClr val="FBEDC9"/>
    <a:srgbClr val="EFD69F"/>
    <a:srgbClr val="FDE0DB"/>
    <a:srgbClr val="DFF5EF"/>
    <a:srgbClr val="DCE1F4"/>
    <a:srgbClr val="D8F3FC"/>
    <a:srgbClr val="FFE2CD"/>
    <a:srgbClr val="FDD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9" autoAdjust="0"/>
  </p:normalViewPr>
  <p:slideViewPr>
    <p:cSldViewPr>
      <p:cViewPr>
        <p:scale>
          <a:sx n="59" d="100"/>
          <a:sy n="59" d="100"/>
        </p:scale>
        <p:origin x="868" y="-76"/>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5/19/2022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effectLst/>
                <a:latin typeface="Calibri" panose="020F0502020204030204" pitchFamily="34" charset="0"/>
                <a:ea typeface="Calibri" panose="020F0502020204030204" pitchFamily="34" charset="0"/>
              </a:rPr>
              <a:t>The teacher may ask the students to bring some toy cars, create a shop like scene in the classroom and ask three students to read the conversation.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https://www.freepik.com/free-vector/pink-frame-with-children-toys_4537258.htm#query=toys&amp;position=1&amp;from_view=search (Attribution – </a:t>
            </a:r>
            <a:r>
              <a:rPr lang="en-IN" dirty="0" err="1"/>
              <a:t>brgfx</a:t>
            </a:r>
            <a:r>
              <a:rPr lang="en-IN" dirty="0"/>
              <a: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dirty="0">
                <a:effectLst/>
                <a:latin typeface="Calibri" panose="020F0502020204030204" pitchFamily="34" charset="0"/>
                <a:ea typeface="Calibri" panose="020F0502020204030204" pitchFamily="34" charset="0"/>
              </a:rPr>
              <a:t>The teacher may ask the students to bring some toy cars, create a shop like scene in the classroom and ask three students to read the conversation.</a:t>
            </a:r>
          </a:p>
          <a:p>
            <a:pPr rtl="0"/>
            <a:endParaRPr lang="en-IE" sz="1800" b="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rPr>
              <a:t>Fill in the blanks with suitable demonstrative adjectives in the conversation given below.</a:t>
            </a:r>
            <a:endParaRPr lang="en-US" sz="1800" dirty="0">
              <a:effectLst/>
              <a:latin typeface="Calibri" panose="020F0502020204030204" pitchFamily="34" charset="0"/>
              <a:ea typeface="Calibri" panose="020F0502020204030204" pitchFamily="34" charset="0"/>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Toy Cars - https://www.freepik.com/free-vector/collection-toy-vehicles_974565.htm#page=7&amp;query=toy%20cars&amp;position=5&amp;from_view=search (Attribution – </a:t>
            </a:r>
            <a:r>
              <a:rPr lang="en-IN" dirty="0" err="1"/>
              <a:t>freepik</a:t>
            </a:r>
            <a:r>
              <a:rPr lang="en-IN" dirty="0"/>
              <a:t>)</a:t>
            </a:r>
          </a:p>
          <a:p>
            <a:r>
              <a:rPr lang="en-IN" dirty="0"/>
              <a:t>Boys - https://www.freepik.com/free-vector/two-boy-characters-with-happy-face_4955111.htm#query=two%20boys&amp;position=0&amp;from_view=search (Attribution – </a:t>
            </a:r>
            <a:r>
              <a:rPr lang="en-IN" dirty="0" err="1"/>
              <a:t>brgfx</a:t>
            </a:r>
            <a:r>
              <a:rPr lang="en-IN" dirty="0"/>
              <a: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Toy Cars - https://www.freepik.com/free-vector/collection-toy-vehicles_974565.htm#page=7&amp;query=toy%20cars&amp;position=5&amp;from_view=search (Attribution – </a:t>
            </a:r>
            <a:r>
              <a:rPr lang="en-IN" dirty="0" err="1"/>
              <a:t>freepik</a:t>
            </a:r>
            <a:r>
              <a:rPr lang="en-IN" dirty="0"/>
              <a:t>)</a:t>
            </a:r>
          </a:p>
          <a:p>
            <a:r>
              <a:rPr lang="en-IN" dirty="0"/>
              <a:t>Boy - https://www.hiclipart.com/free-transparent-background-png-clipart-izoeq</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Man - https://www.freepik.com/free-vector/cartoon-boy-character-template_4175458.htm#page=2&amp;query=man&amp;position=14&amp;from_view=search (Attribution – </a:t>
            </a:r>
            <a:r>
              <a:rPr lang="en-US" b="0" i="0" u="none" strike="noStrike" dirty="0" err="1">
                <a:solidFill>
                  <a:srgbClr val="0D60C8"/>
                </a:solidFill>
                <a:effectLst/>
                <a:latin typeface="Proxima Nova"/>
              </a:rPr>
              <a:t>pikisuperstar</a:t>
            </a:r>
            <a:r>
              <a:rPr lang="en-IN" b="0" i="0" u="none" strike="noStrike" dirty="0">
                <a:solidFill>
                  <a:srgbClr val="0D60C8"/>
                </a:solidFill>
                <a:effectLst/>
                <a:latin typeface="Proxima Nova"/>
              </a:rPr>
              <a:t>)</a:t>
            </a:r>
            <a:endParaRPr lang="en-US" b="0" i="0" u="none" strike="noStrike" dirty="0">
              <a:solidFill>
                <a:srgbClr val="0D60C8"/>
              </a:solidFill>
              <a:effectLst/>
              <a:latin typeface="Proxima Nova"/>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359848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Toy Cars - https://www.freepik.com/free-vector/collection-toy-vehicles_974565.htm#page=7&amp;query=toy%20cars&amp;position=5&amp;from_view=search (Attribution – </a:t>
            </a:r>
            <a:r>
              <a:rPr lang="en-IN" dirty="0" err="1"/>
              <a:t>freepik</a:t>
            </a:r>
            <a:r>
              <a:rPr lang="en-IN" dirty="0"/>
              <a:t>)</a:t>
            </a:r>
          </a:p>
          <a:p>
            <a:r>
              <a:rPr lang="en-IN" dirty="0"/>
              <a:t>Boy - https://www.freepik.com/free-vector/two-boy-characters-with-happy-face_4955111.htm#query=two%20boys&amp;position=0&amp;from_view=search (Attribution – </a:t>
            </a:r>
            <a:r>
              <a:rPr lang="en-IN" dirty="0" err="1"/>
              <a:t>brgfx</a:t>
            </a:r>
            <a:r>
              <a:rPr lang="en-I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Man - https://www.freepik.com/free-vector/cartoon-boy-character-template_4175458.htm#page=2&amp;query=man&amp;position=14&amp;from_view=search (Attribution – </a:t>
            </a:r>
            <a:r>
              <a:rPr lang="en-US" b="0" i="0" u="none" strike="noStrike" dirty="0" err="1">
                <a:solidFill>
                  <a:srgbClr val="0D60C8"/>
                </a:solidFill>
                <a:effectLst/>
                <a:latin typeface="Proxima Nova"/>
              </a:rPr>
              <a:t>pikisuperstar</a:t>
            </a:r>
            <a:r>
              <a:rPr lang="en-IN" b="0" i="0" u="none" strike="noStrike" dirty="0">
                <a:solidFill>
                  <a:srgbClr val="0D60C8"/>
                </a:solidFill>
                <a:effectLst/>
                <a:latin typeface="Proxima Nova"/>
              </a:rPr>
              <a:t>)</a:t>
            </a:r>
            <a:endParaRPr lang="en-US" b="0" i="0" u="none" strike="noStrike" dirty="0">
              <a:solidFill>
                <a:srgbClr val="0D60C8"/>
              </a:solidFill>
              <a:effectLst/>
              <a:latin typeface="Proxima Nova"/>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30730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Toy Cars - https://www.freepik.com/free-vector/collection-toy-vehicles_974565.htm#page=7&amp;query=toy%20cars&amp;position=5&amp;from_view=search (Attribution – </a:t>
            </a:r>
            <a:r>
              <a:rPr lang="en-IN" dirty="0" err="1"/>
              <a:t>freepik</a:t>
            </a:r>
            <a:r>
              <a:rPr lang="en-IN" dirty="0"/>
              <a:t>)</a:t>
            </a:r>
          </a:p>
          <a:p>
            <a:r>
              <a:rPr lang="en-IN" dirty="0"/>
              <a:t>Boy - https://www.hiclipart.com/free-transparent-background-png-clipart-hbuyw</a:t>
            </a:r>
          </a:p>
          <a:p>
            <a:r>
              <a:rPr lang="en-IN" dirty="0"/>
              <a:t>Man - https://www.freepik.com/free-vector/cartoon-boy-character-template_4175458.htm#page=2&amp;query=man&amp;position=14&amp;from_view=search (Attribution – </a:t>
            </a:r>
            <a:r>
              <a:rPr lang="en-US" b="0" i="0" u="none" strike="noStrike" dirty="0" err="1">
                <a:solidFill>
                  <a:srgbClr val="0D60C8"/>
                </a:solidFill>
                <a:effectLst/>
                <a:latin typeface="Proxima Nova"/>
              </a:rPr>
              <a:t>pikisuperstar</a:t>
            </a:r>
            <a:r>
              <a:rPr lang="en-IN" b="0" i="0" u="none" strike="noStrike" dirty="0">
                <a:solidFill>
                  <a:srgbClr val="0D60C8"/>
                </a:solidFill>
                <a:effectLst/>
                <a:latin typeface="Proxima Nova"/>
              </a:rPr>
              <a:t>)</a:t>
            </a:r>
            <a:endParaRPr lang="en-US" b="0" i="0" u="none" strike="noStrike" dirty="0">
              <a:solidFill>
                <a:srgbClr val="0D60C8"/>
              </a:solidFill>
              <a:effectLst/>
              <a:latin typeface="Proxima Nova"/>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78735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Toy Cars - https://www.freepik.com/free-vector/collection-toy-vehicles_974565.htm#page=7&amp;query=toy%20cars&amp;position=5&amp;from_view=search (Attribution – </a:t>
            </a:r>
            <a:r>
              <a:rPr lang="en-IN" dirty="0" err="1"/>
              <a:t>freepik</a:t>
            </a:r>
            <a:r>
              <a:rPr lang="en-IN" dirty="0"/>
              <a:t>)</a:t>
            </a:r>
          </a:p>
          <a:p>
            <a:r>
              <a:rPr lang="en-IN" dirty="0"/>
              <a:t>Boy - https://www.freepik.com/free-vector/two-boy-characters-with-happy-face_4955111.htm#query=two%20boys&amp;position=0&amp;from_view=search (Attribution – </a:t>
            </a:r>
            <a:r>
              <a:rPr lang="en-IN" dirty="0" err="1"/>
              <a:t>brgfx</a:t>
            </a:r>
            <a:r>
              <a:rPr lang="en-I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Man - https://www.freepik.com/free-vector/cartoon-boy-character-template_4175458.htm#page=2&amp;query=man&amp;position=14&amp;from_view=search (Attribution – </a:t>
            </a:r>
            <a:r>
              <a:rPr lang="en-US" b="0" i="0" u="none" strike="noStrike" dirty="0" err="1">
                <a:solidFill>
                  <a:srgbClr val="0D60C8"/>
                </a:solidFill>
                <a:effectLst/>
                <a:latin typeface="Proxima Nova"/>
              </a:rPr>
              <a:t>pikisuperstar</a:t>
            </a:r>
            <a:r>
              <a:rPr lang="en-IN" b="0" i="0" u="none" strike="noStrike" dirty="0">
                <a:solidFill>
                  <a:srgbClr val="0D60C8"/>
                </a:solidFill>
                <a:effectLst/>
                <a:latin typeface="Proxima Nova"/>
              </a:rPr>
              <a:t>)</a:t>
            </a:r>
            <a:endParaRPr lang="en-US" b="0" i="0" u="none" strike="noStrike" dirty="0">
              <a:solidFill>
                <a:srgbClr val="0D60C8"/>
              </a:solidFill>
              <a:effectLst/>
              <a:latin typeface="Proxima Nova"/>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6</a:t>
            </a:fld>
            <a:endParaRPr lang="en-IN"/>
          </a:p>
        </p:txBody>
      </p:sp>
    </p:spTree>
    <p:extLst>
      <p:ext uri="{BB962C8B-B14F-4D97-AF65-F5344CB8AC3E}">
        <p14:creationId xmlns:p14="http://schemas.microsoft.com/office/powerpoint/2010/main" val="37732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hiclipart.com/free-transparent-background-png-clipart-izoeq" TargetMode="Externa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79AD7F7-395C-4FBF-93A8-315C4003CEAD}"/>
              </a:ext>
            </a:extLst>
          </p:cNvPr>
          <p:cNvGrpSpPr/>
          <p:nvPr/>
        </p:nvGrpSpPr>
        <p:grpSpPr>
          <a:xfrm>
            <a:off x="2904015" y="-141807"/>
            <a:ext cx="6383970" cy="5947071"/>
            <a:chOff x="551384" y="-243408"/>
            <a:chExt cx="6383970" cy="5683997"/>
          </a:xfrm>
        </p:grpSpPr>
        <p:pic>
          <p:nvPicPr>
            <p:cNvPr id="3" name="Picture 2" descr="Diagram&#10;&#10;Description automatically generated with medium confidence">
              <a:extLst>
                <a:ext uri="{FF2B5EF4-FFF2-40B4-BE49-F238E27FC236}">
                  <a16:creationId xmlns:a16="http://schemas.microsoft.com/office/drawing/2014/main" id="{0C2DDC56-E604-493C-BE03-70F958FCC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243408"/>
              <a:ext cx="6383970" cy="5683997"/>
            </a:xfrm>
            <a:prstGeom prst="rect">
              <a:avLst/>
            </a:prstGeom>
          </p:spPr>
        </p:pic>
        <p:sp>
          <p:nvSpPr>
            <p:cNvPr id="12" name="TextBox 11">
              <a:extLst>
                <a:ext uri="{FF2B5EF4-FFF2-40B4-BE49-F238E27FC236}">
                  <a16:creationId xmlns:a16="http://schemas.microsoft.com/office/drawing/2014/main" id="{EA0BE3BE-551F-4C84-9976-7BD83BEF8679}"/>
                </a:ext>
              </a:extLst>
            </p:cNvPr>
            <p:cNvSpPr txBox="1"/>
            <p:nvPr/>
          </p:nvSpPr>
          <p:spPr>
            <a:xfrm>
              <a:off x="1746826" y="1305928"/>
              <a:ext cx="3868751" cy="2585323"/>
            </a:xfrm>
            <a:prstGeom prst="rect">
              <a:avLst/>
            </a:prstGeom>
            <a:noFill/>
          </p:spPr>
          <p:txBody>
            <a:bodyPr wrap="none" rtlCol="0">
              <a:spAutoFit/>
              <a:scene3d>
                <a:camera prst="orthographicFront"/>
                <a:lightRig rig="threePt" dir="t"/>
              </a:scene3d>
              <a:sp3d extrusionH="57150">
                <a:bevelT w="38100" h="38100"/>
              </a:sp3d>
            </a:bodyPr>
            <a:lstStyle/>
            <a:p>
              <a:pPr algn="ctr"/>
              <a:r>
                <a:rPr lang="en-US" sz="5400" dirty="0">
                  <a:solidFill>
                    <a:schemeClr val="accent6">
                      <a:lumMod val="75000"/>
                    </a:schemeClr>
                  </a:solidFill>
                  <a:effectLst>
                    <a:outerShdw blurRad="50800" dist="38100" dir="2700000" algn="tl" rotWithShape="0">
                      <a:prstClr val="black">
                        <a:alpha val="40000"/>
                      </a:prstClr>
                    </a:outerShdw>
                  </a:effectLst>
                </a:rPr>
                <a:t>Conversation</a:t>
              </a:r>
            </a:p>
            <a:p>
              <a:pPr algn="ctr"/>
              <a:r>
                <a:rPr lang="en-US" sz="5400" dirty="0">
                  <a:solidFill>
                    <a:schemeClr val="accent6">
                      <a:lumMod val="75000"/>
                    </a:schemeClr>
                  </a:solidFill>
                  <a:effectLst>
                    <a:outerShdw blurRad="50800" dist="38100" dir="2700000" algn="tl" rotWithShape="0">
                      <a:prstClr val="black">
                        <a:alpha val="40000"/>
                      </a:prstClr>
                    </a:outerShdw>
                  </a:effectLst>
                </a:rPr>
                <a:t>at a</a:t>
              </a:r>
            </a:p>
            <a:p>
              <a:pPr algn="ctr"/>
              <a:r>
                <a:rPr lang="en-US" sz="5400" dirty="0">
                  <a:solidFill>
                    <a:schemeClr val="accent6">
                      <a:lumMod val="75000"/>
                    </a:schemeClr>
                  </a:solidFill>
                  <a:effectLst>
                    <a:outerShdw blurRad="50800" dist="38100" dir="2700000" algn="tl" rotWithShape="0">
                      <a:prstClr val="black">
                        <a:alpha val="40000"/>
                      </a:prstClr>
                    </a:outerShdw>
                  </a:effectLst>
                </a:rPr>
                <a:t>Toy Shop</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426468-A508-48B0-B821-E5977E2BAA02}"/>
              </a:ext>
            </a:extLst>
          </p:cNvPr>
          <p:cNvGrpSpPr/>
          <p:nvPr/>
        </p:nvGrpSpPr>
        <p:grpSpPr>
          <a:xfrm>
            <a:off x="2677907" y="131858"/>
            <a:ext cx="6836186" cy="707924"/>
            <a:chOff x="2783632" y="131858"/>
            <a:chExt cx="6836186" cy="707924"/>
          </a:xfrm>
        </p:grpSpPr>
        <p:sp>
          <p:nvSpPr>
            <p:cNvPr id="4" name="Freeform: Shape 3">
              <a:extLst>
                <a:ext uri="{FF2B5EF4-FFF2-40B4-BE49-F238E27FC236}">
                  <a16:creationId xmlns:a16="http://schemas.microsoft.com/office/drawing/2014/main" id="{C7D36A45-A4D0-4655-A348-4BC7B30A5501}"/>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5" name="Hexagon 4">
              <a:extLst>
                <a:ext uri="{FF2B5EF4-FFF2-40B4-BE49-F238E27FC236}">
                  <a16:creationId xmlns:a16="http://schemas.microsoft.com/office/drawing/2014/main" id="{D5B478DF-BBEB-4E29-8C44-DA2140D7B1A8}"/>
                </a:ext>
              </a:extLst>
            </p:cNvPr>
            <p:cNvSpPr>
              <a:spLocks noChangeAspect="1"/>
            </p:cNvSpPr>
            <p:nvPr/>
          </p:nvSpPr>
          <p:spPr>
            <a:xfrm>
              <a:off x="2999656" y="188640"/>
              <a:ext cx="6408712" cy="594360"/>
            </a:xfrm>
            <a:prstGeom prst="hexagon">
              <a:avLst/>
            </a:prstGeom>
            <a:solidFill>
              <a:srgbClr val="DFF5EF"/>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Conversation at a Toy Shop</a:t>
              </a:r>
            </a:p>
          </p:txBody>
        </p:sp>
        <p:sp>
          <p:nvSpPr>
            <p:cNvPr id="6" name="Freeform: Shape 5">
              <a:extLst>
                <a:ext uri="{FF2B5EF4-FFF2-40B4-BE49-F238E27FC236}">
                  <a16:creationId xmlns:a16="http://schemas.microsoft.com/office/drawing/2014/main" id="{3273C595-9EE6-4437-AF85-9434B61BA3FB}"/>
                </a:ext>
              </a:extLst>
            </p:cNvPr>
            <p:cNvSpPr/>
            <p:nvPr/>
          </p:nvSpPr>
          <p:spPr>
            <a:xfrm flipH="1">
              <a:off x="8904312" y="131858"/>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grpSp>
      <p:pic>
        <p:nvPicPr>
          <p:cNvPr id="1030" name="Picture 6" descr="Two boy characters with happy face Free Vector">
            <a:extLst>
              <a:ext uri="{FF2B5EF4-FFF2-40B4-BE49-F238E27FC236}">
                <a16:creationId xmlns:a16="http://schemas.microsoft.com/office/drawing/2014/main" id="{FFBB8191-A181-4B3D-9212-90EF9D7B0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021" y="3318834"/>
            <a:ext cx="3197559" cy="331926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E56326D9-7D0E-4FCC-A905-4464FF62FB0B}"/>
              </a:ext>
            </a:extLst>
          </p:cNvPr>
          <p:cNvSpPr/>
          <p:nvPr/>
        </p:nvSpPr>
        <p:spPr>
          <a:xfrm flipH="1">
            <a:off x="335360" y="1124744"/>
            <a:ext cx="2736304" cy="1684082"/>
          </a:xfrm>
          <a:prstGeom prst="wedgeRoundRectCallout">
            <a:avLst>
              <a:gd name="adj1" fmla="val -27701"/>
              <a:gd name="adj2" fmla="val 74710"/>
              <a:gd name="adj3" fmla="val 16667"/>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800" b="1" dirty="0">
                <a:solidFill>
                  <a:schemeClr val="tx1"/>
                </a:solidFill>
                <a:effectLst/>
                <a:latin typeface="Calibri" panose="020F0502020204030204" pitchFamily="34" charset="0"/>
                <a:ea typeface="Calibri" panose="020F0502020204030204" pitchFamily="34" charset="0"/>
              </a:rPr>
              <a:t>Vinay: </a:t>
            </a:r>
            <a:r>
              <a:rPr lang="en-IE" sz="2800" dirty="0">
                <a:solidFill>
                  <a:schemeClr val="tx1"/>
                </a:solidFill>
                <a:effectLst/>
                <a:latin typeface="Calibri" panose="020F0502020204030204" pitchFamily="34" charset="0"/>
                <a:ea typeface="Calibri" panose="020F0502020204030204" pitchFamily="34" charset="0"/>
              </a:rPr>
              <a:t>I would like to buy some of those small cars.</a:t>
            </a:r>
            <a:endParaRPr lang="en-US" dirty="0">
              <a:solidFill>
                <a:schemeClr val="tx1"/>
              </a:solidFill>
              <a:effectLst/>
              <a:latin typeface="Calibri" panose="020F0502020204030204" pitchFamily="34" charset="0"/>
              <a:ea typeface="Calibri" panose="020F0502020204030204" pitchFamily="34" charset="0"/>
            </a:endParaRPr>
          </a:p>
        </p:txBody>
      </p:sp>
      <p:sp>
        <p:nvSpPr>
          <p:cNvPr id="15" name="Speech Bubble: Rectangle with Corners Rounded 14">
            <a:extLst>
              <a:ext uri="{FF2B5EF4-FFF2-40B4-BE49-F238E27FC236}">
                <a16:creationId xmlns:a16="http://schemas.microsoft.com/office/drawing/2014/main" id="{55BAF018-0FC5-4E53-B243-7AFF4AF497A2}"/>
              </a:ext>
            </a:extLst>
          </p:cNvPr>
          <p:cNvSpPr/>
          <p:nvPr/>
        </p:nvSpPr>
        <p:spPr>
          <a:xfrm flipH="1">
            <a:off x="3465421" y="1609984"/>
            <a:ext cx="2990619" cy="1530984"/>
          </a:xfrm>
          <a:prstGeom prst="wedgeRoundRectCallout">
            <a:avLst>
              <a:gd name="adj1" fmla="val -1421"/>
              <a:gd name="adj2" fmla="val 79304"/>
              <a:gd name="adj3" fmla="val 16667"/>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lnSpc>
                <a:spcPct val="114000"/>
              </a:lnSpc>
              <a:spcBef>
                <a:spcPts val="0"/>
              </a:spcBef>
              <a:spcAft>
                <a:spcPts val="0"/>
              </a:spcAft>
            </a:pPr>
            <a:r>
              <a:rPr lang="en-IE" sz="2800" b="1" dirty="0">
                <a:solidFill>
                  <a:schemeClr val="tx1"/>
                </a:solidFill>
                <a:effectLst/>
                <a:latin typeface="Calibri" panose="020F0502020204030204" pitchFamily="34" charset="0"/>
                <a:ea typeface="Calibri" panose="020F0502020204030204" pitchFamily="34" charset="0"/>
              </a:rPr>
              <a:t>Sanjay: </a:t>
            </a:r>
            <a:r>
              <a:rPr lang="en-IE" sz="2800" dirty="0">
                <a:solidFill>
                  <a:schemeClr val="tx1"/>
                </a:solidFill>
                <a:effectLst/>
                <a:latin typeface="Calibri" panose="020F0502020204030204" pitchFamily="34" charset="0"/>
                <a:ea typeface="Calibri" panose="020F0502020204030204" pitchFamily="34" charset="0"/>
              </a:rPr>
              <a:t>Why don’t you ask the shopkeeper? </a:t>
            </a:r>
            <a:endParaRPr lang="en-US" sz="1800" dirty="0">
              <a:solidFill>
                <a:schemeClr val="tx1"/>
              </a:solidFill>
              <a:effectLst/>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E10E4513-C9D4-4A36-ABAC-9460DA1FE902}"/>
              </a:ext>
            </a:extLst>
          </p:cNvPr>
          <p:cNvPicPr>
            <a:picLocks noChangeAspect="1"/>
          </p:cNvPicPr>
          <p:nvPr/>
        </p:nvPicPr>
        <p:blipFill>
          <a:blip r:embed="rId4"/>
          <a:stretch>
            <a:fillRect/>
          </a:stretch>
        </p:blipFill>
        <p:spPr>
          <a:xfrm>
            <a:off x="7006682" y="1628800"/>
            <a:ext cx="4509827" cy="403244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1000" fill="hold"/>
                                        <p:tgtEl>
                                          <p:spTgt spid="1030"/>
                                        </p:tgtEl>
                                        <p:attrNameLst>
                                          <p:attrName>ppt_x</p:attrName>
                                        </p:attrNameLst>
                                      </p:cBhvr>
                                      <p:tavLst>
                                        <p:tav tm="0">
                                          <p:val>
                                            <p:strVal val="0-#ppt_w/2"/>
                                          </p:val>
                                        </p:tav>
                                        <p:tav tm="100000">
                                          <p:val>
                                            <p:strVal val="#ppt_x"/>
                                          </p:val>
                                        </p:tav>
                                      </p:tavLst>
                                    </p:anim>
                                    <p:anim calcmode="lin" valueType="num">
                                      <p:cBhvr additive="base">
                                        <p:cTn id="12" dur="1000" fill="hold"/>
                                        <p:tgtEl>
                                          <p:spTgt spid="103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1000"/>
                                        <p:tgtEl>
                                          <p:spTgt spid="11"/>
                                        </p:tgtEl>
                                      </p:cBhvr>
                                    </p:animEffect>
                                  </p:childTnLst>
                                </p:cTn>
                              </p:par>
                            </p:childTnLst>
                          </p:cTn>
                        </p:par>
                        <p:par>
                          <p:cTn id="17" fill="hold">
                            <p:stCondLst>
                              <p:cond delay="30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2C2A21E-7F9A-40A1-8867-CAD8ADB4E58B}"/>
              </a:ext>
            </a:extLst>
          </p:cNvPr>
          <p:cNvSpPr/>
          <p:nvPr/>
        </p:nvSpPr>
        <p:spPr>
          <a:xfrm>
            <a:off x="2711624"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a:p>
        </p:txBody>
      </p:sp>
      <p:sp>
        <p:nvSpPr>
          <p:cNvPr id="9" name="Hexagon 8">
            <a:extLst>
              <a:ext uri="{FF2B5EF4-FFF2-40B4-BE49-F238E27FC236}">
                <a16:creationId xmlns:a16="http://schemas.microsoft.com/office/drawing/2014/main" id="{F5183245-1A25-4295-A3E7-C0850A7C1334}"/>
              </a:ext>
            </a:extLst>
          </p:cNvPr>
          <p:cNvSpPr>
            <a:spLocks noChangeAspect="1"/>
          </p:cNvSpPr>
          <p:nvPr/>
        </p:nvSpPr>
        <p:spPr>
          <a:xfrm>
            <a:off x="2961365" y="188639"/>
            <a:ext cx="6408712" cy="594360"/>
          </a:xfrm>
          <a:prstGeom prst="hexagon">
            <a:avLst/>
          </a:prstGeom>
          <a:solidFill>
            <a:srgbClr val="DCE1F4"/>
          </a:solidFill>
          <a:ln>
            <a:solidFill>
              <a:schemeClr val="accent1">
                <a:lumMod val="75000"/>
              </a:schemeClr>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Conversation at a Toy Shop</a:t>
            </a:r>
          </a:p>
        </p:txBody>
      </p:sp>
      <p:sp>
        <p:nvSpPr>
          <p:cNvPr id="10" name="Freeform: Shape 9">
            <a:extLst>
              <a:ext uri="{FF2B5EF4-FFF2-40B4-BE49-F238E27FC236}">
                <a16:creationId xmlns:a16="http://schemas.microsoft.com/office/drawing/2014/main" id="{151232AE-3D51-46CF-BB90-E13CA7FCB4B1}"/>
              </a:ext>
            </a:extLst>
          </p:cNvPr>
          <p:cNvSpPr/>
          <p:nvPr/>
        </p:nvSpPr>
        <p:spPr>
          <a:xfrm flipH="1">
            <a:off x="8904312" y="131858"/>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a:p>
        </p:txBody>
      </p:sp>
      <p:pic>
        <p:nvPicPr>
          <p:cNvPr id="15" name="Picture 14" descr="A picture containing toy, doll&#10;&#10;Description automatically generated">
            <a:extLst>
              <a:ext uri="{FF2B5EF4-FFF2-40B4-BE49-F238E27FC236}">
                <a16:creationId xmlns:a16="http://schemas.microsoft.com/office/drawing/2014/main" id="{AC0AE98F-F595-445F-AF76-9AABC6C15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440" y="3560150"/>
            <a:ext cx="1347476" cy="2934335"/>
          </a:xfrm>
          <a:prstGeom prst="rect">
            <a:avLst/>
          </a:prstGeom>
        </p:spPr>
      </p:pic>
      <p:sp>
        <p:nvSpPr>
          <p:cNvPr id="17" name="Speech Bubble: Rectangle with Corners Rounded 16">
            <a:extLst>
              <a:ext uri="{FF2B5EF4-FFF2-40B4-BE49-F238E27FC236}">
                <a16:creationId xmlns:a16="http://schemas.microsoft.com/office/drawing/2014/main" id="{7EA3AA2C-BD0A-4E7E-973A-4EDF2A941896}"/>
              </a:ext>
            </a:extLst>
          </p:cNvPr>
          <p:cNvSpPr/>
          <p:nvPr/>
        </p:nvSpPr>
        <p:spPr>
          <a:xfrm flipH="1">
            <a:off x="517176" y="1052736"/>
            <a:ext cx="2835624" cy="1800200"/>
          </a:xfrm>
          <a:prstGeom prst="wedgeRoundRectCallout">
            <a:avLst>
              <a:gd name="adj1" fmla="val 15505"/>
              <a:gd name="adj2" fmla="val 82327"/>
              <a:gd name="adj3" fmla="val 16667"/>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b="1" dirty="0">
                <a:solidFill>
                  <a:schemeClr val="tx1"/>
                </a:solidFill>
                <a:effectLst/>
                <a:latin typeface="Calibri" panose="020F0502020204030204" pitchFamily="34" charset="0"/>
                <a:ea typeface="Calibri" panose="020F0502020204030204" pitchFamily="34" charset="0"/>
              </a:rPr>
              <a:t>Vinay:</a:t>
            </a:r>
            <a:r>
              <a:rPr lang="en-IE" sz="2400" dirty="0">
                <a:solidFill>
                  <a:schemeClr val="tx1"/>
                </a:solidFill>
                <a:effectLst/>
                <a:latin typeface="Calibri" panose="020F0502020204030204" pitchFamily="34" charset="0"/>
                <a:ea typeface="Calibri" panose="020F0502020204030204" pitchFamily="34" charset="0"/>
              </a:rPr>
              <a:t> Excuse me Sir, I would like to buy some cars for my younger brother.</a:t>
            </a:r>
            <a:endParaRPr lang="en-US" sz="1600" dirty="0">
              <a:solidFill>
                <a:schemeClr val="tx1"/>
              </a:solidFill>
              <a:effectLst/>
              <a:latin typeface="Calibri" panose="020F0502020204030204" pitchFamily="34" charset="0"/>
              <a:ea typeface="Calibri" panose="020F0502020204030204" pitchFamily="34" charset="0"/>
            </a:endParaRPr>
          </a:p>
        </p:txBody>
      </p:sp>
      <p:sp>
        <p:nvSpPr>
          <p:cNvPr id="18" name="Speech Bubble: Rectangle with Corners Rounded 17">
            <a:extLst>
              <a:ext uri="{FF2B5EF4-FFF2-40B4-BE49-F238E27FC236}">
                <a16:creationId xmlns:a16="http://schemas.microsoft.com/office/drawing/2014/main" id="{B98DB10C-74B9-44E9-B6AF-15E1428FAA5C}"/>
              </a:ext>
            </a:extLst>
          </p:cNvPr>
          <p:cNvSpPr/>
          <p:nvPr/>
        </p:nvSpPr>
        <p:spPr>
          <a:xfrm flipH="1">
            <a:off x="3672616" y="1052736"/>
            <a:ext cx="2639408" cy="1530984"/>
          </a:xfrm>
          <a:prstGeom prst="wedgeRoundRectCallout">
            <a:avLst>
              <a:gd name="adj1" fmla="val -28058"/>
              <a:gd name="adj2" fmla="val 64692"/>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b="1" dirty="0">
                <a:solidFill>
                  <a:schemeClr val="tx1"/>
                </a:solidFill>
                <a:latin typeface="Calibri" panose="020F0502020204030204" pitchFamily="34" charset="0"/>
                <a:ea typeface="Calibri" panose="020F0502020204030204" pitchFamily="34" charset="0"/>
              </a:rPr>
              <a:t>Shopkeeper: </a:t>
            </a:r>
            <a:r>
              <a:rPr lang="en-IE" sz="2400" dirty="0">
                <a:solidFill>
                  <a:schemeClr val="tx1"/>
                </a:solidFill>
                <a:effectLst/>
                <a:latin typeface="Calibri" panose="020F0502020204030204" pitchFamily="34" charset="0"/>
                <a:ea typeface="Calibri" panose="020F0502020204030204" pitchFamily="34" charset="0"/>
              </a:rPr>
              <a:t>Of course, which ones do you like?</a:t>
            </a:r>
            <a:endParaRPr lang="en-US" sz="1600" dirty="0">
              <a:solidFill>
                <a:schemeClr val="tx1"/>
              </a:solidFill>
              <a:effectLst/>
              <a:latin typeface="Calibri" panose="020F0502020204030204" pitchFamily="34" charset="0"/>
              <a:ea typeface="Calibri" panose="020F0502020204030204" pitchFamily="34" charset="0"/>
            </a:endParaRPr>
          </a:p>
        </p:txBody>
      </p:sp>
      <p:sp>
        <p:nvSpPr>
          <p:cNvPr id="19" name="Speech Bubble: Rectangle with Corners Rounded 18">
            <a:extLst>
              <a:ext uri="{FF2B5EF4-FFF2-40B4-BE49-F238E27FC236}">
                <a16:creationId xmlns:a16="http://schemas.microsoft.com/office/drawing/2014/main" id="{D0A2FE29-6C07-4118-9D49-BC3F482059C1}"/>
              </a:ext>
            </a:extLst>
          </p:cNvPr>
          <p:cNvSpPr/>
          <p:nvPr/>
        </p:nvSpPr>
        <p:spPr>
          <a:xfrm flipH="1">
            <a:off x="2611616" y="3068072"/>
            <a:ext cx="1720852" cy="984155"/>
          </a:xfrm>
          <a:prstGeom prst="wedgeRoundRectCallout">
            <a:avLst>
              <a:gd name="adj1" fmla="val 71248"/>
              <a:gd name="adj2" fmla="val 38660"/>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dirty="0">
                <a:solidFill>
                  <a:schemeClr val="tx1"/>
                </a:solidFill>
                <a:effectLst/>
                <a:latin typeface="Calibri" panose="020F0502020204030204" pitchFamily="34" charset="0"/>
                <a:ea typeface="Calibri" panose="020F0502020204030204" pitchFamily="34" charset="0"/>
              </a:rPr>
              <a:t>I like the blue ones.</a:t>
            </a:r>
            <a:endParaRPr lang="en-US" sz="1600" dirty="0">
              <a:solidFill>
                <a:schemeClr val="tx1"/>
              </a:solidFill>
              <a:effectLst/>
              <a:latin typeface="Calibri" panose="020F0502020204030204" pitchFamily="34" charset="0"/>
              <a:ea typeface="Calibri" panose="020F0502020204030204" pitchFamily="34" charset="0"/>
            </a:endParaRPr>
          </a:p>
        </p:txBody>
      </p:sp>
      <p:pic>
        <p:nvPicPr>
          <p:cNvPr id="12" name="Picture 11" descr="A group of men standing in front of a computer&#10;&#10;Description automatically generated with low confidence">
            <a:extLst>
              <a:ext uri="{FF2B5EF4-FFF2-40B4-BE49-F238E27FC236}">
                <a16:creationId xmlns:a16="http://schemas.microsoft.com/office/drawing/2014/main" id="{63AB64D3-6D37-4EBF-92E7-364391437541}"/>
              </a:ext>
            </a:extLst>
          </p:cNvPr>
          <p:cNvPicPr>
            <a:picLocks noChangeAspect="1"/>
          </p:cNvPicPr>
          <p:nvPr/>
        </p:nvPicPr>
        <p:blipFill rotWithShape="1">
          <a:blip r:embed="rId4">
            <a:extLst>
              <a:ext uri="{28A0092B-C50C-407E-A947-70E740481C1C}">
                <a14:useLocalDpi xmlns:a14="http://schemas.microsoft.com/office/drawing/2010/main" val="0"/>
              </a:ext>
            </a:extLst>
          </a:blip>
          <a:srcRect l="2239" t="2751" r="82814" b="29367"/>
          <a:stretch/>
        </p:blipFill>
        <p:spPr>
          <a:xfrm flipH="1">
            <a:off x="4992320" y="2202646"/>
            <a:ext cx="2197750" cy="4655354"/>
          </a:xfrm>
          <a:prstGeom prst="rect">
            <a:avLst/>
          </a:prstGeom>
        </p:spPr>
      </p:pic>
      <p:pic>
        <p:nvPicPr>
          <p:cNvPr id="13" name="Picture 12">
            <a:extLst>
              <a:ext uri="{FF2B5EF4-FFF2-40B4-BE49-F238E27FC236}">
                <a16:creationId xmlns:a16="http://schemas.microsoft.com/office/drawing/2014/main" id="{FE29E3A4-4CFD-414F-8F87-988558B6F1B8}"/>
              </a:ext>
            </a:extLst>
          </p:cNvPr>
          <p:cNvPicPr>
            <a:picLocks noChangeAspect="1"/>
          </p:cNvPicPr>
          <p:nvPr/>
        </p:nvPicPr>
        <p:blipFill>
          <a:blip r:embed="rId5"/>
          <a:stretch>
            <a:fillRect/>
          </a:stretch>
        </p:blipFill>
        <p:spPr>
          <a:xfrm>
            <a:off x="7164997" y="1543925"/>
            <a:ext cx="4509827" cy="40324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33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2C2A21E-7F9A-40A1-8867-CAD8ADB4E58B}"/>
              </a:ext>
            </a:extLst>
          </p:cNvPr>
          <p:cNvSpPr/>
          <p:nvPr/>
        </p:nvSpPr>
        <p:spPr>
          <a:xfrm>
            <a:off x="2711624"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en-US"/>
          </a:p>
        </p:txBody>
      </p:sp>
      <p:sp>
        <p:nvSpPr>
          <p:cNvPr id="9" name="Hexagon 8">
            <a:extLst>
              <a:ext uri="{FF2B5EF4-FFF2-40B4-BE49-F238E27FC236}">
                <a16:creationId xmlns:a16="http://schemas.microsoft.com/office/drawing/2014/main" id="{F5183245-1A25-4295-A3E7-C0850A7C1334}"/>
              </a:ext>
            </a:extLst>
          </p:cNvPr>
          <p:cNvSpPr>
            <a:spLocks noChangeAspect="1"/>
          </p:cNvSpPr>
          <p:nvPr/>
        </p:nvSpPr>
        <p:spPr>
          <a:xfrm>
            <a:off x="2961365" y="188639"/>
            <a:ext cx="6408712" cy="594360"/>
          </a:xfrm>
          <a:prstGeom prst="hexagon">
            <a:avLst/>
          </a:prstGeom>
          <a:solidFill>
            <a:srgbClr val="FFE2CD"/>
          </a:solidFill>
          <a:ln>
            <a:solidFill>
              <a:schemeClr val="accent5">
                <a:lumMod val="75000"/>
              </a:schemeClr>
            </a:solidFill>
          </a:ln>
          <a:effectLst>
            <a:innerShdw blurRad="1143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Conversation at a Toy Shop</a:t>
            </a:r>
          </a:p>
        </p:txBody>
      </p:sp>
      <p:sp>
        <p:nvSpPr>
          <p:cNvPr id="10" name="Freeform: Shape 9">
            <a:extLst>
              <a:ext uri="{FF2B5EF4-FFF2-40B4-BE49-F238E27FC236}">
                <a16:creationId xmlns:a16="http://schemas.microsoft.com/office/drawing/2014/main" id="{151232AE-3D51-46CF-BB90-E13CA7FCB4B1}"/>
              </a:ext>
            </a:extLst>
          </p:cNvPr>
          <p:cNvSpPr/>
          <p:nvPr/>
        </p:nvSpPr>
        <p:spPr>
          <a:xfrm flipH="1">
            <a:off x="8904312" y="131858"/>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en-US"/>
          </a:p>
        </p:txBody>
      </p:sp>
      <p:sp>
        <p:nvSpPr>
          <p:cNvPr id="18" name="Speech Bubble: Rectangle with Corners Rounded 17">
            <a:extLst>
              <a:ext uri="{FF2B5EF4-FFF2-40B4-BE49-F238E27FC236}">
                <a16:creationId xmlns:a16="http://schemas.microsoft.com/office/drawing/2014/main" id="{B98DB10C-74B9-44E9-B6AF-15E1428FAA5C}"/>
              </a:ext>
            </a:extLst>
          </p:cNvPr>
          <p:cNvSpPr/>
          <p:nvPr/>
        </p:nvSpPr>
        <p:spPr>
          <a:xfrm flipH="1">
            <a:off x="263352" y="1033359"/>
            <a:ext cx="3000876" cy="1459537"/>
          </a:xfrm>
          <a:prstGeom prst="wedgeRoundRectCallout">
            <a:avLst>
              <a:gd name="adj1" fmla="val -28505"/>
              <a:gd name="adj2" fmla="val 63537"/>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b="1" dirty="0">
                <a:solidFill>
                  <a:schemeClr val="tx1"/>
                </a:solidFill>
                <a:effectLst/>
                <a:latin typeface="Calibri" panose="020F0502020204030204" pitchFamily="34" charset="0"/>
                <a:ea typeface="Calibri" panose="020F0502020204030204" pitchFamily="34" charset="0"/>
              </a:rPr>
              <a:t>Shopkeeper: </a:t>
            </a:r>
            <a:r>
              <a:rPr lang="en-IE" sz="2400" dirty="0">
                <a:solidFill>
                  <a:schemeClr val="tx1"/>
                </a:solidFill>
                <a:effectLst/>
                <a:latin typeface="Calibri" panose="020F0502020204030204" pitchFamily="34" charset="0"/>
                <a:ea typeface="Calibri" panose="020F0502020204030204" pitchFamily="34" charset="0"/>
              </a:rPr>
              <a:t>You may take a look at ____ car, it is the latest model.</a:t>
            </a:r>
            <a:endParaRPr lang="en-US" sz="2000" dirty="0">
              <a:solidFill>
                <a:schemeClr val="tx1"/>
              </a:solidFill>
              <a:effectLst/>
              <a:latin typeface="Calibri" panose="020F0502020204030204" pitchFamily="34" charset="0"/>
              <a:ea typeface="Calibri" panose="020F0502020204030204" pitchFamily="34" charset="0"/>
            </a:endParaRPr>
          </a:p>
        </p:txBody>
      </p:sp>
      <p:pic>
        <p:nvPicPr>
          <p:cNvPr id="13" name="Picture 6" descr="Two boy characters with happy face Free Vector">
            <a:extLst>
              <a:ext uri="{FF2B5EF4-FFF2-40B4-BE49-F238E27FC236}">
                <a16:creationId xmlns:a16="http://schemas.microsoft.com/office/drawing/2014/main" id="{1BDA169A-9A66-47EC-8C19-22CE69ECEE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41"/>
          <a:stretch/>
        </p:blipFill>
        <p:spPr bwMode="auto">
          <a:xfrm>
            <a:off x="9480729" y="3501008"/>
            <a:ext cx="852795" cy="2177932"/>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EF4E54C3-A064-4CE7-9741-6DF097E71FA5}"/>
              </a:ext>
            </a:extLst>
          </p:cNvPr>
          <p:cNvSpPr/>
          <p:nvPr/>
        </p:nvSpPr>
        <p:spPr>
          <a:xfrm flipH="1">
            <a:off x="8886373" y="1605990"/>
            <a:ext cx="2990619" cy="1530984"/>
          </a:xfrm>
          <a:prstGeom prst="wedgeRoundRectCallout">
            <a:avLst>
              <a:gd name="adj1" fmla="val -1421"/>
              <a:gd name="adj2" fmla="val 79304"/>
              <a:gd name="adj3" fmla="val 16667"/>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lnSpc>
                <a:spcPct val="114000"/>
              </a:lnSpc>
              <a:spcBef>
                <a:spcPts val="0"/>
              </a:spcBef>
              <a:spcAft>
                <a:spcPts val="0"/>
              </a:spcAft>
            </a:pPr>
            <a:r>
              <a:rPr lang="en-IE" sz="2400" b="1" dirty="0">
                <a:solidFill>
                  <a:schemeClr val="tx1"/>
                </a:solidFill>
                <a:effectLst/>
                <a:latin typeface="Calibri" panose="020F0502020204030204" pitchFamily="34" charset="0"/>
                <a:ea typeface="Calibri" panose="020F0502020204030204" pitchFamily="34" charset="0"/>
              </a:rPr>
              <a:t>Sanjay: </a:t>
            </a:r>
            <a:r>
              <a:rPr lang="en-IE" sz="2400" dirty="0">
                <a:solidFill>
                  <a:schemeClr val="tx1"/>
                </a:solidFill>
                <a:effectLst/>
                <a:latin typeface="Calibri" panose="020F0502020204030204" pitchFamily="34" charset="0"/>
                <a:ea typeface="Calibri" panose="020F0502020204030204" pitchFamily="34" charset="0"/>
              </a:rPr>
              <a:t>My friend is not fond of _____ type of a car.</a:t>
            </a:r>
            <a:endParaRPr lang="en-US" sz="2400" dirty="0">
              <a:solidFill>
                <a:schemeClr val="tx1"/>
              </a:solidFill>
              <a:effectLst/>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28E0E111-7D32-4656-917E-F24A3442E7D0}"/>
              </a:ext>
            </a:extLst>
          </p:cNvPr>
          <p:cNvPicPr>
            <a:picLocks noChangeAspect="1"/>
          </p:cNvPicPr>
          <p:nvPr/>
        </p:nvPicPr>
        <p:blipFill>
          <a:blip r:embed="rId4"/>
          <a:stretch>
            <a:fillRect/>
          </a:stretch>
        </p:blipFill>
        <p:spPr>
          <a:xfrm>
            <a:off x="4060240" y="1412776"/>
            <a:ext cx="4509827" cy="4032448"/>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192E7C35-0539-47F3-9C29-2D7C8DEB256E}"/>
              </a:ext>
            </a:extLst>
          </p:cNvPr>
          <p:cNvGrpSpPr/>
          <p:nvPr/>
        </p:nvGrpSpPr>
        <p:grpSpPr>
          <a:xfrm>
            <a:off x="3563346" y="6142792"/>
            <a:ext cx="7063161" cy="400110"/>
            <a:chOff x="3662077" y="6479338"/>
            <a:chExt cx="7063161" cy="400110"/>
          </a:xfrm>
        </p:grpSpPr>
        <p:sp>
          <p:nvSpPr>
            <p:cNvPr id="4" name="TextBox 3">
              <a:extLst>
                <a:ext uri="{FF2B5EF4-FFF2-40B4-BE49-F238E27FC236}">
                  <a16:creationId xmlns:a16="http://schemas.microsoft.com/office/drawing/2014/main" id="{62491BCA-FD5E-4283-B796-D73308C15B8E}"/>
                </a:ext>
              </a:extLst>
            </p:cNvPr>
            <p:cNvSpPr txBox="1"/>
            <p:nvPr/>
          </p:nvSpPr>
          <p:spPr>
            <a:xfrm>
              <a:off x="3662077" y="6479338"/>
              <a:ext cx="6760991" cy="400110"/>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a:t>Click on the speech bubble to see the </a:t>
              </a:r>
              <a:r>
                <a:rPr lang="en-US" sz="2000" b="1" dirty="0"/>
                <a:t>demonstrative adjective</a:t>
              </a:r>
            </a:p>
          </p:txBody>
        </p:sp>
        <p:pic>
          <p:nvPicPr>
            <p:cNvPr id="6" name="Graphic 5" descr="Right pointing backhand index with solid fill">
              <a:extLst>
                <a:ext uri="{FF2B5EF4-FFF2-40B4-BE49-F238E27FC236}">
                  <a16:creationId xmlns:a16="http://schemas.microsoft.com/office/drawing/2014/main" id="{80A0D00C-1D9E-4838-8FEE-2A8788C2CF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362829">
              <a:off x="10338450" y="6488277"/>
              <a:ext cx="386788" cy="38678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sp>
        <p:nvSpPr>
          <p:cNvPr id="12" name="TextBox 11">
            <a:extLst>
              <a:ext uri="{FF2B5EF4-FFF2-40B4-BE49-F238E27FC236}">
                <a16:creationId xmlns:a16="http://schemas.microsoft.com/office/drawing/2014/main" id="{DA943C89-E93E-48E0-9895-0862289A1395}"/>
              </a:ext>
            </a:extLst>
          </p:cNvPr>
          <p:cNvSpPr txBox="1"/>
          <p:nvPr/>
        </p:nvSpPr>
        <p:spPr>
          <a:xfrm>
            <a:off x="588284" y="1698483"/>
            <a:ext cx="778776" cy="461665"/>
          </a:xfrm>
          <a:prstGeom prst="rect">
            <a:avLst/>
          </a:prstGeom>
          <a:noFill/>
        </p:spPr>
        <p:txBody>
          <a:bodyPr wrap="square" rtlCol="0">
            <a:spAutoFit/>
          </a:bodyPr>
          <a:lstStyle/>
          <a:p>
            <a:pPr algn="ctr"/>
            <a:r>
              <a:rPr lang="en-US" sz="2400" b="1" dirty="0">
                <a:solidFill>
                  <a:schemeClr val="accent6">
                    <a:lumMod val="75000"/>
                  </a:schemeClr>
                </a:solidFill>
              </a:rPr>
              <a:t>this</a:t>
            </a:r>
          </a:p>
        </p:txBody>
      </p:sp>
      <p:sp>
        <p:nvSpPr>
          <p:cNvPr id="21" name="TextBox 20">
            <a:extLst>
              <a:ext uri="{FF2B5EF4-FFF2-40B4-BE49-F238E27FC236}">
                <a16:creationId xmlns:a16="http://schemas.microsoft.com/office/drawing/2014/main" id="{78150D24-FD5A-4B65-8831-155290214983}"/>
              </a:ext>
            </a:extLst>
          </p:cNvPr>
          <p:cNvSpPr txBox="1"/>
          <p:nvPr/>
        </p:nvSpPr>
        <p:spPr>
          <a:xfrm>
            <a:off x="10632504" y="2132856"/>
            <a:ext cx="778776" cy="461665"/>
          </a:xfrm>
          <a:prstGeom prst="rect">
            <a:avLst/>
          </a:prstGeom>
          <a:noFill/>
        </p:spPr>
        <p:txBody>
          <a:bodyPr wrap="square" rtlCol="0">
            <a:spAutoFit/>
          </a:bodyPr>
          <a:lstStyle/>
          <a:p>
            <a:pPr algn="ctr"/>
            <a:r>
              <a:rPr lang="en-US" sz="2400" b="1" dirty="0">
                <a:solidFill>
                  <a:schemeClr val="accent6">
                    <a:lumMod val="75000"/>
                  </a:schemeClr>
                </a:solidFill>
              </a:rPr>
              <a:t>that</a:t>
            </a:r>
          </a:p>
        </p:txBody>
      </p:sp>
      <p:pic>
        <p:nvPicPr>
          <p:cNvPr id="3" name="Picture 2" descr="A group of men standing in front of a computer&#10;&#10;Description automatically generated with low confidence">
            <a:extLst>
              <a:ext uri="{FF2B5EF4-FFF2-40B4-BE49-F238E27FC236}">
                <a16:creationId xmlns:a16="http://schemas.microsoft.com/office/drawing/2014/main" id="{26EEEC38-2238-430F-8D3A-6990D8D50016}"/>
              </a:ext>
            </a:extLst>
          </p:cNvPr>
          <p:cNvPicPr>
            <a:picLocks noChangeAspect="1"/>
          </p:cNvPicPr>
          <p:nvPr/>
        </p:nvPicPr>
        <p:blipFill rotWithShape="1">
          <a:blip r:embed="rId7">
            <a:extLst>
              <a:ext uri="{28A0092B-C50C-407E-A947-70E740481C1C}">
                <a14:useLocalDpi xmlns:a14="http://schemas.microsoft.com/office/drawing/2010/main" val="0"/>
              </a:ext>
            </a:extLst>
          </a:blip>
          <a:srcRect l="17664" t="3786" r="67389" b="32118"/>
          <a:stretch/>
        </p:blipFill>
        <p:spPr>
          <a:xfrm>
            <a:off x="2428573" y="2492896"/>
            <a:ext cx="1651203" cy="3302546"/>
          </a:xfrm>
          <a:prstGeom prst="rect">
            <a:avLst/>
          </a:prstGeom>
        </p:spPr>
      </p:pic>
    </p:spTree>
    <p:extLst>
      <p:ext uri="{BB962C8B-B14F-4D97-AF65-F5344CB8AC3E}">
        <p14:creationId xmlns:p14="http://schemas.microsoft.com/office/powerpoint/2010/main" val="25950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par>
                          <p:cTn id="23" fill="hold">
                            <p:stCondLst>
                              <p:cond delay="3000"/>
                            </p:stCondLst>
                            <p:childTnLst>
                              <p:par>
                                <p:cTn id="24" presetID="22" presetClass="entr" presetSubtype="4" fill="hold" grpId="0" nodeType="after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1000"/>
                                        <p:tgtEl>
                                          <p:spTgt spid="14"/>
                                        </p:tgtEl>
                                      </p:cBhvr>
                                    </p:animEffect>
                                  </p:childTnLst>
                                </p:cTn>
                              </p:par>
                            </p:childTnLst>
                          </p:cTn>
                        </p:par>
                        <p:par>
                          <p:cTn id="27" fill="hold">
                            <p:stCondLst>
                              <p:cond delay="475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8"/>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childTnLst>
                          </p:cTn>
                        </p:par>
                      </p:childTnLst>
                    </p:cTn>
                  </p:par>
                </p:childTnLst>
              </p:cTn>
              <p:nextCondLst>
                <p:cond evt="onClick" delay="0">
                  <p:tgtEl>
                    <p:spTgt spid="14"/>
                  </p:tgtEl>
                </p:cond>
              </p:nextCondLst>
            </p:seq>
          </p:childTnLst>
        </p:cTn>
      </p:par>
    </p:tnLst>
    <p:bldLst>
      <p:bldP spid="18" grpId="0" animBg="1"/>
      <p:bldP spid="14" grpId="0" animBg="1"/>
      <p:bldP spid="1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B29EEE-0D92-4D14-B0EB-CF0AF5B1BC2F}"/>
              </a:ext>
            </a:extLst>
          </p:cNvPr>
          <p:cNvPicPr>
            <a:picLocks noChangeAspect="1"/>
          </p:cNvPicPr>
          <p:nvPr/>
        </p:nvPicPr>
        <p:blipFill>
          <a:blip r:embed="rId3"/>
          <a:stretch>
            <a:fillRect/>
          </a:stretch>
        </p:blipFill>
        <p:spPr>
          <a:xfrm>
            <a:off x="3841086" y="1313816"/>
            <a:ext cx="4509827" cy="4032448"/>
          </a:xfrm>
          <a:prstGeom prst="rect">
            <a:avLst/>
          </a:prstGeom>
          <a:effectLst>
            <a:outerShdw blurRad="50800" dist="38100" dir="2700000" algn="tl" rotWithShape="0">
              <a:prstClr val="black">
                <a:alpha val="40000"/>
              </a:prstClr>
            </a:outerShdw>
          </a:effectLst>
        </p:spPr>
      </p:pic>
      <p:sp>
        <p:nvSpPr>
          <p:cNvPr id="8" name="Freeform: Shape 7">
            <a:extLst>
              <a:ext uri="{FF2B5EF4-FFF2-40B4-BE49-F238E27FC236}">
                <a16:creationId xmlns:a16="http://schemas.microsoft.com/office/drawing/2014/main" id="{32C2A21E-7F9A-40A1-8867-CAD8ADB4E58B}"/>
              </a:ext>
            </a:extLst>
          </p:cNvPr>
          <p:cNvSpPr/>
          <p:nvPr/>
        </p:nvSpPr>
        <p:spPr>
          <a:xfrm>
            <a:off x="2711624"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a:p>
        </p:txBody>
      </p:sp>
      <p:sp>
        <p:nvSpPr>
          <p:cNvPr id="9" name="Hexagon 8">
            <a:extLst>
              <a:ext uri="{FF2B5EF4-FFF2-40B4-BE49-F238E27FC236}">
                <a16:creationId xmlns:a16="http://schemas.microsoft.com/office/drawing/2014/main" id="{F5183245-1A25-4295-A3E7-C0850A7C1334}"/>
              </a:ext>
            </a:extLst>
          </p:cNvPr>
          <p:cNvSpPr>
            <a:spLocks noChangeAspect="1"/>
          </p:cNvSpPr>
          <p:nvPr/>
        </p:nvSpPr>
        <p:spPr>
          <a:xfrm>
            <a:off x="2961365" y="188639"/>
            <a:ext cx="6408712" cy="594360"/>
          </a:xfrm>
          <a:prstGeom prst="hexagon">
            <a:avLst/>
          </a:prstGeom>
          <a:solidFill>
            <a:srgbClr val="D8F3FC"/>
          </a:solidFill>
          <a:ln>
            <a:solidFill>
              <a:schemeClr val="accent2">
                <a:lumMod val="75000"/>
              </a:schemeClr>
            </a:solid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Conversation at a Toy Shop</a:t>
            </a:r>
          </a:p>
        </p:txBody>
      </p:sp>
      <p:sp>
        <p:nvSpPr>
          <p:cNvPr id="10" name="Freeform: Shape 9">
            <a:extLst>
              <a:ext uri="{FF2B5EF4-FFF2-40B4-BE49-F238E27FC236}">
                <a16:creationId xmlns:a16="http://schemas.microsoft.com/office/drawing/2014/main" id="{151232AE-3D51-46CF-BB90-E13CA7FCB4B1}"/>
              </a:ext>
            </a:extLst>
          </p:cNvPr>
          <p:cNvSpPr/>
          <p:nvPr/>
        </p:nvSpPr>
        <p:spPr>
          <a:xfrm flipH="1">
            <a:off x="8904312" y="131858"/>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a:p>
        </p:txBody>
      </p:sp>
      <p:sp>
        <p:nvSpPr>
          <p:cNvPr id="18" name="Speech Bubble: Rectangle with Corners Rounded 17">
            <a:extLst>
              <a:ext uri="{FF2B5EF4-FFF2-40B4-BE49-F238E27FC236}">
                <a16:creationId xmlns:a16="http://schemas.microsoft.com/office/drawing/2014/main" id="{B98DB10C-74B9-44E9-B6AF-15E1428FAA5C}"/>
              </a:ext>
            </a:extLst>
          </p:cNvPr>
          <p:cNvSpPr/>
          <p:nvPr/>
        </p:nvSpPr>
        <p:spPr>
          <a:xfrm flipH="1">
            <a:off x="9619817" y="1000606"/>
            <a:ext cx="2387317" cy="1189800"/>
          </a:xfrm>
          <a:prstGeom prst="wedgeRoundRectCallout">
            <a:avLst>
              <a:gd name="adj1" fmla="val 51999"/>
              <a:gd name="adj2" fmla="val 85257"/>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b="1" dirty="0">
                <a:solidFill>
                  <a:schemeClr val="tx1"/>
                </a:solidFill>
                <a:effectLst/>
                <a:latin typeface="Calibri" panose="020F0502020204030204" pitchFamily="34" charset="0"/>
                <a:ea typeface="Calibri" panose="020F0502020204030204" pitchFamily="34" charset="0"/>
              </a:rPr>
              <a:t>Shopkeeper: </a:t>
            </a:r>
            <a:r>
              <a:rPr lang="en-IE" sz="2400" dirty="0">
                <a:solidFill>
                  <a:schemeClr val="tx1"/>
                </a:solidFill>
                <a:effectLst/>
                <a:latin typeface="Calibri" panose="020F0502020204030204" pitchFamily="34" charset="0"/>
                <a:ea typeface="Calibri" panose="020F0502020204030204" pitchFamily="34" charset="0"/>
              </a:rPr>
              <a:t>______ ones?</a:t>
            </a:r>
            <a:endParaRPr lang="en-US" sz="2000" dirty="0">
              <a:solidFill>
                <a:schemeClr val="tx1"/>
              </a:solidFill>
              <a:effectLst/>
              <a:latin typeface="Calibri" panose="020F0502020204030204" pitchFamily="34" charset="0"/>
              <a:ea typeface="Calibri" panose="020F0502020204030204" pitchFamily="34" charset="0"/>
            </a:endParaRPr>
          </a:p>
        </p:txBody>
      </p:sp>
      <p:pic>
        <p:nvPicPr>
          <p:cNvPr id="3" name="Picture 2" descr="A group of men standing in front of a computer&#10;&#10;Description automatically generated with low confidence">
            <a:extLst>
              <a:ext uri="{FF2B5EF4-FFF2-40B4-BE49-F238E27FC236}">
                <a16:creationId xmlns:a16="http://schemas.microsoft.com/office/drawing/2014/main" id="{26EEEC38-2238-430F-8D3A-6990D8D50016}"/>
              </a:ext>
            </a:extLst>
          </p:cNvPr>
          <p:cNvPicPr>
            <a:picLocks noChangeAspect="1"/>
          </p:cNvPicPr>
          <p:nvPr/>
        </p:nvPicPr>
        <p:blipFill rotWithShape="1">
          <a:blip r:embed="rId4">
            <a:extLst>
              <a:ext uri="{28A0092B-C50C-407E-A947-70E740481C1C}">
                <a14:useLocalDpi xmlns:a14="http://schemas.microsoft.com/office/drawing/2010/main" val="0"/>
              </a:ext>
            </a:extLst>
          </a:blip>
          <a:srcRect l="44928" t="3828" r="40125" b="32076"/>
          <a:stretch/>
        </p:blipFill>
        <p:spPr>
          <a:xfrm flipH="1">
            <a:off x="7497308" y="1729211"/>
            <a:ext cx="2197750" cy="4395689"/>
          </a:xfrm>
          <a:prstGeom prst="rect">
            <a:avLst/>
          </a:prstGeom>
        </p:spPr>
      </p:pic>
      <p:sp>
        <p:nvSpPr>
          <p:cNvPr id="15" name="Speech Bubble: Rectangle with Corners Rounded 14">
            <a:extLst>
              <a:ext uri="{FF2B5EF4-FFF2-40B4-BE49-F238E27FC236}">
                <a16:creationId xmlns:a16="http://schemas.microsoft.com/office/drawing/2014/main" id="{0143FF93-BA5B-478D-A0AD-5D976467D2CA}"/>
              </a:ext>
            </a:extLst>
          </p:cNvPr>
          <p:cNvSpPr/>
          <p:nvPr/>
        </p:nvSpPr>
        <p:spPr>
          <a:xfrm flipH="1">
            <a:off x="418038" y="1313816"/>
            <a:ext cx="2265966" cy="1530984"/>
          </a:xfrm>
          <a:prstGeom prst="wedgeRoundRectCallout">
            <a:avLst>
              <a:gd name="adj1" fmla="val -25070"/>
              <a:gd name="adj2" fmla="val 81202"/>
              <a:gd name="adj3" fmla="val 16667"/>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4300" algn="ctr"/>
            <a:r>
              <a:rPr lang="en-IE" sz="2400" b="1" dirty="0">
                <a:solidFill>
                  <a:schemeClr val="tx1"/>
                </a:solidFill>
                <a:effectLst/>
                <a:latin typeface="Calibri" panose="020F0502020204030204" pitchFamily="34" charset="0"/>
                <a:ea typeface="Calibri" panose="020F0502020204030204" pitchFamily="34" charset="0"/>
              </a:rPr>
              <a:t>Vinay: </a:t>
            </a:r>
            <a:r>
              <a:rPr lang="en-IE" sz="2400" dirty="0">
                <a:solidFill>
                  <a:schemeClr val="tx1"/>
                </a:solidFill>
                <a:effectLst/>
                <a:latin typeface="Calibri" panose="020F0502020204030204" pitchFamily="34" charset="0"/>
                <a:ea typeface="Calibri" panose="020F0502020204030204" pitchFamily="34" charset="0"/>
              </a:rPr>
              <a:t>I like _____ blue cars the most.</a:t>
            </a:r>
            <a:endParaRPr lang="en-US" sz="2400" dirty="0">
              <a:solidFill>
                <a:schemeClr val="tx1"/>
              </a:solidFill>
              <a:effectLst/>
              <a:latin typeface="Calibri" panose="020F0502020204030204" pitchFamily="34" charset="0"/>
              <a:ea typeface="Calibri" panose="020F0502020204030204" pitchFamily="34" charset="0"/>
            </a:endParaRPr>
          </a:p>
        </p:txBody>
      </p:sp>
      <p:pic>
        <p:nvPicPr>
          <p:cNvPr id="4" name="Picture 3" descr="A toy figurine of a child&#10;&#10;Description automatically generated with low confidence">
            <a:extLst>
              <a:ext uri="{FF2B5EF4-FFF2-40B4-BE49-F238E27FC236}">
                <a16:creationId xmlns:a16="http://schemas.microsoft.com/office/drawing/2014/main" id="{A1C85FB0-ACFD-4FC6-9149-6EEBE8480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9193" y="3427581"/>
            <a:ext cx="1818415" cy="3115058"/>
          </a:xfrm>
          <a:prstGeom prst="rect">
            <a:avLst/>
          </a:prstGeom>
        </p:spPr>
      </p:pic>
      <p:sp>
        <p:nvSpPr>
          <p:cNvPr id="19" name="TextBox 18">
            <a:extLst>
              <a:ext uri="{FF2B5EF4-FFF2-40B4-BE49-F238E27FC236}">
                <a16:creationId xmlns:a16="http://schemas.microsoft.com/office/drawing/2014/main" id="{62CC4BD4-5D62-4B19-81E9-00EB38F7186F}"/>
              </a:ext>
            </a:extLst>
          </p:cNvPr>
          <p:cNvSpPr txBox="1"/>
          <p:nvPr/>
        </p:nvSpPr>
        <p:spPr>
          <a:xfrm>
            <a:off x="3374149" y="6153606"/>
            <a:ext cx="6760991" cy="400110"/>
          </a:xfrm>
          <a:prstGeom prst="rect">
            <a:avLst/>
          </a:prstGeom>
          <a:solidFill>
            <a:srgbClr val="FBEDC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t>Click on the speech bubble to see the </a:t>
            </a:r>
            <a:r>
              <a:rPr lang="en-US" sz="2000" b="1" dirty="0"/>
              <a:t>demonstrative adjective</a:t>
            </a:r>
          </a:p>
        </p:txBody>
      </p:sp>
      <p:pic>
        <p:nvPicPr>
          <p:cNvPr id="20" name="Graphic 19" descr="Right pointing backhand index with solid fill">
            <a:extLst>
              <a:ext uri="{FF2B5EF4-FFF2-40B4-BE49-F238E27FC236}">
                <a16:creationId xmlns:a16="http://schemas.microsoft.com/office/drawing/2014/main" id="{C123FF3B-AC5D-4EBE-822F-764F9569260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362829">
            <a:off x="10134647" y="6162545"/>
            <a:ext cx="386788" cy="38678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
        <p:nvSpPr>
          <p:cNvPr id="21" name="TextBox 20">
            <a:extLst>
              <a:ext uri="{FF2B5EF4-FFF2-40B4-BE49-F238E27FC236}">
                <a16:creationId xmlns:a16="http://schemas.microsoft.com/office/drawing/2014/main" id="{38ED3D45-E52B-4282-A3C7-3421BEC0FD3D}"/>
              </a:ext>
            </a:extLst>
          </p:cNvPr>
          <p:cNvSpPr txBox="1"/>
          <p:nvPr/>
        </p:nvSpPr>
        <p:spPr>
          <a:xfrm>
            <a:off x="629805" y="1848475"/>
            <a:ext cx="998776" cy="461665"/>
          </a:xfrm>
          <a:prstGeom prst="rect">
            <a:avLst/>
          </a:prstGeom>
          <a:noFill/>
        </p:spPr>
        <p:txBody>
          <a:bodyPr wrap="square" rtlCol="0">
            <a:spAutoFit/>
          </a:bodyPr>
          <a:lstStyle/>
          <a:p>
            <a:pPr algn="ctr"/>
            <a:r>
              <a:rPr lang="en-US" sz="2400" b="1" dirty="0">
                <a:solidFill>
                  <a:schemeClr val="accent6">
                    <a:lumMod val="75000"/>
                  </a:schemeClr>
                </a:solidFill>
              </a:rPr>
              <a:t>those</a:t>
            </a:r>
          </a:p>
        </p:txBody>
      </p:sp>
      <p:sp>
        <p:nvSpPr>
          <p:cNvPr id="22" name="TextBox 21">
            <a:extLst>
              <a:ext uri="{FF2B5EF4-FFF2-40B4-BE49-F238E27FC236}">
                <a16:creationId xmlns:a16="http://schemas.microsoft.com/office/drawing/2014/main" id="{06A89273-0941-4425-BA84-8B45F66FF3DA}"/>
              </a:ext>
            </a:extLst>
          </p:cNvPr>
          <p:cNvSpPr txBox="1"/>
          <p:nvPr/>
        </p:nvSpPr>
        <p:spPr>
          <a:xfrm>
            <a:off x="9806637" y="1538901"/>
            <a:ext cx="998776" cy="461665"/>
          </a:xfrm>
          <a:prstGeom prst="rect">
            <a:avLst/>
          </a:prstGeom>
          <a:noFill/>
        </p:spPr>
        <p:txBody>
          <a:bodyPr wrap="square" rtlCol="0">
            <a:spAutoFit/>
          </a:bodyPr>
          <a:lstStyle/>
          <a:p>
            <a:pPr algn="ctr"/>
            <a:r>
              <a:rPr lang="en-US" sz="2400" b="1" dirty="0">
                <a:solidFill>
                  <a:schemeClr val="accent6">
                    <a:lumMod val="75000"/>
                  </a:schemeClr>
                </a:solidFill>
              </a:rPr>
              <a:t>These</a:t>
            </a:r>
          </a:p>
        </p:txBody>
      </p:sp>
    </p:spTree>
    <p:extLst>
      <p:ext uri="{BB962C8B-B14F-4D97-AF65-F5344CB8AC3E}">
        <p14:creationId xmlns:p14="http://schemas.microsoft.com/office/powerpoint/2010/main" val="3099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1000"/>
                                        <p:tgtEl>
                                          <p:spTgt spid="1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par>
                          <p:cTn id="18" fill="hold">
                            <p:stCondLst>
                              <p:cond delay="3000"/>
                            </p:stCondLst>
                            <p:childTnLst>
                              <p:par>
                                <p:cTn id="19" presetID="42" presetClass="entr" presetSubtype="0" fill="hold" nodeType="afterEffect">
                                  <p:stCondLst>
                                    <p:cond delay="75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475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000"/>
                                        <p:tgtEl>
                                          <p:spTgt spid="21"/>
                                        </p:tgtEl>
                                      </p:cBhvr>
                                    </p:animEffect>
                                  </p:childTnLst>
                                </p:cTn>
                              </p:par>
                            </p:childTnLst>
                          </p:cTn>
                        </p:par>
                      </p:childTnLst>
                    </p:cTn>
                  </p:par>
                </p:childTnLst>
              </p:cTn>
              <p:nextCondLst>
                <p:cond evt="onClick" delay="0">
                  <p:tgtEl>
                    <p:spTgt spid="15"/>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1000"/>
                                        <p:tgtEl>
                                          <p:spTgt spid="22"/>
                                        </p:tgtEl>
                                      </p:cBhvr>
                                    </p:animEffect>
                                  </p:childTnLst>
                                </p:cTn>
                              </p:par>
                            </p:childTnLst>
                          </p:cTn>
                        </p:par>
                      </p:childTnLst>
                    </p:cTn>
                  </p:par>
                </p:childTnLst>
              </p:cTn>
              <p:nextCondLst>
                <p:cond evt="onClick" delay="0">
                  <p:tgtEl>
                    <p:spTgt spid="18"/>
                  </p:tgtEl>
                </p:cond>
              </p:nextCondLst>
            </p:seq>
          </p:childTnLst>
        </p:cTn>
      </p:par>
    </p:tnLst>
    <p:bldLst>
      <p:bldP spid="18" grpId="0" animBg="1"/>
      <p:bldP spid="15"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2C2A21E-7F9A-40A1-8867-CAD8ADB4E58B}"/>
              </a:ext>
            </a:extLst>
          </p:cNvPr>
          <p:cNvSpPr/>
          <p:nvPr/>
        </p:nvSpPr>
        <p:spPr>
          <a:xfrm>
            <a:off x="2711624"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en-US"/>
          </a:p>
        </p:txBody>
      </p:sp>
      <p:sp>
        <p:nvSpPr>
          <p:cNvPr id="9" name="Hexagon 8">
            <a:extLst>
              <a:ext uri="{FF2B5EF4-FFF2-40B4-BE49-F238E27FC236}">
                <a16:creationId xmlns:a16="http://schemas.microsoft.com/office/drawing/2014/main" id="{F5183245-1A25-4295-A3E7-C0850A7C1334}"/>
              </a:ext>
            </a:extLst>
          </p:cNvPr>
          <p:cNvSpPr>
            <a:spLocks noChangeAspect="1"/>
          </p:cNvSpPr>
          <p:nvPr/>
        </p:nvSpPr>
        <p:spPr>
          <a:xfrm>
            <a:off x="2961365" y="188639"/>
            <a:ext cx="6408712" cy="594360"/>
          </a:xfrm>
          <a:prstGeom prst="hexagon">
            <a:avLst/>
          </a:prstGeom>
          <a:solidFill>
            <a:srgbClr val="FDE0DB"/>
          </a:solidFill>
          <a:ln>
            <a:solidFill>
              <a:schemeClr val="accent6">
                <a:lumMod val="75000"/>
              </a:schemeClr>
            </a:solidFill>
          </a:ln>
          <a:effectLst>
            <a:innerShdw blurRad="114300">
              <a:schemeClr val="accent6">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Conversation at a Toy Shop</a:t>
            </a:r>
          </a:p>
        </p:txBody>
      </p:sp>
      <p:sp>
        <p:nvSpPr>
          <p:cNvPr id="10" name="Freeform: Shape 9">
            <a:extLst>
              <a:ext uri="{FF2B5EF4-FFF2-40B4-BE49-F238E27FC236}">
                <a16:creationId xmlns:a16="http://schemas.microsoft.com/office/drawing/2014/main" id="{151232AE-3D51-46CF-BB90-E13CA7FCB4B1}"/>
              </a:ext>
            </a:extLst>
          </p:cNvPr>
          <p:cNvSpPr/>
          <p:nvPr/>
        </p:nvSpPr>
        <p:spPr>
          <a:xfrm flipH="1">
            <a:off x="8904312" y="131858"/>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en-US"/>
          </a:p>
        </p:txBody>
      </p:sp>
      <p:sp>
        <p:nvSpPr>
          <p:cNvPr id="18" name="Speech Bubble: Rectangle with Corners Rounded 17">
            <a:extLst>
              <a:ext uri="{FF2B5EF4-FFF2-40B4-BE49-F238E27FC236}">
                <a16:creationId xmlns:a16="http://schemas.microsoft.com/office/drawing/2014/main" id="{B98DB10C-74B9-44E9-B6AF-15E1428FAA5C}"/>
              </a:ext>
            </a:extLst>
          </p:cNvPr>
          <p:cNvSpPr/>
          <p:nvPr/>
        </p:nvSpPr>
        <p:spPr>
          <a:xfrm flipH="1">
            <a:off x="3074424" y="1312864"/>
            <a:ext cx="2953340" cy="871356"/>
          </a:xfrm>
          <a:prstGeom prst="wedgeRoundRectCallout">
            <a:avLst>
              <a:gd name="adj1" fmla="val -40213"/>
              <a:gd name="adj2" fmla="val 100776"/>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b="1" dirty="0">
                <a:solidFill>
                  <a:schemeClr val="tx1"/>
                </a:solidFill>
                <a:effectLst/>
                <a:latin typeface="Calibri" panose="020F0502020204030204" pitchFamily="34" charset="0"/>
                <a:ea typeface="Calibri" panose="020F0502020204030204" pitchFamily="34" charset="0"/>
              </a:rPr>
              <a:t>Shopkeeper: </a:t>
            </a:r>
            <a:r>
              <a:rPr lang="en-IE" sz="2400" dirty="0">
                <a:solidFill>
                  <a:schemeClr val="tx1"/>
                </a:solidFill>
                <a:effectLst/>
                <a:latin typeface="Calibri" panose="020F0502020204030204" pitchFamily="34" charset="0"/>
                <a:ea typeface="Calibri" panose="020F0502020204030204" pitchFamily="34" charset="0"/>
              </a:rPr>
              <a:t>They are for sixty rupees.</a:t>
            </a:r>
            <a:endParaRPr lang="en-US" sz="2400" dirty="0">
              <a:solidFill>
                <a:schemeClr val="tx1"/>
              </a:solidFill>
              <a:effectLst/>
              <a:latin typeface="Calibri" panose="020F0502020204030204" pitchFamily="34" charset="0"/>
              <a:ea typeface="Calibri" panose="020F0502020204030204" pitchFamily="34" charset="0"/>
            </a:endParaRPr>
          </a:p>
        </p:txBody>
      </p:sp>
      <p:pic>
        <p:nvPicPr>
          <p:cNvPr id="3" name="Picture 2" descr="A group of men standing in front of a computer&#10;&#10;Description automatically generated with low confidence">
            <a:extLst>
              <a:ext uri="{FF2B5EF4-FFF2-40B4-BE49-F238E27FC236}">
                <a16:creationId xmlns:a16="http://schemas.microsoft.com/office/drawing/2014/main" id="{26EEEC38-2238-430F-8D3A-6990D8D50016}"/>
              </a:ext>
            </a:extLst>
          </p:cNvPr>
          <p:cNvPicPr>
            <a:picLocks noChangeAspect="1"/>
          </p:cNvPicPr>
          <p:nvPr/>
        </p:nvPicPr>
        <p:blipFill rotWithShape="1">
          <a:blip r:embed="rId3">
            <a:extLst>
              <a:ext uri="{28A0092B-C50C-407E-A947-70E740481C1C}">
                <a14:useLocalDpi xmlns:a14="http://schemas.microsoft.com/office/drawing/2010/main" val="0"/>
              </a:ext>
            </a:extLst>
          </a:blip>
          <a:srcRect l="32332" t="3139" r="57788" b="32765"/>
          <a:stretch/>
        </p:blipFill>
        <p:spPr>
          <a:xfrm flipH="1">
            <a:off x="5587046" y="2073831"/>
            <a:ext cx="1452692" cy="4395689"/>
          </a:xfrm>
          <a:prstGeom prst="rect">
            <a:avLst/>
          </a:prstGeom>
        </p:spPr>
      </p:pic>
      <p:pic>
        <p:nvPicPr>
          <p:cNvPr id="12" name="Picture 6">
            <a:extLst>
              <a:ext uri="{FF2B5EF4-FFF2-40B4-BE49-F238E27FC236}">
                <a16:creationId xmlns:a16="http://schemas.microsoft.com/office/drawing/2014/main" id="{E6C7876E-F902-4591-9107-4C0D426858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1" b="-1220"/>
          <a:stretch/>
        </p:blipFill>
        <p:spPr bwMode="auto">
          <a:xfrm>
            <a:off x="925243" y="3505747"/>
            <a:ext cx="1361210" cy="2984517"/>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with Corners Rounded 14">
            <a:extLst>
              <a:ext uri="{FF2B5EF4-FFF2-40B4-BE49-F238E27FC236}">
                <a16:creationId xmlns:a16="http://schemas.microsoft.com/office/drawing/2014/main" id="{0143FF93-BA5B-478D-A0AD-5D976467D2CA}"/>
              </a:ext>
            </a:extLst>
          </p:cNvPr>
          <p:cNvSpPr/>
          <p:nvPr/>
        </p:nvSpPr>
        <p:spPr>
          <a:xfrm flipH="1">
            <a:off x="418038" y="1313816"/>
            <a:ext cx="2265966" cy="1530984"/>
          </a:xfrm>
          <a:prstGeom prst="wedgeRoundRectCallout">
            <a:avLst>
              <a:gd name="adj1" fmla="val -27701"/>
              <a:gd name="adj2" fmla="val 74710"/>
              <a:gd name="adj3" fmla="val 16667"/>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4300" algn="ctr"/>
            <a:r>
              <a:rPr lang="en-IE" sz="2400" b="1" dirty="0">
                <a:solidFill>
                  <a:schemeClr val="tx1"/>
                </a:solidFill>
                <a:effectLst/>
                <a:latin typeface="Calibri" panose="020F0502020204030204" pitchFamily="34" charset="0"/>
                <a:ea typeface="Calibri" panose="020F0502020204030204" pitchFamily="34" charset="0"/>
              </a:rPr>
              <a:t>Vinay: </a:t>
            </a:r>
            <a:r>
              <a:rPr lang="en-IE" sz="2400" dirty="0">
                <a:solidFill>
                  <a:schemeClr val="tx1"/>
                </a:solidFill>
                <a:effectLst/>
                <a:latin typeface="Calibri" panose="020F0502020204030204" pitchFamily="34" charset="0"/>
                <a:ea typeface="Calibri" panose="020F0502020204030204" pitchFamily="34" charset="0"/>
              </a:rPr>
              <a:t>Yes. How much are they for?</a:t>
            </a:r>
            <a:endParaRPr lang="en-US" sz="2400" dirty="0">
              <a:solidFill>
                <a:schemeClr val="tx1"/>
              </a:solidFill>
              <a:effectLst/>
              <a:latin typeface="Calibri" panose="020F0502020204030204" pitchFamily="34" charset="0"/>
              <a:ea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42CF6F18-0C7C-4C4C-AA28-C429239FCF36}"/>
              </a:ext>
            </a:extLst>
          </p:cNvPr>
          <p:cNvSpPr/>
          <p:nvPr/>
        </p:nvSpPr>
        <p:spPr>
          <a:xfrm flipH="1">
            <a:off x="2838563" y="2844800"/>
            <a:ext cx="2167900" cy="1284166"/>
          </a:xfrm>
          <a:prstGeom prst="wedgeRoundRectCallout">
            <a:avLst>
              <a:gd name="adj1" fmla="val 71248"/>
              <a:gd name="adj2" fmla="val 38660"/>
              <a:gd name="adj3" fmla="val 16667"/>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114300" algn="ctr">
              <a:spcBef>
                <a:spcPts val="0"/>
              </a:spcBef>
              <a:spcAft>
                <a:spcPts val="0"/>
              </a:spcAft>
            </a:pPr>
            <a:r>
              <a:rPr lang="en-IE" sz="2400" dirty="0">
                <a:solidFill>
                  <a:schemeClr val="tx1"/>
                </a:solidFill>
                <a:effectLst/>
                <a:latin typeface="Calibri" panose="020F0502020204030204" pitchFamily="34" charset="0"/>
                <a:ea typeface="Calibri" panose="020F0502020204030204" pitchFamily="34" charset="0"/>
              </a:rPr>
              <a:t>That’s fine. I’ll take them. </a:t>
            </a:r>
            <a:endParaRPr lang="en-US" sz="2000" dirty="0">
              <a:solidFill>
                <a:schemeClr val="tx1"/>
              </a:solidFill>
              <a:effectLst/>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31BB8F98-F6A1-44DE-8E1D-134DDCD5F2CE}"/>
              </a:ext>
            </a:extLst>
          </p:cNvPr>
          <p:cNvPicPr>
            <a:picLocks noChangeAspect="1"/>
          </p:cNvPicPr>
          <p:nvPr/>
        </p:nvPicPr>
        <p:blipFill>
          <a:blip r:embed="rId5"/>
          <a:stretch>
            <a:fillRect/>
          </a:stretch>
        </p:blipFill>
        <p:spPr>
          <a:xfrm>
            <a:off x="7297446" y="1656324"/>
            <a:ext cx="4509827" cy="40324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95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476672"/>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1965725979"/>
              </p:ext>
            </p:extLst>
          </p:nvPr>
        </p:nvGraphicFramePr>
        <p:xfrm>
          <a:off x="1127448" y="1200938"/>
          <a:ext cx="9937104" cy="2732118"/>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r>
                        <a:rPr lang="en-IN" sz="900" dirty="0"/>
                        <a:t>https://www.freepik.com/free-vector/pink-frame-with-children-toys_4537258.htm (Attribution – </a:t>
                      </a:r>
                      <a:r>
                        <a:rPr lang="en-IN" sz="900" dirty="0" err="1"/>
                        <a:t>brgfx</a:t>
                      </a:r>
                      <a:r>
                        <a:rPr lang="en-IN" sz="900" dirty="0"/>
                        <a:t>)</a:t>
                      </a:r>
                    </a:p>
                  </a:txBody>
                  <a:tcPr/>
                </a:tc>
                <a:extLst>
                  <a:ext uri="{0D108BD9-81ED-4DB2-BD59-A6C34878D82A}">
                    <a16:rowId xmlns:a16="http://schemas.microsoft.com/office/drawing/2014/main" val="10001"/>
                  </a:ext>
                </a:extLst>
              </a:tr>
              <a:tr h="389313">
                <a:tc>
                  <a:txBody>
                    <a:bodyPr/>
                    <a:lstStyle/>
                    <a:p>
                      <a:r>
                        <a:rPr lang="en-IN" sz="900" dirty="0"/>
                        <a:t>2 - 6</a:t>
                      </a:r>
                    </a:p>
                  </a:txBody>
                  <a:tcPr/>
                </a:tc>
                <a:tc>
                  <a:txBody>
                    <a:bodyPr/>
                    <a:lstStyle/>
                    <a:p>
                      <a:endParaRPr lang="en-IN" sz="900" dirty="0"/>
                    </a:p>
                  </a:txBody>
                  <a:tcPr/>
                </a:tc>
                <a:tc>
                  <a:txBody>
                    <a:bodyPr/>
                    <a:lstStyle/>
                    <a:p>
                      <a:r>
                        <a:rPr lang="en-IN" sz="900" dirty="0"/>
                        <a:t>https://www.freepik.com/free-vector/collection-toy-vehicles_974565.htm (Attribution – </a:t>
                      </a:r>
                      <a:r>
                        <a:rPr lang="en-IN" sz="900" dirty="0" err="1"/>
                        <a:t>freepik</a:t>
                      </a:r>
                      <a:r>
                        <a:rPr lang="en-IN" sz="900" dirty="0"/>
                        <a:t>)</a:t>
                      </a:r>
                    </a:p>
                  </a:txBody>
                  <a:tcPr/>
                </a:tc>
                <a:extLst>
                  <a:ext uri="{0D108BD9-81ED-4DB2-BD59-A6C34878D82A}">
                    <a16:rowId xmlns:a16="http://schemas.microsoft.com/office/drawing/2014/main" val="10002"/>
                  </a:ext>
                </a:extLst>
              </a:tr>
              <a:tr h="389313">
                <a:tc>
                  <a:txBody>
                    <a:bodyPr/>
                    <a:lstStyle/>
                    <a:p>
                      <a:r>
                        <a:rPr lang="en-IN" sz="900" dirty="0"/>
                        <a:t>2, 4</a:t>
                      </a:r>
                    </a:p>
                  </a:txBody>
                  <a:tcPr/>
                </a:tc>
                <a:tc>
                  <a:txBody>
                    <a:bodyPr/>
                    <a:lstStyle/>
                    <a:p>
                      <a:endParaRPr lang="en-IN" sz="900" dirty="0"/>
                    </a:p>
                  </a:txBody>
                  <a:tcPr/>
                </a:tc>
                <a:tc>
                  <a:txBody>
                    <a:bodyPr/>
                    <a:lstStyle/>
                    <a:p>
                      <a:r>
                        <a:rPr lang="en-IN" sz="900" dirty="0"/>
                        <a:t>https://www.freepik.com/free-vector/two-boy-characters-with-happy-face_4955111.htm (Attribution – </a:t>
                      </a:r>
                      <a:r>
                        <a:rPr lang="en-IN" sz="900" dirty="0" err="1"/>
                        <a:t>brgfx</a:t>
                      </a:r>
                      <a:r>
                        <a:rPr lang="en-IN" sz="900" dirty="0"/>
                        <a:t>)</a:t>
                      </a:r>
                    </a:p>
                  </a:txBody>
                  <a:tcPr/>
                </a:tc>
                <a:extLst>
                  <a:ext uri="{0D108BD9-81ED-4DB2-BD59-A6C34878D82A}">
                    <a16:rowId xmlns:a16="http://schemas.microsoft.com/office/drawing/2014/main" val="10003"/>
                  </a:ext>
                </a:extLst>
              </a:tr>
              <a:tr h="389313">
                <a:tc>
                  <a:txBody>
                    <a:bodyPr/>
                    <a:lstStyle/>
                    <a:p>
                      <a:r>
                        <a:rPr lang="en-IN" sz="900" dirty="0"/>
                        <a:t>3, 6</a:t>
                      </a:r>
                    </a:p>
                  </a:txBody>
                  <a:tcPr/>
                </a:tc>
                <a:tc>
                  <a:txBody>
                    <a:bodyPr/>
                    <a:lstStyle/>
                    <a:p>
                      <a:endParaRPr lang="en-IN" sz="900" dirty="0"/>
                    </a:p>
                  </a:txBody>
                  <a:tcPr/>
                </a:tc>
                <a:tc>
                  <a:txBody>
                    <a:bodyPr/>
                    <a:lstStyle/>
                    <a:p>
                      <a:r>
                        <a:rPr lang="en-IN" sz="900" dirty="0">
                          <a:hlinkClick r:id="rId3"/>
                        </a:rPr>
                        <a:t>https://www.hiclipart.com/free-transparent-background-png-clipart-izoeq</a:t>
                      </a:r>
                      <a:endParaRPr lang="en-IN" sz="900" dirty="0"/>
                    </a:p>
                  </a:txBody>
                  <a:tcPr/>
                </a:tc>
                <a:extLst>
                  <a:ext uri="{0D108BD9-81ED-4DB2-BD59-A6C34878D82A}">
                    <a16:rowId xmlns:a16="http://schemas.microsoft.com/office/drawing/2014/main" val="10004"/>
                  </a:ext>
                </a:extLst>
              </a:tr>
              <a:tr h="389313">
                <a:tc>
                  <a:txBody>
                    <a:bodyPr/>
                    <a:lstStyle/>
                    <a:p>
                      <a:r>
                        <a:rPr lang="en-IN" sz="900" dirty="0"/>
                        <a:t>3 - 6</a:t>
                      </a:r>
                    </a:p>
                  </a:txBody>
                  <a:tcPr/>
                </a:tc>
                <a:tc>
                  <a:txBody>
                    <a:bodyPr/>
                    <a:lstStyle/>
                    <a:p>
                      <a:endParaRPr lang="en-IN" sz="900" dirty="0"/>
                    </a:p>
                  </a:txBody>
                  <a:tcPr/>
                </a:tc>
                <a:tc>
                  <a:txBody>
                    <a:bodyPr/>
                    <a:lstStyle/>
                    <a:p>
                      <a:r>
                        <a:rPr lang="en-IN" sz="900" dirty="0"/>
                        <a:t>https://www.freepik.com/free-vector/cartoon-boy-character-template_4175458</a:t>
                      </a:r>
                      <a:r>
                        <a:rPr lang="en-IN" sz="900"/>
                        <a:t>.htm </a:t>
                      </a:r>
                      <a:r>
                        <a:rPr lang="en-IN" sz="900" dirty="0"/>
                        <a:t>(Attribution – </a:t>
                      </a:r>
                      <a:r>
                        <a:rPr lang="en-US" sz="900" b="0" i="0" u="none" strike="noStrike" dirty="0" err="1">
                          <a:solidFill>
                            <a:srgbClr val="0D60C8"/>
                          </a:solidFill>
                          <a:effectLst/>
                          <a:latin typeface="Proxima Nova"/>
                        </a:rPr>
                        <a:t>pikisuperstar</a:t>
                      </a:r>
                      <a:r>
                        <a:rPr lang="en-IN" sz="900" b="0" i="0" u="none" strike="noStrike" dirty="0">
                          <a:solidFill>
                            <a:srgbClr val="0D60C8"/>
                          </a:solidFill>
                          <a:effectLst/>
                          <a:latin typeface="Proxima Nova"/>
                        </a:rPr>
                        <a:t>)</a:t>
                      </a:r>
                      <a:endParaRPr lang="en-IN" sz="900" dirty="0"/>
                    </a:p>
                  </a:txBody>
                  <a:tcPr/>
                </a:tc>
                <a:extLst>
                  <a:ext uri="{0D108BD9-81ED-4DB2-BD59-A6C34878D82A}">
                    <a16:rowId xmlns:a16="http://schemas.microsoft.com/office/drawing/2014/main" val="10005"/>
                  </a:ext>
                </a:extLst>
              </a:tr>
              <a:tr h="389313">
                <a:tc>
                  <a:txBody>
                    <a:bodyPr/>
                    <a:lstStyle/>
                    <a:p>
                      <a:r>
                        <a:rPr lang="en-IN" sz="900" dirty="0"/>
                        <a:t>5</a:t>
                      </a:r>
                    </a:p>
                  </a:txBody>
                  <a:tcPr/>
                </a:tc>
                <a:tc>
                  <a:txBody>
                    <a:bodyPr/>
                    <a:lstStyle/>
                    <a:p>
                      <a:endParaRPr lang="en-IN" sz="900" dirty="0"/>
                    </a:p>
                  </a:txBody>
                  <a:tcPr/>
                </a:tc>
                <a:tc>
                  <a:txBody>
                    <a:bodyPr/>
                    <a:lstStyle/>
                    <a:p>
                      <a:r>
                        <a:rPr lang="en-IN" sz="900" dirty="0"/>
                        <a:t>https://www.hiclipart.com/free-transparent-background-png-clipart-hbuyw</a:t>
                      </a:r>
                    </a:p>
                  </a:txBody>
                  <a:tcPr/>
                </a:tc>
                <a:extLst>
                  <a:ext uri="{0D108BD9-81ED-4DB2-BD59-A6C34878D82A}">
                    <a16:rowId xmlns:a16="http://schemas.microsoft.com/office/drawing/2014/main" val="10006"/>
                  </a:ext>
                </a:extLst>
              </a:tr>
            </a:tbl>
          </a:graphicData>
        </a:graphic>
      </p:graphicFrame>
      <p:pic>
        <p:nvPicPr>
          <p:cNvPr id="4" name="Picture 3" descr="Diagram&#10;&#10;Description automatically generated with medium confidence">
            <a:extLst>
              <a:ext uri="{FF2B5EF4-FFF2-40B4-BE49-F238E27FC236}">
                <a16:creationId xmlns:a16="http://schemas.microsoft.com/office/drawing/2014/main" id="{91894F4D-648F-4CB0-A3F6-D00000D12E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0337" y="1625338"/>
            <a:ext cx="288032" cy="268320"/>
          </a:xfrm>
          <a:prstGeom prst="rect">
            <a:avLst/>
          </a:prstGeom>
        </p:spPr>
      </p:pic>
      <p:pic>
        <p:nvPicPr>
          <p:cNvPr id="5" name="Picture 6" descr="Two boy characters with happy face Free Vector">
            <a:extLst>
              <a:ext uri="{FF2B5EF4-FFF2-40B4-BE49-F238E27FC236}">
                <a16:creationId xmlns:a16="http://schemas.microsoft.com/office/drawing/2014/main" id="{670ABB28-B957-4320-AC07-DEE44D6574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6266" y="2489433"/>
            <a:ext cx="176174" cy="182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B22B14-0674-470A-81E6-446AA89F1604}"/>
              </a:ext>
            </a:extLst>
          </p:cNvPr>
          <p:cNvPicPr>
            <a:picLocks noChangeAspect="1"/>
          </p:cNvPicPr>
          <p:nvPr/>
        </p:nvPicPr>
        <p:blipFill>
          <a:blip r:embed="rId6"/>
          <a:stretch>
            <a:fillRect/>
          </a:stretch>
        </p:blipFill>
        <p:spPr>
          <a:xfrm>
            <a:off x="2712088" y="2056186"/>
            <a:ext cx="204530" cy="182880"/>
          </a:xfrm>
          <a:prstGeom prst="rect">
            <a:avLst/>
          </a:prstGeom>
          <a:effectLst>
            <a:outerShdw blurRad="50800" dist="38100" dir="2700000" algn="tl" rotWithShape="0">
              <a:prstClr val="black">
                <a:alpha val="40000"/>
              </a:prstClr>
            </a:outerShdw>
          </a:effectLst>
        </p:spPr>
      </p:pic>
      <p:pic>
        <p:nvPicPr>
          <p:cNvPr id="7" name="Picture 6" descr="A picture containing toy, doll&#10;&#10;Description automatically generated">
            <a:extLst>
              <a:ext uri="{FF2B5EF4-FFF2-40B4-BE49-F238E27FC236}">
                <a16:creationId xmlns:a16="http://schemas.microsoft.com/office/drawing/2014/main" id="{A47AE124-79C9-459F-877F-B320107DFB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772363" y="2921481"/>
            <a:ext cx="83980" cy="182880"/>
          </a:xfrm>
          <a:prstGeom prst="rect">
            <a:avLst/>
          </a:prstGeom>
        </p:spPr>
      </p:pic>
      <p:pic>
        <p:nvPicPr>
          <p:cNvPr id="8" name="Picture 7" descr="A group of men standing in front of a computer&#10;&#10;Description automatically generated with low confidence">
            <a:extLst>
              <a:ext uri="{FF2B5EF4-FFF2-40B4-BE49-F238E27FC236}">
                <a16:creationId xmlns:a16="http://schemas.microsoft.com/office/drawing/2014/main" id="{193326FF-FFC6-482E-BC25-A4A7361E68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tretch/>
        </p:blipFill>
        <p:spPr>
          <a:xfrm>
            <a:off x="2677064" y="3262089"/>
            <a:ext cx="274579" cy="182880"/>
          </a:xfrm>
          <a:prstGeom prst="rect">
            <a:avLst/>
          </a:prstGeom>
        </p:spPr>
      </p:pic>
      <p:pic>
        <p:nvPicPr>
          <p:cNvPr id="9" name="Picture 8" descr="A toy figurine of a child&#10;&#10;Description automatically generated with low confidence">
            <a:extLst>
              <a:ext uri="{FF2B5EF4-FFF2-40B4-BE49-F238E27FC236}">
                <a16:creationId xmlns:a16="http://schemas.microsoft.com/office/drawing/2014/main" id="{95F83F5E-245A-4B6C-9E93-0642410456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760975" y="3611825"/>
            <a:ext cx="106756" cy="182880"/>
          </a:xfrm>
          <a:prstGeom prst="rect">
            <a:avLst/>
          </a:prstGeom>
        </p:spPr>
      </p:pic>
    </p:spTree>
  </p:cSld>
  <p:clrMapOvr>
    <a:masterClrMapping/>
  </p:clrMapOvr>
</p:sld>
</file>

<file path=ppt/theme/theme1.xml><?xml version="1.0" encoding="utf-8"?>
<a:theme xmlns:a="http://schemas.openxmlformats.org/drawingml/2006/main" name="D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1303</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Proxima Nova</vt: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36</cp:revision>
  <dcterms:created xsi:type="dcterms:W3CDTF">2020-08-28T09:38:22Z</dcterms:created>
  <dcterms:modified xsi:type="dcterms:W3CDTF">2022-05-19T10:20:24Z</dcterms:modified>
</cp:coreProperties>
</file>