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1596"/>
    <a:srgbClr val="932ED4"/>
    <a:srgbClr val="CF1E70"/>
    <a:srgbClr val="34077A"/>
    <a:srgbClr val="4F81BD"/>
    <a:srgbClr val="415EE6"/>
    <a:srgbClr val="1996BC"/>
    <a:srgbClr val="00A9B3"/>
    <a:srgbClr val="663300"/>
    <a:srgbClr val="3105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339" autoAdjust="0"/>
  </p:normalViewPr>
  <p:slideViewPr>
    <p:cSldViewPr>
      <p:cViewPr varScale="1">
        <p:scale>
          <a:sx n="56" d="100"/>
          <a:sy n="56" d="100"/>
        </p:scale>
        <p:origin x="172" y="56"/>
      </p:cViewPr>
      <p:guideLst>
        <p:guide orient="horz" pos="2205"/>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6/4/2022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extLst>
      <p:ext uri="{BB962C8B-B14F-4D97-AF65-F5344CB8AC3E}">
        <p14:creationId xmlns:p14="http://schemas.microsoft.com/office/powerpoint/2010/main" val="3588289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DD9F57-8124-4820-B21D-41E3E4B5EDC9}" type="slidenum">
              <a:rPr lang="en-IN" smtClean="0"/>
              <a:pPr/>
              <a:t>2</a:t>
            </a:fld>
            <a:endParaRPr lang="en-IN"/>
          </a:p>
        </p:txBody>
      </p:sp>
    </p:spTree>
    <p:extLst>
      <p:ext uri="{BB962C8B-B14F-4D97-AF65-F5344CB8AC3E}">
        <p14:creationId xmlns:p14="http://schemas.microsoft.com/office/powerpoint/2010/main" val="3706983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pixabay.com/illustrations/singing-children-song-sing-child-18382/" TargetMode="External"/><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hyperlink" Target="https://pixabay.com/illustrations/words-word-cloud-adjective-stunning-639309/" TargetMode="External"/><Relationship Id="rId4" Type="http://schemas.openxmlformats.org/officeDocument/2006/relationships/hyperlink" Target="https://www.freepik.com/free-vector/two-boy-characters-with-happy-face%20_4955111.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FA3295-2417-C964-2237-300AE3F682DB}"/>
              </a:ext>
            </a:extLst>
          </p:cNvPr>
          <p:cNvSpPr/>
          <p:nvPr/>
        </p:nvSpPr>
        <p:spPr>
          <a:xfrm>
            <a:off x="0" y="1268760"/>
            <a:ext cx="12195483" cy="952172"/>
          </a:xfrm>
          <a:prstGeom prst="rect">
            <a:avLst/>
          </a:prstGeom>
          <a:solidFill>
            <a:srgbClr val="6633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n-IN" sz="5400" dirty="0">
                <a:solidFill>
                  <a:schemeClr val="bg1"/>
                </a:solidFill>
              </a:rPr>
              <a:t>Summary of Demonstrative Adjectives</a:t>
            </a:r>
          </a:p>
        </p:txBody>
      </p:sp>
      <p:pic>
        <p:nvPicPr>
          <p:cNvPr id="3" name="Picture 2">
            <a:extLst>
              <a:ext uri="{FF2B5EF4-FFF2-40B4-BE49-F238E27FC236}">
                <a16:creationId xmlns:a16="http://schemas.microsoft.com/office/drawing/2014/main" id="{64436029-7464-4483-8A39-82A39559D1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336" y="2420888"/>
            <a:ext cx="4248472" cy="2775166"/>
          </a:xfrm>
          <a:prstGeom prst="rect">
            <a:avLst/>
          </a:prstGeom>
        </p:spPr>
      </p:pic>
      <p:pic>
        <p:nvPicPr>
          <p:cNvPr id="4" name="Picture 3" descr="Two boy characters with happy face Free Vector">
            <a:extLst>
              <a:ext uri="{FF2B5EF4-FFF2-40B4-BE49-F238E27FC236}">
                <a16:creationId xmlns:a16="http://schemas.microsoft.com/office/drawing/2014/main" id="{FFBB8191-A181-4B3D-9212-90EF9D7B0E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4902" y="2591369"/>
            <a:ext cx="2402374" cy="249381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726B4427-DFF3-4CCE-A521-C6C9092A422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7992813" y="2780928"/>
            <a:ext cx="3863827" cy="2010396"/>
          </a:xfrm>
          <a:prstGeom prst="rect">
            <a:avLst/>
          </a:prstGeom>
          <a:ln w="28575">
            <a:solidFill>
              <a:schemeClr val="tx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B0B917B3-9983-41F1-9857-D4FED83D5B88}"/>
              </a:ext>
            </a:extLst>
          </p:cNvPr>
          <p:cNvSpPr/>
          <p:nvPr/>
        </p:nvSpPr>
        <p:spPr>
          <a:xfrm>
            <a:off x="5342811" y="2181459"/>
            <a:ext cx="948720" cy="447372"/>
          </a:xfrm>
          <a:custGeom>
            <a:avLst/>
            <a:gdLst>
              <a:gd name="connsiteX0" fmla="*/ 1356293 w 1356293"/>
              <a:gd name="connsiteY0" fmla="*/ 0 h 767461"/>
              <a:gd name="connsiteX1" fmla="*/ 1356293 w 1356293"/>
              <a:gd name="connsiteY1" fmla="*/ 345631 h 767461"/>
              <a:gd name="connsiteX2" fmla="*/ 1184197 w 1356293"/>
              <a:gd name="connsiteY2" fmla="*/ 354321 h 767461"/>
              <a:gd name="connsiteX3" fmla="*/ 285626 w 1356293"/>
              <a:gd name="connsiteY3" fmla="*/ 729991 h 767461"/>
              <a:gd name="connsiteX4" fmla="*/ 244398 w 1356293"/>
              <a:gd name="connsiteY4" fmla="*/ 767461 h 767461"/>
              <a:gd name="connsiteX5" fmla="*/ 0 w 1356293"/>
              <a:gd name="connsiteY5" fmla="*/ 523063 h 767461"/>
              <a:gd name="connsiteX6" fmla="*/ 65773 w 1356293"/>
              <a:gd name="connsiteY6" fmla="*/ 463285 h 767461"/>
              <a:gd name="connsiteX7" fmla="*/ 1148858 w 1356293"/>
              <a:gd name="connsiteY7" fmla="*/ 10475 h 767461"/>
              <a:gd name="connsiteX8" fmla="*/ 1356293 w 1356293"/>
              <a:gd name="connsiteY8" fmla="*/ 0 h 767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6293" h="767461">
                <a:moveTo>
                  <a:pt x="1356293" y="0"/>
                </a:moveTo>
                <a:lnTo>
                  <a:pt x="1356293" y="345631"/>
                </a:lnTo>
                <a:lnTo>
                  <a:pt x="1184197" y="354321"/>
                </a:lnTo>
                <a:cubicBezTo>
                  <a:pt x="844693" y="388800"/>
                  <a:pt x="535017" y="524176"/>
                  <a:pt x="285626" y="729991"/>
                </a:cubicBezTo>
                <a:lnTo>
                  <a:pt x="244398" y="767461"/>
                </a:lnTo>
                <a:lnTo>
                  <a:pt x="0" y="523063"/>
                </a:lnTo>
                <a:lnTo>
                  <a:pt x="65773" y="463285"/>
                </a:lnTo>
                <a:cubicBezTo>
                  <a:pt x="366374" y="215208"/>
                  <a:pt x="739640" y="52033"/>
                  <a:pt x="1148858" y="10475"/>
                </a:cubicBezTo>
                <a:lnTo>
                  <a:pt x="1356293" y="0"/>
                </a:lnTo>
                <a:close/>
              </a:path>
            </a:pathLst>
          </a:custGeom>
          <a:solidFill>
            <a:srgbClr val="00AFB9"/>
          </a:solidFill>
          <a:ln>
            <a:noFill/>
          </a:ln>
          <a:scene3d>
            <a:camera prst="perspectiveRelaxedModerately" fov="2100000">
              <a:rot lat="19800000" lon="0" rev="0"/>
            </a:camera>
            <a:lightRig rig="sunrise" dir="t">
              <a:rot lat="0" lon="0" rev="16200000"/>
            </a:lightRig>
          </a:scene3d>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chemeClr val="tx1"/>
              </a:solidFill>
            </a:endParaRPr>
          </a:p>
        </p:txBody>
      </p:sp>
      <p:sp>
        <p:nvSpPr>
          <p:cNvPr id="4" name="Freeform: Shape 3">
            <a:extLst>
              <a:ext uri="{FF2B5EF4-FFF2-40B4-BE49-F238E27FC236}">
                <a16:creationId xmlns:a16="http://schemas.microsoft.com/office/drawing/2014/main" id="{EB739CCE-F8C6-4AE6-A6D3-9CA2ADEC051B}"/>
              </a:ext>
            </a:extLst>
          </p:cNvPr>
          <p:cNvSpPr/>
          <p:nvPr/>
        </p:nvSpPr>
        <p:spPr>
          <a:xfrm>
            <a:off x="6355286" y="2185103"/>
            <a:ext cx="907481" cy="478094"/>
          </a:xfrm>
          <a:custGeom>
            <a:avLst/>
            <a:gdLst>
              <a:gd name="connsiteX0" fmla="*/ 0 w 1297338"/>
              <a:gd name="connsiteY0" fmla="*/ 0 h 820164"/>
              <a:gd name="connsiteX1" fmla="*/ 83612 w 1297338"/>
              <a:gd name="connsiteY1" fmla="*/ 4222 h 820164"/>
              <a:gd name="connsiteX2" fmla="*/ 1166697 w 1297338"/>
              <a:gd name="connsiteY2" fmla="*/ 457032 h 820164"/>
              <a:gd name="connsiteX3" fmla="*/ 1297338 w 1297338"/>
              <a:gd name="connsiteY3" fmla="*/ 575766 h 820164"/>
              <a:gd name="connsiteX4" fmla="*/ 1052940 w 1297338"/>
              <a:gd name="connsiteY4" fmla="*/ 820164 h 820164"/>
              <a:gd name="connsiteX5" fmla="*/ 946844 w 1297338"/>
              <a:gd name="connsiteY5" fmla="*/ 723738 h 820164"/>
              <a:gd name="connsiteX6" fmla="*/ 48273 w 1297338"/>
              <a:gd name="connsiteY6" fmla="*/ 348068 h 820164"/>
              <a:gd name="connsiteX7" fmla="*/ 0 w 1297338"/>
              <a:gd name="connsiteY7" fmla="*/ 345631 h 820164"/>
              <a:gd name="connsiteX8" fmla="*/ 0 w 1297338"/>
              <a:gd name="connsiteY8" fmla="*/ 0 h 820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7338" h="820164">
                <a:moveTo>
                  <a:pt x="0" y="0"/>
                </a:moveTo>
                <a:lnTo>
                  <a:pt x="83612" y="4222"/>
                </a:lnTo>
                <a:cubicBezTo>
                  <a:pt x="492831" y="45780"/>
                  <a:pt x="866097" y="208955"/>
                  <a:pt x="1166697" y="457032"/>
                </a:cubicBezTo>
                <a:lnTo>
                  <a:pt x="1297338" y="575766"/>
                </a:lnTo>
                <a:lnTo>
                  <a:pt x="1052940" y="820164"/>
                </a:lnTo>
                <a:lnTo>
                  <a:pt x="946844" y="723738"/>
                </a:lnTo>
                <a:cubicBezTo>
                  <a:pt x="697454" y="517923"/>
                  <a:pt x="387777" y="382547"/>
                  <a:pt x="48273" y="348068"/>
                </a:cubicBezTo>
                <a:lnTo>
                  <a:pt x="0" y="345631"/>
                </a:lnTo>
                <a:lnTo>
                  <a:pt x="0" y="0"/>
                </a:lnTo>
                <a:close/>
              </a:path>
            </a:pathLst>
          </a:custGeom>
          <a:solidFill>
            <a:srgbClr val="0081A7"/>
          </a:solidFill>
          <a:ln>
            <a:noFill/>
          </a:ln>
          <a:scene3d>
            <a:camera prst="perspectiveRelaxedModerately" fov="2100000">
              <a:rot lat="19800000" lon="0" rev="0"/>
            </a:camera>
            <a:lightRig rig="sunrise" dir="t">
              <a:rot lat="0" lon="0" rev="16200000"/>
            </a:lightRig>
          </a:scene3d>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chemeClr val="tx1"/>
              </a:solidFill>
            </a:endParaRPr>
          </a:p>
        </p:txBody>
      </p:sp>
      <p:sp>
        <p:nvSpPr>
          <p:cNvPr id="5" name="Freeform: Shape 4">
            <a:extLst>
              <a:ext uri="{FF2B5EF4-FFF2-40B4-BE49-F238E27FC236}">
                <a16:creationId xmlns:a16="http://schemas.microsoft.com/office/drawing/2014/main" id="{10770EF3-ADBF-4951-8725-B30F3F85BEEB}"/>
              </a:ext>
            </a:extLst>
          </p:cNvPr>
          <p:cNvSpPr/>
          <p:nvPr/>
        </p:nvSpPr>
        <p:spPr>
          <a:xfrm>
            <a:off x="4851707" y="2535682"/>
            <a:ext cx="575886" cy="792339"/>
          </a:xfrm>
          <a:custGeom>
            <a:avLst/>
            <a:gdLst>
              <a:gd name="connsiteX0" fmla="*/ 578891 w 823289"/>
              <a:gd name="connsiteY0" fmla="*/ 0 h 1359247"/>
              <a:gd name="connsiteX1" fmla="*/ 823289 w 823289"/>
              <a:gd name="connsiteY1" fmla="*/ 244398 h 1359247"/>
              <a:gd name="connsiteX2" fmla="*/ 726864 w 823289"/>
              <a:gd name="connsiteY2" fmla="*/ 350492 h 1359247"/>
              <a:gd name="connsiteX3" fmla="*/ 351194 w 823289"/>
              <a:gd name="connsiteY3" fmla="*/ 1249063 h 1359247"/>
              <a:gd name="connsiteX4" fmla="*/ 345631 w 823289"/>
              <a:gd name="connsiteY4" fmla="*/ 1359247 h 1359247"/>
              <a:gd name="connsiteX5" fmla="*/ 0 w 823289"/>
              <a:gd name="connsiteY5" fmla="*/ 1359247 h 1359247"/>
              <a:gd name="connsiteX6" fmla="*/ 7348 w 823289"/>
              <a:gd name="connsiteY6" fmla="*/ 1213724 h 1359247"/>
              <a:gd name="connsiteX7" fmla="*/ 460158 w 823289"/>
              <a:gd name="connsiteY7" fmla="*/ 130639 h 1359247"/>
              <a:gd name="connsiteX8" fmla="*/ 578891 w 823289"/>
              <a:gd name="connsiteY8" fmla="*/ 0 h 1359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3289" h="1359247">
                <a:moveTo>
                  <a:pt x="578891" y="0"/>
                </a:moveTo>
                <a:lnTo>
                  <a:pt x="823289" y="244398"/>
                </a:lnTo>
                <a:lnTo>
                  <a:pt x="726864" y="350492"/>
                </a:lnTo>
                <a:cubicBezTo>
                  <a:pt x="521049" y="599883"/>
                  <a:pt x="385673" y="909559"/>
                  <a:pt x="351194" y="1249063"/>
                </a:cubicBezTo>
                <a:lnTo>
                  <a:pt x="345631" y="1359247"/>
                </a:lnTo>
                <a:lnTo>
                  <a:pt x="0" y="1359247"/>
                </a:lnTo>
                <a:lnTo>
                  <a:pt x="7348" y="1213724"/>
                </a:lnTo>
                <a:cubicBezTo>
                  <a:pt x="48906" y="804506"/>
                  <a:pt x="212081" y="431240"/>
                  <a:pt x="460158" y="130639"/>
                </a:cubicBezTo>
                <a:lnTo>
                  <a:pt x="578891" y="0"/>
                </a:lnTo>
                <a:close/>
              </a:path>
            </a:pathLst>
          </a:custGeom>
          <a:solidFill>
            <a:srgbClr val="4361EE"/>
          </a:solidFill>
          <a:ln>
            <a:noFill/>
          </a:ln>
          <a:scene3d>
            <a:camera prst="perspectiveRelaxedModerately" fov="2100000">
              <a:rot lat="19800000" lon="0" rev="0"/>
            </a:camera>
            <a:lightRig rig="sunrise" dir="t">
              <a:rot lat="0" lon="0" rev="16200000"/>
            </a:lightRig>
          </a:scene3d>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chemeClr val="tx1"/>
              </a:solidFill>
            </a:endParaRPr>
          </a:p>
        </p:txBody>
      </p:sp>
      <p:sp>
        <p:nvSpPr>
          <p:cNvPr id="6" name="Freeform: Shape 5">
            <a:extLst>
              <a:ext uri="{FF2B5EF4-FFF2-40B4-BE49-F238E27FC236}">
                <a16:creationId xmlns:a16="http://schemas.microsoft.com/office/drawing/2014/main" id="{E35F4F55-4F02-4B5D-B55F-7F24AEF345C3}"/>
              </a:ext>
            </a:extLst>
          </p:cNvPr>
          <p:cNvSpPr/>
          <p:nvPr/>
        </p:nvSpPr>
        <p:spPr>
          <a:xfrm>
            <a:off x="7150990" y="2573494"/>
            <a:ext cx="534648" cy="754526"/>
          </a:xfrm>
          <a:custGeom>
            <a:avLst/>
            <a:gdLst>
              <a:gd name="connsiteX0" fmla="*/ 244398 w 764334"/>
              <a:gd name="connsiteY0" fmla="*/ 0 h 1294380"/>
              <a:gd name="connsiteX1" fmla="*/ 304175 w 764334"/>
              <a:gd name="connsiteY1" fmla="*/ 65772 h 1294380"/>
              <a:gd name="connsiteX2" fmla="*/ 756985 w 764334"/>
              <a:gd name="connsiteY2" fmla="*/ 1148857 h 1294380"/>
              <a:gd name="connsiteX3" fmla="*/ 764334 w 764334"/>
              <a:gd name="connsiteY3" fmla="*/ 1294380 h 1294380"/>
              <a:gd name="connsiteX4" fmla="*/ 418703 w 764334"/>
              <a:gd name="connsiteY4" fmla="*/ 1294380 h 1294380"/>
              <a:gd name="connsiteX5" fmla="*/ 413139 w 764334"/>
              <a:gd name="connsiteY5" fmla="*/ 1184196 h 1294380"/>
              <a:gd name="connsiteX6" fmla="*/ 37469 w 764334"/>
              <a:gd name="connsiteY6" fmla="*/ 285625 h 1294380"/>
              <a:gd name="connsiteX7" fmla="*/ 0 w 764334"/>
              <a:gd name="connsiteY7" fmla="*/ 244398 h 1294380"/>
              <a:gd name="connsiteX8" fmla="*/ 244398 w 764334"/>
              <a:gd name="connsiteY8" fmla="*/ 0 h 1294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4334" h="1294380">
                <a:moveTo>
                  <a:pt x="244398" y="0"/>
                </a:moveTo>
                <a:lnTo>
                  <a:pt x="304175" y="65772"/>
                </a:lnTo>
                <a:cubicBezTo>
                  <a:pt x="552253" y="366373"/>
                  <a:pt x="715427" y="739639"/>
                  <a:pt x="756985" y="1148857"/>
                </a:cubicBezTo>
                <a:lnTo>
                  <a:pt x="764334" y="1294380"/>
                </a:lnTo>
                <a:lnTo>
                  <a:pt x="418703" y="1294380"/>
                </a:lnTo>
                <a:lnTo>
                  <a:pt x="413139" y="1184196"/>
                </a:lnTo>
                <a:cubicBezTo>
                  <a:pt x="378661" y="844692"/>
                  <a:pt x="243285" y="535016"/>
                  <a:pt x="37469" y="285625"/>
                </a:cubicBezTo>
                <a:lnTo>
                  <a:pt x="0" y="244398"/>
                </a:lnTo>
                <a:lnTo>
                  <a:pt x="244398" y="0"/>
                </a:lnTo>
                <a:close/>
              </a:path>
            </a:pathLst>
          </a:custGeom>
          <a:ln>
            <a:noFill/>
          </a:ln>
          <a:scene3d>
            <a:camera prst="perspectiveRelaxedModerately" fov="2100000">
              <a:rot lat="19800000" lon="0" rev="0"/>
            </a:camera>
            <a:lightRig rig="sunrise" dir="t">
              <a:rot lat="0" lon="0" rev="16200000"/>
            </a:lightRig>
          </a:scene3d>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chemeClr val="tx1"/>
              </a:solidFill>
            </a:endParaRPr>
          </a:p>
        </p:txBody>
      </p:sp>
      <p:sp>
        <p:nvSpPr>
          <p:cNvPr id="7" name="Freeform: Shape 6">
            <a:extLst>
              <a:ext uri="{FF2B5EF4-FFF2-40B4-BE49-F238E27FC236}">
                <a16:creationId xmlns:a16="http://schemas.microsoft.com/office/drawing/2014/main" id="{5463CB16-AD03-4741-9460-878439A40CCE}"/>
              </a:ext>
            </a:extLst>
          </p:cNvPr>
          <p:cNvSpPr/>
          <p:nvPr/>
        </p:nvSpPr>
        <p:spPr>
          <a:xfrm>
            <a:off x="4851706" y="3400201"/>
            <a:ext cx="575887" cy="792340"/>
          </a:xfrm>
          <a:custGeom>
            <a:avLst/>
            <a:gdLst>
              <a:gd name="connsiteX0" fmla="*/ 0 w 823290"/>
              <a:gd name="connsiteY0" fmla="*/ 0 h 1359249"/>
              <a:gd name="connsiteX1" fmla="*/ 345630 w 823290"/>
              <a:gd name="connsiteY1" fmla="*/ 0 h 1359249"/>
              <a:gd name="connsiteX2" fmla="*/ 351194 w 823290"/>
              <a:gd name="connsiteY2" fmla="*/ 110185 h 1359249"/>
              <a:gd name="connsiteX3" fmla="*/ 726864 w 823290"/>
              <a:gd name="connsiteY3" fmla="*/ 1008756 h 1359249"/>
              <a:gd name="connsiteX4" fmla="*/ 823290 w 823290"/>
              <a:gd name="connsiteY4" fmla="*/ 1114851 h 1359249"/>
              <a:gd name="connsiteX5" fmla="*/ 578892 w 823290"/>
              <a:gd name="connsiteY5" fmla="*/ 1359249 h 1359249"/>
              <a:gd name="connsiteX6" fmla="*/ 460158 w 823290"/>
              <a:gd name="connsiteY6" fmla="*/ 1228609 h 1359249"/>
              <a:gd name="connsiteX7" fmla="*/ 7348 w 823290"/>
              <a:gd name="connsiteY7" fmla="*/ 145524 h 1359249"/>
              <a:gd name="connsiteX8" fmla="*/ 0 w 823290"/>
              <a:gd name="connsiteY8" fmla="*/ 0 h 135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3290" h="1359249">
                <a:moveTo>
                  <a:pt x="0" y="0"/>
                </a:moveTo>
                <a:lnTo>
                  <a:pt x="345630" y="0"/>
                </a:lnTo>
                <a:lnTo>
                  <a:pt x="351194" y="110185"/>
                </a:lnTo>
                <a:cubicBezTo>
                  <a:pt x="385673" y="449689"/>
                  <a:pt x="521049" y="759366"/>
                  <a:pt x="726864" y="1008756"/>
                </a:cubicBezTo>
                <a:lnTo>
                  <a:pt x="823290" y="1114851"/>
                </a:lnTo>
                <a:lnTo>
                  <a:pt x="578892" y="1359249"/>
                </a:lnTo>
                <a:lnTo>
                  <a:pt x="460158" y="1228609"/>
                </a:lnTo>
                <a:cubicBezTo>
                  <a:pt x="212081" y="928009"/>
                  <a:pt x="48906" y="554743"/>
                  <a:pt x="7348" y="145524"/>
                </a:cubicBezTo>
                <a:lnTo>
                  <a:pt x="0" y="0"/>
                </a:lnTo>
                <a:close/>
              </a:path>
            </a:pathLst>
          </a:custGeom>
          <a:solidFill>
            <a:srgbClr val="480CA8"/>
          </a:solidFill>
          <a:ln>
            <a:noFill/>
          </a:ln>
          <a:scene3d>
            <a:camera prst="perspectiveRelaxedModerately" fov="2100000">
              <a:rot lat="19800000" lon="0" rev="0"/>
            </a:camera>
            <a:lightRig rig="sunrise" dir="t">
              <a:rot lat="0" lon="0" rev="16200000"/>
            </a:lightRig>
          </a:scene3d>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chemeClr val="tx1"/>
              </a:solidFill>
            </a:endParaRPr>
          </a:p>
        </p:txBody>
      </p:sp>
      <p:sp>
        <p:nvSpPr>
          <p:cNvPr id="8" name="Freeform: Shape 7">
            <a:extLst>
              <a:ext uri="{FF2B5EF4-FFF2-40B4-BE49-F238E27FC236}">
                <a16:creationId xmlns:a16="http://schemas.microsoft.com/office/drawing/2014/main" id="{67344CD3-ACBC-4585-A4E9-3AB786166E71}"/>
              </a:ext>
            </a:extLst>
          </p:cNvPr>
          <p:cNvSpPr/>
          <p:nvPr/>
        </p:nvSpPr>
        <p:spPr>
          <a:xfrm>
            <a:off x="7150990" y="3400202"/>
            <a:ext cx="534648" cy="754527"/>
          </a:xfrm>
          <a:custGeom>
            <a:avLst/>
            <a:gdLst>
              <a:gd name="connsiteX0" fmla="*/ 418704 w 764335"/>
              <a:gd name="connsiteY0" fmla="*/ 0 h 1294381"/>
              <a:gd name="connsiteX1" fmla="*/ 764335 w 764335"/>
              <a:gd name="connsiteY1" fmla="*/ 0 h 1294381"/>
              <a:gd name="connsiteX2" fmla="*/ 756986 w 764335"/>
              <a:gd name="connsiteY2" fmla="*/ 145523 h 1294381"/>
              <a:gd name="connsiteX3" fmla="*/ 304176 w 764335"/>
              <a:gd name="connsiteY3" fmla="*/ 1228608 h 1294381"/>
              <a:gd name="connsiteX4" fmla="*/ 244398 w 764335"/>
              <a:gd name="connsiteY4" fmla="*/ 1294381 h 1294381"/>
              <a:gd name="connsiteX5" fmla="*/ 0 w 764335"/>
              <a:gd name="connsiteY5" fmla="*/ 1049983 h 1294381"/>
              <a:gd name="connsiteX6" fmla="*/ 37470 w 764335"/>
              <a:gd name="connsiteY6" fmla="*/ 1008755 h 1294381"/>
              <a:gd name="connsiteX7" fmla="*/ 413140 w 764335"/>
              <a:gd name="connsiteY7" fmla="*/ 110184 h 1294381"/>
              <a:gd name="connsiteX8" fmla="*/ 418704 w 764335"/>
              <a:gd name="connsiteY8" fmla="*/ 0 h 1294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4335" h="1294381">
                <a:moveTo>
                  <a:pt x="418704" y="0"/>
                </a:moveTo>
                <a:lnTo>
                  <a:pt x="764335" y="0"/>
                </a:lnTo>
                <a:lnTo>
                  <a:pt x="756986" y="145523"/>
                </a:lnTo>
                <a:cubicBezTo>
                  <a:pt x="715428" y="554742"/>
                  <a:pt x="552254" y="928008"/>
                  <a:pt x="304176" y="1228608"/>
                </a:cubicBezTo>
                <a:lnTo>
                  <a:pt x="244398" y="1294381"/>
                </a:lnTo>
                <a:lnTo>
                  <a:pt x="0" y="1049983"/>
                </a:lnTo>
                <a:lnTo>
                  <a:pt x="37470" y="1008755"/>
                </a:lnTo>
                <a:cubicBezTo>
                  <a:pt x="243286" y="759365"/>
                  <a:pt x="378662" y="449688"/>
                  <a:pt x="413140" y="110184"/>
                </a:cubicBezTo>
                <a:lnTo>
                  <a:pt x="418704" y="0"/>
                </a:lnTo>
                <a:close/>
              </a:path>
            </a:pathLst>
          </a:custGeom>
          <a:solidFill>
            <a:srgbClr val="F72585"/>
          </a:solidFill>
          <a:ln>
            <a:noFill/>
          </a:ln>
          <a:scene3d>
            <a:camera prst="perspectiveRelaxedModerately" fov="2100000">
              <a:rot lat="19800000" lon="0" rev="0"/>
            </a:camera>
            <a:lightRig rig="sunrise" dir="t">
              <a:rot lat="0" lon="0" rev="16200000"/>
            </a:lightRig>
          </a:scene3d>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chemeClr val="tx1"/>
              </a:solidFill>
            </a:endParaRPr>
          </a:p>
        </p:txBody>
      </p:sp>
      <p:sp>
        <p:nvSpPr>
          <p:cNvPr id="9" name="Freeform: Shape 8">
            <a:extLst>
              <a:ext uri="{FF2B5EF4-FFF2-40B4-BE49-F238E27FC236}">
                <a16:creationId xmlns:a16="http://schemas.microsoft.com/office/drawing/2014/main" id="{570B41B3-8BB7-4259-89D3-C11B5A0923BC}"/>
              </a:ext>
            </a:extLst>
          </p:cNvPr>
          <p:cNvSpPr/>
          <p:nvPr/>
        </p:nvSpPr>
        <p:spPr>
          <a:xfrm>
            <a:off x="6355286" y="4065025"/>
            <a:ext cx="907480" cy="478093"/>
          </a:xfrm>
          <a:custGeom>
            <a:avLst/>
            <a:gdLst>
              <a:gd name="connsiteX0" fmla="*/ 1052938 w 1297336"/>
              <a:gd name="connsiteY0" fmla="*/ 0 h 820163"/>
              <a:gd name="connsiteX1" fmla="*/ 1297336 w 1297336"/>
              <a:gd name="connsiteY1" fmla="*/ 244398 h 820163"/>
              <a:gd name="connsiteX2" fmla="*/ 1166697 w 1297336"/>
              <a:gd name="connsiteY2" fmla="*/ 363131 h 820163"/>
              <a:gd name="connsiteX3" fmla="*/ 83612 w 1297336"/>
              <a:gd name="connsiteY3" fmla="*/ 815941 h 820163"/>
              <a:gd name="connsiteX4" fmla="*/ 0 w 1297336"/>
              <a:gd name="connsiteY4" fmla="*/ 820163 h 820163"/>
              <a:gd name="connsiteX5" fmla="*/ 0 w 1297336"/>
              <a:gd name="connsiteY5" fmla="*/ 474533 h 820163"/>
              <a:gd name="connsiteX6" fmla="*/ 48273 w 1297336"/>
              <a:gd name="connsiteY6" fmla="*/ 472095 h 820163"/>
              <a:gd name="connsiteX7" fmla="*/ 946844 w 1297336"/>
              <a:gd name="connsiteY7" fmla="*/ 96425 h 820163"/>
              <a:gd name="connsiteX8" fmla="*/ 1052938 w 1297336"/>
              <a:gd name="connsiteY8" fmla="*/ 0 h 82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7336" h="820163">
                <a:moveTo>
                  <a:pt x="1052938" y="0"/>
                </a:moveTo>
                <a:lnTo>
                  <a:pt x="1297336" y="244398"/>
                </a:lnTo>
                <a:lnTo>
                  <a:pt x="1166697" y="363131"/>
                </a:lnTo>
                <a:cubicBezTo>
                  <a:pt x="866097" y="611209"/>
                  <a:pt x="492831" y="774383"/>
                  <a:pt x="83612" y="815941"/>
                </a:cubicBezTo>
                <a:lnTo>
                  <a:pt x="0" y="820163"/>
                </a:lnTo>
                <a:lnTo>
                  <a:pt x="0" y="474533"/>
                </a:lnTo>
                <a:lnTo>
                  <a:pt x="48273" y="472095"/>
                </a:lnTo>
                <a:cubicBezTo>
                  <a:pt x="387777" y="437617"/>
                  <a:pt x="697454" y="302241"/>
                  <a:pt x="946844" y="96425"/>
                </a:cubicBezTo>
                <a:lnTo>
                  <a:pt x="1052938" y="0"/>
                </a:lnTo>
                <a:close/>
              </a:path>
            </a:pathLst>
          </a:custGeom>
          <a:solidFill>
            <a:srgbClr val="B5179E"/>
          </a:solidFill>
          <a:ln>
            <a:noFill/>
          </a:ln>
          <a:scene3d>
            <a:camera prst="perspectiveRelaxedModerately" fov="2100000">
              <a:rot lat="19800000" lon="0" rev="0"/>
            </a:camera>
            <a:lightRig rig="sunrise" dir="t">
              <a:rot lat="0" lon="0" rev="16200000"/>
            </a:lightRig>
          </a:scene3d>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chemeClr val="tx1"/>
              </a:solidFill>
            </a:endParaRPr>
          </a:p>
        </p:txBody>
      </p:sp>
      <p:sp>
        <p:nvSpPr>
          <p:cNvPr id="10" name="Freeform: Shape 9">
            <a:extLst>
              <a:ext uri="{FF2B5EF4-FFF2-40B4-BE49-F238E27FC236}">
                <a16:creationId xmlns:a16="http://schemas.microsoft.com/office/drawing/2014/main" id="{10EF572A-E96D-4A6E-8DE6-09EA8197ABF4}"/>
              </a:ext>
            </a:extLst>
          </p:cNvPr>
          <p:cNvSpPr/>
          <p:nvPr/>
        </p:nvSpPr>
        <p:spPr>
          <a:xfrm>
            <a:off x="5319951" y="4099392"/>
            <a:ext cx="948719" cy="447371"/>
          </a:xfrm>
          <a:custGeom>
            <a:avLst/>
            <a:gdLst>
              <a:gd name="connsiteX0" fmla="*/ 244398 w 1356292"/>
              <a:gd name="connsiteY0" fmla="*/ 0 h 767460"/>
              <a:gd name="connsiteX1" fmla="*/ 285625 w 1356292"/>
              <a:gd name="connsiteY1" fmla="*/ 37469 h 767460"/>
              <a:gd name="connsiteX2" fmla="*/ 1184196 w 1356292"/>
              <a:gd name="connsiteY2" fmla="*/ 413139 h 767460"/>
              <a:gd name="connsiteX3" fmla="*/ 1356292 w 1356292"/>
              <a:gd name="connsiteY3" fmla="*/ 421829 h 767460"/>
              <a:gd name="connsiteX4" fmla="*/ 1356292 w 1356292"/>
              <a:gd name="connsiteY4" fmla="*/ 767460 h 767460"/>
              <a:gd name="connsiteX5" fmla="*/ 1148857 w 1356292"/>
              <a:gd name="connsiteY5" fmla="*/ 756985 h 767460"/>
              <a:gd name="connsiteX6" fmla="*/ 65772 w 1356292"/>
              <a:gd name="connsiteY6" fmla="*/ 304175 h 767460"/>
              <a:gd name="connsiteX7" fmla="*/ 0 w 1356292"/>
              <a:gd name="connsiteY7" fmla="*/ 244398 h 767460"/>
              <a:gd name="connsiteX8" fmla="*/ 244398 w 1356292"/>
              <a:gd name="connsiteY8" fmla="*/ 0 h 767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6292" h="767460">
                <a:moveTo>
                  <a:pt x="244398" y="0"/>
                </a:moveTo>
                <a:lnTo>
                  <a:pt x="285625" y="37469"/>
                </a:lnTo>
                <a:cubicBezTo>
                  <a:pt x="535016" y="243285"/>
                  <a:pt x="844692" y="378661"/>
                  <a:pt x="1184196" y="413139"/>
                </a:cubicBezTo>
                <a:lnTo>
                  <a:pt x="1356292" y="421829"/>
                </a:lnTo>
                <a:lnTo>
                  <a:pt x="1356292" y="767460"/>
                </a:lnTo>
                <a:lnTo>
                  <a:pt x="1148857" y="756985"/>
                </a:lnTo>
                <a:cubicBezTo>
                  <a:pt x="739639" y="715427"/>
                  <a:pt x="366373" y="552253"/>
                  <a:pt x="65772" y="304175"/>
                </a:cubicBezTo>
                <a:lnTo>
                  <a:pt x="0" y="244398"/>
                </a:lnTo>
                <a:lnTo>
                  <a:pt x="244398" y="0"/>
                </a:lnTo>
                <a:close/>
              </a:path>
            </a:pathLst>
          </a:custGeom>
          <a:solidFill>
            <a:srgbClr val="7209B7"/>
          </a:solidFill>
          <a:ln>
            <a:noFill/>
          </a:ln>
          <a:scene3d>
            <a:camera prst="perspectiveRelaxedModerately" fov="2100000">
              <a:rot lat="19800000" lon="0" rev="0"/>
            </a:camera>
            <a:lightRig rig="sunrise" dir="t">
              <a:rot lat="0" lon="0" rev="16200000"/>
            </a:lightRig>
          </a:scene3d>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solidFill>
                <a:schemeClr val="tx1"/>
              </a:solidFill>
            </a:endParaRPr>
          </a:p>
        </p:txBody>
      </p:sp>
      <p:sp>
        <p:nvSpPr>
          <p:cNvPr id="11" name="Oval 10">
            <a:extLst>
              <a:ext uri="{FF2B5EF4-FFF2-40B4-BE49-F238E27FC236}">
                <a16:creationId xmlns:a16="http://schemas.microsoft.com/office/drawing/2014/main" id="{09E32763-B6E5-4BF1-B3BC-5168C064B46D}"/>
              </a:ext>
            </a:extLst>
          </p:cNvPr>
          <p:cNvSpPr/>
          <p:nvPr/>
        </p:nvSpPr>
        <p:spPr>
          <a:xfrm>
            <a:off x="8481342" y="1865999"/>
            <a:ext cx="595902" cy="595901"/>
          </a:xfrm>
          <a:prstGeom prst="ellipse">
            <a:avLst/>
          </a:prstGeom>
          <a:solidFill>
            <a:srgbClr val="1996BC"/>
          </a:solidFill>
          <a:scene3d>
            <a:camera prst="orthographicFront"/>
            <a:lightRig rig="threePt" dir="t">
              <a:rot lat="0" lon="0" rev="4800000"/>
            </a:lightRig>
          </a:scene3d>
          <a:sp3d extrusionH="12700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EB07C291-A4FF-4B71-B93F-4CA906A192ED}"/>
              </a:ext>
            </a:extLst>
          </p:cNvPr>
          <p:cNvSpPr/>
          <p:nvPr/>
        </p:nvSpPr>
        <p:spPr>
          <a:xfrm>
            <a:off x="8481342" y="2943655"/>
            <a:ext cx="595902" cy="595901"/>
          </a:xfrm>
          <a:prstGeom prst="ellipse">
            <a:avLst/>
          </a:prstGeom>
          <a:solidFill>
            <a:srgbClr val="4F81BD"/>
          </a:solidFill>
          <a:scene3d>
            <a:camera prst="orthographicFront"/>
            <a:lightRig rig="threePt" dir="t">
              <a:rot lat="0" lon="0" rev="4800000"/>
            </a:lightRig>
          </a:scene3d>
          <a:sp3d extrusionH="12700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BBB0A690-705D-4F75-B9A4-EC2606896907}"/>
              </a:ext>
            </a:extLst>
          </p:cNvPr>
          <p:cNvSpPr/>
          <p:nvPr/>
        </p:nvSpPr>
        <p:spPr>
          <a:xfrm>
            <a:off x="8481342" y="3968646"/>
            <a:ext cx="595902" cy="595901"/>
          </a:xfrm>
          <a:prstGeom prst="ellipse">
            <a:avLst/>
          </a:prstGeom>
          <a:solidFill>
            <a:srgbClr val="CF1E70"/>
          </a:solidFill>
          <a:scene3d>
            <a:camera prst="orthographicFront"/>
            <a:lightRig rig="threePt" dir="t">
              <a:rot lat="0" lon="0" rev="4800000"/>
            </a:lightRig>
          </a:scene3d>
          <a:sp3d extrusionH="12700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41498BF2-8FD5-4AE7-B742-14483A135137}"/>
              </a:ext>
            </a:extLst>
          </p:cNvPr>
          <p:cNvSpPr/>
          <p:nvPr/>
        </p:nvSpPr>
        <p:spPr>
          <a:xfrm>
            <a:off x="8481342" y="4969664"/>
            <a:ext cx="595902" cy="595901"/>
          </a:xfrm>
          <a:prstGeom prst="ellipse">
            <a:avLst/>
          </a:prstGeom>
          <a:solidFill>
            <a:srgbClr val="AC1596"/>
          </a:solidFill>
          <a:scene3d>
            <a:camera prst="orthographicFront"/>
            <a:lightRig rig="threePt" dir="t">
              <a:rot lat="0" lon="0" rev="4800000"/>
            </a:lightRig>
          </a:scene3d>
          <a:sp3d extrusionH="12700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5" name="Straight Arrow Connector 14">
            <a:extLst>
              <a:ext uri="{FF2B5EF4-FFF2-40B4-BE49-F238E27FC236}">
                <a16:creationId xmlns:a16="http://schemas.microsoft.com/office/drawing/2014/main" id="{9552AB47-A62F-4A8C-B120-3E7E8B51A142}"/>
              </a:ext>
            </a:extLst>
          </p:cNvPr>
          <p:cNvCxnSpPr>
            <a:cxnSpLocks/>
          </p:cNvCxnSpPr>
          <p:nvPr/>
        </p:nvCxnSpPr>
        <p:spPr>
          <a:xfrm>
            <a:off x="3614398" y="2270345"/>
            <a:ext cx="2078645" cy="0"/>
          </a:xfrm>
          <a:prstGeom prst="straightConnector1">
            <a:avLst/>
          </a:prstGeom>
          <a:ln w="28575">
            <a:solidFill>
              <a:srgbClr val="00A9B3"/>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10D005-7FB8-44D3-8988-28C0BE16D017}"/>
              </a:ext>
            </a:extLst>
          </p:cNvPr>
          <p:cNvCxnSpPr>
            <a:cxnSpLocks/>
          </p:cNvCxnSpPr>
          <p:nvPr/>
        </p:nvCxnSpPr>
        <p:spPr>
          <a:xfrm>
            <a:off x="3715665" y="3239730"/>
            <a:ext cx="998540" cy="0"/>
          </a:xfrm>
          <a:prstGeom prst="straightConnector1">
            <a:avLst/>
          </a:prstGeom>
          <a:ln w="28575">
            <a:solidFill>
              <a:srgbClr val="3751C8"/>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ABDD5E5-97D0-4476-89C9-552BE5B2A75B}"/>
              </a:ext>
            </a:extLst>
          </p:cNvPr>
          <p:cNvCxnSpPr>
            <a:cxnSpLocks/>
          </p:cNvCxnSpPr>
          <p:nvPr/>
        </p:nvCxnSpPr>
        <p:spPr>
          <a:xfrm flipV="1">
            <a:off x="3540302" y="4266595"/>
            <a:ext cx="1311405" cy="7474"/>
          </a:xfrm>
          <a:prstGeom prst="straightConnector1">
            <a:avLst/>
          </a:prstGeom>
          <a:ln w="28575">
            <a:solidFill>
              <a:srgbClr val="2D066A"/>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51CAD6F8-1649-4BFD-A24D-4889208C4E25}"/>
              </a:ext>
            </a:extLst>
          </p:cNvPr>
          <p:cNvCxnSpPr>
            <a:cxnSpLocks/>
          </p:cNvCxnSpPr>
          <p:nvPr/>
        </p:nvCxnSpPr>
        <p:spPr>
          <a:xfrm flipV="1">
            <a:off x="3540301" y="5267613"/>
            <a:ext cx="1887292" cy="6414"/>
          </a:xfrm>
          <a:prstGeom prst="straightConnector1">
            <a:avLst/>
          </a:prstGeom>
          <a:ln w="28575">
            <a:solidFill>
              <a:srgbClr val="932ED4"/>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43231E4-0CC3-4D38-B725-B5A6A963C90F}"/>
              </a:ext>
            </a:extLst>
          </p:cNvPr>
          <p:cNvCxnSpPr>
            <a:cxnSpLocks/>
          </p:cNvCxnSpPr>
          <p:nvPr/>
        </p:nvCxnSpPr>
        <p:spPr>
          <a:xfrm flipH="1">
            <a:off x="7881685" y="3239730"/>
            <a:ext cx="864238" cy="0"/>
          </a:xfrm>
          <a:prstGeom prst="straightConnector1">
            <a:avLst/>
          </a:prstGeom>
          <a:ln w="28575">
            <a:solidFill>
              <a:srgbClr val="4F81BD"/>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66DEEAC-3161-4C8F-9DB8-8AA32EBAC034}"/>
              </a:ext>
            </a:extLst>
          </p:cNvPr>
          <p:cNvCxnSpPr>
            <a:cxnSpLocks/>
          </p:cNvCxnSpPr>
          <p:nvPr/>
        </p:nvCxnSpPr>
        <p:spPr>
          <a:xfrm flipH="1">
            <a:off x="6668265" y="2263394"/>
            <a:ext cx="2077658" cy="17510"/>
          </a:xfrm>
          <a:prstGeom prst="straightConnector1">
            <a:avLst/>
          </a:prstGeom>
          <a:ln w="28575">
            <a:solidFill>
              <a:srgbClr val="1996BC"/>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7AD826E-F53E-43F0-AF1B-A9EA9A231931}"/>
              </a:ext>
            </a:extLst>
          </p:cNvPr>
          <p:cNvCxnSpPr>
            <a:cxnSpLocks/>
          </p:cNvCxnSpPr>
          <p:nvPr/>
        </p:nvCxnSpPr>
        <p:spPr>
          <a:xfrm flipH="1" flipV="1">
            <a:off x="7685638" y="4266595"/>
            <a:ext cx="1060286" cy="7474"/>
          </a:xfrm>
          <a:prstGeom prst="straightConnector1">
            <a:avLst/>
          </a:prstGeom>
          <a:ln w="28575">
            <a:solidFill>
              <a:srgbClr val="CF1E70"/>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04113E-8AFF-461D-A975-3CBE2A54C304}"/>
              </a:ext>
            </a:extLst>
          </p:cNvPr>
          <p:cNvCxnSpPr>
            <a:cxnSpLocks/>
          </p:cNvCxnSpPr>
          <p:nvPr/>
        </p:nvCxnSpPr>
        <p:spPr>
          <a:xfrm flipH="1">
            <a:off x="7044046" y="5274027"/>
            <a:ext cx="1827138" cy="0"/>
          </a:xfrm>
          <a:prstGeom prst="straightConnector1">
            <a:avLst/>
          </a:prstGeom>
          <a:ln w="28575">
            <a:solidFill>
              <a:srgbClr val="AC1596"/>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F756C061-4A05-4032-B97F-165E1540DD5C}"/>
              </a:ext>
            </a:extLst>
          </p:cNvPr>
          <p:cNvSpPr/>
          <p:nvPr/>
        </p:nvSpPr>
        <p:spPr>
          <a:xfrm>
            <a:off x="3316446" y="1865999"/>
            <a:ext cx="595902" cy="595901"/>
          </a:xfrm>
          <a:prstGeom prst="ellipse">
            <a:avLst/>
          </a:prstGeom>
          <a:solidFill>
            <a:srgbClr val="00A9B3"/>
          </a:solidFill>
          <a:scene3d>
            <a:camera prst="orthographicFront"/>
            <a:lightRig rig="threePt" dir="t">
              <a:rot lat="0" lon="0" rev="7800000"/>
            </a:lightRig>
          </a:scene3d>
          <a:sp3d extrusionH="114300">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Oval 23">
            <a:extLst>
              <a:ext uri="{FF2B5EF4-FFF2-40B4-BE49-F238E27FC236}">
                <a16:creationId xmlns:a16="http://schemas.microsoft.com/office/drawing/2014/main" id="{19701B5D-8BE0-4CA2-A250-6F4321B5C36F}"/>
              </a:ext>
            </a:extLst>
          </p:cNvPr>
          <p:cNvSpPr/>
          <p:nvPr/>
        </p:nvSpPr>
        <p:spPr>
          <a:xfrm>
            <a:off x="3316446" y="2946367"/>
            <a:ext cx="595902" cy="595901"/>
          </a:xfrm>
          <a:prstGeom prst="ellipse">
            <a:avLst/>
          </a:prstGeom>
          <a:solidFill>
            <a:srgbClr val="415EE6"/>
          </a:solidFill>
          <a:scene3d>
            <a:camera prst="orthographicFront"/>
            <a:lightRig rig="threePt" dir="t">
              <a:rot lat="0" lon="0" rev="7800000"/>
            </a:lightRig>
          </a:scene3d>
          <a:sp3d extrusionH="114300">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5" name="Oval 24">
            <a:extLst>
              <a:ext uri="{FF2B5EF4-FFF2-40B4-BE49-F238E27FC236}">
                <a16:creationId xmlns:a16="http://schemas.microsoft.com/office/drawing/2014/main" id="{81C31214-BA1B-4262-8FAE-56D0494BBD62}"/>
              </a:ext>
            </a:extLst>
          </p:cNvPr>
          <p:cNvSpPr/>
          <p:nvPr/>
        </p:nvSpPr>
        <p:spPr>
          <a:xfrm>
            <a:off x="3316446" y="3984245"/>
            <a:ext cx="595902" cy="595901"/>
          </a:xfrm>
          <a:prstGeom prst="ellipse">
            <a:avLst/>
          </a:prstGeom>
          <a:solidFill>
            <a:srgbClr val="34077A"/>
          </a:solidFill>
          <a:scene3d>
            <a:camera prst="orthographicFront"/>
            <a:lightRig rig="threePt" dir="t">
              <a:rot lat="0" lon="0" rev="7800000"/>
            </a:lightRig>
          </a:scene3d>
          <a:sp3d extrusionH="114300">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Oval 25">
            <a:extLst>
              <a:ext uri="{FF2B5EF4-FFF2-40B4-BE49-F238E27FC236}">
                <a16:creationId xmlns:a16="http://schemas.microsoft.com/office/drawing/2014/main" id="{0B6A1A3B-433C-4700-B114-1D72BD7B6784}"/>
              </a:ext>
            </a:extLst>
          </p:cNvPr>
          <p:cNvSpPr/>
          <p:nvPr/>
        </p:nvSpPr>
        <p:spPr>
          <a:xfrm>
            <a:off x="3318657" y="5003046"/>
            <a:ext cx="595902" cy="595901"/>
          </a:xfrm>
          <a:prstGeom prst="ellipse">
            <a:avLst/>
          </a:prstGeom>
          <a:solidFill>
            <a:srgbClr val="932ED4"/>
          </a:solidFill>
          <a:scene3d>
            <a:camera prst="orthographicFront"/>
            <a:lightRig rig="threePt" dir="t">
              <a:rot lat="0" lon="0" rev="7800000"/>
            </a:lightRig>
          </a:scene3d>
          <a:sp3d extrusionH="114300">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TextBox 26">
            <a:extLst>
              <a:ext uri="{FF2B5EF4-FFF2-40B4-BE49-F238E27FC236}">
                <a16:creationId xmlns:a16="http://schemas.microsoft.com/office/drawing/2014/main" id="{03AC477B-1224-40C0-A366-9D70D2A03A38}"/>
              </a:ext>
            </a:extLst>
          </p:cNvPr>
          <p:cNvSpPr txBox="1"/>
          <p:nvPr/>
        </p:nvSpPr>
        <p:spPr>
          <a:xfrm>
            <a:off x="324790" y="1615404"/>
            <a:ext cx="2909018" cy="830997"/>
          </a:xfrm>
          <a:prstGeom prst="rect">
            <a:avLst/>
          </a:prstGeom>
          <a:noFill/>
        </p:spPr>
        <p:txBody>
          <a:bodyPr wrap="square" rtlCol="0">
            <a:spAutoFit/>
          </a:bodyPr>
          <a:lstStyle/>
          <a:p>
            <a:pPr algn="ctr"/>
            <a:r>
              <a:rPr lang="en-IN" sz="2400" dirty="0">
                <a:solidFill>
                  <a:srgbClr val="00A9B3"/>
                </a:solidFill>
              </a:rPr>
              <a:t>Kinds of adjectives of quality &amp; quantity</a:t>
            </a:r>
          </a:p>
        </p:txBody>
      </p:sp>
      <p:sp>
        <p:nvSpPr>
          <p:cNvPr id="28" name="TextBox 27">
            <a:extLst>
              <a:ext uri="{FF2B5EF4-FFF2-40B4-BE49-F238E27FC236}">
                <a16:creationId xmlns:a16="http://schemas.microsoft.com/office/drawing/2014/main" id="{39A3F523-CDD5-414F-AC36-ADFAABB72740}"/>
              </a:ext>
            </a:extLst>
          </p:cNvPr>
          <p:cNvSpPr txBox="1"/>
          <p:nvPr/>
        </p:nvSpPr>
        <p:spPr>
          <a:xfrm>
            <a:off x="237661" y="2777368"/>
            <a:ext cx="3083277" cy="830997"/>
          </a:xfrm>
          <a:prstGeom prst="rect">
            <a:avLst/>
          </a:prstGeom>
          <a:noFill/>
        </p:spPr>
        <p:txBody>
          <a:bodyPr wrap="square" rtlCol="0">
            <a:spAutoFit/>
          </a:bodyPr>
          <a:lstStyle/>
          <a:p>
            <a:pPr algn="ctr"/>
            <a:r>
              <a:rPr lang="en-US" sz="2400" dirty="0">
                <a:solidFill>
                  <a:srgbClr val="415EE6"/>
                </a:solidFill>
              </a:rPr>
              <a:t>Identify demonstrative adjectives</a:t>
            </a:r>
          </a:p>
        </p:txBody>
      </p:sp>
      <p:sp>
        <p:nvSpPr>
          <p:cNvPr id="29" name="TextBox 28">
            <a:extLst>
              <a:ext uri="{FF2B5EF4-FFF2-40B4-BE49-F238E27FC236}">
                <a16:creationId xmlns:a16="http://schemas.microsoft.com/office/drawing/2014/main" id="{F13BDB2F-353F-400A-AFDD-7E69537A8660}"/>
              </a:ext>
            </a:extLst>
          </p:cNvPr>
          <p:cNvSpPr txBox="1"/>
          <p:nvPr/>
        </p:nvSpPr>
        <p:spPr>
          <a:xfrm>
            <a:off x="324790" y="3894147"/>
            <a:ext cx="2909018" cy="830997"/>
          </a:xfrm>
          <a:prstGeom prst="rect">
            <a:avLst/>
          </a:prstGeom>
          <a:noFill/>
        </p:spPr>
        <p:txBody>
          <a:bodyPr wrap="square" rtlCol="0">
            <a:spAutoFit/>
          </a:bodyPr>
          <a:lstStyle/>
          <a:p>
            <a:pPr algn="ctr"/>
            <a:r>
              <a:rPr lang="en-US" sz="2400" dirty="0">
                <a:solidFill>
                  <a:srgbClr val="34077A"/>
                </a:solidFill>
              </a:rPr>
              <a:t>Makes our language meaningful</a:t>
            </a:r>
          </a:p>
        </p:txBody>
      </p:sp>
      <p:sp>
        <p:nvSpPr>
          <p:cNvPr id="30" name="TextBox 29">
            <a:extLst>
              <a:ext uri="{FF2B5EF4-FFF2-40B4-BE49-F238E27FC236}">
                <a16:creationId xmlns:a16="http://schemas.microsoft.com/office/drawing/2014/main" id="{A12E3B57-B844-417D-A99D-3A394411C6D2}"/>
              </a:ext>
            </a:extLst>
          </p:cNvPr>
          <p:cNvSpPr txBox="1"/>
          <p:nvPr/>
        </p:nvSpPr>
        <p:spPr>
          <a:xfrm>
            <a:off x="440912" y="5130011"/>
            <a:ext cx="2676774" cy="469077"/>
          </a:xfrm>
          <a:prstGeom prst="rect">
            <a:avLst/>
          </a:prstGeom>
          <a:noFill/>
        </p:spPr>
        <p:txBody>
          <a:bodyPr wrap="square" rtlCol="0">
            <a:spAutoFit/>
          </a:bodyPr>
          <a:lstStyle/>
          <a:p>
            <a:pPr algn="ctr"/>
            <a:r>
              <a:rPr lang="en-IN" sz="2400" dirty="0">
                <a:solidFill>
                  <a:srgbClr val="932ED4"/>
                </a:solidFill>
              </a:rPr>
              <a:t>Different exercises</a:t>
            </a:r>
          </a:p>
        </p:txBody>
      </p:sp>
      <p:sp>
        <p:nvSpPr>
          <p:cNvPr id="31" name="TextBox 30">
            <a:extLst>
              <a:ext uri="{FF2B5EF4-FFF2-40B4-BE49-F238E27FC236}">
                <a16:creationId xmlns:a16="http://schemas.microsoft.com/office/drawing/2014/main" id="{14C4CCD1-EABA-41FC-8824-F3C50A6DC9C1}"/>
              </a:ext>
            </a:extLst>
          </p:cNvPr>
          <p:cNvSpPr txBox="1"/>
          <p:nvPr/>
        </p:nvSpPr>
        <p:spPr>
          <a:xfrm>
            <a:off x="9102486" y="1615404"/>
            <a:ext cx="2526700" cy="830997"/>
          </a:xfrm>
          <a:prstGeom prst="rect">
            <a:avLst/>
          </a:prstGeom>
          <a:noFill/>
        </p:spPr>
        <p:txBody>
          <a:bodyPr wrap="square" rtlCol="0">
            <a:spAutoFit/>
          </a:bodyPr>
          <a:lstStyle/>
          <a:p>
            <a:pPr algn="ctr"/>
            <a:r>
              <a:rPr lang="en-IN" sz="2400" dirty="0">
                <a:solidFill>
                  <a:srgbClr val="1996BC"/>
                </a:solidFill>
              </a:rPr>
              <a:t>Use of this, these, that, those</a:t>
            </a:r>
          </a:p>
        </p:txBody>
      </p:sp>
      <p:sp>
        <p:nvSpPr>
          <p:cNvPr id="32" name="TextBox 31">
            <a:extLst>
              <a:ext uri="{FF2B5EF4-FFF2-40B4-BE49-F238E27FC236}">
                <a16:creationId xmlns:a16="http://schemas.microsoft.com/office/drawing/2014/main" id="{4C49F36C-FB39-4183-BA29-75B449531789}"/>
              </a:ext>
            </a:extLst>
          </p:cNvPr>
          <p:cNvSpPr txBox="1"/>
          <p:nvPr/>
        </p:nvSpPr>
        <p:spPr>
          <a:xfrm>
            <a:off x="8760109" y="4841979"/>
            <a:ext cx="3384563" cy="1200329"/>
          </a:xfrm>
          <a:prstGeom prst="rect">
            <a:avLst/>
          </a:prstGeom>
          <a:noFill/>
        </p:spPr>
        <p:txBody>
          <a:bodyPr wrap="square" rtlCol="0">
            <a:spAutoFit/>
          </a:bodyPr>
          <a:lstStyle/>
          <a:p>
            <a:pPr algn="ctr"/>
            <a:r>
              <a:rPr lang="en-US" sz="2400" dirty="0">
                <a:solidFill>
                  <a:srgbClr val="AC1596"/>
                </a:solidFill>
              </a:rPr>
              <a:t>Make meaningful sentences using the correct word</a:t>
            </a:r>
          </a:p>
        </p:txBody>
      </p:sp>
      <p:sp>
        <p:nvSpPr>
          <p:cNvPr id="33" name="TextBox 32">
            <a:extLst>
              <a:ext uri="{FF2B5EF4-FFF2-40B4-BE49-F238E27FC236}">
                <a16:creationId xmlns:a16="http://schemas.microsoft.com/office/drawing/2014/main" id="{7EA01E4D-C435-4380-9500-3E5FFABE1CB2}"/>
              </a:ext>
            </a:extLst>
          </p:cNvPr>
          <p:cNvSpPr txBox="1"/>
          <p:nvPr/>
        </p:nvSpPr>
        <p:spPr>
          <a:xfrm>
            <a:off x="9059530" y="2777368"/>
            <a:ext cx="2466030" cy="830997"/>
          </a:xfrm>
          <a:prstGeom prst="rect">
            <a:avLst/>
          </a:prstGeom>
          <a:noFill/>
        </p:spPr>
        <p:txBody>
          <a:bodyPr wrap="square" rtlCol="0">
            <a:spAutoFit/>
          </a:bodyPr>
          <a:lstStyle/>
          <a:p>
            <a:pPr algn="ctr"/>
            <a:r>
              <a:rPr lang="en-US" sz="2400" dirty="0">
                <a:solidFill>
                  <a:srgbClr val="4F81BD"/>
                </a:solidFill>
              </a:rPr>
              <a:t>Use in daily conversations</a:t>
            </a:r>
          </a:p>
        </p:txBody>
      </p:sp>
      <p:sp>
        <p:nvSpPr>
          <p:cNvPr id="34" name="TextBox 33">
            <a:extLst>
              <a:ext uri="{FF2B5EF4-FFF2-40B4-BE49-F238E27FC236}">
                <a16:creationId xmlns:a16="http://schemas.microsoft.com/office/drawing/2014/main" id="{70F29999-6FAC-4A92-A456-AF4ED87C43BB}"/>
              </a:ext>
            </a:extLst>
          </p:cNvPr>
          <p:cNvSpPr txBox="1"/>
          <p:nvPr/>
        </p:nvSpPr>
        <p:spPr>
          <a:xfrm>
            <a:off x="9059530" y="3894147"/>
            <a:ext cx="2544934" cy="830997"/>
          </a:xfrm>
          <a:prstGeom prst="rect">
            <a:avLst/>
          </a:prstGeom>
          <a:noFill/>
        </p:spPr>
        <p:txBody>
          <a:bodyPr wrap="square" rtlCol="0">
            <a:spAutoFit/>
          </a:bodyPr>
          <a:lstStyle/>
          <a:p>
            <a:pPr algn="ctr"/>
            <a:r>
              <a:rPr lang="en-US" sz="2400" dirty="0">
                <a:solidFill>
                  <a:srgbClr val="CF1E70"/>
                </a:solidFill>
              </a:rPr>
              <a:t>The value of good </a:t>
            </a:r>
            <a:r>
              <a:rPr lang="en-US" sz="2400" dirty="0" err="1">
                <a:solidFill>
                  <a:srgbClr val="CF1E70"/>
                </a:solidFill>
              </a:rPr>
              <a:t>behaviour</a:t>
            </a:r>
            <a:endParaRPr lang="en-US" sz="2400" dirty="0">
              <a:solidFill>
                <a:srgbClr val="CF1E70"/>
              </a:solidFill>
            </a:endParaRPr>
          </a:p>
        </p:txBody>
      </p:sp>
      <p:sp>
        <p:nvSpPr>
          <p:cNvPr id="35" name="Title 1">
            <a:extLst>
              <a:ext uri="{FF2B5EF4-FFF2-40B4-BE49-F238E27FC236}">
                <a16:creationId xmlns:a16="http://schemas.microsoft.com/office/drawing/2014/main" id="{87BF8D8E-C9A7-4CDB-8148-F0A761C00A37}"/>
              </a:ext>
            </a:extLst>
          </p:cNvPr>
          <p:cNvSpPr>
            <a:spLocks noGrp="1"/>
          </p:cNvSpPr>
          <p:nvPr>
            <p:ph type="title"/>
          </p:nvPr>
        </p:nvSpPr>
        <p:spPr>
          <a:xfrm>
            <a:off x="1821240" y="104848"/>
            <a:ext cx="8557704" cy="654032"/>
          </a:xfr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lvl="0"/>
            <a:r>
              <a:rPr lang="en-IN" dirty="0">
                <a:solidFill>
                  <a:srgbClr val="C00000"/>
                </a:solidFill>
              </a:rPr>
              <a:t>Summary of Demonstrative Adjectives</a:t>
            </a:r>
          </a:p>
        </p:txBody>
      </p:sp>
    </p:spTree>
    <p:extLst>
      <p:ext uri="{BB962C8B-B14F-4D97-AF65-F5344CB8AC3E}">
        <p14:creationId xmlns:p14="http://schemas.microsoft.com/office/powerpoint/2010/main" val="375641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par>
                          <p:cTn id="14" fill="hold">
                            <p:stCondLst>
                              <p:cond delay="500"/>
                            </p:stCondLst>
                            <p:childTnLst>
                              <p:par>
                                <p:cTn id="15" presetID="12" presetClass="entr" presetSubtype="8"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additive="base">
                                        <p:cTn id="17" dur="1000"/>
                                        <p:tgtEl>
                                          <p:spTgt spid="27"/>
                                        </p:tgtEl>
                                        <p:attrNameLst>
                                          <p:attrName>ppt_x</p:attrName>
                                        </p:attrNameLst>
                                      </p:cBhvr>
                                      <p:tavLst>
                                        <p:tav tm="0">
                                          <p:val>
                                            <p:strVal val="#ppt_x-#ppt_w*1.125000"/>
                                          </p:val>
                                        </p:tav>
                                        <p:tav tm="100000">
                                          <p:val>
                                            <p:strVal val="#ppt_x"/>
                                          </p:val>
                                        </p:tav>
                                      </p:tavLst>
                                    </p:anim>
                                    <p:animEffect transition="in" filter="wipe(right)">
                                      <p:cBhvr>
                                        <p:cTn id="18" dur="1000"/>
                                        <p:tgtEl>
                                          <p:spTgt spid="2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childTnLst>
                          </p:cTn>
                        </p:par>
                        <p:par>
                          <p:cTn id="30" fill="hold">
                            <p:stCondLst>
                              <p:cond delay="500"/>
                            </p:stCondLst>
                            <p:childTnLst>
                              <p:par>
                                <p:cTn id="31" presetID="12" presetClass="entr" presetSubtype="8"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additive="base">
                                        <p:cTn id="33" dur="1000"/>
                                        <p:tgtEl>
                                          <p:spTgt spid="31"/>
                                        </p:tgtEl>
                                        <p:attrNameLst>
                                          <p:attrName>ppt_x</p:attrName>
                                        </p:attrNameLst>
                                      </p:cBhvr>
                                      <p:tavLst>
                                        <p:tav tm="0">
                                          <p:val>
                                            <p:strVal val="#ppt_x-#ppt_w*1.125000"/>
                                          </p:val>
                                        </p:tav>
                                        <p:tav tm="100000">
                                          <p:val>
                                            <p:strVal val="#ppt_x"/>
                                          </p:val>
                                        </p:tav>
                                      </p:tavLst>
                                    </p:anim>
                                    <p:animEffect transition="in" filter="wipe(right)">
                                      <p:cBhvr>
                                        <p:cTn id="34" dur="1000"/>
                                        <p:tgtEl>
                                          <p:spTgt spid="3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500"/>
                                        <p:tgtEl>
                                          <p:spTgt spid="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500"/>
                                        <p:tgtEl>
                                          <p:spTgt spid="24"/>
                                        </p:tgtEl>
                                      </p:cBhvr>
                                    </p:animEffect>
                                  </p:childTnLst>
                                </p:cTn>
                              </p:par>
                              <p:par>
                                <p:cTn id="43" presetID="10" presetClass="entr" presetSubtype="0" fill="hold"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childTnLst>
                          </p:cTn>
                        </p:par>
                        <p:par>
                          <p:cTn id="46" fill="hold">
                            <p:stCondLst>
                              <p:cond delay="500"/>
                            </p:stCondLst>
                            <p:childTnLst>
                              <p:par>
                                <p:cTn id="47" presetID="12" presetClass="entr" presetSubtype="8" fill="hold" grpId="0" nodeType="after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additive="base">
                                        <p:cTn id="49" dur="1000"/>
                                        <p:tgtEl>
                                          <p:spTgt spid="28"/>
                                        </p:tgtEl>
                                        <p:attrNameLst>
                                          <p:attrName>ppt_x</p:attrName>
                                        </p:attrNameLst>
                                      </p:cBhvr>
                                      <p:tavLst>
                                        <p:tav tm="0">
                                          <p:val>
                                            <p:strVal val="#ppt_x-#ppt_w*1.125000"/>
                                          </p:val>
                                        </p:tav>
                                        <p:tav tm="100000">
                                          <p:val>
                                            <p:strVal val="#ppt_x"/>
                                          </p:val>
                                        </p:tav>
                                      </p:tavLst>
                                    </p:anim>
                                    <p:animEffect transition="in" filter="wipe(right)">
                                      <p:cBhvr>
                                        <p:cTn id="50" dur="1000"/>
                                        <p:tgtEl>
                                          <p:spTgt spid="2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500"/>
                                        <p:tgtEl>
                                          <p:spTgt spid="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500"/>
                                        <p:tgtEl>
                                          <p:spTgt spid="12"/>
                                        </p:tgtEl>
                                      </p:cBhvr>
                                    </p:animEffect>
                                  </p:childTnLst>
                                </p:cTn>
                              </p:par>
                              <p:par>
                                <p:cTn id="59" presetID="10" presetClass="entr" presetSubtype="0" fill="hold"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childTnLst>
                          </p:cTn>
                        </p:par>
                        <p:par>
                          <p:cTn id="62" fill="hold">
                            <p:stCondLst>
                              <p:cond delay="500"/>
                            </p:stCondLst>
                            <p:childTnLst>
                              <p:par>
                                <p:cTn id="63" presetID="12" presetClass="entr" presetSubtype="8"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 calcmode="lin" valueType="num">
                                      <p:cBhvr additive="base">
                                        <p:cTn id="65" dur="1000"/>
                                        <p:tgtEl>
                                          <p:spTgt spid="33"/>
                                        </p:tgtEl>
                                        <p:attrNameLst>
                                          <p:attrName>ppt_x</p:attrName>
                                        </p:attrNameLst>
                                      </p:cBhvr>
                                      <p:tavLst>
                                        <p:tav tm="0">
                                          <p:val>
                                            <p:strVal val="#ppt_x-#ppt_w*1.125000"/>
                                          </p:val>
                                        </p:tav>
                                        <p:tav tm="100000">
                                          <p:val>
                                            <p:strVal val="#ppt_x"/>
                                          </p:val>
                                        </p:tav>
                                      </p:tavLst>
                                    </p:anim>
                                    <p:animEffect transition="in" filter="wipe(right)">
                                      <p:cBhvr>
                                        <p:cTn id="66" dur="1000"/>
                                        <p:tgtEl>
                                          <p:spTgt spid="33"/>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fade">
                                      <p:cBhvr>
                                        <p:cTn id="71" dur="500"/>
                                        <p:tgtEl>
                                          <p:spTgt spid="7"/>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500"/>
                                        <p:tgtEl>
                                          <p:spTgt spid="25"/>
                                        </p:tgtEl>
                                      </p:cBhvr>
                                    </p:animEffect>
                                  </p:childTnLst>
                                </p:cTn>
                              </p:par>
                              <p:par>
                                <p:cTn id="75" presetID="10" presetClass="entr" presetSubtype="0" fill="hold" nodeType="with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500"/>
                                        <p:tgtEl>
                                          <p:spTgt spid="17"/>
                                        </p:tgtEl>
                                      </p:cBhvr>
                                    </p:animEffect>
                                  </p:childTnLst>
                                </p:cTn>
                              </p:par>
                            </p:childTnLst>
                          </p:cTn>
                        </p:par>
                        <p:par>
                          <p:cTn id="78" fill="hold">
                            <p:stCondLst>
                              <p:cond delay="500"/>
                            </p:stCondLst>
                            <p:childTnLst>
                              <p:par>
                                <p:cTn id="79" presetID="12" presetClass="entr" presetSubtype="8" fill="hold" grpId="0" nodeType="afterEffect">
                                  <p:stCondLst>
                                    <p:cond delay="0"/>
                                  </p:stCondLst>
                                  <p:childTnLst>
                                    <p:set>
                                      <p:cBhvr>
                                        <p:cTn id="80" dur="1" fill="hold">
                                          <p:stCondLst>
                                            <p:cond delay="0"/>
                                          </p:stCondLst>
                                        </p:cTn>
                                        <p:tgtEl>
                                          <p:spTgt spid="29"/>
                                        </p:tgtEl>
                                        <p:attrNameLst>
                                          <p:attrName>style.visibility</p:attrName>
                                        </p:attrNameLst>
                                      </p:cBhvr>
                                      <p:to>
                                        <p:strVal val="visible"/>
                                      </p:to>
                                    </p:set>
                                    <p:anim calcmode="lin" valueType="num">
                                      <p:cBhvr additive="base">
                                        <p:cTn id="81" dur="1000"/>
                                        <p:tgtEl>
                                          <p:spTgt spid="29"/>
                                        </p:tgtEl>
                                        <p:attrNameLst>
                                          <p:attrName>ppt_x</p:attrName>
                                        </p:attrNameLst>
                                      </p:cBhvr>
                                      <p:tavLst>
                                        <p:tav tm="0">
                                          <p:val>
                                            <p:strVal val="#ppt_x-#ppt_w*1.125000"/>
                                          </p:val>
                                        </p:tav>
                                        <p:tav tm="100000">
                                          <p:val>
                                            <p:strVal val="#ppt_x"/>
                                          </p:val>
                                        </p:tav>
                                      </p:tavLst>
                                    </p:anim>
                                    <p:animEffect transition="in" filter="wipe(right)">
                                      <p:cBhvr>
                                        <p:cTn id="82" dur="1000"/>
                                        <p:tgtEl>
                                          <p:spTgt spid="29"/>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8"/>
                                        </p:tgtEl>
                                        <p:attrNameLst>
                                          <p:attrName>style.visibility</p:attrName>
                                        </p:attrNameLst>
                                      </p:cBhvr>
                                      <p:to>
                                        <p:strVal val="visible"/>
                                      </p:to>
                                    </p:set>
                                    <p:animEffect transition="in" filter="fade">
                                      <p:cBhvr>
                                        <p:cTn id="87" dur="500"/>
                                        <p:tgtEl>
                                          <p:spTgt spid="8"/>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3"/>
                                        </p:tgtEl>
                                        <p:attrNameLst>
                                          <p:attrName>style.visibility</p:attrName>
                                        </p:attrNameLst>
                                      </p:cBhvr>
                                      <p:to>
                                        <p:strVal val="visible"/>
                                      </p:to>
                                    </p:set>
                                    <p:animEffect transition="in" filter="fade">
                                      <p:cBhvr>
                                        <p:cTn id="90" dur="500"/>
                                        <p:tgtEl>
                                          <p:spTgt spid="13"/>
                                        </p:tgtEl>
                                      </p:cBhvr>
                                    </p:animEffect>
                                  </p:childTnLst>
                                </p:cTn>
                              </p:par>
                              <p:par>
                                <p:cTn id="91" presetID="10" presetClass="entr" presetSubtype="0" fill="hold" nodeType="with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fade">
                                      <p:cBhvr>
                                        <p:cTn id="93" dur="500"/>
                                        <p:tgtEl>
                                          <p:spTgt spid="21"/>
                                        </p:tgtEl>
                                      </p:cBhvr>
                                    </p:animEffect>
                                  </p:childTnLst>
                                </p:cTn>
                              </p:par>
                            </p:childTnLst>
                          </p:cTn>
                        </p:par>
                        <p:par>
                          <p:cTn id="94" fill="hold">
                            <p:stCondLst>
                              <p:cond delay="500"/>
                            </p:stCondLst>
                            <p:childTnLst>
                              <p:par>
                                <p:cTn id="95" presetID="12" presetClass="entr" presetSubtype="8" fill="hold" grpId="0" nodeType="afterEffect">
                                  <p:stCondLst>
                                    <p:cond delay="0"/>
                                  </p:stCondLst>
                                  <p:childTnLst>
                                    <p:set>
                                      <p:cBhvr>
                                        <p:cTn id="96" dur="1" fill="hold">
                                          <p:stCondLst>
                                            <p:cond delay="0"/>
                                          </p:stCondLst>
                                        </p:cTn>
                                        <p:tgtEl>
                                          <p:spTgt spid="34"/>
                                        </p:tgtEl>
                                        <p:attrNameLst>
                                          <p:attrName>style.visibility</p:attrName>
                                        </p:attrNameLst>
                                      </p:cBhvr>
                                      <p:to>
                                        <p:strVal val="visible"/>
                                      </p:to>
                                    </p:set>
                                    <p:anim calcmode="lin" valueType="num">
                                      <p:cBhvr additive="base">
                                        <p:cTn id="97" dur="1000"/>
                                        <p:tgtEl>
                                          <p:spTgt spid="34"/>
                                        </p:tgtEl>
                                        <p:attrNameLst>
                                          <p:attrName>ppt_x</p:attrName>
                                        </p:attrNameLst>
                                      </p:cBhvr>
                                      <p:tavLst>
                                        <p:tav tm="0">
                                          <p:val>
                                            <p:strVal val="#ppt_x-#ppt_w*1.125000"/>
                                          </p:val>
                                        </p:tav>
                                        <p:tav tm="100000">
                                          <p:val>
                                            <p:strVal val="#ppt_x"/>
                                          </p:val>
                                        </p:tav>
                                      </p:tavLst>
                                    </p:anim>
                                    <p:animEffect transition="in" filter="wipe(right)">
                                      <p:cBhvr>
                                        <p:cTn id="98" dur="1000"/>
                                        <p:tgtEl>
                                          <p:spTgt spid="34"/>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10"/>
                                        </p:tgtEl>
                                        <p:attrNameLst>
                                          <p:attrName>style.visibility</p:attrName>
                                        </p:attrNameLst>
                                      </p:cBhvr>
                                      <p:to>
                                        <p:strVal val="visible"/>
                                      </p:to>
                                    </p:set>
                                    <p:animEffect transition="in" filter="fade">
                                      <p:cBhvr>
                                        <p:cTn id="103" dur="500"/>
                                        <p:tgtEl>
                                          <p:spTgt spid="10"/>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26"/>
                                        </p:tgtEl>
                                        <p:attrNameLst>
                                          <p:attrName>style.visibility</p:attrName>
                                        </p:attrNameLst>
                                      </p:cBhvr>
                                      <p:to>
                                        <p:strVal val="visible"/>
                                      </p:to>
                                    </p:set>
                                    <p:animEffect transition="in" filter="fade">
                                      <p:cBhvr>
                                        <p:cTn id="106" dur="500"/>
                                        <p:tgtEl>
                                          <p:spTgt spid="26"/>
                                        </p:tgtEl>
                                      </p:cBhvr>
                                    </p:animEffect>
                                  </p:childTnLst>
                                </p:cTn>
                              </p:par>
                              <p:par>
                                <p:cTn id="107" presetID="10" presetClass="entr" presetSubtype="0" fill="hold" nodeType="withEffect">
                                  <p:stCondLst>
                                    <p:cond delay="0"/>
                                  </p:stCondLst>
                                  <p:childTnLst>
                                    <p:set>
                                      <p:cBhvr>
                                        <p:cTn id="108" dur="1" fill="hold">
                                          <p:stCondLst>
                                            <p:cond delay="0"/>
                                          </p:stCondLst>
                                        </p:cTn>
                                        <p:tgtEl>
                                          <p:spTgt spid="18"/>
                                        </p:tgtEl>
                                        <p:attrNameLst>
                                          <p:attrName>style.visibility</p:attrName>
                                        </p:attrNameLst>
                                      </p:cBhvr>
                                      <p:to>
                                        <p:strVal val="visible"/>
                                      </p:to>
                                    </p:set>
                                    <p:animEffect transition="in" filter="fade">
                                      <p:cBhvr>
                                        <p:cTn id="109" dur="500"/>
                                        <p:tgtEl>
                                          <p:spTgt spid="18"/>
                                        </p:tgtEl>
                                      </p:cBhvr>
                                    </p:animEffect>
                                  </p:childTnLst>
                                </p:cTn>
                              </p:par>
                            </p:childTnLst>
                          </p:cTn>
                        </p:par>
                        <p:par>
                          <p:cTn id="110" fill="hold">
                            <p:stCondLst>
                              <p:cond delay="500"/>
                            </p:stCondLst>
                            <p:childTnLst>
                              <p:par>
                                <p:cTn id="111" presetID="12" presetClass="entr" presetSubtype="8" fill="hold" grpId="0" nodeType="afterEffect">
                                  <p:stCondLst>
                                    <p:cond delay="0"/>
                                  </p:stCondLst>
                                  <p:childTnLst>
                                    <p:set>
                                      <p:cBhvr>
                                        <p:cTn id="112" dur="1" fill="hold">
                                          <p:stCondLst>
                                            <p:cond delay="0"/>
                                          </p:stCondLst>
                                        </p:cTn>
                                        <p:tgtEl>
                                          <p:spTgt spid="30"/>
                                        </p:tgtEl>
                                        <p:attrNameLst>
                                          <p:attrName>style.visibility</p:attrName>
                                        </p:attrNameLst>
                                      </p:cBhvr>
                                      <p:to>
                                        <p:strVal val="visible"/>
                                      </p:to>
                                    </p:set>
                                    <p:anim calcmode="lin" valueType="num">
                                      <p:cBhvr additive="base">
                                        <p:cTn id="113" dur="1000"/>
                                        <p:tgtEl>
                                          <p:spTgt spid="30"/>
                                        </p:tgtEl>
                                        <p:attrNameLst>
                                          <p:attrName>ppt_x</p:attrName>
                                        </p:attrNameLst>
                                      </p:cBhvr>
                                      <p:tavLst>
                                        <p:tav tm="0">
                                          <p:val>
                                            <p:strVal val="#ppt_x-#ppt_w*1.125000"/>
                                          </p:val>
                                        </p:tav>
                                        <p:tav tm="100000">
                                          <p:val>
                                            <p:strVal val="#ppt_x"/>
                                          </p:val>
                                        </p:tav>
                                      </p:tavLst>
                                    </p:anim>
                                    <p:animEffect transition="in" filter="wipe(right)">
                                      <p:cBhvr>
                                        <p:cTn id="114" dur="1000"/>
                                        <p:tgtEl>
                                          <p:spTgt spid="30"/>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9"/>
                                        </p:tgtEl>
                                        <p:attrNameLst>
                                          <p:attrName>style.visibility</p:attrName>
                                        </p:attrNameLst>
                                      </p:cBhvr>
                                      <p:to>
                                        <p:strVal val="visible"/>
                                      </p:to>
                                    </p:set>
                                    <p:animEffect transition="in" filter="fade">
                                      <p:cBhvr>
                                        <p:cTn id="119" dur="500"/>
                                        <p:tgtEl>
                                          <p:spTgt spid="9"/>
                                        </p:tgtEl>
                                      </p:cBhvr>
                                    </p:animEffect>
                                  </p:childTnLst>
                                </p:cTn>
                              </p:par>
                              <p:par>
                                <p:cTn id="120" presetID="10" presetClass="entr" presetSubtype="0" fill="hold" nodeType="withEffect">
                                  <p:stCondLst>
                                    <p:cond delay="0"/>
                                  </p:stCondLst>
                                  <p:childTnLst>
                                    <p:set>
                                      <p:cBhvr>
                                        <p:cTn id="121" dur="1" fill="hold">
                                          <p:stCondLst>
                                            <p:cond delay="0"/>
                                          </p:stCondLst>
                                        </p:cTn>
                                        <p:tgtEl>
                                          <p:spTgt spid="22"/>
                                        </p:tgtEl>
                                        <p:attrNameLst>
                                          <p:attrName>style.visibility</p:attrName>
                                        </p:attrNameLst>
                                      </p:cBhvr>
                                      <p:to>
                                        <p:strVal val="visible"/>
                                      </p:to>
                                    </p:set>
                                    <p:animEffect transition="in" filter="fade">
                                      <p:cBhvr>
                                        <p:cTn id="122" dur="500"/>
                                        <p:tgtEl>
                                          <p:spTgt spid="22"/>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14"/>
                                        </p:tgtEl>
                                        <p:attrNameLst>
                                          <p:attrName>style.visibility</p:attrName>
                                        </p:attrNameLst>
                                      </p:cBhvr>
                                      <p:to>
                                        <p:strVal val="visible"/>
                                      </p:to>
                                    </p:set>
                                    <p:animEffect transition="in" filter="fade">
                                      <p:cBhvr>
                                        <p:cTn id="125" dur="500"/>
                                        <p:tgtEl>
                                          <p:spTgt spid="14"/>
                                        </p:tgtEl>
                                      </p:cBhvr>
                                    </p:animEffect>
                                  </p:childTnLst>
                                </p:cTn>
                              </p:par>
                            </p:childTnLst>
                          </p:cTn>
                        </p:par>
                        <p:par>
                          <p:cTn id="126" fill="hold">
                            <p:stCondLst>
                              <p:cond delay="500"/>
                            </p:stCondLst>
                            <p:childTnLst>
                              <p:par>
                                <p:cTn id="127" presetID="12" presetClass="entr" presetSubtype="8" fill="hold" grpId="0" nodeType="afterEffect">
                                  <p:stCondLst>
                                    <p:cond delay="0"/>
                                  </p:stCondLst>
                                  <p:childTnLst>
                                    <p:set>
                                      <p:cBhvr>
                                        <p:cTn id="128" dur="1" fill="hold">
                                          <p:stCondLst>
                                            <p:cond delay="0"/>
                                          </p:stCondLst>
                                        </p:cTn>
                                        <p:tgtEl>
                                          <p:spTgt spid="32"/>
                                        </p:tgtEl>
                                        <p:attrNameLst>
                                          <p:attrName>style.visibility</p:attrName>
                                        </p:attrNameLst>
                                      </p:cBhvr>
                                      <p:to>
                                        <p:strVal val="visible"/>
                                      </p:to>
                                    </p:set>
                                    <p:anim calcmode="lin" valueType="num">
                                      <p:cBhvr additive="base">
                                        <p:cTn id="129" dur="1000"/>
                                        <p:tgtEl>
                                          <p:spTgt spid="32"/>
                                        </p:tgtEl>
                                        <p:attrNameLst>
                                          <p:attrName>ppt_x</p:attrName>
                                        </p:attrNameLst>
                                      </p:cBhvr>
                                      <p:tavLst>
                                        <p:tav tm="0">
                                          <p:val>
                                            <p:strVal val="#ppt_x-#ppt_w*1.125000"/>
                                          </p:val>
                                        </p:tav>
                                        <p:tav tm="100000">
                                          <p:val>
                                            <p:strVal val="#ppt_x"/>
                                          </p:val>
                                        </p:tav>
                                      </p:tavLst>
                                    </p:anim>
                                    <p:animEffect transition="in" filter="wipe(right)">
                                      <p:cBhvr>
                                        <p:cTn id="130"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23" grpId="0" animBg="1"/>
      <p:bldP spid="24" grpId="0" animBg="1"/>
      <p:bldP spid="25" grpId="0" animBg="1"/>
      <p:bldP spid="26" grpId="0" animBg="1"/>
      <p:bldP spid="27" grpId="0"/>
      <p:bldP spid="28" grpId="0"/>
      <p:bldP spid="29" grpId="0"/>
      <p:bldP spid="30" grpId="0"/>
      <p:bldP spid="31" grpId="0"/>
      <p:bldP spid="32" grpId="0"/>
      <p:bldP spid="33" grpId="0"/>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809753091"/>
              </p:ext>
            </p:extLst>
          </p:nvPr>
        </p:nvGraphicFramePr>
        <p:xfrm>
          <a:off x="1127448" y="700345"/>
          <a:ext cx="9937104" cy="5457309"/>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900" dirty="0"/>
                        <a:t>1</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baseline="0" dirty="0">
                          <a:solidFill>
                            <a:schemeClr val="tx1"/>
                          </a:solidFill>
                          <a:latin typeface="+mn-lt"/>
                          <a:ea typeface="+mn-ea"/>
                          <a:cs typeface="+mn-cs"/>
                          <a:hlinkClick r:id="rId3"/>
                        </a:rPr>
                        <a:t>https://pixabay.com/illustrations/singing-children-song-sing-child-18382/</a:t>
                      </a:r>
                      <a:endParaRPr lang="en-IN" sz="9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800" dirty="0"/>
                    </a:p>
                  </a:txBody>
                  <a:tcPr/>
                </a:tc>
                <a:extLst>
                  <a:ext uri="{0D108BD9-81ED-4DB2-BD59-A6C34878D82A}">
                    <a16:rowId xmlns:a16="http://schemas.microsoft.com/office/drawing/2014/main" val="10001"/>
                  </a:ext>
                </a:extLst>
              </a:tr>
              <a:tr h="389313">
                <a:tc>
                  <a:txBody>
                    <a:bodyPr/>
                    <a:lstStyle/>
                    <a:p>
                      <a:r>
                        <a:rPr lang="en-IN" sz="900" dirty="0"/>
                        <a:t>1</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hlinkClick r:id="rId4"/>
                        </a:rPr>
                        <a:t>https://www.freepik.com/free-vector/two-boy-characters-with-happy-face _4955111.htm</a:t>
                      </a:r>
                      <a:r>
                        <a:rPr lang="en-IN" sz="900" dirty="0"/>
                        <a:t> (Attribution – </a:t>
                      </a:r>
                      <a:r>
                        <a:rPr lang="en-IN" sz="900" dirty="0" err="1"/>
                        <a:t>brgfx</a:t>
                      </a:r>
                      <a:r>
                        <a:rPr lang="en-IN" sz="900" dirty="0"/>
                        <a:t>)</a:t>
                      </a:r>
                    </a:p>
                    <a:p>
                      <a:endParaRPr lang="en-IN" sz="900" dirty="0"/>
                    </a:p>
                  </a:txBody>
                  <a:tcPr/>
                </a:tc>
                <a:extLst>
                  <a:ext uri="{0D108BD9-81ED-4DB2-BD59-A6C34878D82A}">
                    <a16:rowId xmlns:a16="http://schemas.microsoft.com/office/drawing/2014/main" val="10002"/>
                  </a:ext>
                </a:extLst>
              </a:tr>
              <a:tr h="389313">
                <a:tc>
                  <a:txBody>
                    <a:bodyPr/>
                    <a:lstStyle/>
                    <a:p>
                      <a:r>
                        <a:rPr lang="en-IN" sz="900" dirty="0"/>
                        <a:t>1</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baseline="0" dirty="0">
                          <a:solidFill>
                            <a:schemeClr val="tx1"/>
                          </a:solidFill>
                          <a:latin typeface="+mn-lt"/>
                          <a:ea typeface="+mn-ea"/>
                          <a:cs typeface="+mn-cs"/>
                          <a:hlinkClick r:id="rId5"/>
                        </a:rPr>
                        <a:t>https://pixabay.com/illustrations/words-word-cloud-adjective-stunning-639309/</a:t>
                      </a:r>
                      <a:r>
                        <a:rPr lang="en-IN" sz="900" b="0" i="0" u="none" strike="noStrike" kern="1200" baseline="0" dirty="0">
                          <a:solidFill>
                            <a:schemeClr val="tx1"/>
                          </a:solidFill>
                          <a:latin typeface="+mn-lt"/>
                          <a:ea typeface="+mn-ea"/>
                          <a:cs typeface="+mn-cs"/>
                        </a:rPr>
                        <a:t> </a:t>
                      </a:r>
                      <a:endParaRPr lang="en-IN" sz="900" dirty="0"/>
                    </a:p>
                    <a:p>
                      <a:endParaRPr lang="en-IN" sz="900" dirty="0"/>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3"/>
                  </a:ext>
                </a:extLst>
              </a:tr>
            </a:tbl>
          </a:graphicData>
        </a:graphic>
      </p:graphicFrame>
      <p:pic>
        <p:nvPicPr>
          <p:cNvPr id="5" name="Picture 4">
            <a:extLst>
              <a:ext uri="{FF2B5EF4-FFF2-40B4-BE49-F238E27FC236}">
                <a16:creationId xmlns:a16="http://schemas.microsoft.com/office/drawing/2014/main" id="{B6045B56-A069-429A-ADB9-0CFA1F8C05C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44541" y="1157892"/>
            <a:ext cx="392116" cy="256136"/>
          </a:xfrm>
          <a:prstGeom prst="rect">
            <a:avLst/>
          </a:prstGeom>
        </p:spPr>
      </p:pic>
      <p:pic>
        <p:nvPicPr>
          <p:cNvPr id="6" name="Picture 5" descr="Two boy characters with happy face Free Vector">
            <a:extLst>
              <a:ext uri="{FF2B5EF4-FFF2-40B4-BE49-F238E27FC236}">
                <a16:creationId xmlns:a16="http://schemas.microsoft.com/office/drawing/2014/main" id="{034805D8-777D-4BA4-BE34-01968F9E3D3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87687" y="1494220"/>
            <a:ext cx="357096" cy="37069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40B0DD13-47CD-421E-AE83-1675002B7257}"/>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2457473" y="1949725"/>
            <a:ext cx="431505" cy="224517"/>
          </a:xfrm>
          <a:prstGeom prst="rect">
            <a:avLst/>
          </a:prstGeom>
          <a:ln w="28575">
            <a:solidFill>
              <a:schemeClr val="tx1"/>
            </a:solidFill>
          </a:ln>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216</Words>
  <Application>Microsoft Office PowerPoint</Application>
  <PresentationFormat>Widescreen</PresentationFormat>
  <Paragraphs>29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DD</vt:lpstr>
      <vt:lpstr>PowerPoint Presentation</vt:lpstr>
      <vt:lpstr>Summary of Demonstrative Adjectives</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62</cp:revision>
  <dcterms:created xsi:type="dcterms:W3CDTF">2020-08-28T09:38:22Z</dcterms:created>
  <dcterms:modified xsi:type="dcterms:W3CDTF">2022-06-04T19:13:29Z</dcterms:modified>
</cp:coreProperties>
</file>