
<file path=[Content_Types].xml><?xml version="1.0" encoding="utf-8"?>
<Types xmlns="http://schemas.openxmlformats.org/package/2006/content-types">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9" r:id="rId3"/>
    <p:sldId id="261"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BF882"/>
    <a:srgbClr val="F5A84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15620"/>
    <p:restoredTop sz="35057" autoAdjust="0"/>
  </p:normalViewPr>
  <p:slideViewPr>
    <p:cSldViewPr>
      <p:cViewPr varScale="1">
        <p:scale>
          <a:sx n="51" d="100"/>
          <a:sy n="51" d="100"/>
        </p:scale>
        <p:origin x="-365" y="-77"/>
      </p:cViewPr>
      <p:guideLst>
        <p:guide orient="horz" pos="2160"/>
        <p:guide pos="3840"/>
      </p:guideLst>
    </p:cSldViewPr>
  </p:slideViewPr>
  <p:notesTextViewPr>
    <p:cViewPr>
      <p:scale>
        <a:sx n="100" d="100"/>
        <a:sy n="100" d="100"/>
      </p:scale>
      <p:origin x="0" y="0"/>
    </p:cViewPr>
  </p:notesTextViewPr>
  <p:gridSpacing cx="92171838" cy="9217183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86B9B4-D2C4-48DE-BC86-1B1A8876D90E}" type="datetimeFigureOut">
              <a:rPr lang="en-US" smtClean="0"/>
              <a:pPr/>
              <a:t>8/29/2022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99D599-091B-4691-AA1B-AC5C84EF710A}"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endParaRPr lang="en-IN" sz="1200" b="0" i="0" u="none" strike="noStrike" kern="1200" dirty="0" smtClean="0">
              <a:solidFill>
                <a:schemeClr val="tx1"/>
              </a:solidFill>
              <a:latin typeface="+mn-lt"/>
              <a:ea typeface="+mn-ea"/>
              <a:cs typeface="+mn-cs"/>
            </a:endParaRPr>
          </a:p>
          <a:p>
            <a:pPr rtl="0"/>
            <a:r>
              <a:rPr lang="en-IN" sz="1200" b="0" i="0" u="none" strike="noStrike" kern="1200" dirty="0" smtClean="0">
                <a:solidFill>
                  <a:schemeClr val="tx1"/>
                </a:solidFill>
                <a:latin typeface="+mn-lt"/>
                <a:ea typeface="+mn-ea"/>
                <a:cs typeface="+mn-cs"/>
              </a:rPr>
              <a:t>1. Drinking: https://pixabay.com/photos/poor-boy-cute-village-boy-child-4133642/</a:t>
            </a:r>
            <a:endParaRPr lang="en-IN" sz="1200" b="0" i="0" u="none" strike="noStrike" kern="1200" dirty="0">
              <a:solidFill>
                <a:schemeClr val="tx1"/>
              </a:solidFill>
              <a:latin typeface="+mn-lt"/>
              <a:ea typeface="+mn-ea"/>
              <a:cs typeface="+mn-cs"/>
            </a:endParaRPr>
          </a:p>
          <a:p>
            <a:pPr rtl="0"/>
            <a:r>
              <a:rPr lang="en-IN" sz="1200" b="0" i="0" u="none" strike="noStrike" kern="1200" dirty="0" smtClean="0">
                <a:solidFill>
                  <a:schemeClr val="tx1"/>
                </a:solidFill>
                <a:latin typeface="+mn-lt"/>
                <a:ea typeface="+mn-ea"/>
                <a:cs typeface="+mn-cs"/>
              </a:rPr>
              <a:t>2. Running: https://pixabay.com/photos/children-kids-running-young-girl-5559749/</a:t>
            </a:r>
            <a:endParaRPr lang="en-IN" sz="1200" b="0" i="0" u="none" strike="noStrike"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499D599-091B-4691-AA1B-AC5C84EF710A}"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US" sz="1200" b="0" i="0" u="none" strike="noStrike" kern="1200" dirty="0" smtClean="0">
                <a:solidFill>
                  <a:schemeClr val="tx1"/>
                </a:solidFill>
                <a:latin typeface="+mn-lt"/>
                <a:ea typeface="+mn-ea"/>
                <a:cs typeface="+mn-cs"/>
              </a:rPr>
              <a:t>The teacher could ask the follow up questions before showing the story with adverbs added.</a:t>
            </a:r>
            <a:endParaRPr lang="en-US" b="0" dirty="0" smtClean="0"/>
          </a:p>
          <a:p>
            <a:pPr rtl="0" fontAlgn="base"/>
            <a:r>
              <a:rPr lang="en-US" sz="1200" b="0" i="0" u="none" strike="noStrike" kern="1200" dirty="0" smtClean="0">
                <a:solidFill>
                  <a:schemeClr val="tx1"/>
                </a:solidFill>
                <a:latin typeface="+mn-lt"/>
                <a:ea typeface="+mn-ea"/>
                <a:cs typeface="+mn-cs"/>
              </a:rPr>
              <a:t>1. Do You like the story? Answer: Yes or No</a:t>
            </a:r>
          </a:p>
          <a:p>
            <a:pPr rtl="0" fontAlgn="base"/>
            <a:r>
              <a:rPr lang="en-US" sz="1200" b="0" i="0" u="none" strike="noStrike" kern="1200" dirty="0" smtClean="0">
                <a:solidFill>
                  <a:schemeClr val="tx1"/>
                </a:solidFill>
                <a:latin typeface="+mn-lt"/>
                <a:ea typeface="+mn-ea"/>
                <a:cs typeface="+mn-cs"/>
              </a:rPr>
              <a:t>2. Did you understand the story? Answer: Yes or No</a:t>
            </a:r>
          </a:p>
          <a:p>
            <a:pPr rtl="0" fontAlgn="base"/>
            <a:r>
              <a:rPr lang="en-US" sz="1200" b="0" i="0" u="none" strike="noStrike" kern="1200" dirty="0" smtClean="0">
                <a:solidFill>
                  <a:schemeClr val="tx1"/>
                </a:solidFill>
                <a:latin typeface="+mn-lt"/>
                <a:ea typeface="+mn-ea"/>
                <a:cs typeface="+mn-cs"/>
              </a:rPr>
              <a:t>3. Did you find anything missing in the sentences? Answer: Yes. The passage does not </a:t>
            </a:r>
          </a:p>
          <a:p>
            <a:pPr rtl="0" fontAlgn="base"/>
            <a:r>
              <a:rPr lang="en-US" sz="1200" b="0" i="0" u="none" strike="noStrike" kern="1200" dirty="0" smtClean="0">
                <a:solidFill>
                  <a:schemeClr val="tx1"/>
                </a:solidFill>
                <a:latin typeface="+mn-lt"/>
                <a:ea typeface="+mn-ea"/>
                <a:cs typeface="+mn-cs"/>
              </a:rPr>
              <a:t>    contain any descriptive words like brightly, quickly etc.</a:t>
            </a:r>
          </a:p>
          <a:p>
            <a:pPr rtl="0" fontAlgn="base"/>
            <a:r>
              <a:rPr lang="en-US" sz="1200" b="0" i="0" u="none" strike="noStrike" kern="1200" dirty="0" smtClean="0">
                <a:solidFill>
                  <a:schemeClr val="tx1"/>
                </a:solidFill>
                <a:latin typeface="+mn-lt"/>
                <a:ea typeface="+mn-ea"/>
                <a:cs typeface="+mn-cs"/>
              </a:rPr>
              <a:t>4. Why should we add words like brightly, quickly etc? Answer: They tell us how the Sun </a:t>
            </a:r>
            <a:r>
              <a:rPr lang="en-US" sz="1200" b="0" i="0" u="none" strike="noStrike" kern="1200" baseline="0" dirty="0" smtClean="0">
                <a:solidFill>
                  <a:schemeClr val="tx1"/>
                </a:solidFill>
                <a:latin typeface="+mn-lt"/>
                <a:ea typeface="+mn-ea"/>
                <a:cs typeface="+mn-cs"/>
              </a:rPr>
              <a:t>    </a:t>
            </a:r>
          </a:p>
          <a:p>
            <a:pPr rtl="0" fontAlgn="base"/>
            <a:r>
              <a:rPr lang="en-US" sz="1200" b="0" i="0" u="none" strike="noStrike" kern="1200" baseline="0" dirty="0" smtClean="0">
                <a:solidFill>
                  <a:schemeClr val="tx1"/>
                </a:solidFill>
                <a:latin typeface="+mn-lt"/>
                <a:ea typeface="+mn-ea"/>
                <a:cs typeface="+mn-cs"/>
              </a:rPr>
              <a:t>    </a:t>
            </a:r>
            <a:r>
              <a:rPr lang="en-US" sz="1200" b="0" i="0" u="none" strike="noStrike" kern="1200" dirty="0" smtClean="0">
                <a:solidFill>
                  <a:schemeClr val="tx1"/>
                </a:solidFill>
                <a:latin typeface="+mn-lt"/>
                <a:ea typeface="+mn-ea"/>
                <a:cs typeface="+mn-cs"/>
              </a:rPr>
              <a:t>shines etc.</a:t>
            </a:r>
            <a:r>
              <a:rPr lang="en-US" b="0" dirty="0" smtClean="0"/>
              <a:t/>
            </a:r>
            <a:br>
              <a:rPr lang="en-US" b="0" dirty="0" smtClean="0"/>
            </a:br>
            <a:r>
              <a:rPr lang="en-US" sz="1200" b="0" i="0" u="none" strike="noStrike" kern="1200" dirty="0" smtClean="0">
                <a:solidFill>
                  <a:schemeClr val="tx1"/>
                </a:solidFill>
                <a:latin typeface="+mn-lt"/>
                <a:ea typeface="+mn-ea"/>
                <a:cs typeface="+mn-cs"/>
              </a:rPr>
              <a:t>These words that tell us more about a verb or an adjective are called </a:t>
            </a:r>
            <a:r>
              <a:rPr lang="en-US" sz="1200" b="1" i="0" u="sng" kern="1200" dirty="0" smtClean="0">
                <a:solidFill>
                  <a:schemeClr val="tx1"/>
                </a:solidFill>
                <a:latin typeface="+mn-lt"/>
                <a:ea typeface="+mn-ea"/>
                <a:cs typeface="+mn-cs"/>
              </a:rPr>
              <a:t>‘Adverbs’.</a:t>
            </a:r>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a:t>
            </a:r>
            <a:r>
              <a:rPr lang="en-IN" sz="1200" b="0" i="0" u="none" strike="noStrike" kern="1200" dirty="0" smtClean="0">
                <a:solidFill>
                  <a:schemeClr val="tx1"/>
                </a:solidFill>
                <a:latin typeface="+mn-lt"/>
                <a:ea typeface="+mn-ea"/>
                <a:cs typeface="+mn-cs"/>
              </a:rPr>
              <a:t>&gt;</a:t>
            </a: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rtl="0"/>
            <a:r>
              <a:rPr lang="en-IN" sz="1200" b="0" i="0" u="none" strike="noStrike" kern="1200" dirty="0" smtClean="0">
                <a:solidFill>
                  <a:schemeClr val="tx1"/>
                </a:solidFill>
                <a:latin typeface="+mn-lt"/>
                <a:ea typeface="+mn-ea"/>
                <a:cs typeface="+mn-cs"/>
              </a:rPr>
              <a:t>1. Leopard: https://pixabay.com/photos/leopard-tiger-wildlife-travel-3670069/</a:t>
            </a:r>
          </a:p>
          <a:p>
            <a:pPr rtl="0"/>
            <a:r>
              <a:rPr lang="en-IN" sz="1200" b="0" i="0" u="none" strike="noStrike" kern="1200" dirty="0" smtClean="0">
                <a:solidFill>
                  <a:schemeClr val="tx1"/>
                </a:solidFill>
                <a:latin typeface="+mn-lt"/>
                <a:ea typeface="+mn-ea"/>
                <a:cs typeface="+mn-cs"/>
              </a:rPr>
              <a:t>2. Zebra: https://pixabay.com/photos/grass-nature-mammal-zebra-park-3222285/</a:t>
            </a:r>
          </a:p>
          <a:p>
            <a:pPr rtl="0"/>
            <a:r>
              <a:rPr lang="en-IN" sz="1200" b="0" i="0" u="none" strike="noStrike" kern="1200" dirty="0" smtClean="0">
                <a:solidFill>
                  <a:schemeClr val="tx1"/>
                </a:solidFill>
                <a:latin typeface="+mn-lt"/>
                <a:ea typeface="+mn-ea"/>
                <a:cs typeface="+mn-cs"/>
              </a:rPr>
              <a:t>3.</a:t>
            </a:r>
            <a:r>
              <a:rPr lang="en-IN" sz="1200" b="0" i="0" u="none" strike="noStrike" kern="1200" baseline="0" dirty="0" smtClean="0">
                <a:solidFill>
                  <a:schemeClr val="tx1"/>
                </a:solidFill>
                <a:latin typeface="+mn-lt"/>
                <a:ea typeface="+mn-ea"/>
                <a:cs typeface="+mn-cs"/>
              </a:rPr>
              <a:t> Sun: https://pixabay.com/photos/sun-nature-gratitude-dawn-979325/</a:t>
            </a:r>
          </a:p>
          <a:p>
            <a:pPr marL="0" marR="0" indent="0" algn="l" defTabSz="914400" rtl="0" eaLnBrk="1" fontAlgn="auto" latinLnBrk="0" hangingPunct="1">
              <a:lnSpc>
                <a:spcPct val="100000"/>
              </a:lnSpc>
              <a:spcBef>
                <a:spcPts val="0"/>
              </a:spcBef>
              <a:spcAft>
                <a:spcPts val="0"/>
              </a:spcAft>
              <a:buClrTx/>
              <a:buSzTx/>
              <a:buFontTx/>
              <a:buNone/>
              <a:tabLst/>
              <a:defRPr/>
            </a:pPr>
            <a:r>
              <a:rPr lang="en-IN" sz="1200" b="0" i="0" u="none" strike="noStrike" kern="1200" baseline="0" dirty="0" smtClean="0">
                <a:solidFill>
                  <a:schemeClr val="tx1"/>
                </a:solidFill>
                <a:latin typeface="+mn-lt"/>
                <a:ea typeface="+mn-ea"/>
                <a:cs typeface="+mn-cs"/>
              </a:rPr>
              <a:t>4. Scroll: https://pixabay.com/illustrations/paper-stationery-parchment-old-68833/</a:t>
            </a:r>
          </a:p>
          <a:p>
            <a:pPr rtl="0"/>
            <a:endParaRPr lang="en-IN" sz="1200" b="0" i="0" u="none" strike="noStrike"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499D599-091B-4691-AA1B-AC5C84EF710A}"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endParaRPr lang="en-IN" sz="1200" b="0" i="0" u="none" strike="noStrike"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IN" sz="1200" b="0" i="0" u="none" strike="noStrike" kern="1200" dirty="0" smtClean="0">
                <a:solidFill>
                  <a:schemeClr val="tx1"/>
                </a:solidFill>
                <a:latin typeface="+mn-lt"/>
                <a:ea typeface="+mn-ea"/>
                <a:cs typeface="+mn-cs"/>
              </a:rPr>
              <a:t>1.</a:t>
            </a:r>
            <a:r>
              <a:rPr lang="en-IN" sz="1200" b="0" i="0" u="none" strike="noStrike" kern="1200" baseline="0" dirty="0" smtClean="0">
                <a:solidFill>
                  <a:schemeClr val="tx1"/>
                </a:solidFill>
                <a:latin typeface="+mn-lt"/>
                <a:ea typeface="+mn-ea"/>
                <a:cs typeface="+mn-cs"/>
              </a:rPr>
              <a:t> Scroll: https://pixabay.com/illustrations/paper-stationery-parchment-old-68833/</a:t>
            </a:r>
          </a:p>
          <a:p>
            <a:pPr rtl="0"/>
            <a:endParaRPr lang="en-IN" dirty="0"/>
          </a:p>
        </p:txBody>
      </p:sp>
      <p:sp>
        <p:nvSpPr>
          <p:cNvPr id="4" name="Slide Number Placeholder 3"/>
          <p:cNvSpPr>
            <a:spLocks noGrp="1"/>
          </p:cNvSpPr>
          <p:nvPr>
            <p:ph type="sldNum" sz="quarter" idx="10"/>
          </p:nvPr>
        </p:nvSpPr>
        <p:spPr/>
        <p:txBody>
          <a:bodyPr/>
          <a:lstStyle/>
          <a:p>
            <a:fld id="{A499D599-091B-4691-AA1B-AC5C84EF710A}" type="slidenum">
              <a:rPr lang="en-IN" smtClean="0"/>
              <a:pPr/>
              <a:t>3</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A499D599-091B-4691-AA1B-AC5C84EF710A}" type="slidenum">
              <a:rPr lang="en-IN" smtClean="0"/>
              <a:pPr/>
              <a:t>4</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957292"/>
            <a:ext cx="10363200" cy="1752601"/>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979167"/>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 xmlns:a16="http://schemas.microsoft.com/office/drawing/2014/main" id="{254244B2-46FD-49C0-8BF6-E190D09EA686}"/>
              </a:ext>
            </a:extLst>
          </p:cNvPr>
          <p:cNvPicPr>
            <a:picLocks noChangeAspect="1"/>
          </p:cNvPicPr>
          <p:nvPr userDrawn="1"/>
        </p:nvPicPr>
        <p:blipFill>
          <a:blip r:embed="rId3">
            <a:extLst>
              <a:ext uri="{28A0092B-C50C-407E-A947-70E740481C1C}">
                <a14:useLocalDpi xmlns="" xmlns:a14="http://schemas.microsoft.com/office/drawing/2010/main" val="0"/>
              </a:ext>
            </a:extLst>
          </a:blip>
          <a:stretch>
            <a:fillRect/>
          </a:stretch>
        </p:blipFill>
        <p:spPr>
          <a:xfrm>
            <a:off x="94390" y="44919"/>
            <a:ext cx="902286" cy="957155"/>
          </a:xfrm>
          <a:prstGeom prst="rect">
            <a:avLst/>
          </a:prstGeom>
        </p:spPr>
      </p:pic>
      <p:pic>
        <p:nvPicPr>
          <p:cNvPr id="19" name="Picture 18" descr="Calendar&#10;&#10;Description automatically generated with low confidence">
            <a:extLst>
              <a:ext uri="{FF2B5EF4-FFF2-40B4-BE49-F238E27FC236}">
                <a16:creationId xmlns="" xmlns:a16="http://schemas.microsoft.com/office/drawing/2014/main" id="{D97434CF-CEE0-40BF-BC5E-2F865F066617}"/>
              </a:ext>
            </a:extLst>
          </p:cNvPr>
          <p:cNvPicPr>
            <a:picLocks noChangeAspect="1"/>
          </p:cNvPicPr>
          <p:nvPr userDrawn="1"/>
        </p:nvPicPr>
        <p:blipFill>
          <a:blip r:embed="rId4">
            <a:extLst>
              <a:ext uri="{28A0092B-C50C-407E-A947-70E740481C1C}">
                <a14:useLocalDpi xmlns="" xmlns:a14="http://schemas.microsoft.com/office/drawing/2010/main" val="0"/>
              </a:ext>
            </a:extLst>
          </a:blip>
          <a:stretch>
            <a:fillRect/>
          </a:stretch>
        </p:blipFill>
        <p:spPr>
          <a:xfrm>
            <a:off x="11134359" y="84302"/>
            <a:ext cx="963251" cy="938865"/>
          </a:xfrm>
          <a:prstGeom prst="rect">
            <a:avLst/>
          </a:prstGeom>
        </p:spPr>
      </p:pic>
      <p:pic>
        <p:nvPicPr>
          <p:cNvPr id="22" name="Picture 21" descr="A picture containing text, clipart&#10;&#10;Description automatically generated">
            <a:extLst>
              <a:ext uri="{FF2B5EF4-FFF2-40B4-BE49-F238E27FC236}">
                <a16:creationId xmlns="" xmlns:a16="http://schemas.microsoft.com/office/drawing/2014/main" id="{22B8C39A-F191-4D0C-9E72-E36060824A06}"/>
              </a:ext>
            </a:extLst>
          </p:cNvPr>
          <p:cNvPicPr>
            <a:picLocks noChangeAspect="1"/>
          </p:cNvPicPr>
          <p:nvPr userDrawn="1"/>
        </p:nvPicPr>
        <p:blipFill>
          <a:blip r:embed="rId5">
            <a:extLst>
              <a:ext uri="{28A0092B-C50C-407E-A947-70E740481C1C}">
                <a14:useLocalDpi xmlns="" xmlns:a14="http://schemas.microsoft.com/office/drawing/2010/main" val="0"/>
              </a:ext>
            </a:extLst>
          </a:blip>
          <a:stretch>
            <a:fillRect/>
          </a:stretch>
        </p:blipFill>
        <p:spPr>
          <a:xfrm>
            <a:off x="11124834" y="5943521"/>
            <a:ext cx="914479" cy="914479"/>
          </a:xfrm>
          <a:prstGeom prst="rect">
            <a:avLst/>
          </a:prstGeom>
        </p:spPr>
      </p:pic>
      <p:sp>
        <p:nvSpPr>
          <p:cNvPr id="9" name="TextBox 8">
            <a:extLst>
              <a:ext uri="{FF2B5EF4-FFF2-40B4-BE49-F238E27FC236}">
                <a16:creationId xmlns="" xmlns:a16="http://schemas.microsoft.com/office/drawing/2014/main" id="{2928DBB6-D4BE-4F74-AC05-620A04191F2C}"/>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a:t>
            </a:r>
            <a:r>
              <a:rPr lang="en-US"/>
              <a:t>to add </a:t>
            </a:r>
            <a:r>
              <a:rPr lang="en-US" dirty="0"/>
              <a:t>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495333" cy="4729083"/>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2800"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Calendar&#10;&#10;Description automatically generated with low confidence">
            <a:extLst>
              <a:ext uri="{FF2B5EF4-FFF2-40B4-BE49-F238E27FC236}">
                <a16:creationId xmlns="" xmlns:a16="http://schemas.microsoft.com/office/drawing/2014/main" id="{5901837A-36BC-4822-BEFB-830404CC5C73}"/>
              </a:ext>
            </a:extLst>
          </p:cNvPr>
          <p:cNvPicPr>
            <a:picLocks noChangeAspect="1"/>
          </p:cNvPicPr>
          <p:nvPr userDrawn="1"/>
        </p:nvPicPr>
        <p:blipFill>
          <a:blip r:embed="rId3">
            <a:extLst>
              <a:ext uri="{28A0092B-C50C-407E-A947-70E740481C1C}">
                <a14:useLocalDpi xmlns="" xmlns:a14="http://schemas.microsoft.com/office/drawing/2010/main" val="0"/>
              </a:ext>
            </a:extLst>
          </a:blip>
          <a:stretch>
            <a:fillRect/>
          </a:stretch>
        </p:blipFill>
        <p:spPr>
          <a:xfrm>
            <a:off x="11134359" y="84302"/>
            <a:ext cx="963251" cy="938865"/>
          </a:xfrm>
          <a:prstGeom prst="rect">
            <a:avLst/>
          </a:prstGeom>
        </p:spPr>
      </p:pic>
      <p:pic>
        <p:nvPicPr>
          <p:cNvPr id="8" name="Picture 7" descr="A picture containing text, clipart&#10;&#10;Description automatically generated">
            <a:extLst>
              <a:ext uri="{FF2B5EF4-FFF2-40B4-BE49-F238E27FC236}">
                <a16:creationId xmlns="" xmlns:a16="http://schemas.microsoft.com/office/drawing/2014/main" id="{8035C0C2-BCC7-4C51-8D5A-9E2778BE63EF}"/>
              </a:ext>
            </a:extLst>
          </p:cNvPr>
          <p:cNvPicPr>
            <a:picLocks noChangeAspect="1"/>
          </p:cNvPicPr>
          <p:nvPr userDrawn="1"/>
        </p:nvPicPr>
        <p:blipFill>
          <a:blip r:embed="rId4">
            <a:extLst>
              <a:ext uri="{28A0092B-C50C-407E-A947-70E740481C1C}">
                <a14:useLocalDpi xmlns="" xmlns:a14="http://schemas.microsoft.com/office/drawing/2010/main" val="0"/>
              </a:ext>
            </a:extLst>
          </a:blip>
          <a:stretch>
            <a:fillRect/>
          </a:stretch>
        </p:blipFill>
        <p:spPr>
          <a:xfrm>
            <a:off x="11124834" y="5943521"/>
            <a:ext cx="914479" cy="914479"/>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94280" y="50057"/>
            <a:ext cx="3203440"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7" name="Picture 6" descr="Calendar&#10;&#10;Description automatically generated with low confidence">
            <a:extLst>
              <a:ext uri="{FF2B5EF4-FFF2-40B4-BE49-F238E27FC236}">
                <a16:creationId xmlns="" xmlns:a16="http://schemas.microsoft.com/office/drawing/2014/main" id="{076D6C82-FFCB-4BDB-8004-46AA8F1755BC}"/>
              </a:ext>
            </a:extLst>
          </p:cNvPr>
          <p:cNvPicPr>
            <a:picLocks noChangeAspect="1"/>
          </p:cNvPicPr>
          <p:nvPr userDrawn="1"/>
        </p:nvPicPr>
        <p:blipFill>
          <a:blip r:embed="rId3">
            <a:extLst>
              <a:ext uri="{28A0092B-C50C-407E-A947-70E740481C1C}">
                <a14:useLocalDpi xmlns="" xmlns:a14="http://schemas.microsoft.com/office/drawing/2010/main" val="0"/>
              </a:ext>
            </a:extLst>
          </a:blip>
          <a:stretch>
            <a:fillRect/>
          </a:stretch>
        </p:blipFill>
        <p:spPr>
          <a:xfrm>
            <a:off x="11134359" y="84302"/>
            <a:ext cx="963251" cy="938865"/>
          </a:xfrm>
          <a:prstGeom prst="rect">
            <a:avLst/>
          </a:prstGeom>
        </p:spPr>
      </p:pic>
      <p:pic>
        <p:nvPicPr>
          <p:cNvPr id="8" name="Picture 7" descr="A picture containing text, clipart&#10;&#10;Description automatically generated">
            <a:extLst>
              <a:ext uri="{FF2B5EF4-FFF2-40B4-BE49-F238E27FC236}">
                <a16:creationId xmlns="" xmlns:a16="http://schemas.microsoft.com/office/drawing/2014/main" id="{BD2AB13A-E8D2-49E2-9E24-DF9B8C2267D6}"/>
              </a:ext>
            </a:extLst>
          </p:cNvPr>
          <p:cNvPicPr>
            <a:picLocks noChangeAspect="1"/>
          </p:cNvPicPr>
          <p:nvPr userDrawn="1"/>
        </p:nvPicPr>
        <p:blipFill>
          <a:blip r:embed="rId4">
            <a:extLst>
              <a:ext uri="{28A0092B-C50C-407E-A947-70E740481C1C}">
                <a14:useLocalDpi xmlns="" xmlns:a14="http://schemas.microsoft.com/office/drawing/2010/main" val="0"/>
              </a:ext>
            </a:extLst>
          </a:blip>
          <a:stretch>
            <a:fillRect/>
          </a:stretch>
        </p:blipFill>
        <p:spPr>
          <a:xfrm>
            <a:off x="11124834" y="5943521"/>
            <a:ext cx="914479" cy="914479"/>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hyperlink" Target="https://pixabay.com/illustrations/paper-stationery-parchment-old-68833/" TargetMode="External"/><Relationship Id="rId7"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13.jpeg"/><Relationship Id="rId5" Type="http://schemas.openxmlformats.org/officeDocument/2006/relationships/image" Target="../media/image12.jpeg"/><Relationship Id="rId10" Type="http://schemas.openxmlformats.org/officeDocument/2006/relationships/image" Target="../media/image17.jpeg"/><Relationship Id="rId4" Type="http://schemas.openxmlformats.org/officeDocument/2006/relationships/image" Target="../media/image11.jpeg"/><Relationship Id="rId9"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4000" y="80944"/>
            <a:ext cx="8964000" cy="1440000"/>
          </a:xfr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path path="circle">
              <a:fillToRect l="50000" t="50000" r="50000" b="50000"/>
            </a:path>
            <a:tileRect/>
          </a:gradFill>
          <a:scene3d>
            <a:camera prst="orthographicFront"/>
            <a:lightRig rig="threePt" dir="t"/>
          </a:scene3d>
          <a:sp3d>
            <a:bevelT prst="angle"/>
          </a:sp3d>
        </p:spPr>
        <p:txBody>
          <a:bodyPr/>
          <a:lstStyle/>
          <a:p>
            <a:r>
              <a:rPr lang="en-IN" dirty="0" smtClean="0"/>
              <a:t>Importance of Adverbs</a:t>
            </a:r>
            <a:endParaRPr lang="en-US" dirty="0"/>
          </a:p>
        </p:txBody>
      </p:sp>
      <p:pic>
        <p:nvPicPr>
          <p:cNvPr id="12290" name="Picture 2" descr="Children, Kids, Running, Young Girl"/>
          <p:cNvPicPr>
            <a:picLocks noChangeAspect="1" noChangeArrowheads="1"/>
          </p:cNvPicPr>
          <p:nvPr/>
        </p:nvPicPr>
        <p:blipFill>
          <a:blip r:embed="rId3"/>
          <a:srcRect/>
          <a:stretch>
            <a:fillRect/>
          </a:stretch>
        </p:blipFill>
        <p:spPr bwMode="auto">
          <a:xfrm>
            <a:off x="6346000" y="1584273"/>
            <a:ext cx="5256000" cy="3504001"/>
          </a:xfrm>
          <a:prstGeom prst="rect">
            <a:avLst/>
          </a:prstGeom>
          <a:ln>
            <a:noFill/>
          </a:ln>
          <a:effectLst>
            <a:outerShdw blurRad="292100" dist="139700" dir="2700000" algn="tl" rotWithShape="0">
              <a:srgbClr val="333333">
                <a:alpha val="65000"/>
              </a:srgbClr>
            </a:outerShdw>
          </a:effectLst>
        </p:spPr>
      </p:pic>
      <p:pic>
        <p:nvPicPr>
          <p:cNvPr id="12294" name="Picture 6" descr="Poor Boy, Cute, Village Boy, Child"/>
          <p:cNvPicPr>
            <a:picLocks noChangeAspect="1" noChangeArrowheads="1"/>
          </p:cNvPicPr>
          <p:nvPr/>
        </p:nvPicPr>
        <p:blipFill>
          <a:blip r:embed="rId4"/>
          <a:srcRect/>
          <a:stretch>
            <a:fillRect/>
          </a:stretch>
        </p:blipFill>
        <p:spPr bwMode="auto">
          <a:xfrm>
            <a:off x="500001" y="1584273"/>
            <a:ext cx="5256000" cy="3504001"/>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Free photos of Leopard"/>
          <p:cNvPicPr>
            <a:picLocks noChangeAspect="1" noChangeArrowheads="1"/>
          </p:cNvPicPr>
          <p:nvPr/>
        </p:nvPicPr>
        <p:blipFill>
          <a:blip r:embed="rId3">
            <a:lum/>
          </a:blip>
          <a:srcRect l="23750" t="25937"/>
          <a:stretch>
            <a:fillRect/>
          </a:stretch>
        </p:blipFill>
        <p:spPr bwMode="auto">
          <a:xfrm>
            <a:off x="6638928" y="1166800"/>
            <a:ext cx="5400000" cy="4717213"/>
          </a:xfrm>
          <a:prstGeom prst="rect">
            <a:avLst/>
          </a:prstGeom>
          <a:noFill/>
        </p:spPr>
      </p:pic>
      <p:sp>
        <p:nvSpPr>
          <p:cNvPr id="2" name="Title 1"/>
          <p:cNvSpPr>
            <a:spLocks noGrp="1"/>
          </p:cNvSpPr>
          <p:nvPr>
            <p:ph type="title"/>
          </p:nvPr>
        </p:nvSpPr>
        <p:spPr>
          <a:blipFill>
            <a:blip r:embed="rId4">
              <a:duotone>
                <a:schemeClr val="accent6">
                  <a:shade val="45000"/>
                  <a:satMod val="135000"/>
                </a:schemeClr>
                <a:prstClr val="white"/>
              </a:duotone>
            </a:blip>
            <a:tile tx="0" ty="0" sx="100000" sy="100000" flip="none" algn="tl"/>
          </a:blipFill>
          <a:scene3d>
            <a:camera prst="orthographicFront"/>
            <a:lightRig rig="threePt" dir="t"/>
          </a:scene3d>
          <a:sp3d>
            <a:bevelT w="139700" h="139700" prst="divot"/>
          </a:sp3d>
        </p:spPr>
        <p:txBody>
          <a:bodyPr/>
          <a:lstStyle/>
          <a:p>
            <a:r>
              <a:rPr lang="en-IN" b="1" dirty="0" smtClean="0"/>
              <a:t>The Leopard and the Zebra</a:t>
            </a:r>
            <a:endParaRPr lang="en-US" b="1" dirty="0"/>
          </a:p>
        </p:txBody>
      </p:sp>
      <p:pic>
        <p:nvPicPr>
          <p:cNvPr id="10244" name="Picture 4" descr="Grass, Nature, Mammal, Zebra, Park"/>
          <p:cNvPicPr>
            <a:picLocks noChangeAspect="1" noChangeArrowheads="1"/>
          </p:cNvPicPr>
          <p:nvPr/>
        </p:nvPicPr>
        <p:blipFill>
          <a:blip r:embed="rId5">
            <a:lum bright="20000"/>
          </a:blip>
          <a:srcRect l="35911" t="13971" r="27777" b="4770"/>
          <a:stretch>
            <a:fillRect/>
          </a:stretch>
        </p:blipFill>
        <p:spPr bwMode="auto">
          <a:xfrm>
            <a:off x="6457952" y="3609976"/>
            <a:ext cx="1938868" cy="2376000"/>
          </a:xfrm>
          <a:prstGeom prst="ellipse">
            <a:avLst/>
          </a:prstGeom>
          <a:ln>
            <a:noFill/>
          </a:ln>
          <a:effectLst>
            <a:softEdge rad="112500"/>
          </a:effectLst>
        </p:spPr>
      </p:pic>
      <p:pic>
        <p:nvPicPr>
          <p:cNvPr id="7" name="Picture 2" descr="Paper, Stationery, Parchment, Old, Kink"/>
          <p:cNvPicPr>
            <a:picLocks noChangeAspect="1" noChangeArrowheads="1"/>
          </p:cNvPicPr>
          <p:nvPr/>
        </p:nvPicPr>
        <p:blipFill>
          <a:blip r:embed="rId6">
            <a:lum bright="10000"/>
          </a:blip>
          <a:srcRect/>
          <a:stretch>
            <a:fillRect/>
          </a:stretch>
        </p:blipFill>
        <p:spPr bwMode="auto">
          <a:xfrm rot="5400000">
            <a:off x="419001" y="264593"/>
            <a:ext cx="5821997" cy="6660000"/>
          </a:xfrm>
          <a:prstGeom prst="rect">
            <a:avLst/>
          </a:prstGeom>
          <a:noFill/>
        </p:spPr>
      </p:pic>
      <p:sp>
        <p:nvSpPr>
          <p:cNvPr id="8" name="TextBox 7"/>
          <p:cNvSpPr txBox="1"/>
          <p:nvPr/>
        </p:nvSpPr>
        <p:spPr>
          <a:xfrm>
            <a:off x="938184" y="1528752"/>
            <a:ext cx="45719" cy="369332"/>
          </a:xfrm>
          <a:prstGeom prst="rect">
            <a:avLst/>
          </a:prstGeom>
          <a:noFill/>
        </p:spPr>
        <p:txBody>
          <a:bodyPr wrap="square" rtlCol="0">
            <a:spAutoFit/>
          </a:bodyPr>
          <a:lstStyle/>
          <a:p>
            <a:endParaRPr lang="en-US" dirty="0"/>
          </a:p>
        </p:txBody>
      </p:sp>
      <p:sp>
        <p:nvSpPr>
          <p:cNvPr id="10" name="TextBox 9"/>
          <p:cNvSpPr txBox="1"/>
          <p:nvPr/>
        </p:nvSpPr>
        <p:spPr>
          <a:xfrm>
            <a:off x="123792" y="888616"/>
            <a:ext cx="6473054" cy="6109365"/>
          </a:xfrm>
          <a:prstGeom prst="rect">
            <a:avLst/>
          </a:prstGeom>
          <a:noFill/>
        </p:spPr>
        <p:txBody>
          <a:bodyPr wrap="none" rtlCol="0">
            <a:spAutoFit/>
          </a:bodyPr>
          <a:lstStyle/>
          <a:p>
            <a:r>
              <a:rPr lang="en-US" sz="2300" dirty="0" smtClean="0"/>
              <a:t>It was a beautiful day. The Sun was shining. Ronnie,</a:t>
            </a:r>
          </a:p>
          <a:p>
            <a:r>
              <a:rPr lang="en-US" sz="2300" dirty="0" smtClean="0"/>
              <a:t>the Zebra walked in the park enjoying the sunny</a:t>
            </a:r>
          </a:p>
          <a:p>
            <a:r>
              <a:rPr lang="en-US" sz="2300" dirty="0" smtClean="0"/>
              <a:t>weather. He heard a crying sound from a nearby </a:t>
            </a:r>
          </a:p>
          <a:p>
            <a:r>
              <a:rPr lang="en-US" sz="2300" dirty="0" smtClean="0"/>
              <a:t>tree. He ignored the cry and kept walking. He </a:t>
            </a:r>
          </a:p>
          <a:p>
            <a:r>
              <a:rPr lang="en-US" sz="2300" dirty="0" smtClean="0"/>
              <a:t>thought to himself, “Maybe someone is in trouble.”</a:t>
            </a:r>
          </a:p>
          <a:p>
            <a:r>
              <a:rPr lang="en-US" sz="2300" dirty="0" smtClean="0"/>
              <a:t>Though he was scared, he walked towards the tree</a:t>
            </a:r>
          </a:p>
          <a:p>
            <a:r>
              <a:rPr lang="en-US" sz="2300" dirty="0" smtClean="0"/>
              <a:t>and looked up to find out who was crying. He saw</a:t>
            </a:r>
          </a:p>
          <a:p>
            <a:r>
              <a:rPr lang="en-US" sz="2300" dirty="0" smtClean="0"/>
              <a:t>a leopard on the tree. Ronnie began to walk away</a:t>
            </a:r>
          </a:p>
          <a:p>
            <a:r>
              <a:rPr lang="en-US" sz="2300" dirty="0" smtClean="0"/>
              <a:t>from the tree. “Please help me,” cried the leopard</a:t>
            </a:r>
          </a:p>
          <a:p>
            <a:r>
              <a:rPr lang="en-US" sz="2300" dirty="0" smtClean="0"/>
              <a:t>that was up on the tree. “I am afraid to jump down.</a:t>
            </a:r>
          </a:p>
          <a:p>
            <a:r>
              <a:rPr lang="en-US" sz="2300" dirty="0" smtClean="0"/>
              <a:t>Please stand under the tree so that I can jump on</a:t>
            </a:r>
          </a:p>
          <a:p>
            <a:r>
              <a:rPr lang="en-US" sz="2300" dirty="0" smtClean="0"/>
              <a:t> your back.” Ronnie replied, “I will help you but you</a:t>
            </a:r>
          </a:p>
          <a:p>
            <a:r>
              <a:rPr lang="en-US" sz="2300" dirty="0" smtClean="0"/>
              <a:t> must promise me that you will not eat me up after </a:t>
            </a:r>
          </a:p>
          <a:p>
            <a:r>
              <a:rPr lang="en-US" sz="2300" dirty="0" smtClean="0"/>
              <a:t>you land on my back.” The leopard replied, </a:t>
            </a:r>
          </a:p>
          <a:p>
            <a:r>
              <a:rPr lang="en-US" sz="2300" dirty="0" smtClean="0"/>
              <a:t>“I promise you; one day, I shall repay your kindness.”</a:t>
            </a:r>
          </a:p>
          <a:p>
            <a:r>
              <a:rPr lang="en-US" sz="2400" dirty="0" smtClean="0"/>
              <a:t/>
            </a:r>
            <a:br>
              <a:rPr lang="en-US" sz="2400" dirty="0" smtClean="0"/>
            </a:br>
            <a:endParaRPr lang="en-IN" sz="2200" dirty="0" smtClean="0"/>
          </a:p>
        </p:txBody>
      </p:sp>
      <p:pic>
        <p:nvPicPr>
          <p:cNvPr id="6146" name="Picture 2" descr="Sun, Nature, Gratitude, Dawn"/>
          <p:cNvPicPr>
            <a:picLocks noChangeAspect="1" noChangeArrowheads="1"/>
          </p:cNvPicPr>
          <p:nvPr/>
        </p:nvPicPr>
        <p:blipFill>
          <a:blip r:embed="rId7"/>
          <a:srcRect l="44706" t="25147" r="27352" b="49706"/>
          <a:stretch>
            <a:fillRect/>
          </a:stretch>
        </p:blipFill>
        <p:spPr bwMode="auto">
          <a:xfrm>
            <a:off x="6789760" y="1278688"/>
            <a:ext cx="1116000" cy="973968"/>
          </a:xfrm>
          <a:prstGeom prst="ellipse">
            <a:avLst/>
          </a:prstGeom>
          <a:ln>
            <a:noFill/>
          </a:ln>
          <a:effectLst>
            <a:glow rad="101600">
              <a:srgbClr val="FFFF00">
                <a:alpha val="60000"/>
              </a:srgbClr>
            </a:glow>
            <a:softEdge rad="63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nodeType="after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Effect transition="in" filter="wipe(left)">
                                      <p:cBhvr>
                                        <p:cTn id="13" dur="1000"/>
                                        <p:tgtEl>
                                          <p:spTgt spid="10">
                                            <p:txEl>
                                              <p:pRg st="0" end="0"/>
                                            </p:txEl>
                                          </p:spTgt>
                                        </p:tgtEl>
                                      </p:cBhvr>
                                    </p:animEffect>
                                  </p:childTnLst>
                                </p:cTn>
                              </p:par>
                            </p:childTnLst>
                          </p:cTn>
                        </p:par>
                        <p:par>
                          <p:cTn id="14" fill="hold">
                            <p:stCondLst>
                              <p:cond delay="2000"/>
                            </p:stCondLst>
                            <p:childTnLst>
                              <p:par>
                                <p:cTn id="15" presetID="10" presetClass="entr" presetSubtype="0" fill="hold" nodeType="afterEffect">
                                  <p:stCondLst>
                                    <p:cond delay="0"/>
                                  </p:stCondLst>
                                  <p:childTnLst>
                                    <p:set>
                                      <p:cBhvr>
                                        <p:cTn id="16" dur="1" fill="hold">
                                          <p:stCondLst>
                                            <p:cond delay="0"/>
                                          </p:stCondLst>
                                        </p:cTn>
                                        <p:tgtEl>
                                          <p:spTgt spid="6146"/>
                                        </p:tgtEl>
                                        <p:attrNameLst>
                                          <p:attrName>style.visibility</p:attrName>
                                        </p:attrNameLst>
                                      </p:cBhvr>
                                      <p:to>
                                        <p:strVal val="visible"/>
                                      </p:to>
                                    </p:set>
                                    <p:animEffect transition="in" filter="fade">
                                      <p:cBhvr>
                                        <p:cTn id="17" dur="1000"/>
                                        <p:tgtEl>
                                          <p:spTgt spid="6146"/>
                                        </p:tgtEl>
                                      </p:cBhvr>
                                    </p:animEffect>
                                  </p:childTnLst>
                                </p:cTn>
                              </p:par>
                            </p:childTnLst>
                          </p:cTn>
                        </p:par>
                        <p:par>
                          <p:cTn id="18" fill="hold">
                            <p:stCondLst>
                              <p:cond delay="3000"/>
                            </p:stCondLst>
                            <p:childTnLst>
                              <p:par>
                                <p:cTn id="19" presetID="22" presetClass="entr" presetSubtype="8" fill="hold" nodeType="afterEffect">
                                  <p:stCondLst>
                                    <p:cond delay="0"/>
                                  </p:stCondLst>
                                  <p:childTnLst>
                                    <p:set>
                                      <p:cBhvr>
                                        <p:cTn id="20" dur="1" fill="hold">
                                          <p:stCondLst>
                                            <p:cond delay="0"/>
                                          </p:stCondLst>
                                        </p:cTn>
                                        <p:tgtEl>
                                          <p:spTgt spid="10">
                                            <p:txEl>
                                              <p:pRg st="1" end="1"/>
                                            </p:txEl>
                                          </p:spTgt>
                                        </p:tgtEl>
                                        <p:attrNameLst>
                                          <p:attrName>style.visibility</p:attrName>
                                        </p:attrNameLst>
                                      </p:cBhvr>
                                      <p:to>
                                        <p:strVal val="visible"/>
                                      </p:to>
                                    </p:set>
                                    <p:animEffect transition="in" filter="wipe(left)">
                                      <p:cBhvr>
                                        <p:cTn id="21" dur="1000"/>
                                        <p:tgtEl>
                                          <p:spTgt spid="10">
                                            <p:txEl>
                                              <p:pRg st="1" end="1"/>
                                            </p:txEl>
                                          </p:spTgt>
                                        </p:tgtEl>
                                      </p:cBhvr>
                                    </p:animEffect>
                                  </p:childTnLst>
                                </p:cTn>
                              </p:par>
                            </p:childTnLst>
                          </p:cTn>
                        </p:par>
                        <p:par>
                          <p:cTn id="22" fill="hold">
                            <p:stCondLst>
                              <p:cond delay="4000"/>
                            </p:stCondLst>
                            <p:childTnLst>
                              <p:par>
                                <p:cTn id="23" presetID="22" presetClass="entr" presetSubtype="8" fill="hold" nodeType="afterEffect">
                                  <p:stCondLst>
                                    <p:cond delay="0"/>
                                  </p:stCondLst>
                                  <p:childTnLst>
                                    <p:set>
                                      <p:cBhvr>
                                        <p:cTn id="24" dur="1" fill="hold">
                                          <p:stCondLst>
                                            <p:cond delay="0"/>
                                          </p:stCondLst>
                                        </p:cTn>
                                        <p:tgtEl>
                                          <p:spTgt spid="10244"/>
                                        </p:tgtEl>
                                        <p:attrNameLst>
                                          <p:attrName>style.visibility</p:attrName>
                                        </p:attrNameLst>
                                      </p:cBhvr>
                                      <p:to>
                                        <p:strVal val="visible"/>
                                      </p:to>
                                    </p:set>
                                    <p:animEffect transition="in" filter="wipe(left)">
                                      <p:cBhvr>
                                        <p:cTn id="25" dur="1000"/>
                                        <p:tgtEl>
                                          <p:spTgt spid="10244"/>
                                        </p:tgtEl>
                                      </p:cBhvr>
                                    </p:animEffect>
                                  </p:childTnLst>
                                </p:cTn>
                              </p:par>
                            </p:childTnLst>
                          </p:cTn>
                        </p:par>
                        <p:par>
                          <p:cTn id="26" fill="hold">
                            <p:stCondLst>
                              <p:cond delay="5000"/>
                            </p:stCondLst>
                            <p:childTnLst>
                              <p:par>
                                <p:cTn id="27" presetID="22" presetClass="entr" presetSubtype="8" fill="hold" nodeType="afterEffect">
                                  <p:stCondLst>
                                    <p:cond delay="500"/>
                                  </p:stCondLst>
                                  <p:childTnLst>
                                    <p:set>
                                      <p:cBhvr>
                                        <p:cTn id="28" dur="1" fill="hold">
                                          <p:stCondLst>
                                            <p:cond delay="0"/>
                                          </p:stCondLst>
                                        </p:cTn>
                                        <p:tgtEl>
                                          <p:spTgt spid="10">
                                            <p:txEl>
                                              <p:pRg st="2" end="2"/>
                                            </p:txEl>
                                          </p:spTgt>
                                        </p:tgtEl>
                                        <p:attrNameLst>
                                          <p:attrName>style.visibility</p:attrName>
                                        </p:attrNameLst>
                                      </p:cBhvr>
                                      <p:to>
                                        <p:strVal val="visible"/>
                                      </p:to>
                                    </p:set>
                                    <p:animEffect transition="in" filter="wipe(left)">
                                      <p:cBhvr>
                                        <p:cTn id="29" dur="1000"/>
                                        <p:tgtEl>
                                          <p:spTgt spid="10">
                                            <p:txEl>
                                              <p:pRg st="2" end="2"/>
                                            </p:txEl>
                                          </p:spTgt>
                                        </p:tgtEl>
                                      </p:cBhvr>
                                    </p:animEffect>
                                  </p:childTnLst>
                                </p:cTn>
                              </p:par>
                            </p:childTnLst>
                          </p:cTn>
                        </p:par>
                        <p:par>
                          <p:cTn id="30" fill="hold">
                            <p:stCondLst>
                              <p:cond delay="6500"/>
                            </p:stCondLst>
                            <p:childTnLst>
                              <p:par>
                                <p:cTn id="31" presetID="22" presetClass="entr" presetSubtype="8" fill="hold" nodeType="afterEffect">
                                  <p:stCondLst>
                                    <p:cond delay="500"/>
                                  </p:stCondLst>
                                  <p:childTnLst>
                                    <p:set>
                                      <p:cBhvr>
                                        <p:cTn id="32" dur="1" fill="hold">
                                          <p:stCondLst>
                                            <p:cond delay="0"/>
                                          </p:stCondLst>
                                        </p:cTn>
                                        <p:tgtEl>
                                          <p:spTgt spid="10">
                                            <p:txEl>
                                              <p:pRg st="3" end="3"/>
                                            </p:txEl>
                                          </p:spTgt>
                                        </p:tgtEl>
                                        <p:attrNameLst>
                                          <p:attrName>style.visibility</p:attrName>
                                        </p:attrNameLst>
                                      </p:cBhvr>
                                      <p:to>
                                        <p:strVal val="visible"/>
                                      </p:to>
                                    </p:set>
                                    <p:animEffect transition="in" filter="wipe(left)">
                                      <p:cBhvr>
                                        <p:cTn id="33" dur="1000"/>
                                        <p:tgtEl>
                                          <p:spTgt spid="10">
                                            <p:txEl>
                                              <p:pRg st="3" end="3"/>
                                            </p:txEl>
                                          </p:spTgt>
                                        </p:tgtEl>
                                      </p:cBhvr>
                                    </p:animEffect>
                                  </p:childTnLst>
                                </p:cTn>
                              </p:par>
                            </p:childTnLst>
                          </p:cTn>
                        </p:par>
                        <p:par>
                          <p:cTn id="34" fill="hold">
                            <p:stCondLst>
                              <p:cond delay="8000"/>
                            </p:stCondLst>
                            <p:childTnLst>
                              <p:par>
                                <p:cTn id="35" presetID="22" presetClass="entr" presetSubtype="8" fill="hold" nodeType="afterEffect">
                                  <p:stCondLst>
                                    <p:cond delay="500"/>
                                  </p:stCondLst>
                                  <p:childTnLst>
                                    <p:set>
                                      <p:cBhvr>
                                        <p:cTn id="36" dur="1" fill="hold">
                                          <p:stCondLst>
                                            <p:cond delay="0"/>
                                          </p:stCondLst>
                                        </p:cTn>
                                        <p:tgtEl>
                                          <p:spTgt spid="10">
                                            <p:txEl>
                                              <p:pRg st="4" end="4"/>
                                            </p:txEl>
                                          </p:spTgt>
                                        </p:tgtEl>
                                        <p:attrNameLst>
                                          <p:attrName>style.visibility</p:attrName>
                                        </p:attrNameLst>
                                      </p:cBhvr>
                                      <p:to>
                                        <p:strVal val="visible"/>
                                      </p:to>
                                    </p:set>
                                    <p:animEffect transition="in" filter="wipe(left)">
                                      <p:cBhvr>
                                        <p:cTn id="37" dur="1000"/>
                                        <p:tgtEl>
                                          <p:spTgt spid="10">
                                            <p:txEl>
                                              <p:pRg st="4" end="4"/>
                                            </p:txEl>
                                          </p:spTgt>
                                        </p:tgtEl>
                                      </p:cBhvr>
                                    </p:animEffect>
                                  </p:childTnLst>
                                </p:cTn>
                              </p:par>
                            </p:childTnLst>
                          </p:cTn>
                        </p:par>
                        <p:par>
                          <p:cTn id="38" fill="hold">
                            <p:stCondLst>
                              <p:cond delay="9500"/>
                            </p:stCondLst>
                            <p:childTnLst>
                              <p:par>
                                <p:cTn id="39" presetID="22" presetClass="entr" presetSubtype="8" fill="hold" nodeType="afterEffect">
                                  <p:stCondLst>
                                    <p:cond delay="500"/>
                                  </p:stCondLst>
                                  <p:childTnLst>
                                    <p:set>
                                      <p:cBhvr>
                                        <p:cTn id="40" dur="1" fill="hold">
                                          <p:stCondLst>
                                            <p:cond delay="0"/>
                                          </p:stCondLst>
                                        </p:cTn>
                                        <p:tgtEl>
                                          <p:spTgt spid="10">
                                            <p:txEl>
                                              <p:pRg st="5" end="5"/>
                                            </p:txEl>
                                          </p:spTgt>
                                        </p:tgtEl>
                                        <p:attrNameLst>
                                          <p:attrName>style.visibility</p:attrName>
                                        </p:attrNameLst>
                                      </p:cBhvr>
                                      <p:to>
                                        <p:strVal val="visible"/>
                                      </p:to>
                                    </p:set>
                                    <p:animEffect transition="in" filter="wipe(left)">
                                      <p:cBhvr>
                                        <p:cTn id="41" dur="1000"/>
                                        <p:tgtEl>
                                          <p:spTgt spid="10">
                                            <p:txEl>
                                              <p:pRg st="5" end="5"/>
                                            </p:txEl>
                                          </p:spTgt>
                                        </p:tgtEl>
                                      </p:cBhvr>
                                    </p:animEffect>
                                  </p:childTnLst>
                                </p:cTn>
                              </p:par>
                            </p:childTnLst>
                          </p:cTn>
                        </p:par>
                        <p:par>
                          <p:cTn id="42" fill="hold">
                            <p:stCondLst>
                              <p:cond delay="11000"/>
                            </p:stCondLst>
                            <p:childTnLst>
                              <p:par>
                                <p:cTn id="43" presetID="53" presetClass="entr" presetSubtype="0" fill="hold" nodeType="afterEffect">
                                  <p:stCondLst>
                                    <p:cond delay="0"/>
                                  </p:stCondLst>
                                  <p:childTnLst>
                                    <p:set>
                                      <p:cBhvr>
                                        <p:cTn id="44" dur="1" fill="hold">
                                          <p:stCondLst>
                                            <p:cond delay="0"/>
                                          </p:stCondLst>
                                        </p:cTn>
                                        <p:tgtEl>
                                          <p:spTgt spid="10242"/>
                                        </p:tgtEl>
                                        <p:attrNameLst>
                                          <p:attrName>style.visibility</p:attrName>
                                        </p:attrNameLst>
                                      </p:cBhvr>
                                      <p:to>
                                        <p:strVal val="visible"/>
                                      </p:to>
                                    </p:set>
                                    <p:anim calcmode="lin" valueType="num">
                                      <p:cBhvr>
                                        <p:cTn id="45" dur="3000" fill="hold"/>
                                        <p:tgtEl>
                                          <p:spTgt spid="10242"/>
                                        </p:tgtEl>
                                        <p:attrNameLst>
                                          <p:attrName>ppt_w</p:attrName>
                                        </p:attrNameLst>
                                      </p:cBhvr>
                                      <p:tavLst>
                                        <p:tav tm="0">
                                          <p:val>
                                            <p:fltVal val="0"/>
                                          </p:val>
                                        </p:tav>
                                        <p:tav tm="100000">
                                          <p:val>
                                            <p:strVal val="#ppt_w"/>
                                          </p:val>
                                        </p:tav>
                                      </p:tavLst>
                                    </p:anim>
                                    <p:anim calcmode="lin" valueType="num">
                                      <p:cBhvr>
                                        <p:cTn id="46" dur="3000" fill="hold"/>
                                        <p:tgtEl>
                                          <p:spTgt spid="10242"/>
                                        </p:tgtEl>
                                        <p:attrNameLst>
                                          <p:attrName>ppt_h</p:attrName>
                                        </p:attrNameLst>
                                      </p:cBhvr>
                                      <p:tavLst>
                                        <p:tav tm="0">
                                          <p:val>
                                            <p:fltVal val="0"/>
                                          </p:val>
                                        </p:tav>
                                        <p:tav tm="100000">
                                          <p:val>
                                            <p:strVal val="#ppt_h"/>
                                          </p:val>
                                        </p:tav>
                                      </p:tavLst>
                                    </p:anim>
                                    <p:animEffect transition="in" filter="fade">
                                      <p:cBhvr>
                                        <p:cTn id="47" dur="3000"/>
                                        <p:tgtEl>
                                          <p:spTgt spid="10242"/>
                                        </p:tgtEl>
                                      </p:cBhvr>
                                    </p:animEffect>
                                  </p:childTnLst>
                                </p:cTn>
                              </p:par>
                            </p:childTnLst>
                          </p:cTn>
                        </p:par>
                        <p:par>
                          <p:cTn id="48" fill="hold">
                            <p:stCondLst>
                              <p:cond delay="14000"/>
                            </p:stCondLst>
                            <p:childTnLst>
                              <p:par>
                                <p:cTn id="49" presetID="22" presetClass="entr" presetSubtype="8" fill="hold" nodeType="afterEffect">
                                  <p:stCondLst>
                                    <p:cond delay="500"/>
                                  </p:stCondLst>
                                  <p:childTnLst>
                                    <p:set>
                                      <p:cBhvr>
                                        <p:cTn id="50" dur="1" fill="hold">
                                          <p:stCondLst>
                                            <p:cond delay="0"/>
                                          </p:stCondLst>
                                        </p:cTn>
                                        <p:tgtEl>
                                          <p:spTgt spid="10">
                                            <p:txEl>
                                              <p:pRg st="6" end="6"/>
                                            </p:txEl>
                                          </p:spTgt>
                                        </p:tgtEl>
                                        <p:attrNameLst>
                                          <p:attrName>style.visibility</p:attrName>
                                        </p:attrNameLst>
                                      </p:cBhvr>
                                      <p:to>
                                        <p:strVal val="visible"/>
                                      </p:to>
                                    </p:set>
                                    <p:animEffect transition="in" filter="wipe(left)">
                                      <p:cBhvr>
                                        <p:cTn id="51" dur="1000"/>
                                        <p:tgtEl>
                                          <p:spTgt spid="10">
                                            <p:txEl>
                                              <p:pRg st="6" end="6"/>
                                            </p:txEl>
                                          </p:spTgt>
                                        </p:tgtEl>
                                      </p:cBhvr>
                                    </p:animEffect>
                                  </p:childTnLst>
                                </p:cTn>
                              </p:par>
                            </p:childTnLst>
                          </p:cTn>
                        </p:par>
                        <p:par>
                          <p:cTn id="52" fill="hold">
                            <p:stCondLst>
                              <p:cond delay="15500"/>
                            </p:stCondLst>
                            <p:childTnLst>
                              <p:par>
                                <p:cTn id="53" presetID="22" presetClass="entr" presetSubtype="8" fill="hold" nodeType="afterEffect">
                                  <p:stCondLst>
                                    <p:cond delay="500"/>
                                  </p:stCondLst>
                                  <p:childTnLst>
                                    <p:set>
                                      <p:cBhvr>
                                        <p:cTn id="54" dur="1" fill="hold">
                                          <p:stCondLst>
                                            <p:cond delay="0"/>
                                          </p:stCondLst>
                                        </p:cTn>
                                        <p:tgtEl>
                                          <p:spTgt spid="10">
                                            <p:txEl>
                                              <p:pRg st="7" end="7"/>
                                            </p:txEl>
                                          </p:spTgt>
                                        </p:tgtEl>
                                        <p:attrNameLst>
                                          <p:attrName>style.visibility</p:attrName>
                                        </p:attrNameLst>
                                      </p:cBhvr>
                                      <p:to>
                                        <p:strVal val="visible"/>
                                      </p:to>
                                    </p:set>
                                    <p:animEffect transition="in" filter="wipe(left)">
                                      <p:cBhvr>
                                        <p:cTn id="55" dur="1000"/>
                                        <p:tgtEl>
                                          <p:spTgt spid="10">
                                            <p:txEl>
                                              <p:pRg st="7" end="7"/>
                                            </p:txEl>
                                          </p:spTgt>
                                        </p:tgtEl>
                                      </p:cBhvr>
                                    </p:animEffect>
                                  </p:childTnLst>
                                </p:cTn>
                              </p:par>
                            </p:childTnLst>
                          </p:cTn>
                        </p:par>
                        <p:par>
                          <p:cTn id="56" fill="hold">
                            <p:stCondLst>
                              <p:cond delay="17000"/>
                            </p:stCondLst>
                            <p:childTnLst>
                              <p:par>
                                <p:cTn id="57" presetID="22" presetClass="entr" presetSubtype="8" fill="hold" nodeType="afterEffect">
                                  <p:stCondLst>
                                    <p:cond delay="500"/>
                                  </p:stCondLst>
                                  <p:childTnLst>
                                    <p:set>
                                      <p:cBhvr>
                                        <p:cTn id="58" dur="1" fill="hold">
                                          <p:stCondLst>
                                            <p:cond delay="0"/>
                                          </p:stCondLst>
                                        </p:cTn>
                                        <p:tgtEl>
                                          <p:spTgt spid="10">
                                            <p:txEl>
                                              <p:pRg st="8" end="8"/>
                                            </p:txEl>
                                          </p:spTgt>
                                        </p:tgtEl>
                                        <p:attrNameLst>
                                          <p:attrName>style.visibility</p:attrName>
                                        </p:attrNameLst>
                                      </p:cBhvr>
                                      <p:to>
                                        <p:strVal val="visible"/>
                                      </p:to>
                                    </p:set>
                                    <p:animEffect transition="in" filter="wipe(left)">
                                      <p:cBhvr>
                                        <p:cTn id="59" dur="1000"/>
                                        <p:tgtEl>
                                          <p:spTgt spid="10">
                                            <p:txEl>
                                              <p:pRg st="8" end="8"/>
                                            </p:txEl>
                                          </p:spTgt>
                                        </p:tgtEl>
                                      </p:cBhvr>
                                    </p:animEffect>
                                  </p:childTnLst>
                                </p:cTn>
                              </p:par>
                            </p:childTnLst>
                          </p:cTn>
                        </p:par>
                        <p:par>
                          <p:cTn id="60" fill="hold">
                            <p:stCondLst>
                              <p:cond delay="18500"/>
                            </p:stCondLst>
                            <p:childTnLst>
                              <p:par>
                                <p:cTn id="61" presetID="22" presetClass="entr" presetSubtype="8" fill="hold" nodeType="afterEffect">
                                  <p:stCondLst>
                                    <p:cond delay="500"/>
                                  </p:stCondLst>
                                  <p:childTnLst>
                                    <p:set>
                                      <p:cBhvr>
                                        <p:cTn id="62" dur="1" fill="hold">
                                          <p:stCondLst>
                                            <p:cond delay="0"/>
                                          </p:stCondLst>
                                        </p:cTn>
                                        <p:tgtEl>
                                          <p:spTgt spid="10">
                                            <p:txEl>
                                              <p:pRg st="9" end="9"/>
                                            </p:txEl>
                                          </p:spTgt>
                                        </p:tgtEl>
                                        <p:attrNameLst>
                                          <p:attrName>style.visibility</p:attrName>
                                        </p:attrNameLst>
                                      </p:cBhvr>
                                      <p:to>
                                        <p:strVal val="visible"/>
                                      </p:to>
                                    </p:set>
                                    <p:animEffect transition="in" filter="wipe(left)">
                                      <p:cBhvr>
                                        <p:cTn id="63" dur="1000"/>
                                        <p:tgtEl>
                                          <p:spTgt spid="10">
                                            <p:txEl>
                                              <p:pRg st="9" end="9"/>
                                            </p:txEl>
                                          </p:spTgt>
                                        </p:tgtEl>
                                      </p:cBhvr>
                                    </p:animEffect>
                                  </p:childTnLst>
                                </p:cTn>
                              </p:par>
                            </p:childTnLst>
                          </p:cTn>
                        </p:par>
                        <p:par>
                          <p:cTn id="64" fill="hold">
                            <p:stCondLst>
                              <p:cond delay="20000"/>
                            </p:stCondLst>
                            <p:childTnLst>
                              <p:par>
                                <p:cTn id="65" presetID="22" presetClass="entr" presetSubtype="8" fill="hold" nodeType="afterEffect">
                                  <p:stCondLst>
                                    <p:cond delay="500"/>
                                  </p:stCondLst>
                                  <p:childTnLst>
                                    <p:set>
                                      <p:cBhvr>
                                        <p:cTn id="66" dur="1" fill="hold">
                                          <p:stCondLst>
                                            <p:cond delay="0"/>
                                          </p:stCondLst>
                                        </p:cTn>
                                        <p:tgtEl>
                                          <p:spTgt spid="10">
                                            <p:txEl>
                                              <p:pRg st="10" end="10"/>
                                            </p:txEl>
                                          </p:spTgt>
                                        </p:tgtEl>
                                        <p:attrNameLst>
                                          <p:attrName>style.visibility</p:attrName>
                                        </p:attrNameLst>
                                      </p:cBhvr>
                                      <p:to>
                                        <p:strVal val="visible"/>
                                      </p:to>
                                    </p:set>
                                    <p:animEffect transition="in" filter="wipe(left)">
                                      <p:cBhvr>
                                        <p:cTn id="67" dur="1000"/>
                                        <p:tgtEl>
                                          <p:spTgt spid="10">
                                            <p:txEl>
                                              <p:pRg st="10" end="10"/>
                                            </p:txEl>
                                          </p:spTgt>
                                        </p:tgtEl>
                                      </p:cBhvr>
                                    </p:animEffect>
                                  </p:childTnLst>
                                </p:cTn>
                              </p:par>
                            </p:childTnLst>
                          </p:cTn>
                        </p:par>
                        <p:par>
                          <p:cTn id="68" fill="hold">
                            <p:stCondLst>
                              <p:cond delay="21500"/>
                            </p:stCondLst>
                            <p:childTnLst>
                              <p:par>
                                <p:cTn id="69" presetID="22" presetClass="entr" presetSubtype="8" fill="hold" nodeType="afterEffect">
                                  <p:stCondLst>
                                    <p:cond delay="500"/>
                                  </p:stCondLst>
                                  <p:childTnLst>
                                    <p:set>
                                      <p:cBhvr>
                                        <p:cTn id="70" dur="1" fill="hold">
                                          <p:stCondLst>
                                            <p:cond delay="0"/>
                                          </p:stCondLst>
                                        </p:cTn>
                                        <p:tgtEl>
                                          <p:spTgt spid="10">
                                            <p:txEl>
                                              <p:pRg st="11" end="11"/>
                                            </p:txEl>
                                          </p:spTgt>
                                        </p:tgtEl>
                                        <p:attrNameLst>
                                          <p:attrName>style.visibility</p:attrName>
                                        </p:attrNameLst>
                                      </p:cBhvr>
                                      <p:to>
                                        <p:strVal val="visible"/>
                                      </p:to>
                                    </p:set>
                                    <p:animEffect transition="in" filter="wipe(left)">
                                      <p:cBhvr>
                                        <p:cTn id="71" dur="1000"/>
                                        <p:tgtEl>
                                          <p:spTgt spid="10">
                                            <p:txEl>
                                              <p:pRg st="11" end="11"/>
                                            </p:txEl>
                                          </p:spTgt>
                                        </p:tgtEl>
                                      </p:cBhvr>
                                    </p:animEffect>
                                  </p:childTnLst>
                                </p:cTn>
                              </p:par>
                            </p:childTnLst>
                          </p:cTn>
                        </p:par>
                        <p:par>
                          <p:cTn id="72" fill="hold">
                            <p:stCondLst>
                              <p:cond delay="23000"/>
                            </p:stCondLst>
                            <p:childTnLst>
                              <p:par>
                                <p:cTn id="73" presetID="22" presetClass="entr" presetSubtype="8" fill="hold" nodeType="afterEffect">
                                  <p:stCondLst>
                                    <p:cond delay="500"/>
                                  </p:stCondLst>
                                  <p:childTnLst>
                                    <p:set>
                                      <p:cBhvr>
                                        <p:cTn id="74" dur="1" fill="hold">
                                          <p:stCondLst>
                                            <p:cond delay="0"/>
                                          </p:stCondLst>
                                        </p:cTn>
                                        <p:tgtEl>
                                          <p:spTgt spid="10">
                                            <p:txEl>
                                              <p:pRg st="12" end="12"/>
                                            </p:txEl>
                                          </p:spTgt>
                                        </p:tgtEl>
                                        <p:attrNameLst>
                                          <p:attrName>style.visibility</p:attrName>
                                        </p:attrNameLst>
                                      </p:cBhvr>
                                      <p:to>
                                        <p:strVal val="visible"/>
                                      </p:to>
                                    </p:set>
                                    <p:animEffect transition="in" filter="wipe(left)">
                                      <p:cBhvr>
                                        <p:cTn id="75" dur="1000"/>
                                        <p:tgtEl>
                                          <p:spTgt spid="10">
                                            <p:txEl>
                                              <p:pRg st="12" end="12"/>
                                            </p:txEl>
                                          </p:spTgt>
                                        </p:tgtEl>
                                      </p:cBhvr>
                                    </p:animEffect>
                                  </p:childTnLst>
                                </p:cTn>
                              </p:par>
                            </p:childTnLst>
                          </p:cTn>
                        </p:par>
                        <p:par>
                          <p:cTn id="76" fill="hold">
                            <p:stCondLst>
                              <p:cond delay="24500"/>
                            </p:stCondLst>
                            <p:childTnLst>
                              <p:par>
                                <p:cTn id="77" presetID="22" presetClass="entr" presetSubtype="8" fill="hold" nodeType="afterEffect">
                                  <p:stCondLst>
                                    <p:cond delay="500"/>
                                  </p:stCondLst>
                                  <p:childTnLst>
                                    <p:set>
                                      <p:cBhvr>
                                        <p:cTn id="78" dur="1" fill="hold">
                                          <p:stCondLst>
                                            <p:cond delay="0"/>
                                          </p:stCondLst>
                                        </p:cTn>
                                        <p:tgtEl>
                                          <p:spTgt spid="10">
                                            <p:txEl>
                                              <p:pRg st="13" end="13"/>
                                            </p:txEl>
                                          </p:spTgt>
                                        </p:tgtEl>
                                        <p:attrNameLst>
                                          <p:attrName>style.visibility</p:attrName>
                                        </p:attrNameLst>
                                      </p:cBhvr>
                                      <p:to>
                                        <p:strVal val="visible"/>
                                      </p:to>
                                    </p:set>
                                    <p:animEffect transition="in" filter="wipe(left)">
                                      <p:cBhvr>
                                        <p:cTn id="79" dur="1000"/>
                                        <p:tgtEl>
                                          <p:spTgt spid="10">
                                            <p:txEl>
                                              <p:pRg st="13" end="13"/>
                                            </p:txEl>
                                          </p:spTgt>
                                        </p:tgtEl>
                                      </p:cBhvr>
                                    </p:animEffect>
                                  </p:childTnLst>
                                </p:cTn>
                              </p:par>
                            </p:childTnLst>
                          </p:cTn>
                        </p:par>
                        <p:par>
                          <p:cTn id="80" fill="hold">
                            <p:stCondLst>
                              <p:cond delay="26000"/>
                            </p:stCondLst>
                            <p:childTnLst>
                              <p:par>
                                <p:cTn id="81" presetID="22" presetClass="entr" presetSubtype="8" fill="hold" nodeType="afterEffect">
                                  <p:stCondLst>
                                    <p:cond delay="500"/>
                                  </p:stCondLst>
                                  <p:childTnLst>
                                    <p:set>
                                      <p:cBhvr>
                                        <p:cTn id="82" dur="1" fill="hold">
                                          <p:stCondLst>
                                            <p:cond delay="0"/>
                                          </p:stCondLst>
                                        </p:cTn>
                                        <p:tgtEl>
                                          <p:spTgt spid="10">
                                            <p:txEl>
                                              <p:pRg st="14" end="14"/>
                                            </p:txEl>
                                          </p:spTgt>
                                        </p:tgtEl>
                                        <p:attrNameLst>
                                          <p:attrName>style.visibility</p:attrName>
                                        </p:attrNameLst>
                                      </p:cBhvr>
                                      <p:to>
                                        <p:strVal val="visible"/>
                                      </p:to>
                                    </p:set>
                                    <p:animEffect transition="in" filter="wipe(left)">
                                      <p:cBhvr>
                                        <p:cTn id="83" dur="1000"/>
                                        <p:tgtEl>
                                          <p:spTgt spid="10">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876244" y="895337"/>
            <a:ext cx="10439513" cy="6055817"/>
            <a:chOff x="814302" y="895337"/>
            <a:chExt cx="10439513" cy="6055817"/>
          </a:xfrm>
        </p:grpSpPr>
        <p:pic>
          <p:nvPicPr>
            <p:cNvPr id="3" name="Picture 2" descr="Paper, Stationery, Parchment, Old, Kink"/>
            <p:cNvPicPr>
              <a:picLocks noChangeAspect="1" noChangeArrowheads="1"/>
            </p:cNvPicPr>
            <p:nvPr/>
          </p:nvPicPr>
          <p:blipFill>
            <a:blip r:embed="rId3">
              <a:lum bright="10000"/>
            </a:blip>
            <a:srcRect/>
            <a:stretch>
              <a:fillRect/>
            </a:stretch>
          </p:blipFill>
          <p:spPr bwMode="auto">
            <a:xfrm rot="5400000">
              <a:off x="3226059" y="-1516420"/>
              <a:ext cx="5616000" cy="10439513"/>
            </a:xfrm>
            <a:prstGeom prst="rect">
              <a:avLst/>
            </a:prstGeom>
            <a:noFill/>
          </p:spPr>
        </p:pic>
        <p:sp>
          <p:nvSpPr>
            <p:cNvPr id="4" name="TextBox 3"/>
            <p:cNvSpPr txBox="1"/>
            <p:nvPr/>
          </p:nvSpPr>
          <p:spPr>
            <a:xfrm>
              <a:off x="1056487" y="1257288"/>
              <a:ext cx="10044000" cy="5693866"/>
            </a:xfrm>
            <a:prstGeom prst="rect">
              <a:avLst/>
            </a:prstGeom>
            <a:noFill/>
          </p:spPr>
          <p:txBody>
            <a:bodyPr wrap="square" rtlCol="0">
              <a:spAutoFit/>
            </a:bodyPr>
            <a:lstStyle/>
            <a:p>
              <a:r>
                <a:rPr lang="en-US" sz="2600" dirty="0" smtClean="0"/>
                <a:t>It was a beautiful day. The Sun was shining </a:t>
              </a:r>
              <a:r>
                <a:rPr lang="en-US" sz="2600" b="1" u="sng" dirty="0" smtClean="0">
                  <a:solidFill>
                    <a:srgbClr val="FF0000"/>
                  </a:solidFill>
                </a:rPr>
                <a:t>brightly</a:t>
              </a:r>
              <a:r>
                <a:rPr lang="en-US" sz="2600" dirty="0" smtClean="0"/>
                <a:t>. Ronnie, the Zebra, walked </a:t>
              </a:r>
              <a:r>
                <a:rPr lang="en-US" sz="2600" b="1" u="sng" dirty="0" smtClean="0">
                  <a:solidFill>
                    <a:srgbClr val="FF0000"/>
                  </a:solidFill>
                </a:rPr>
                <a:t>slowly</a:t>
              </a:r>
              <a:r>
                <a:rPr lang="en-US" sz="2600" dirty="0" smtClean="0"/>
                <a:t> in the park enjoying the sunny weather. </a:t>
              </a:r>
              <a:r>
                <a:rPr lang="en-US" sz="2600" b="1" u="sng" dirty="0" smtClean="0">
                  <a:solidFill>
                    <a:srgbClr val="FF0000"/>
                  </a:solidFill>
                </a:rPr>
                <a:t>Suddenly</a:t>
              </a:r>
              <a:r>
                <a:rPr lang="en-US" sz="2600" dirty="0" smtClean="0"/>
                <a:t>, he heard a crying sound from a nearby tree. </a:t>
              </a:r>
              <a:r>
                <a:rPr lang="en-US" sz="2600" b="1" u="sng" dirty="0" smtClean="0">
                  <a:solidFill>
                    <a:srgbClr val="FF0000"/>
                  </a:solidFill>
                </a:rPr>
                <a:t>First</a:t>
              </a:r>
              <a:r>
                <a:rPr lang="en-US" sz="2600" dirty="0" smtClean="0"/>
                <a:t>, he ignored the cry and kept walking. </a:t>
              </a:r>
              <a:r>
                <a:rPr lang="en-US" sz="2600" b="1" u="sng" dirty="0" smtClean="0">
                  <a:solidFill>
                    <a:srgbClr val="FF0000"/>
                  </a:solidFill>
                </a:rPr>
                <a:t>Then</a:t>
              </a:r>
              <a:r>
                <a:rPr lang="en-US" sz="2600" dirty="0" smtClean="0"/>
                <a:t>, he thought to himself, “Maybe someone is in trouble.”Though he was scared, he </a:t>
              </a:r>
              <a:r>
                <a:rPr lang="en-US" sz="2600" u="sng" dirty="0" smtClean="0">
                  <a:solidFill>
                    <a:srgbClr val="FF0000"/>
                  </a:solidFill>
                </a:rPr>
                <a:t>bravely</a:t>
              </a:r>
              <a:r>
                <a:rPr lang="en-US" sz="2600" dirty="0" smtClean="0">
                  <a:solidFill>
                    <a:srgbClr val="FF0000"/>
                  </a:solidFill>
                </a:rPr>
                <a:t> </a:t>
              </a:r>
              <a:r>
                <a:rPr lang="en-US" sz="2600" dirty="0" smtClean="0"/>
                <a:t>walked towards the tree and looked up to find out who was crying. Ronnie  began to  </a:t>
              </a:r>
              <a:r>
                <a:rPr lang="en-US" sz="2600" b="1" u="sng" dirty="0" smtClean="0">
                  <a:solidFill>
                    <a:srgbClr val="FF0000"/>
                  </a:solidFill>
                </a:rPr>
                <a:t>quietly </a:t>
              </a:r>
              <a:r>
                <a:rPr lang="en-US" sz="2600" dirty="0" smtClean="0"/>
                <a:t>walk away from the tree. “Please help me” cried the leopard that was up on the tree. “I am afraid to jump down. Please stand under the tree and I shall jump on your back.” Ronnie replied, “I will help you</a:t>
              </a:r>
              <a:r>
                <a:rPr lang="en-US" sz="2600" b="1" u="sng" dirty="0" smtClean="0">
                  <a:solidFill>
                    <a:srgbClr val="FF0000"/>
                  </a:solidFill>
                </a:rPr>
                <a:t> happily </a:t>
              </a:r>
              <a:r>
                <a:rPr lang="en-US" sz="2600" dirty="0" smtClean="0"/>
                <a:t>but promise me that you will not eat me </a:t>
              </a:r>
              <a:r>
                <a:rPr lang="en-US" sz="2600" dirty="0" smtClean="0"/>
                <a:t>up after </a:t>
              </a:r>
              <a:r>
                <a:rPr lang="en-US" sz="2600" dirty="0" smtClean="0"/>
                <a:t>you land on my back.” </a:t>
              </a:r>
            </a:p>
            <a:p>
              <a:r>
                <a:rPr lang="en-US" sz="2600" dirty="0" smtClean="0"/>
                <a:t>The leopard </a:t>
              </a:r>
              <a:r>
                <a:rPr lang="en-US" sz="2600" b="1" u="sng" dirty="0" smtClean="0">
                  <a:solidFill>
                    <a:srgbClr val="FF0000"/>
                  </a:solidFill>
                </a:rPr>
                <a:t>quickly</a:t>
              </a:r>
              <a:r>
                <a:rPr lang="en-US" sz="2600" u="sng" dirty="0" smtClean="0"/>
                <a:t> </a:t>
              </a:r>
              <a:r>
                <a:rPr lang="en-US" sz="2600" dirty="0" smtClean="0"/>
                <a:t>replied, “I promise you; that one day, I shall repay your kindness.”</a:t>
              </a:r>
            </a:p>
            <a:p>
              <a:r>
                <a:rPr lang="en-US" sz="2600" dirty="0" smtClean="0"/>
                <a:t/>
              </a:r>
              <a:br>
                <a:rPr lang="en-US" sz="2600" dirty="0" smtClean="0"/>
              </a:br>
              <a:endParaRPr lang="en-IN" sz="2600" dirty="0" smtClean="0"/>
            </a:p>
          </p:txBody>
        </p:sp>
      </p:grpSp>
      <p:sp>
        <p:nvSpPr>
          <p:cNvPr id="5" name="Title 1"/>
          <p:cNvSpPr>
            <a:spLocks noGrp="1"/>
          </p:cNvSpPr>
          <p:nvPr>
            <p:ph type="title"/>
          </p:nvPr>
        </p:nvSpPr>
        <p:spPr>
          <a:xfrm>
            <a:off x="1466856" y="150816"/>
            <a:ext cx="9296427" cy="654032"/>
          </a:xfrm>
          <a:blipFill>
            <a:blip r:embed="rId4">
              <a:duotone>
                <a:schemeClr val="accent6">
                  <a:shade val="45000"/>
                  <a:satMod val="135000"/>
                </a:schemeClr>
                <a:prstClr val="white"/>
              </a:duotone>
            </a:blip>
            <a:tile tx="0" ty="0" sx="100000" sy="100000" flip="none" algn="tl"/>
          </a:blipFill>
          <a:scene3d>
            <a:camera prst="orthographicFront"/>
            <a:lightRig rig="threePt" dir="t"/>
          </a:scene3d>
          <a:sp3d>
            <a:bevelT w="139700" h="139700" prst="divot"/>
          </a:sp3d>
        </p:spPr>
        <p:txBody>
          <a:bodyPr/>
          <a:lstStyle/>
          <a:p>
            <a:r>
              <a:rPr lang="en-IN" b="1" dirty="0" smtClean="0"/>
              <a:t>The Leopard and the Zebra</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 xmlns:a16="http://schemas.microsoft.com/office/drawing/2014/main" id="{7FD3AE87-6314-4455-95CA-DC26B00CAF9A}"/>
              </a:ext>
            </a:extLst>
          </p:cNvPr>
          <p:cNvGraphicFramePr>
            <a:graphicFrameLocks noGrp="1"/>
          </p:cNvGraphicFramePr>
          <p:nvPr>
            <p:extLst>
              <p:ext uri="{D42A27DB-BD31-4B8C-83A1-F6EECF244321}">
                <p14:modId xmlns="" xmlns:p14="http://schemas.microsoft.com/office/powerpoint/2010/main" val="1270559121"/>
              </p:ext>
            </p:extLst>
          </p:nvPr>
        </p:nvGraphicFramePr>
        <p:xfrm>
          <a:off x="1127448" y="700345"/>
          <a:ext cx="9721080" cy="3675612"/>
        </p:xfrm>
        <a:graphic>
          <a:graphicData uri="http://schemas.openxmlformats.org/drawingml/2006/table">
            <a:tbl>
              <a:tblPr firstRow="1" bandRow="1">
                <a:tableStyleId>{5C22544A-7EE6-4342-B048-85BDC9FD1C3A}</a:tableStyleId>
              </a:tblPr>
              <a:tblGrid>
                <a:gridCol w="928702">
                  <a:extLst>
                    <a:ext uri="{9D8B030D-6E8A-4147-A177-3AD203B41FA5}">
                      <a16:colId xmlns="" xmlns:a16="http://schemas.microsoft.com/office/drawing/2014/main" val="20000"/>
                    </a:ext>
                  </a:extLst>
                </a:gridCol>
                <a:gridCol w="1596674">
                  <a:extLst>
                    <a:ext uri="{9D8B030D-6E8A-4147-A177-3AD203B41FA5}">
                      <a16:colId xmlns="" xmlns:a16="http://schemas.microsoft.com/office/drawing/2014/main" val="20001"/>
                    </a:ext>
                  </a:extLst>
                </a:gridCol>
                <a:gridCol w="7195704">
                  <a:extLst>
                    <a:ext uri="{9D8B030D-6E8A-4147-A177-3AD203B41FA5}">
                      <a16:colId xmlns="" xmlns:a16="http://schemas.microsoft.com/office/drawing/2014/main" val="20002"/>
                    </a:ext>
                  </a:extLst>
                </a:gridCol>
              </a:tblGrid>
              <a:tr h="389313">
                <a:tc>
                  <a:txBody>
                    <a:bodyPr/>
                    <a:lstStyle/>
                    <a:p>
                      <a:pPr algn="ctr"/>
                      <a:endParaRPr lang="en-IN" sz="2000" dirty="0"/>
                    </a:p>
                  </a:txBody>
                  <a:tcPr/>
                </a:tc>
                <a:tc>
                  <a:txBody>
                    <a:bodyPr/>
                    <a:lstStyle/>
                    <a:p>
                      <a:pPr algn="ctr"/>
                      <a:endParaRPr lang="en-IN" sz="2000" dirty="0"/>
                    </a:p>
                  </a:txBody>
                  <a:tcPr/>
                </a:tc>
                <a:tc>
                  <a:txBody>
                    <a:bodyPr/>
                    <a:lstStyle/>
                    <a:p>
                      <a:pPr algn="ctr"/>
                      <a:endParaRPr lang="en-IN" sz="2000" dirty="0"/>
                    </a:p>
                  </a:txBody>
                  <a:tcPr/>
                </a:tc>
                <a:extLst>
                  <a:ext uri="{0D108BD9-81ED-4DB2-BD59-A6C34878D82A}">
                    <a16:rowId xmlns="" xmlns:a16="http://schemas.microsoft.com/office/drawing/2014/main" val="10000"/>
                  </a:ext>
                </a:extLst>
              </a:tr>
              <a:tr h="389313">
                <a:tc>
                  <a:txBody>
                    <a:bodyPr/>
                    <a:lstStyle/>
                    <a:p>
                      <a:pPr algn="l"/>
                      <a:r>
                        <a:rPr lang="en-IN" sz="1400" dirty="0" smtClean="0">
                          <a:solidFill>
                            <a:schemeClr val="tx1"/>
                          </a:solidFill>
                        </a:rPr>
                        <a:t>1</a:t>
                      </a:r>
                      <a:endParaRPr lang="en-IN" sz="1400" dirty="0">
                        <a:solidFill>
                          <a:schemeClr val="tx1"/>
                        </a:solidFill>
                      </a:endParaRPr>
                    </a:p>
                  </a:txBody>
                  <a:tcPr/>
                </a:tc>
                <a:tc>
                  <a:txBody>
                    <a:bodyPr/>
                    <a:lstStyle/>
                    <a:p>
                      <a:endParaRPr lang="en-IN" sz="1200" dirty="0">
                        <a:solidFill>
                          <a:schemeClr val="tx1"/>
                        </a:solidFill>
                      </a:endParaRPr>
                    </a:p>
                  </a:txBody>
                  <a:tcPr/>
                </a:tc>
                <a:tc>
                  <a:txBody>
                    <a:bodyPr/>
                    <a:lstStyle/>
                    <a:p>
                      <a:pPr rtl="0"/>
                      <a:r>
                        <a:rPr lang="en-IN" sz="900" b="0" i="0" u="none" strike="noStrike" kern="1200" dirty="0" smtClean="0">
                          <a:solidFill>
                            <a:schemeClr val="tx1"/>
                          </a:solidFill>
                          <a:latin typeface="+mn-lt"/>
                          <a:ea typeface="+mn-ea"/>
                          <a:cs typeface="+mn-cs"/>
                        </a:rPr>
                        <a:t>1. Drinking: https://pixabay.com/photos/poor-boy-cute-village-boy-child-4133642/</a:t>
                      </a:r>
                    </a:p>
                    <a:p>
                      <a:pPr rtl="0"/>
                      <a:r>
                        <a:rPr lang="en-IN" sz="900" b="0" i="0" u="none" strike="noStrike" kern="1200" dirty="0" smtClean="0">
                          <a:solidFill>
                            <a:schemeClr val="tx1"/>
                          </a:solidFill>
                          <a:latin typeface="+mn-lt"/>
                          <a:ea typeface="+mn-ea"/>
                          <a:cs typeface="+mn-cs"/>
                        </a:rPr>
                        <a:t>2. Running: https://pixabay.com/photos/children-kids-running-young-girl-5559749/</a:t>
                      </a:r>
                    </a:p>
                    <a:p>
                      <a:endParaRPr lang="en-IN" sz="1400" dirty="0" smtClean="0">
                        <a:solidFill>
                          <a:schemeClr val="tx1"/>
                        </a:solidFill>
                      </a:endParaRPr>
                    </a:p>
                  </a:txBody>
                  <a:tcPr/>
                </a:tc>
                <a:extLst>
                  <a:ext uri="{0D108BD9-81ED-4DB2-BD59-A6C34878D82A}">
                    <a16:rowId xmlns="" xmlns:a16="http://schemas.microsoft.com/office/drawing/2014/main" val="10001"/>
                  </a:ext>
                </a:extLst>
              </a:tr>
              <a:tr h="389313">
                <a:tc>
                  <a:txBody>
                    <a:bodyPr/>
                    <a:lstStyle/>
                    <a:p>
                      <a:r>
                        <a:rPr lang="en-IN" sz="900" dirty="0" smtClean="0"/>
                        <a:t>2</a:t>
                      </a:r>
                      <a:endParaRPr lang="en-IN" sz="900" dirty="0"/>
                    </a:p>
                  </a:txBody>
                  <a:tcPr/>
                </a:tc>
                <a:tc>
                  <a:txBody>
                    <a:bodyPr/>
                    <a:lstStyle/>
                    <a:p>
                      <a:endParaRPr lang="en-IN" sz="900" dirty="0"/>
                    </a:p>
                  </a:txBody>
                  <a:tcPr/>
                </a:tc>
                <a:tc>
                  <a:txBody>
                    <a:bodyPr/>
                    <a:lstStyle/>
                    <a:p>
                      <a:pPr rtl="0"/>
                      <a:r>
                        <a:rPr lang="en-IN" sz="900" b="0" i="0" u="none" strike="noStrike" kern="1200" dirty="0" smtClean="0">
                          <a:solidFill>
                            <a:schemeClr val="tx1"/>
                          </a:solidFill>
                          <a:latin typeface="+mn-lt"/>
                          <a:ea typeface="+mn-ea"/>
                          <a:cs typeface="+mn-cs"/>
                        </a:rPr>
                        <a:t>1. Leopard: https://pixabay.com/photos/leopard-tiger-wildlife-travel-3670069/</a:t>
                      </a:r>
                    </a:p>
                    <a:p>
                      <a:pPr rtl="0"/>
                      <a:r>
                        <a:rPr lang="en-IN" sz="900" b="0" i="0" u="none" strike="noStrike" kern="1200" dirty="0" smtClean="0">
                          <a:solidFill>
                            <a:schemeClr val="tx1"/>
                          </a:solidFill>
                          <a:latin typeface="+mn-lt"/>
                          <a:ea typeface="+mn-ea"/>
                          <a:cs typeface="+mn-cs"/>
                        </a:rPr>
                        <a:t>2. Zebra: https://pixabay.com/photos/grass-nature-mammal-zebra-park-3222285/</a:t>
                      </a:r>
                    </a:p>
                    <a:p>
                      <a:pPr rtl="0"/>
                      <a:r>
                        <a:rPr lang="en-IN" sz="900" b="0" i="0" u="none" strike="noStrike" kern="1200" dirty="0" smtClean="0">
                          <a:solidFill>
                            <a:schemeClr val="tx1"/>
                          </a:solidFill>
                          <a:latin typeface="+mn-lt"/>
                          <a:ea typeface="+mn-ea"/>
                          <a:cs typeface="+mn-cs"/>
                        </a:rPr>
                        <a:t>3.</a:t>
                      </a:r>
                      <a:r>
                        <a:rPr lang="en-IN" sz="900" b="0" i="0" u="none" strike="noStrike" kern="1200" baseline="0" dirty="0" smtClean="0">
                          <a:solidFill>
                            <a:schemeClr val="tx1"/>
                          </a:solidFill>
                          <a:latin typeface="+mn-lt"/>
                          <a:ea typeface="+mn-ea"/>
                          <a:cs typeface="+mn-cs"/>
                        </a:rPr>
                        <a:t> Sun: https://pixabay.com/photos/sun-nature-gratitude-dawn-979325/</a:t>
                      </a:r>
                    </a:p>
                    <a:p>
                      <a:pPr rtl="0"/>
                      <a:endParaRPr lang="en-IN" sz="900" b="0" i="0" u="none" strike="noStrike" kern="1200" dirty="0" smtClean="0">
                        <a:solidFill>
                          <a:schemeClr val="tx1"/>
                        </a:solidFill>
                        <a:latin typeface="+mn-lt"/>
                        <a:ea typeface="+mn-ea"/>
                        <a:cs typeface="+mn-cs"/>
                      </a:endParaRPr>
                    </a:p>
                  </a:txBody>
                  <a:tcPr/>
                </a:tc>
                <a:extLst>
                  <a:ext uri="{0D108BD9-81ED-4DB2-BD59-A6C34878D82A}">
                    <a16:rowId xmlns="" xmlns:a16="http://schemas.microsoft.com/office/drawing/2014/main" val="10002"/>
                  </a:ext>
                </a:extLst>
              </a:tr>
              <a:tr h="389313">
                <a:tc>
                  <a:txBody>
                    <a:bodyPr/>
                    <a:lstStyle/>
                    <a:p>
                      <a:r>
                        <a:rPr lang="en-IN" sz="900" dirty="0" smtClean="0"/>
                        <a:t>2,3</a:t>
                      </a:r>
                      <a:endParaRPr lang="en-IN" sz="900" dirty="0"/>
                    </a:p>
                  </a:txBody>
                  <a:tcPr/>
                </a:tc>
                <a:tc>
                  <a:txBody>
                    <a:bodyPr/>
                    <a:lstStyle/>
                    <a:p>
                      <a:endParaRPr lang="en-IN" sz="900" dirty="0"/>
                    </a:p>
                  </a:txBody>
                  <a:tcPr/>
                </a:tc>
                <a:tc>
                  <a:txBody>
                    <a:bodyPr/>
                    <a:lstStyle/>
                    <a:p>
                      <a:pPr marL="228600" indent="-228600">
                        <a:buAutoNum type="arabicPeriod"/>
                      </a:pPr>
                      <a:r>
                        <a:rPr lang="en-IN" sz="900" b="0" i="0" u="none" strike="noStrike" kern="1200" baseline="0" dirty="0" smtClean="0">
                          <a:solidFill>
                            <a:schemeClr val="tx1"/>
                          </a:solidFill>
                          <a:latin typeface="+mn-lt"/>
                          <a:ea typeface="+mn-ea"/>
                          <a:cs typeface="+mn-cs"/>
                        </a:rPr>
                        <a:t>Scroll: </a:t>
                      </a:r>
                      <a:r>
                        <a:rPr lang="en-IN" sz="900" b="0" i="0" u="none" strike="noStrike" kern="1200" baseline="0" dirty="0" smtClean="0">
                          <a:solidFill>
                            <a:schemeClr val="tx1"/>
                          </a:solidFill>
                          <a:latin typeface="+mn-lt"/>
                          <a:ea typeface="+mn-ea"/>
                          <a:cs typeface="+mn-cs"/>
                          <a:hlinkClick r:id="rId3"/>
                        </a:rPr>
                        <a:t>https://pixabay.com/illustrations/paper-stationery-parchment-old-68833/</a:t>
                      </a:r>
                      <a:endParaRPr lang="en-IN" sz="900" b="0" i="0" u="none" strike="noStrike" kern="1200" baseline="0" dirty="0" smtClean="0">
                        <a:solidFill>
                          <a:schemeClr val="tx1"/>
                        </a:solidFill>
                        <a:latin typeface="+mn-lt"/>
                        <a:ea typeface="+mn-ea"/>
                        <a:cs typeface="+mn-cs"/>
                      </a:endParaRPr>
                    </a:p>
                    <a:p>
                      <a:pPr marL="228600" indent="-228600">
                        <a:buAutoNum type="arabicPeriod"/>
                      </a:pPr>
                      <a:endParaRPr lang="en-IN" sz="900" b="0" i="0" u="none" strike="noStrike" kern="1200" baseline="0" dirty="0" smtClean="0">
                        <a:solidFill>
                          <a:schemeClr val="tx1"/>
                        </a:solidFill>
                        <a:latin typeface="+mn-lt"/>
                        <a:ea typeface="+mn-ea"/>
                        <a:cs typeface="+mn-cs"/>
                      </a:endParaRPr>
                    </a:p>
                    <a:p>
                      <a:pPr marL="228600" indent="-228600">
                        <a:buAutoNum type="arabicPeriod"/>
                      </a:pPr>
                      <a:endParaRPr lang="en-IN" sz="900" dirty="0"/>
                    </a:p>
                  </a:txBody>
                  <a:tcPr/>
                </a:tc>
                <a:extLst>
                  <a:ext uri="{0D108BD9-81ED-4DB2-BD59-A6C34878D82A}">
                    <a16:rowId xmlns="" xmlns:a16="http://schemas.microsoft.com/office/drawing/2014/main" val="10003"/>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 xmlns:a16="http://schemas.microsoft.com/office/drawing/2014/main" val="10004"/>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 xmlns:a16="http://schemas.microsoft.com/office/drawing/2014/main" val="10005"/>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 xmlns:a16="http://schemas.microsoft.com/office/drawing/2014/main" val="10006"/>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 xmlns:a16="http://schemas.microsoft.com/office/drawing/2014/main" val="10007"/>
                  </a:ext>
                </a:extLst>
              </a:tr>
            </a:tbl>
          </a:graphicData>
        </a:graphic>
      </p:graphicFrame>
      <p:pic>
        <p:nvPicPr>
          <p:cNvPr id="5" name="Picture 2" descr="Children, Kids, Running, Young Girl"/>
          <p:cNvPicPr>
            <a:picLocks noChangeAspect="1" noChangeArrowheads="1"/>
          </p:cNvPicPr>
          <p:nvPr/>
        </p:nvPicPr>
        <p:blipFill>
          <a:blip r:embed="rId4" cstate="print"/>
          <a:srcRect/>
          <a:stretch>
            <a:fillRect/>
          </a:stretch>
        </p:blipFill>
        <p:spPr bwMode="auto">
          <a:xfrm>
            <a:off x="3019408" y="1257288"/>
            <a:ext cx="216000" cy="144000"/>
          </a:xfrm>
          <a:prstGeom prst="rect">
            <a:avLst/>
          </a:prstGeom>
          <a:ln>
            <a:noFill/>
          </a:ln>
          <a:effectLst>
            <a:outerShdw blurRad="292100" dist="139700" dir="2700000" algn="tl" rotWithShape="0">
              <a:srgbClr val="333333">
                <a:alpha val="65000"/>
              </a:srgbClr>
            </a:outerShdw>
          </a:effectLst>
        </p:spPr>
      </p:pic>
      <p:pic>
        <p:nvPicPr>
          <p:cNvPr id="6" name="Picture 6" descr="Poor Boy, Cute, Village Boy, Child"/>
          <p:cNvPicPr>
            <a:picLocks noChangeAspect="1" noChangeArrowheads="1"/>
          </p:cNvPicPr>
          <p:nvPr/>
        </p:nvPicPr>
        <p:blipFill>
          <a:blip r:embed="rId5" cstate="print"/>
          <a:srcRect/>
          <a:stretch>
            <a:fillRect/>
          </a:stretch>
        </p:blipFill>
        <p:spPr bwMode="auto">
          <a:xfrm>
            <a:off x="2295504" y="1257288"/>
            <a:ext cx="216000" cy="144000"/>
          </a:xfrm>
          <a:prstGeom prst="rect">
            <a:avLst/>
          </a:prstGeom>
          <a:ln>
            <a:noFill/>
          </a:ln>
          <a:effectLst>
            <a:outerShdw blurRad="292100" dist="139700" dir="2700000" algn="tl" rotWithShape="0">
              <a:srgbClr val="333333">
                <a:alpha val="65000"/>
              </a:srgbClr>
            </a:outerShdw>
          </a:effectLst>
        </p:spPr>
      </p:pic>
      <p:pic>
        <p:nvPicPr>
          <p:cNvPr id="7" name="Picture 2" descr="Free photos of Leopard"/>
          <p:cNvPicPr>
            <a:picLocks noChangeAspect="1" noChangeArrowheads="1"/>
          </p:cNvPicPr>
          <p:nvPr/>
        </p:nvPicPr>
        <p:blipFill>
          <a:blip r:embed="rId6" cstate="print">
            <a:lum bright="20000"/>
          </a:blip>
          <a:srcRect l="23750" t="25937"/>
          <a:stretch>
            <a:fillRect/>
          </a:stretch>
        </p:blipFill>
        <p:spPr bwMode="auto">
          <a:xfrm>
            <a:off x="2657456" y="1800216"/>
            <a:ext cx="288476" cy="252000"/>
          </a:xfrm>
          <a:prstGeom prst="rect">
            <a:avLst/>
          </a:prstGeom>
          <a:noFill/>
        </p:spPr>
      </p:pic>
      <p:pic>
        <p:nvPicPr>
          <p:cNvPr id="8" name="Picture 10" descr="Sun, Star, Sunlight, Glow, Universe"/>
          <p:cNvPicPr>
            <a:picLocks noChangeAspect="1" noChangeArrowheads="1"/>
          </p:cNvPicPr>
          <p:nvPr/>
        </p:nvPicPr>
        <p:blipFill>
          <a:blip r:embed="rId7" cstate="print"/>
          <a:stretch>
            <a:fillRect/>
          </a:stretch>
        </p:blipFill>
        <p:spPr bwMode="auto">
          <a:xfrm>
            <a:off x="2205016" y="1800216"/>
            <a:ext cx="322731" cy="288000"/>
          </a:xfrm>
          <a:prstGeom prst="rect">
            <a:avLst/>
          </a:prstGeom>
          <a:noFill/>
          <a:ln>
            <a:noFill/>
          </a:ln>
        </p:spPr>
      </p:pic>
      <p:pic>
        <p:nvPicPr>
          <p:cNvPr id="9" name="Picture 4" descr="Grass, Nature, Mammal, Zebra, Park"/>
          <p:cNvPicPr>
            <a:picLocks noChangeAspect="1" noChangeArrowheads="1"/>
          </p:cNvPicPr>
          <p:nvPr/>
        </p:nvPicPr>
        <p:blipFill>
          <a:blip r:embed="rId8" cstate="print">
            <a:lum bright="20000"/>
          </a:blip>
          <a:srcRect l="35911" t="13971" r="27777" b="4770"/>
          <a:stretch>
            <a:fillRect/>
          </a:stretch>
        </p:blipFill>
        <p:spPr bwMode="auto">
          <a:xfrm>
            <a:off x="6457953" y="3609976"/>
            <a:ext cx="205637" cy="252000"/>
          </a:xfrm>
          <a:prstGeom prst="ellipse">
            <a:avLst/>
          </a:prstGeom>
          <a:ln>
            <a:noFill/>
          </a:ln>
          <a:effectLst>
            <a:softEdge rad="112500"/>
          </a:effectLst>
        </p:spPr>
      </p:pic>
      <p:pic>
        <p:nvPicPr>
          <p:cNvPr id="10" name="Picture 4" descr="Grass, Nature, Mammal, Zebra, Park"/>
          <p:cNvPicPr>
            <a:picLocks noChangeAspect="1" noChangeArrowheads="1"/>
          </p:cNvPicPr>
          <p:nvPr/>
        </p:nvPicPr>
        <p:blipFill>
          <a:blip r:embed="rId9" cstate="print"/>
          <a:stretch>
            <a:fillRect/>
          </a:stretch>
        </p:blipFill>
        <p:spPr bwMode="auto">
          <a:xfrm>
            <a:off x="3109896" y="1800216"/>
            <a:ext cx="325906" cy="216000"/>
          </a:xfrm>
          <a:prstGeom prst="rect">
            <a:avLst/>
          </a:prstGeom>
          <a:noFill/>
          <a:ln>
            <a:noFill/>
          </a:ln>
        </p:spPr>
      </p:pic>
      <p:pic>
        <p:nvPicPr>
          <p:cNvPr id="11" name="Picture 2" descr="Paper, Stationery, Parchment, Old, Kink"/>
          <p:cNvPicPr>
            <a:picLocks noChangeAspect="1" noChangeArrowheads="1"/>
          </p:cNvPicPr>
          <p:nvPr/>
        </p:nvPicPr>
        <p:blipFill>
          <a:blip r:embed="rId10" cstate="print"/>
          <a:srcRect/>
          <a:stretch>
            <a:fillRect/>
          </a:stretch>
        </p:blipFill>
        <p:spPr bwMode="auto">
          <a:xfrm rot="5400000">
            <a:off x="2587468" y="2399757"/>
            <a:ext cx="284839" cy="325838"/>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623</TotalTime>
  <Words>465</Words>
  <Application>Microsoft Office PowerPoint</Application>
  <PresentationFormat>Custom</PresentationFormat>
  <Paragraphs>60</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DD</vt:lpstr>
      <vt:lpstr>Importance of Adverbs</vt:lpstr>
      <vt:lpstr>The Leopard and the Zebra</vt:lpstr>
      <vt:lpstr>The Leopard and the Zebra</vt:lpstr>
      <vt:lpstr>MM Index</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Madhumika</cp:lastModifiedBy>
  <cp:revision>84</cp:revision>
  <dcterms:created xsi:type="dcterms:W3CDTF">2020-08-28T09:38:22Z</dcterms:created>
  <dcterms:modified xsi:type="dcterms:W3CDTF">2022-08-29T07:39:37Z</dcterms:modified>
</cp:coreProperties>
</file>