
<file path=[Content_Types].xml><?xml version="1.0" encoding="utf-8"?>
<Types xmlns="http://schemas.openxmlformats.org/package/2006/content-types">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61" r:id="rId3"/>
    <p:sldId id="259"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7C80"/>
    <a:srgbClr val="FFFF6D"/>
    <a:srgbClr val="FFBC7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34866" autoAdjust="0"/>
  </p:normalViewPr>
  <p:slideViewPr>
    <p:cSldViewPr>
      <p:cViewPr varScale="1">
        <p:scale>
          <a:sx n="51" d="100"/>
          <a:sy n="51" d="100"/>
        </p:scale>
        <p:origin x="-475" y="-77"/>
      </p:cViewPr>
      <p:guideLst>
        <p:guide orient="horz" pos="2160"/>
        <p:guide pos="3840"/>
      </p:guideLst>
    </p:cSldViewPr>
  </p:slideViewPr>
  <p:notesTextViewPr>
    <p:cViewPr>
      <p:scale>
        <a:sx n="100" d="100"/>
        <a:sy n="100" d="100"/>
      </p:scale>
      <p:origin x="0" y="0"/>
    </p:cViewPr>
  </p:notesTextViewPr>
  <p:gridSpacing cx="92171838" cy="9217183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9/4/2022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0" i="0" u="none" strike="noStrike" kern="1200" dirty="0" smtClean="0">
                <a:solidFill>
                  <a:schemeClr val="tx1"/>
                </a:solidFill>
                <a:latin typeface="+mn-lt"/>
                <a:ea typeface="+mn-ea"/>
                <a:cs typeface="+mn-cs"/>
              </a:rPr>
              <a:t>Dancing gracefully/: https://pixabay.com/photos/girl-indian-dance-red-oriental-1505407/</a:t>
            </a:r>
          </a:p>
          <a:p>
            <a:pPr marL="228600" indent="-228600" rtl="0">
              <a:buAutoNum type="arabicPeriod"/>
            </a:pPr>
            <a:r>
              <a:rPr lang="en-IN" sz="1200" b="0" i="0" u="none" strike="noStrike" kern="1200" dirty="0" smtClean="0">
                <a:solidFill>
                  <a:schemeClr val="tx1"/>
                </a:solidFill>
                <a:latin typeface="+mn-lt"/>
                <a:ea typeface="+mn-ea"/>
                <a:cs typeface="+mn-cs"/>
              </a:rPr>
              <a:t>Playing happily: https://pixabay.com/photos/children-kids-playing-rajasthan-7186580/</a:t>
            </a: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a:t>
            </a:r>
            <a:r>
              <a:rPr lang="en-IN" sz="1200" b="1" i="0" u="none" strike="noStrike" kern="1200" dirty="0" smtClean="0">
                <a:solidFill>
                  <a:schemeClr val="tx1"/>
                </a:solidFill>
                <a:latin typeface="+mn-lt"/>
                <a:ea typeface="+mn-ea"/>
                <a:cs typeface="+mn-cs"/>
              </a:rPr>
              <a:t>Teacher</a:t>
            </a:r>
            <a:endParaRPr lang="en-IN" sz="1200" b="0" i="0" u="none" strike="noStrike" kern="1200" dirty="0" smtClean="0">
              <a:solidFill>
                <a:schemeClr val="tx1"/>
              </a:solidFill>
              <a:latin typeface="+mn-lt"/>
              <a:ea typeface="+mn-ea"/>
              <a:cs typeface="+mn-cs"/>
            </a:endParaRPr>
          </a:p>
          <a:p>
            <a:pPr fontAlgn="base"/>
            <a:r>
              <a:rPr lang="en-US" dirty="0" smtClean="0"/>
              <a:t>Sentence 1:  Adverb ‘quickly’ tells us how Ram ran and is placed after the </a:t>
            </a:r>
            <a:r>
              <a:rPr lang="en-US" u="sng" dirty="0" smtClean="0"/>
              <a:t>verb ‘ran’.</a:t>
            </a:r>
            <a:endParaRPr lang="en-US" dirty="0" smtClean="0"/>
          </a:p>
          <a:p>
            <a:pPr fontAlgn="base"/>
            <a:r>
              <a:rPr lang="en-US" dirty="0" smtClean="0"/>
              <a:t>Sentence 2: Adverb ‘sweetly’ tells us how Anita smiles and is placed after the </a:t>
            </a:r>
            <a:r>
              <a:rPr lang="en-US" u="sng" dirty="0" smtClean="0"/>
              <a:t>verb ‘smiles’.</a:t>
            </a:r>
            <a:endParaRPr lang="en-US" dirty="0" smtClean="0"/>
          </a:p>
          <a:p>
            <a:pPr fontAlgn="base"/>
            <a:r>
              <a:rPr lang="en-US" dirty="0" smtClean="0"/>
              <a:t>Sentence 3: Adverb ‘beautifully’ tells us how </a:t>
            </a:r>
            <a:r>
              <a:rPr lang="en-US" dirty="0" err="1" smtClean="0"/>
              <a:t>Rahul</a:t>
            </a:r>
            <a:r>
              <a:rPr lang="en-US" dirty="0" smtClean="0"/>
              <a:t> played the flute and is placed after the </a:t>
            </a:r>
            <a:r>
              <a:rPr lang="en-US" u="sng" dirty="0" smtClean="0"/>
              <a:t>object ‘flute’.</a:t>
            </a:r>
            <a:endParaRPr lang="en-US" dirty="0" smtClean="0"/>
          </a:p>
          <a:p>
            <a:pPr fontAlgn="base"/>
            <a:r>
              <a:rPr lang="en-US" dirty="0" smtClean="0"/>
              <a:t>Sentence 4: Adverb ‘gracefully’ tells us how </a:t>
            </a:r>
            <a:r>
              <a:rPr lang="en-US" dirty="0" err="1" smtClean="0"/>
              <a:t>Rani</a:t>
            </a:r>
            <a:r>
              <a:rPr lang="en-US" dirty="0" smtClean="0"/>
              <a:t> dances and is placed after the </a:t>
            </a:r>
            <a:r>
              <a:rPr lang="en-US" u="sng" dirty="0" smtClean="0"/>
              <a:t>verb ‘dances’</a:t>
            </a:r>
            <a:r>
              <a:rPr lang="en-US" dirty="0" smtClean="0"/>
              <a:t>.</a:t>
            </a:r>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sz="1200" b="0" i="0" u="none" strike="noStrike" kern="1200" dirty="0" smtClean="0">
              <a:solidFill>
                <a:schemeClr val="tx1"/>
              </a:solidFill>
              <a:latin typeface="+mn-lt"/>
              <a:ea typeface="+mn-ea"/>
              <a:cs typeface="+mn-cs"/>
            </a:endParaRPr>
          </a:p>
          <a:p>
            <a:pPr marL="228600" indent="-228600" rtl="0">
              <a:buAutoNum type="arabicPeriod"/>
            </a:pPr>
            <a:r>
              <a:rPr lang="en-IN" sz="1200" b="0" i="0" u="none" strike="noStrike" kern="1200" dirty="0" smtClean="0">
                <a:solidFill>
                  <a:schemeClr val="tx1"/>
                </a:solidFill>
                <a:latin typeface="+mn-lt"/>
                <a:ea typeface="+mn-ea"/>
                <a:cs typeface="+mn-cs"/>
              </a:rPr>
              <a:t>Boy: https://pixabay.com/photos/children-kids-running-young-girl-5559749/</a:t>
            </a:r>
          </a:p>
          <a:p>
            <a:pPr marL="228600" indent="-228600" rtl="0">
              <a:buAutoNum type="arabicPeriod"/>
            </a:pPr>
            <a:r>
              <a:rPr lang="en-IN" sz="1200" b="0" i="0" u="none" strike="noStrike" kern="1200" dirty="0" smtClean="0">
                <a:solidFill>
                  <a:schemeClr val="tx1"/>
                </a:solidFill>
                <a:latin typeface="+mn-lt"/>
                <a:ea typeface="+mn-ea"/>
                <a:cs typeface="+mn-cs"/>
              </a:rPr>
              <a:t>Girl, smile: https://pixabay.com/photos/girl-india-style-cute-traditional-2829399/</a:t>
            </a:r>
          </a:p>
          <a:p>
            <a:pPr marL="228600" indent="-228600" rtl="0">
              <a:buAutoNum type="arabicPeriod"/>
            </a:pPr>
            <a:r>
              <a:rPr lang="en-IN" sz="1200" b="0" i="0" u="none" strike="noStrike" kern="1200" dirty="0" smtClean="0">
                <a:solidFill>
                  <a:schemeClr val="tx1"/>
                </a:solidFill>
                <a:latin typeface="+mn-lt"/>
                <a:ea typeface="+mn-ea"/>
                <a:cs typeface="+mn-cs"/>
              </a:rPr>
              <a:t>Flute: https://pixabay.com/photos/india-man-flute-instrument-5978576/</a:t>
            </a:r>
          </a:p>
          <a:p>
            <a:pPr marL="228600" indent="-228600" rtl="0">
              <a:buAutoNum type="arabicPeriod"/>
            </a:pPr>
            <a:r>
              <a:rPr lang="en-IN" sz="1200" b="0" i="0" u="none" strike="noStrike" kern="1200" dirty="0" smtClean="0">
                <a:solidFill>
                  <a:schemeClr val="tx1"/>
                </a:solidFill>
                <a:latin typeface="+mn-lt"/>
                <a:ea typeface="+mn-ea"/>
                <a:cs typeface="+mn-cs"/>
              </a:rPr>
              <a:t>Dancing:</a:t>
            </a:r>
            <a:endParaRPr lang="en-US" sz="1200" kern="1200" dirty="0" smtClean="0">
              <a:solidFill>
                <a:schemeClr val="dk1"/>
              </a:solidFill>
              <a:latin typeface="+mn-lt"/>
              <a:ea typeface="+mn-ea"/>
              <a:cs typeface="+mn-cs"/>
            </a:endParaRPr>
          </a:p>
          <a:p>
            <a:pPr rtl="0"/>
            <a:r>
              <a:rPr lang="en-IN" sz="1200" b="0" i="0" u="none" strike="noStrike" kern="1200" dirty="0" smtClean="0">
                <a:solidFill>
                  <a:schemeClr val="tx1"/>
                </a:solidFill>
                <a:latin typeface="+mn-lt"/>
                <a:ea typeface="+mn-ea"/>
                <a:cs typeface="+mn-cs"/>
              </a:rPr>
              <a:t>https://pixabay.com/photos/girl-indian-dance-red-oriental-1505407/</a:t>
            </a:r>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a:t>
            </a:r>
            <a:r>
              <a:rPr lang="en-IN" sz="1200" b="1" i="0" u="none" strike="noStrike" kern="1200" dirty="0" smtClean="0">
                <a:solidFill>
                  <a:schemeClr val="tx1"/>
                </a:solidFill>
                <a:latin typeface="+mn-lt"/>
                <a:ea typeface="+mn-ea"/>
                <a:cs typeface="+mn-cs"/>
              </a:rPr>
              <a:t>Teacher</a:t>
            </a:r>
            <a:endParaRPr lang="en-IN" sz="1200" b="0" i="0" u="none" strike="noStrike" kern="1200" dirty="0" smtClean="0">
              <a:solidFill>
                <a:schemeClr val="tx1"/>
              </a:solidFill>
              <a:latin typeface="+mn-lt"/>
              <a:ea typeface="+mn-ea"/>
              <a:cs typeface="+mn-cs"/>
            </a:endParaRPr>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sz="1200" b="0" i="0" u="none" strike="noStrike" kern="1200" dirty="0" smtClean="0">
              <a:solidFill>
                <a:schemeClr val="tx1"/>
              </a:solidFill>
              <a:latin typeface="+mn-lt"/>
              <a:ea typeface="+mn-ea"/>
              <a:cs typeface="+mn-cs"/>
            </a:endParaRPr>
          </a:p>
          <a:p>
            <a:pPr rtl="0"/>
            <a:r>
              <a:rPr lang="en-IN" sz="1200" b="0" i="0" u="none" strike="noStrike" kern="1200" dirty="0" smtClean="0">
                <a:solidFill>
                  <a:schemeClr val="tx1"/>
                </a:solidFill>
                <a:latin typeface="+mn-lt"/>
                <a:ea typeface="+mn-ea"/>
                <a:cs typeface="+mn-cs"/>
              </a:rPr>
              <a:t>1. https://youtu.be/lLB1NtbMTls?t=128 (Attribution: </a:t>
            </a:r>
            <a:r>
              <a:rPr lang="en-IN" sz="1200" b="0" i="0" u="none" strike="noStrike" kern="1200" dirty="0" err="1" smtClean="0">
                <a:solidFill>
                  <a:schemeClr val="tx1"/>
                </a:solidFill>
                <a:latin typeface="+mn-lt"/>
                <a:ea typeface="+mn-ea"/>
                <a:cs typeface="+mn-cs"/>
              </a:rPr>
              <a:t>TicTacLearn</a:t>
            </a:r>
            <a:r>
              <a:rPr lang="en-IN" sz="1200" b="0" i="0" u="none" strike="noStrike" kern="1200" dirty="0" smtClean="0">
                <a:solidFill>
                  <a:schemeClr val="tx1"/>
                </a:solidFill>
                <a:latin typeface="+mn-lt"/>
                <a:ea typeface="+mn-ea"/>
                <a:cs typeface="+mn-cs"/>
              </a:rPr>
              <a:t> English)</a:t>
            </a:r>
            <a:endParaRPr lang="en-US" sz="1200" kern="1200" dirty="0" smtClean="0">
              <a:solidFill>
                <a:schemeClr val="dk1"/>
              </a:solidFill>
              <a:latin typeface="+mn-lt"/>
              <a:ea typeface="+mn-ea"/>
              <a:cs typeface="+mn-cs"/>
            </a:endParaRPr>
          </a:p>
          <a:p>
            <a:pPr rtl="0"/>
            <a:endParaRPr lang="en-IN" sz="1200" b="0" i="0" u="none" strike="noStrike" kern="1200" dirty="0" smtClean="0">
              <a:solidFill>
                <a:schemeClr val="tx1"/>
              </a:solidFill>
              <a:latin typeface="+mn-lt"/>
              <a:ea typeface="+mn-ea"/>
              <a:cs typeface="+mn-cs"/>
            </a:endParaRPr>
          </a:p>
          <a:p>
            <a:pPr rtl="0"/>
            <a:r>
              <a:rPr lang="en-IN" sz="1200" b="0" i="0" u="none" strike="noStrike" kern="1200" dirty="0" smtClean="0">
                <a:solidFill>
                  <a:schemeClr val="tx1"/>
                </a:solidFill>
                <a:latin typeface="+mn-lt"/>
                <a:ea typeface="+mn-ea"/>
                <a:cs typeface="+mn-cs"/>
              </a:rPr>
              <a:t>&lt;</a:t>
            </a:r>
            <a:r>
              <a:rPr lang="en-IN" sz="1200" b="0" i="0" u="none" strike="noStrike" kern="1200" dirty="0">
                <a:solidFill>
                  <a:schemeClr val="tx1"/>
                </a:solidFill>
                <a:latin typeface="+mn-lt"/>
                <a:ea typeface="+mn-ea"/>
                <a:cs typeface="+mn-cs"/>
              </a:rPr>
              <a: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 xmlns:a16="http://schemas.microsoft.com/office/drawing/2014/main" id="{428BD76F-BD24-44AD-BEDE-7058FCE91367}"/>
              </a:ext>
            </a:extLst>
          </p:cNvPr>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 xmlns:a16="http://schemas.microsoft.com/office/drawing/2014/main" id="{D3D53DF3-BD88-4C6D-9E85-C8E61E5F24EE}"/>
              </a:ext>
            </a:extLst>
          </p:cNvPr>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 xmlns:a16="http://schemas.microsoft.com/office/drawing/2014/main" id="{9CE2D3C8-E81A-4774-AE86-696A10FEE4ED}"/>
              </a:ext>
            </a:extLst>
          </p:cNvPr>
          <p:cNvPicPr>
            <a:picLocks noChangeAspect="1"/>
          </p:cNvPicPr>
          <p:nvPr userDrawn="1"/>
        </p:nvPicPr>
        <p:blipFill>
          <a:blip r:embed="rId5">
            <a:extLst>
              <a:ext uri="{28A0092B-C50C-407E-A947-70E740481C1C}">
                <a14:useLocalDpi xmlns=""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 xmlns:a16="http://schemas.microsoft.com/office/drawing/2014/main" id="{406F829A-A9AE-454A-A57B-45B44CE3B345}"/>
              </a:ext>
            </a:extLst>
          </p:cNvPr>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 xmlns:a16="http://schemas.microsoft.com/office/drawing/2014/main" id="{3DB01AB4-72FA-43A4-A513-AF85E706263F}"/>
              </a:ext>
            </a:extLst>
          </p:cNvPr>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 xmlns:a16="http://schemas.microsoft.com/office/drawing/2014/main" id="{A295D194-953C-4C7A-B9AB-5EAC619F66A5}"/>
              </a:ext>
            </a:extLst>
          </p:cNvPr>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 xmlns:a16="http://schemas.microsoft.com/office/drawing/2014/main" id="{D60BDD97-0EE4-4885-8842-96419DB7F588}"/>
              </a:ext>
            </a:extLst>
          </p:cNvPr>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826540" y="80944"/>
            <a:ext cx="6538920" cy="1655843"/>
          </a:xfr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scene3d>
            <a:camera prst="orthographicFront"/>
            <a:lightRig rig="threePt" dir="t"/>
          </a:scene3d>
          <a:sp3d>
            <a:bevelT/>
          </a:sp3d>
        </p:spPr>
        <p:txBody>
          <a:bodyPr/>
          <a:lstStyle/>
          <a:p>
            <a:r>
              <a:rPr lang="en-IN" dirty="0" smtClean="0"/>
              <a:t>Types of Adverbs</a:t>
            </a:r>
            <a:endParaRPr lang="en-US" dirty="0"/>
          </a:p>
        </p:txBody>
      </p:sp>
      <p:pic>
        <p:nvPicPr>
          <p:cNvPr id="12290" name="Picture 2" descr="Girl, Indian, Dance, Red, Oriental"/>
          <p:cNvPicPr>
            <a:picLocks noChangeAspect="1" noChangeArrowheads="1"/>
          </p:cNvPicPr>
          <p:nvPr/>
        </p:nvPicPr>
        <p:blipFill>
          <a:blip r:embed="rId3"/>
          <a:srcRect l="27941" t="8382" r="25490"/>
          <a:stretch>
            <a:fillRect/>
          </a:stretch>
        </p:blipFill>
        <p:spPr bwMode="auto">
          <a:xfrm>
            <a:off x="2852096" y="1890704"/>
            <a:ext cx="2520000" cy="3240000"/>
          </a:xfrm>
          <a:prstGeom prst="rect">
            <a:avLst/>
          </a:prstGeom>
          <a:noFill/>
          <a:effectLst>
            <a:innerShdw blurRad="114300">
              <a:prstClr val="black"/>
            </a:innerShdw>
          </a:effectLst>
          <a:scene3d>
            <a:camera prst="orthographicFront"/>
            <a:lightRig rig="threePt" dir="t"/>
          </a:scene3d>
          <a:sp3d>
            <a:bevelT/>
          </a:sp3d>
        </p:spPr>
      </p:pic>
      <p:pic>
        <p:nvPicPr>
          <p:cNvPr id="12292" name="Picture 4" descr="Free photos of Children"/>
          <p:cNvPicPr>
            <a:picLocks noChangeAspect="1" noChangeArrowheads="1"/>
          </p:cNvPicPr>
          <p:nvPr/>
        </p:nvPicPr>
        <p:blipFill>
          <a:blip r:embed="rId4"/>
          <a:srcRect l="5588" r="27352" b="10588"/>
          <a:stretch>
            <a:fillRect/>
          </a:stretch>
        </p:blipFill>
        <p:spPr bwMode="auto">
          <a:xfrm>
            <a:off x="6833568" y="1890704"/>
            <a:ext cx="2520000" cy="3240000"/>
          </a:xfrm>
          <a:prstGeom prst="rect">
            <a:avLst/>
          </a:prstGeom>
          <a:noFill/>
          <a:effectLst>
            <a:innerShdw blurRad="114300">
              <a:prstClr val="black"/>
            </a:innerShdw>
          </a:effectLst>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AutoShape 4" descr="Cat, Kitten, Pet, Kitty, Young Ca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52" name="AutoShape 12" descr="blob:https://web.whatsapp.com/bea65b45-2321-4761-89b2-9adf8c4dc99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54" name="AutoShape 14" descr="blob:https://web.whatsapp.com/bea65b45-2321-4761-89b2-9adf8c4dc99e"/>
          <p:cNvSpPr>
            <a:spLocks noChangeAspect="1" noChangeArrowheads="1"/>
          </p:cNvSpPr>
          <p:nvPr/>
        </p:nvSpPr>
        <p:spPr bwMode="auto">
          <a:xfrm>
            <a:off x="10710888" y="446036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 name="Title 17"/>
          <p:cNvSpPr>
            <a:spLocks noGrp="1"/>
          </p:cNvSpPr>
          <p:nvPr>
            <p:ph type="title"/>
          </p:nvPr>
        </p:nvSpPr>
        <p:spPr>
          <a:xfrm>
            <a:off x="3328988" y="150816"/>
            <a:ext cx="5534024" cy="654032"/>
          </a:xfrm>
          <a:solidFill>
            <a:schemeClr val="accent6">
              <a:lumMod val="60000"/>
              <a:lumOff val="40000"/>
            </a:schemeClr>
          </a:solidFill>
          <a:effectLst>
            <a:outerShdw blurRad="63500" sx="102000" sy="102000" algn="ctr" rotWithShape="0">
              <a:prstClr val="black">
                <a:alpha val="40000"/>
              </a:prstClr>
            </a:outerShdw>
          </a:effectLst>
          <a:scene3d>
            <a:camera prst="orthographicFront"/>
            <a:lightRig rig="threePt" dir="t"/>
          </a:scene3d>
          <a:sp3d>
            <a:bevelT/>
          </a:sp3d>
        </p:spPr>
        <p:txBody>
          <a:bodyPr/>
          <a:lstStyle/>
          <a:p>
            <a:r>
              <a:rPr lang="en-IN" dirty="0" smtClean="0"/>
              <a:t>Adverbs</a:t>
            </a:r>
            <a:endParaRPr lang="en-US" dirty="0"/>
          </a:p>
        </p:txBody>
      </p:sp>
      <p:sp>
        <p:nvSpPr>
          <p:cNvPr id="6" name="Rectangle 5"/>
          <p:cNvSpPr/>
          <p:nvPr/>
        </p:nvSpPr>
        <p:spPr>
          <a:xfrm>
            <a:off x="2069284" y="934264"/>
            <a:ext cx="8053432" cy="504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What do the words written in</a:t>
            </a:r>
            <a:r>
              <a:rPr lang="en-IN" sz="2400" b="1" dirty="0" smtClean="0">
                <a:solidFill>
                  <a:schemeClr val="tx1"/>
                </a:solidFill>
              </a:rPr>
              <a:t> bold </a:t>
            </a:r>
            <a:r>
              <a:rPr lang="en-IN" sz="2400" dirty="0" smtClean="0">
                <a:solidFill>
                  <a:schemeClr val="tx1"/>
                </a:solidFill>
              </a:rPr>
              <a:t>mean to you?</a:t>
            </a:r>
            <a:endParaRPr lang="en-US" sz="2400" dirty="0">
              <a:solidFill>
                <a:schemeClr val="tx1"/>
              </a:solidFill>
            </a:endParaRPr>
          </a:p>
        </p:txBody>
      </p:sp>
      <p:pic>
        <p:nvPicPr>
          <p:cNvPr id="5122" name="Picture 2" descr="Free photos of Children"/>
          <p:cNvPicPr>
            <a:picLocks noChangeAspect="1" noChangeArrowheads="1"/>
          </p:cNvPicPr>
          <p:nvPr/>
        </p:nvPicPr>
        <p:blipFill>
          <a:blip r:embed="rId3">
            <a:lum bright="20000"/>
          </a:blip>
          <a:srcRect l="65196" t="8382" r="10588" b="7794"/>
          <a:stretch>
            <a:fillRect/>
          </a:stretch>
        </p:blipFill>
        <p:spPr bwMode="auto">
          <a:xfrm>
            <a:off x="1076168" y="1532656"/>
            <a:ext cx="1054080" cy="2196000"/>
          </a:xfrm>
          <a:prstGeom prst="rect">
            <a:avLst/>
          </a:prstGeom>
          <a:noFill/>
        </p:spPr>
      </p:pic>
      <p:pic>
        <p:nvPicPr>
          <p:cNvPr id="5124" name="Picture 4" descr="Free photos of Girl"/>
          <p:cNvPicPr>
            <a:picLocks noChangeAspect="1" noChangeArrowheads="1"/>
          </p:cNvPicPr>
          <p:nvPr/>
        </p:nvPicPr>
        <p:blipFill>
          <a:blip r:embed="rId4">
            <a:lum bright="20000"/>
          </a:blip>
          <a:srcRect l="15449" r="20179"/>
          <a:stretch>
            <a:fillRect/>
          </a:stretch>
        </p:blipFill>
        <p:spPr bwMode="auto">
          <a:xfrm>
            <a:off x="3245384" y="1568656"/>
            <a:ext cx="1890000" cy="2160000"/>
          </a:xfrm>
          <a:prstGeom prst="rect">
            <a:avLst/>
          </a:prstGeom>
          <a:noFill/>
          <a:ln>
            <a:noFill/>
          </a:ln>
        </p:spPr>
      </p:pic>
      <p:pic>
        <p:nvPicPr>
          <p:cNvPr id="5126" name="Picture 6" descr="Free photos of India"/>
          <p:cNvPicPr>
            <a:picLocks noChangeAspect="1" noChangeArrowheads="1"/>
          </p:cNvPicPr>
          <p:nvPr/>
        </p:nvPicPr>
        <p:blipFill>
          <a:blip r:embed="rId5">
            <a:lum bright="20000"/>
          </a:blip>
          <a:srcRect l="14902"/>
          <a:stretch>
            <a:fillRect/>
          </a:stretch>
        </p:blipFill>
        <p:spPr bwMode="auto">
          <a:xfrm>
            <a:off x="6229533" y="1568656"/>
            <a:ext cx="2037910" cy="2160000"/>
          </a:xfrm>
          <a:prstGeom prst="rect">
            <a:avLst/>
          </a:prstGeom>
          <a:noFill/>
        </p:spPr>
      </p:pic>
      <p:pic>
        <p:nvPicPr>
          <p:cNvPr id="10" name="Picture 2" descr="Girl, Indian, Dance, Red, Oriental"/>
          <p:cNvPicPr>
            <a:picLocks noChangeAspect="1" noChangeArrowheads="1"/>
          </p:cNvPicPr>
          <p:nvPr/>
        </p:nvPicPr>
        <p:blipFill>
          <a:blip r:embed="rId6">
            <a:lum bright="10000"/>
          </a:blip>
          <a:srcRect l="27941" t="8382" r="25490"/>
          <a:stretch>
            <a:fillRect/>
          </a:stretch>
        </p:blipFill>
        <p:spPr bwMode="auto">
          <a:xfrm>
            <a:off x="9413080" y="1568656"/>
            <a:ext cx="1680000" cy="2160000"/>
          </a:xfrm>
          <a:prstGeom prst="rect">
            <a:avLst/>
          </a:prstGeom>
          <a:noFill/>
          <a:effectLst/>
        </p:spPr>
      </p:pic>
      <p:sp>
        <p:nvSpPr>
          <p:cNvPr id="12" name="Rectangle 11"/>
          <p:cNvSpPr/>
          <p:nvPr/>
        </p:nvSpPr>
        <p:spPr>
          <a:xfrm>
            <a:off x="757208" y="3740368"/>
            <a:ext cx="1692000" cy="720000"/>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Ram ran </a:t>
            </a:r>
            <a:r>
              <a:rPr lang="en-IN" sz="2200" b="1" u="sng" dirty="0" smtClean="0">
                <a:solidFill>
                  <a:schemeClr val="tx1"/>
                </a:solidFill>
              </a:rPr>
              <a:t>quickly.</a:t>
            </a:r>
            <a:endParaRPr lang="en-US" sz="2200" b="1" u="sng" dirty="0">
              <a:solidFill>
                <a:schemeClr val="tx1"/>
              </a:solidFill>
            </a:endParaRPr>
          </a:p>
        </p:txBody>
      </p:sp>
      <p:sp>
        <p:nvSpPr>
          <p:cNvPr id="14" name="Rectangle 13"/>
          <p:cNvSpPr/>
          <p:nvPr/>
        </p:nvSpPr>
        <p:spPr>
          <a:xfrm>
            <a:off x="9263080" y="3740368"/>
            <a:ext cx="1980000" cy="720000"/>
          </a:xfrm>
          <a:prstGeom prst="rect">
            <a:avLst/>
          </a:prstGeom>
          <a:solidFill>
            <a:schemeClr val="accent6">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err="1" smtClean="0">
                <a:solidFill>
                  <a:schemeClr val="tx1"/>
                </a:solidFill>
              </a:rPr>
              <a:t>Rani</a:t>
            </a:r>
            <a:r>
              <a:rPr lang="en-IN" sz="2200" dirty="0" smtClean="0">
                <a:solidFill>
                  <a:schemeClr val="tx1"/>
                </a:solidFill>
              </a:rPr>
              <a:t> dances </a:t>
            </a:r>
            <a:r>
              <a:rPr lang="en-IN" sz="2200" b="1" u="sng" dirty="0" smtClean="0">
                <a:solidFill>
                  <a:schemeClr val="tx1"/>
                </a:solidFill>
              </a:rPr>
              <a:t>gracefully.</a:t>
            </a:r>
            <a:endParaRPr lang="en-US" sz="2200" b="1" u="sng" dirty="0">
              <a:solidFill>
                <a:schemeClr val="tx1"/>
              </a:solidFill>
            </a:endParaRPr>
          </a:p>
        </p:txBody>
      </p:sp>
      <p:sp>
        <p:nvSpPr>
          <p:cNvPr id="15" name="Rectangle 14"/>
          <p:cNvSpPr/>
          <p:nvPr/>
        </p:nvSpPr>
        <p:spPr>
          <a:xfrm>
            <a:off x="6186488" y="3740368"/>
            <a:ext cx="2124000" cy="720000"/>
          </a:xfrm>
          <a:prstGeom prst="rect">
            <a:avLst/>
          </a:prstGeom>
          <a:solidFill>
            <a:schemeClr val="accent5">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err="1" smtClean="0">
                <a:solidFill>
                  <a:schemeClr val="tx1"/>
                </a:solidFill>
              </a:rPr>
              <a:t>Rahul</a:t>
            </a:r>
            <a:r>
              <a:rPr lang="en-IN" sz="2200" dirty="0" smtClean="0">
                <a:solidFill>
                  <a:schemeClr val="tx1"/>
                </a:solidFill>
              </a:rPr>
              <a:t> played the flute </a:t>
            </a:r>
            <a:r>
              <a:rPr lang="en-IN" sz="2200" b="1" u="sng" dirty="0" smtClean="0">
                <a:solidFill>
                  <a:schemeClr val="tx1"/>
                </a:solidFill>
              </a:rPr>
              <a:t>beautifully.</a:t>
            </a:r>
            <a:endParaRPr lang="en-US" sz="2200" b="1" u="sng" dirty="0">
              <a:solidFill>
                <a:schemeClr val="tx1"/>
              </a:solidFill>
            </a:endParaRPr>
          </a:p>
        </p:txBody>
      </p:sp>
      <p:sp>
        <p:nvSpPr>
          <p:cNvPr id="16" name="Rectangle 15"/>
          <p:cNvSpPr/>
          <p:nvPr/>
        </p:nvSpPr>
        <p:spPr>
          <a:xfrm>
            <a:off x="3200384" y="3740368"/>
            <a:ext cx="1980000" cy="720000"/>
          </a:xfrm>
          <a:prstGeom prst="rect">
            <a:avLst/>
          </a:prstGeom>
          <a:solidFill>
            <a:schemeClr val="accent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rPr>
              <a:t>Anita smiles </a:t>
            </a:r>
            <a:r>
              <a:rPr lang="en-IN" sz="2200" b="1" u="sng" dirty="0" smtClean="0">
                <a:solidFill>
                  <a:schemeClr val="tx1"/>
                </a:solidFill>
              </a:rPr>
              <a:t>sweetly.</a:t>
            </a:r>
            <a:endParaRPr lang="en-US" sz="2200" b="1" u="sng" dirty="0">
              <a:solidFill>
                <a:schemeClr val="tx1"/>
              </a:solidFill>
            </a:endParaRPr>
          </a:p>
        </p:txBody>
      </p:sp>
      <p:grpSp>
        <p:nvGrpSpPr>
          <p:cNvPr id="20" name="Group 19">
            <a:extLst>
              <a:ext uri="{FF2B5EF4-FFF2-40B4-BE49-F238E27FC236}">
                <a16:creationId xmlns:a16="http://schemas.microsoft.com/office/drawing/2014/main" xmlns="" id="{0A924CBA-7412-41AE-9727-5C8921CD6782}"/>
              </a:ext>
            </a:extLst>
          </p:cNvPr>
          <p:cNvGrpSpPr/>
          <p:nvPr/>
        </p:nvGrpSpPr>
        <p:grpSpPr>
          <a:xfrm flipH="1">
            <a:off x="1380000" y="4520712"/>
            <a:ext cx="9432000" cy="1080000"/>
            <a:chOff x="7935128" y="981770"/>
            <a:chExt cx="6574742" cy="1103214"/>
          </a:xfrm>
        </p:grpSpPr>
        <p:grpSp>
          <p:nvGrpSpPr>
            <p:cNvPr id="21" name="Group 114">
              <a:extLst>
                <a:ext uri="{FF2B5EF4-FFF2-40B4-BE49-F238E27FC236}">
                  <a16:creationId xmlns:a16="http://schemas.microsoft.com/office/drawing/2014/main" xmlns="" id="{C296EE86-3733-484A-8CB7-96AFC5A4C07F}"/>
                </a:ext>
              </a:extLst>
            </p:cNvPr>
            <p:cNvGrpSpPr/>
            <p:nvPr/>
          </p:nvGrpSpPr>
          <p:grpSpPr>
            <a:xfrm flipH="1">
              <a:off x="7935128" y="981770"/>
              <a:ext cx="6574742" cy="1103214"/>
              <a:chOff x="-2091286" y="5365974"/>
              <a:chExt cx="6574742" cy="1103214"/>
            </a:xfrm>
          </p:grpSpPr>
          <p:sp>
            <p:nvSpPr>
              <p:cNvPr id="23" name="Flowchart: Delay 22">
                <a:extLst>
                  <a:ext uri="{FF2B5EF4-FFF2-40B4-BE49-F238E27FC236}">
                    <a16:creationId xmlns:a16="http://schemas.microsoft.com/office/drawing/2014/main" xmlns="" id="{CFF3746E-D45F-4F39-B4E2-02158CAC7736}"/>
                  </a:ext>
                </a:extLst>
              </p:cNvPr>
              <p:cNvSpPr/>
              <p:nvPr/>
            </p:nvSpPr>
            <p:spPr>
              <a:xfrm rot="5400000" flipV="1">
                <a:off x="3380396" y="6299309"/>
                <a:ext cx="172943" cy="166816"/>
              </a:xfrm>
              <a:prstGeom prst="flowChartDelay">
                <a:avLst/>
              </a:prstGeom>
              <a:solidFill>
                <a:srgbClr val="731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lowchart: Delay 23">
                <a:extLst>
                  <a:ext uri="{FF2B5EF4-FFF2-40B4-BE49-F238E27FC236}">
                    <a16:creationId xmlns:a16="http://schemas.microsoft.com/office/drawing/2014/main" xmlns="" id="{8DE6CB8B-9DCA-4C80-AAC1-BD2ADED7A421}"/>
                  </a:ext>
                </a:extLst>
              </p:cNvPr>
              <p:cNvSpPr/>
              <p:nvPr/>
            </p:nvSpPr>
            <p:spPr>
              <a:xfrm rot="16200000">
                <a:off x="3380395" y="5369038"/>
                <a:ext cx="172943" cy="166816"/>
              </a:xfrm>
              <a:prstGeom prst="flowChartDelay">
                <a:avLst/>
              </a:prstGeom>
              <a:solidFill>
                <a:srgbClr val="731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Pentagon 117">
                <a:extLst>
                  <a:ext uri="{FF2B5EF4-FFF2-40B4-BE49-F238E27FC236}">
                    <a16:creationId xmlns:a16="http://schemas.microsoft.com/office/drawing/2014/main" xmlns="" id="{9669A63E-8075-4F92-9DB4-1484BF284DB0}"/>
                  </a:ext>
                </a:extLst>
              </p:cNvPr>
              <p:cNvSpPr/>
              <p:nvPr/>
            </p:nvSpPr>
            <p:spPr>
              <a:xfrm>
                <a:off x="-2091286" y="5458272"/>
                <a:ext cx="6574742" cy="913789"/>
              </a:xfrm>
              <a:prstGeom prst="homePlate">
                <a:avLst>
                  <a:gd name="adj" fmla="val 40470"/>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grpSp>
            <p:nvGrpSpPr>
              <p:cNvPr id="27" name="Group 119">
                <a:extLst>
                  <a:ext uri="{FF2B5EF4-FFF2-40B4-BE49-F238E27FC236}">
                    <a16:creationId xmlns:a16="http://schemas.microsoft.com/office/drawing/2014/main" xmlns="" id="{7F180D32-D64E-4C19-B20D-845F5780F141}"/>
                  </a:ext>
                </a:extLst>
              </p:cNvPr>
              <p:cNvGrpSpPr/>
              <p:nvPr/>
            </p:nvGrpSpPr>
            <p:grpSpPr>
              <a:xfrm>
                <a:off x="3514374" y="5365975"/>
                <a:ext cx="828119" cy="1103213"/>
                <a:chOff x="4249700" y="1960286"/>
                <a:chExt cx="1115716" cy="1486347"/>
              </a:xfrm>
              <a:effectLst>
                <a:outerShdw blurRad="241300" dist="114300" algn="l" rotWithShape="0">
                  <a:prstClr val="black">
                    <a:alpha val="28000"/>
                  </a:prstClr>
                </a:outerShdw>
              </a:effectLst>
            </p:grpSpPr>
            <p:sp>
              <p:nvSpPr>
                <p:cNvPr id="29" name="Parallelogram 28">
                  <a:extLst>
                    <a:ext uri="{FF2B5EF4-FFF2-40B4-BE49-F238E27FC236}">
                      <a16:creationId xmlns:a16="http://schemas.microsoft.com/office/drawing/2014/main" xmlns="" id="{6C30D90A-E6E7-49FB-BBB5-2DCE1039FA22}"/>
                    </a:ext>
                  </a:extLst>
                </p:cNvPr>
                <p:cNvSpPr/>
                <p:nvPr/>
              </p:nvSpPr>
              <p:spPr>
                <a:xfrm flipH="1">
                  <a:off x="4249703" y="1960286"/>
                  <a:ext cx="1115713" cy="749194"/>
                </a:xfrm>
                <a:prstGeom prst="parallelogram">
                  <a:avLst>
                    <a:gd name="adj" fmla="val 7640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xmlns="" id="{DA8BB09D-F6FF-4847-8634-64D239AB60BD}"/>
                    </a:ext>
                  </a:extLst>
                </p:cNvPr>
                <p:cNvSpPr/>
                <p:nvPr/>
              </p:nvSpPr>
              <p:spPr>
                <a:xfrm>
                  <a:off x="4249700" y="2697439"/>
                  <a:ext cx="1115712" cy="749194"/>
                </a:xfrm>
                <a:prstGeom prst="parallelogram">
                  <a:avLst>
                    <a:gd name="adj" fmla="val 76407"/>
                  </a:avLst>
                </a:prstGeom>
                <a:gradFill flip="none" rotWithShape="1">
                  <a:gsLst>
                    <a:gs pos="48000">
                      <a:schemeClr val="accent6">
                        <a:lumMod val="75000"/>
                      </a:schemeClr>
                    </a:gs>
                    <a:gs pos="0">
                      <a:schemeClr val="accent6">
                        <a:lumMod val="50000"/>
                      </a:schemeClr>
                    </a:gs>
                    <a:gs pos="100000">
                      <a:schemeClr val="accent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TextBox 21">
              <a:extLst>
                <a:ext uri="{FF2B5EF4-FFF2-40B4-BE49-F238E27FC236}">
                  <a16:creationId xmlns:a16="http://schemas.microsoft.com/office/drawing/2014/main" xmlns="" id="{05FE86CA-6BF4-47E7-89FE-DF0DA3BA794F}"/>
                </a:ext>
              </a:extLst>
            </p:cNvPr>
            <p:cNvSpPr txBox="1"/>
            <p:nvPr/>
          </p:nvSpPr>
          <p:spPr>
            <a:xfrm>
              <a:off x="8722014" y="1139979"/>
              <a:ext cx="5774122" cy="785980"/>
            </a:xfrm>
            <a:prstGeom prst="rect">
              <a:avLst/>
            </a:prstGeom>
            <a:noFill/>
          </p:spPr>
          <p:txBody>
            <a:bodyPr wrap="square">
              <a:spAutoFit/>
            </a:bodyPr>
            <a:lstStyle/>
            <a:p>
              <a:r>
                <a:rPr lang="en-US" sz="2200" dirty="0" smtClean="0"/>
                <a:t>The words </a:t>
              </a:r>
              <a:r>
                <a:rPr lang="en-US" sz="2200" b="1" dirty="0" smtClean="0"/>
                <a:t>quickly, softly, beautifully </a:t>
              </a:r>
              <a:r>
                <a:rPr lang="en-US" sz="2200" dirty="0" smtClean="0"/>
                <a:t>and </a:t>
              </a:r>
              <a:r>
                <a:rPr lang="en-US" sz="2200" b="1" dirty="0" smtClean="0"/>
                <a:t>gracefully</a:t>
              </a:r>
              <a:r>
                <a:rPr lang="en-US" sz="2200" dirty="0" smtClean="0"/>
                <a:t> tell us more about the verbs </a:t>
              </a:r>
              <a:r>
                <a:rPr lang="en-US" sz="2200" i="1" dirty="0" smtClean="0"/>
                <a:t>ran, smiles, played </a:t>
              </a:r>
              <a:r>
                <a:rPr lang="en-US" sz="2200" dirty="0" smtClean="0"/>
                <a:t>and </a:t>
              </a:r>
              <a:r>
                <a:rPr lang="en-US" sz="2200" i="1" dirty="0" smtClean="0"/>
                <a:t>dances</a:t>
              </a:r>
              <a:r>
                <a:rPr lang="en-US" sz="2200" dirty="0" smtClean="0"/>
                <a:t>. They are called </a:t>
              </a:r>
              <a:r>
                <a:rPr lang="en-US" sz="2200" b="1" dirty="0" smtClean="0"/>
                <a:t>‘Adverbs’.</a:t>
              </a:r>
              <a:endParaRPr lang="en-US" sz="2200" dirty="0"/>
            </a:p>
          </p:txBody>
        </p:sp>
      </p:grpSp>
      <p:sp>
        <p:nvSpPr>
          <p:cNvPr id="31" name="Rectangle 30"/>
          <p:cNvSpPr/>
          <p:nvPr/>
        </p:nvSpPr>
        <p:spPr>
          <a:xfrm>
            <a:off x="1056000" y="5691200"/>
            <a:ext cx="10080000" cy="792000"/>
          </a:xfrm>
          <a:prstGeom prst="rect">
            <a:avLst/>
          </a:prstGeom>
          <a:solidFill>
            <a:schemeClr val="bg2">
              <a:lumMod val="90000"/>
            </a:schemeClr>
          </a:solidFill>
          <a:scene3d>
            <a:camera prst="orthographicFront"/>
            <a:lightRig rig="threePt" dir="t"/>
          </a:scene3d>
          <a:sp3d>
            <a:bevelT/>
          </a:sp3d>
        </p:spPr>
        <p:txBody>
          <a:bodyPr wrap="square">
            <a:spAutoFit/>
          </a:bodyPr>
          <a:lstStyle/>
          <a:p>
            <a:pPr fontAlgn="base"/>
            <a:r>
              <a:rPr lang="en-US" sz="2200" dirty="0" smtClean="0"/>
              <a:t>These adverbs also tell us ‘how’ something happens or happened and are hence called </a:t>
            </a:r>
            <a:r>
              <a:rPr lang="en-US" sz="2200" b="1" u="sng" dirty="0" smtClean="0"/>
              <a:t>   </a:t>
            </a:r>
          </a:p>
          <a:p>
            <a:pPr fontAlgn="base"/>
            <a:r>
              <a:rPr lang="en-US" sz="2200" b="1" dirty="0" smtClean="0"/>
              <a:t> ‘Adverbs of Manner’. </a:t>
            </a:r>
            <a:r>
              <a:rPr lang="en-US" sz="2200" dirty="0" smtClean="0"/>
              <a:t>They are placed after the main verb or the object.</a:t>
            </a:r>
          </a:p>
          <a:p>
            <a:pPr fontAlgn="base"/>
            <a:endParaRPr lang="en-US" sz="2200" dirty="0" smtClean="0"/>
          </a:p>
        </p:txBody>
      </p:sp>
      <p:sp>
        <p:nvSpPr>
          <p:cNvPr id="32" name="Title 17"/>
          <p:cNvSpPr txBox="1">
            <a:spLocks/>
          </p:cNvSpPr>
          <p:nvPr/>
        </p:nvSpPr>
        <p:spPr>
          <a:xfrm>
            <a:off x="3328988" y="150816"/>
            <a:ext cx="5534024" cy="654032"/>
          </a:xfrm>
          <a:prstGeom prst="rect">
            <a:avLst/>
          </a:prstGeom>
          <a:solidFill>
            <a:schemeClr val="accent6">
              <a:lumMod val="60000"/>
              <a:lumOff val="40000"/>
            </a:schemeClr>
          </a:solidFill>
          <a:effectLst>
            <a:outerShdw blurRad="63500" sx="102000" sy="102000" algn="ctr" rotWithShape="0">
              <a:prstClr val="black">
                <a:alpha val="40000"/>
              </a:prstClr>
            </a:outerShdw>
          </a:effectLst>
          <a:scene3d>
            <a:camera prst="orthographicFront"/>
            <a:lightRig rig="threePt" dir="t"/>
          </a:scene3d>
          <a:sp3d>
            <a:bevelT/>
          </a:sp3d>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smtClean="0">
                <a:ln>
                  <a:noFill/>
                </a:ln>
                <a:solidFill>
                  <a:schemeClr val="tx1"/>
                </a:solidFill>
                <a:effectLst/>
                <a:uLnTx/>
                <a:uFillTx/>
                <a:latin typeface="+mj-lt"/>
                <a:ea typeface="+mj-ea"/>
                <a:cs typeface="+mj-cs"/>
              </a:rPr>
              <a:t>Adverbs of Manner</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wipe(up)">
                                      <p:cBhvr>
                                        <p:cTn id="11" dur="1000"/>
                                        <p:tgtEl>
                                          <p:spTgt spid="512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wipe(up)">
                                      <p:cBhvr>
                                        <p:cTn id="19" dur="1000"/>
                                        <p:tgtEl>
                                          <p:spTgt spid="5124"/>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000"/>
                                        <p:tgtEl>
                                          <p:spTgt spid="16"/>
                                        </p:tgtEl>
                                      </p:cBhvr>
                                    </p:animEffect>
                                  </p:childTnLst>
                                </p:cTn>
                              </p:par>
                            </p:childTnLst>
                          </p:cTn>
                        </p:par>
                        <p:par>
                          <p:cTn id="24" fill="hold">
                            <p:stCondLst>
                              <p:cond delay="5000"/>
                            </p:stCondLst>
                            <p:childTnLst>
                              <p:par>
                                <p:cTn id="25" presetID="22" presetClass="entr" presetSubtype="1" fill="hold" nodeType="afterEffect">
                                  <p:stCondLst>
                                    <p:cond delay="0"/>
                                  </p:stCondLst>
                                  <p:childTnLst>
                                    <p:set>
                                      <p:cBhvr>
                                        <p:cTn id="26" dur="1" fill="hold">
                                          <p:stCondLst>
                                            <p:cond delay="0"/>
                                          </p:stCondLst>
                                        </p:cTn>
                                        <p:tgtEl>
                                          <p:spTgt spid="5126"/>
                                        </p:tgtEl>
                                        <p:attrNameLst>
                                          <p:attrName>style.visibility</p:attrName>
                                        </p:attrNameLst>
                                      </p:cBhvr>
                                      <p:to>
                                        <p:strVal val="visible"/>
                                      </p:to>
                                    </p:set>
                                    <p:animEffect transition="in" filter="wipe(up)">
                                      <p:cBhvr>
                                        <p:cTn id="27" dur="1000"/>
                                        <p:tgtEl>
                                          <p:spTgt spid="5126"/>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1000"/>
                                        <p:tgtEl>
                                          <p:spTgt spid="15"/>
                                        </p:tgtEl>
                                      </p:cBhvr>
                                    </p:animEffect>
                                  </p:childTnLst>
                                </p:cTn>
                              </p:par>
                            </p:childTnLst>
                          </p:cTn>
                        </p:par>
                        <p:par>
                          <p:cTn id="32" fill="hold">
                            <p:stCondLst>
                              <p:cond delay="7000"/>
                            </p:stCondLst>
                            <p:childTnLst>
                              <p:par>
                                <p:cTn id="33" presetID="22" presetClass="entr" presetSubtype="1"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1000"/>
                                        <p:tgtEl>
                                          <p:spTgt spid="10"/>
                                        </p:tgtEl>
                                      </p:cBhvr>
                                    </p:animEffect>
                                  </p:childTnLst>
                                </p:cTn>
                              </p:par>
                            </p:childTnLst>
                          </p:cTn>
                        </p:par>
                        <p:par>
                          <p:cTn id="36" fill="hold">
                            <p:stCondLst>
                              <p:cond delay="80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1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10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3"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strips(upRight)">
                                      <p:cBhvr>
                                        <p:cTn id="49" dur="1000"/>
                                        <p:tgtEl>
                                          <p:spTgt spid="31"/>
                                        </p:tgtEl>
                                      </p:cBhvr>
                                    </p:animEffect>
                                  </p:childTnLst>
                                </p:cTn>
                              </p:par>
                            </p:childTnLst>
                          </p:cTn>
                        </p:par>
                        <p:par>
                          <p:cTn id="50" fill="hold">
                            <p:stCondLst>
                              <p:cond delay="1000"/>
                            </p:stCondLst>
                            <p:childTnLst>
                              <p:par>
                                <p:cTn id="51" presetID="1"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animBg="1"/>
      <p:bldP spid="15" grpId="0" animBg="1"/>
      <p:bldP spid="16" grpId="0" animBg="1"/>
      <p:bldP spid="31"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AutoShape 4" descr="Cat, Kitten, Pet, Kitty, Young Ca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52" name="AutoShape 12" descr="blob:https://web.whatsapp.com/bea65b45-2321-4761-89b2-9adf8c4dc99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54" name="AutoShape 14" descr="blob:https://web.whatsapp.com/bea65b45-2321-4761-89b2-9adf8c4dc99e"/>
          <p:cNvSpPr>
            <a:spLocks noChangeAspect="1" noChangeArrowheads="1"/>
          </p:cNvSpPr>
          <p:nvPr/>
        </p:nvSpPr>
        <p:spPr bwMode="auto">
          <a:xfrm>
            <a:off x="10710888" y="592932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3"/>
          <a:srcRect l="43741" t="34965" r="38525" b="46075"/>
          <a:stretch>
            <a:fillRect/>
          </a:stretch>
        </p:blipFill>
        <p:spPr bwMode="auto">
          <a:xfrm>
            <a:off x="3451200" y="2047127"/>
            <a:ext cx="2376000" cy="1620000"/>
          </a:xfrm>
          <a:prstGeom prst="rect">
            <a:avLst/>
          </a:prstGeom>
          <a:noFill/>
          <a:ln w="9525">
            <a:noFill/>
            <a:miter lim="800000"/>
            <a:headEnd/>
            <a:tailEnd/>
          </a:ln>
          <a:effectLst/>
        </p:spPr>
      </p:pic>
      <p:pic>
        <p:nvPicPr>
          <p:cNvPr id="19" name="Picture 2"/>
          <p:cNvPicPr>
            <a:picLocks noChangeAspect="1" noChangeArrowheads="1"/>
          </p:cNvPicPr>
          <p:nvPr/>
        </p:nvPicPr>
        <p:blipFill>
          <a:blip r:embed="rId3"/>
          <a:srcRect l="24876" t="60127" r="57911" b="21163"/>
          <a:stretch>
            <a:fillRect/>
          </a:stretch>
        </p:blipFill>
        <p:spPr bwMode="auto">
          <a:xfrm>
            <a:off x="9278400" y="2047127"/>
            <a:ext cx="2376000" cy="1620000"/>
          </a:xfrm>
          <a:prstGeom prst="rect">
            <a:avLst/>
          </a:prstGeom>
          <a:noFill/>
          <a:ln w="9525">
            <a:noFill/>
            <a:miter lim="800000"/>
            <a:headEnd/>
            <a:tailEnd/>
          </a:ln>
          <a:effectLst/>
        </p:spPr>
      </p:pic>
      <p:pic>
        <p:nvPicPr>
          <p:cNvPr id="20" name="Picture 2"/>
          <p:cNvPicPr>
            <a:picLocks noChangeAspect="1" noChangeArrowheads="1"/>
          </p:cNvPicPr>
          <p:nvPr/>
        </p:nvPicPr>
        <p:blipFill>
          <a:blip r:embed="rId3"/>
          <a:srcRect l="24792" t="34852" r="58792" b="45494"/>
          <a:stretch>
            <a:fillRect/>
          </a:stretch>
        </p:blipFill>
        <p:spPr bwMode="auto">
          <a:xfrm>
            <a:off x="537600" y="1956639"/>
            <a:ext cx="2376000" cy="1620000"/>
          </a:xfrm>
          <a:prstGeom prst="rect">
            <a:avLst/>
          </a:prstGeom>
          <a:noFill/>
          <a:ln w="9525">
            <a:noFill/>
            <a:miter lim="800000"/>
            <a:headEnd/>
            <a:tailEnd/>
          </a:ln>
          <a:effectLst/>
        </p:spPr>
      </p:pic>
      <p:pic>
        <p:nvPicPr>
          <p:cNvPr id="21" name="Picture 2"/>
          <p:cNvPicPr>
            <a:picLocks noChangeAspect="1" noChangeArrowheads="1"/>
          </p:cNvPicPr>
          <p:nvPr/>
        </p:nvPicPr>
        <p:blipFill>
          <a:blip r:embed="rId3"/>
          <a:srcRect l="63114" t="34993" r="19598" b="45494"/>
          <a:stretch>
            <a:fillRect/>
          </a:stretch>
        </p:blipFill>
        <p:spPr bwMode="auto">
          <a:xfrm>
            <a:off x="6364800" y="2047127"/>
            <a:ext cx="2376000" cy="1620000"/>
          </a:xfrm>
          <a:prstGeom prst="rect">
            <a:avLst/>
          </a:prstGeom>
          <a:noFill/>
          <a:ln w="9525">
            <a:noFill/>
            <a:miter lim="800000"/>
            <a:headEnd/>
            <a:tailEnd/>
          </a:ln>
          <a:effectLst/>
        </p:spPr>
      </p:pic>
      <p:sp>
        <p:nvSpPr>
          <p:cNvPr id="22" name="Rectangle 21"/>
          <p:cNvSpPr/>
          <p:nvPr/>
        </p:nvSpPr>
        <p:spPr>
          <a:xfrm>
            <a:off x="537600" y="3938591"/>
            <a:ext cx="2376000" cy="7200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smtClean="0">
                <a:solidFill>
                  <a:schemeClr val="tx1"/>
                </a:solidFill>
              </a:rPr>
              <a:t>First</a:t>
            </a:r>
            <a:r>
              <a:rPr lang="en-IN" sz="2200" dirty="0" smtClean="0">
                <a:solidFill>
                  <a:schemeClr val="tx1"/>
                </a:solidFill>
              </a:rPr>
              <a:t>, he brushes his </a:t>
            </a:r>
            <a:r>
              <a:rPr lang="en-IN" sz="2200" dirty="0" smtClean="0">
                <a:solidFill>
                  <a:schemeClr val="tx1"/>
                </a:solidFill>
              </a:rPr>
              <a:t>teeth.</a:t>
            </a:r>
            <a:endParaRPr lang="en-US" sz="2200" dirty="0">
              <a:solidFill>
                <a:schemeClr val="tx1"/>
              </a:solidFill>
            </a:endParaRPr>
          </a:p>
        </p:txBody>
      </p:sp>
      <p:sp>
        <p:nvSpPr>
          <p:cNvPr id="23" name="Rectangle 22"/>
          <p:cNvSpPr/>
          <p:nvPr/>
        </p:nvSpPr>
        <p:spPr>
          <a:xfrm>
            <a:off x="3451200" y="3938591"/>
            <a:ext cx="2376000" cy="7200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smtClean="0">
                <a:solidFill>
                  <a:schemeClr val="tx1"/>
                </a:solidFill>
              </a:rPr>
              <a:t>Then</a:t>
            </a:r>
            <a:r>
              <a:rPr lang="en-IN" sz="2200" dirty="0" smtClean="0">
                <a:solidFill>
                  <a:schemeClr val="tx1"/>
                </a:solidFill>
              </a:rPr>
              <a:t>, he takes a </a:t>
            </a:r>
            <a:r>
              <a:rPr lang="en-IN" sz="2200" dirty="0" smtClean="0">
                <a:solidFill>
                  <a:schemeClr val="tx1"/>
                </a:solidFill>
              </a:rPr>
              <a:t>bath.</a:t>
            </a:r>
            <a:endParaRPr lang="en-US" sz="2200" dirty="0">
              <a:solidFill>
                <a:schemeClr val="tx1"/>
              </a:solidFill>
            </a:endParaRPr>
          </a:p>
        </p:txBody>
      </p:sp>
      <p:sp>
        <p:nvSpPr>
          <p:cNvPr id="24" name="Rectangle 23"/>
          <p:cNvSpPr/>
          <p:nvPr/>
        </p:nvSpPr>
        <p:spPr>
          <a:xfrm>
            <a:off x="6364800" y="3938591"/>
            <a:ext cx="2376000" cy="7200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smtClean="0">
                <a:solidFill>
                  <a:schemeClr val="tx1"/>
                </a:solidFill>
              </a:rPr>
              <a:t>After that</a:t>
            </a:r>
            <a:r>
              <a:rPr lang="en-IN" sz="2200" dirty="0" smtClean="0">
                <a:solidFill>
                  <a:schemeClr val="tx1"/>
                </a:solidFill>
              </a:rPr>
              <a:t>, he has </a:t>
            </a:r>
            <a:r>
              <a:rPr lang="en-IN" sz="2200" dirty="0" smtClean="0">
                <a:solidFill>
                  <a:schemeClr val="tx1"/>
                </a:solidFill>
              </a:rPr>
              <a:t>breakfast.</a:t>
            </a:r>
            <a:endParaRPr lang="en-US" sz="2200" dirty="0">
              <a:solidFill>
                <a:schemeClr val="tx1"/>
              </a:solidFill>
            </a:endParaRPr>
          </a:p>
        </p:txBody>
      </p:sp>
      <p:sp>
        <p:nvSpPr>
          <p:cNvPr id="25" name="Rectangle 24"/>
          <p:cNvSpPr/>
          <p:nvPr/>
        </p:nvSpPr>
        <p:spPr>
          <a:xfrm>
            <a:off x="9278400" y="3938591"/>
            <a:ext cx="2376000" cy="7200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smtClean="0">
                <a:solidFill>
                  <a:schemeClr val="tx1"/>
                </a:solidFill>
              </a:rPr>
              <a:t>Finally</a:t>
            </a:r>
            <a:r>
              <a:rPr lang="en-IN" sz="2200" dirty="0" smtClean="0">
                <a:solidFill>
                  <a:schemeClr val="tx1"/>
                </a:solidFill>
              </a:rPr>
              <a:t>, he goes to play with </a:t>
            </a:r>
            <a:r>
              <a:rPr lang="en-IN" sz="2200" dirty="0" err="1" smtClean="0">
                <a:solidFill>
                  <a:schemeClr val="tx1"/>
                </a:solidFill>
              </a:rPr>
              <a:t>Akshay</a:t>
            </a:r>
            <a:r>
              <a:rPr lang="en-IN" sz="2200" dirty="0" smtClean="0">
                <a:solidFill>
                  <a:schemeClr val="tx1"/>
                </a:solidFill>
              </a:rPr>
              <a:t>.</a:t>
            </a:r>
            <a:endParaRPr lang="en-US" sz="2200" dirty="0">
              <a:solidFill>
                <a:schemeClr val="tx1"/>
              </a:solidFill>
            </a:endParaRPr>
          </a:p>
        </p:txBody>
      </p:sp>
      <p:sp>
        <p:nvSpPr>
          <p:cNvPr id="15" name="Title 17"/>
          <p:cNvSpPr txBox="1">
            <a:spLocks/>
          </p:cNvSpPr>
          <p:nvPr/>
        </p:nvSpPr>
        <p:spPr>
          <a:xfrm>
            <a:off x="3328988" y="171432"/>
            <a:ext cx="5534024" cy="654032"/>
          </a:xfrm>
          <a:prstGeom prst="rect">
            <a:avLst/>
          </a:prstGeom>
          <a:solidFill>
            <a:schemeClr val="accent6">
              <a:lumMod val="60000"/>
              <a:lumOff val="40000"/>
            </a:schemeClr>
          </a:solidFill>
          <a:effectLst>
            <a:outerShdw blurRad="63500" sx="102000" sy="102000" algn="ctr" rotWithShape="0">
              <a:prstClr val="black">
                <a:alpha val="40000"/>
              </a:prstClr>
            </a:outerShdw>
          </a:effectLst>
          <a:scene3d>
            <a:camera prst="orthographicFront"/>
            <a:lightRig rig="threePt" dir="t"/>
          </a:scene3d>
          <a:sp3d>
            <a:bevelT/>
          </a:sp3d>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smtClean="0">
                <a:ln>
                  <a:noFill/>
                </a:ln>
                <a:solidFill>
                  <a:schemeClr val="tx1"/>
                </a:solidFill>
                <a:effectLst/>
                <a:uLnTx/>
                <a:uFillTx/>
                <a:latin typeface="+mj-lt"/>
                <a:ea typeface="+mj-ea"/>
                <a:cs typeface="+mj-cs"/>
              </a:rPr>
              <a:t>Adverbs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Title 17"/>
          <p:cNvSpPr txBox="1">
            <a:spLocks/>
          </p:cNvSpPr>
          <p:nvPr/>
        </p:nvSpPr>
        <p:spPr>
          <a:xfrm>
            <a:off x="3328988" y="171432"/>
            <a:ext cx="5534024" cy="654032"/>
          </a:xfrm>
          <a:prstGeom prst="rect">
            <a:avLst/>
          </a:prstGeom>
          <a:solidFill>
            <a:schemeClr val="accent6">
              <a:lumMod val="60000"/>
              <a:lumOff val="40000"/>
            </a:schemeClr>
          </a:solidFill>
          <a:effectLst>
            <a:outerShdw blurRad="63500" sx="102000" sy="102000" algn="ctr" rotWithShape="0">
              <a:prstClr val="black">
                <a:alpha val="40000"/>
              </a:prstClr>
            </a:outerShdw>
          </a:effectLst>
          <a:scene3d>
            <a:camera prst="orthographicFront"/>
            <a:lightRig rig="threePt" dir="t"/>
          </a:scene3d>
          <a:sp3d>
            <a:bevelT/>
          </a:sp3d>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smtClean="0">
                <a:ln>
                  <a:noFill/>
                </a:ln>
                <a:solidFill>
                  <a:schemeClr val="tx1"/>
                </a:solidFill>
                <a:effectLst/>
                <a:uLnTx/>
                <a:uFillTx/>
                <a:latin typeface="+mj-lt"/>
                <a:ea typeface="+mj-ea"/>
                <a:cs typeface="+mj-cs"/>
              </a:rPr>
              <a:t>Adverbs of Sequence</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6" name="Group 25">
            <a:extLst>
              <a:ext uri="{FF2B5EF4-FFF2-40B4-BE49-F238E27FC236}">
                <a16:creationId xmlns:a16="http://schemas.microsoft.com/office/drawing/2014/main" xmlns="" id="{0A924CBA-7412-41AE-9727-5C8921CD6782}"/>
              </a:ext>
            </a:extLst>
          </p:cNvPr>
          <p:cNvGrpSpPr/>
          <p:nvPr/>
        </p:nvGrpSpPr>
        <p:grpSpPr>
          <a:xfrm flipH="1">
            <a:off x="1380000" y="5063632"/>
            <a:ext cx="9432000" cy="1080008"/>
            <a:chOff x="7935128" y="981770"/>
            <a:chExt cx="6574742" cy="1103214"/>
          </a:xfrm>
        </p:grpSpPr>
        <p:grpSp>
          <p:nvGrpSpPr>
            <p:cNvPr id="27" name="Group 114">
              <a:extLst>
                <a:ext uri="{FF2B5EF4-FFF2-40B4-BE49-F238E27FC236}">
                  <a16:creationId xmlns:a16="http://schemas.microsoft.com/office/drawing/2014/main" xmlns="" id="{C296EE86-3733-484A-8CB7-96AFC5A4C07F}"/>
                </a:ext>
              </a:extLst>
            </p:cNvPr>
            <p:cNvGrpSpPr/>
            <p:nvPr/>
          </p:nvGrpSpPr>
          <p:grpSpPr>
            <a:xfrm flipH="1">
              <a:off x="7935128" y="981770"/>
              <a:ext cx="6574742" cy="1103214"/>
              <a:chOff x="-2091286" y="5365974"/>
              <a:chExt cx="6574742" cy="1103214"/>
            </a:xfrm>
          </p:grpSpPr>
          <p:sp>
            <p:nvSpPr>
              <p:cNvPr id="29" name="Flowchart: Delay 28">
                <a:extLst>
                  <a:ext uri="{FF2B5EF4-FFF2-40B4-BE49-F238E27FC236}">
                    <a16:creationId xmlns:a16="http://schemas.microsoft.com/office/drawing/2014/main" xmlns="" id="{CFF3746E-D45F-4F39-B4E2-02158CAC7736}"/>
                  </a:ext>
                </a:extLst>
              </p:cNvPr>
              <p:cNvSpPr/>
              <p:nvPr/>
            </p:nvSpPr>
            <p:spPr>
              <a:xfrm rot="5400000" flipV="1">
                <a:off x="3380396" y="6299309"/>
                <a:ext cx="172943" cy="166816"/>
              </a:xfrm>
              <a:prstGeom prst="flowChartDelay">
                <a:avLst/>
              </a:prstGeom>
              <a:solidFill>
                <a:srgbClr val="731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lowchart: Delay 29">
                <a:extLst>
                  <a:ext uri="{FF2B5EF4-FFF2-40B4-BE49-F238E27FC236}">
                    <a16:creationId xmlns:a16="http://schemas.microsoft.com/office/drawing/2014/main" xmlns="" id="{8DE6CB8B-9DCA-4C80-AAC1-BD2ADED7A421}"/>
                  </a:ext>
                </a:extLst>
              </p:cNvPr>
              <p:cNvSpPr/>
              <p:nvPr/>
            </p:nvSpPr>
            <p:spPr>
              <a:xfrm rot="16200000">
                <a:off x="3380395" y="5369038"/>
                <a:ext cx="172943" cy="166816"/>
              </a:xfrm>
              <a:prstGeom prst="flowChartDelay">
                <a:avLst/>
              </a:prstGeom>
              <a:solidFill>
                <a:srgbClr val="731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Pentagon 117">
                <a:extLst>
                  <a:ext uri="{FF2B5EF4-FFF2-40B4-BE49-F238E27FC236}">
                    <a16:creationId xmlns:a16="http://schemas.microsoft.com/office/drawing/2014/main" xmlns="" id="{9669A63E-8075-4F92-9DB4-1484BF284DB0}"/>
                  </a:ext>
                </a:extLst>
              </p:cNvPr>
              <p:cNvSpPr/>
              <p:nvPr/>
            </p:nvSpPr>
            <p:spPr>
              <a:xfrm>
                <a:off x="-2091286" y="5458272"/>
                <a:ext cx="6574742" cy="913789"/>
              </a:xfrm>
              <a:prstGeom prst="homePlate">
                <a:avLst>
                  <a:gd name="adj" fmla="val 40470"/>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grpSp>
            <p:nvGrpSpPr>
              <p:cNvPr id="32" name="Group 119">
                <a:extLst>
                  <a:ext uri="{FF2B5EF4-FFF2-40B4-BE49-F238E27FC236}">
                    <a16:creationId xmlns:a16="http://schemas.microsoft.com/office/drawing/2014/main" xmlns="" id="{7F180D32-D64E-4C19-B20D-845F5780F141}"/>
                  </a:ext>
                </a:extLst>
              </p:cNvPr>
              <p:cNvGrpSpPr/>
              <p:nvPr/>
            </p:nvGrpSpPr>
            <p:grpSpPr>
              <a:xfrm>
                <a:off x="3514374" y="5365975"/>
                <a:ext cx="828119" cy="1103213"/>
                <a:chOff x="4249700" y="1960286"/>
                <a:chExt cx="1115716" cy="1486347"/>
              </a:xfrm>
              <a:effectLst>
                <a:outerShdw blurRad="241300" dist="114300" algn="l" rotWithShape="0">
                  <a:prstClr val="black">
                    <a:alpha val="28000"/>
                  </a:prstClr>
                </a:outerShdw>
              </a:effectLst>
            </p:grpSpPr>
            <p:sp>
              <p:nvSpPr>
                <p:cNvPr id="33" name="Parallelogram 32">
                  <a:extLst>
                    <a:ext uri="{FF2B5EF4-FFF2-40B4-BE49-F238E27FC236}">
                      <a16:creationId xmlns:a16="http://schemas.microsoft.com/office/drawing/2014/main" xmlns="" id="{6C30D90A-E6E7-49FB-BBB5-2DCE1039FA22}"/>
                    </a:ext>
                  </a:extLst>
                </p:cNvPr>
                <p:cNvSpPr/>
                <p:nvPr/>
              </p:nvSpPr>
              <p:spPr>
                <a:xfrm flipH="1">
                  <a:off x="4249703" y="1960286"/>
                  <a:ext cx="1115713" cy="749194"/>
                </a:xfrm>
                <a:prstGeom prst="parallelogram">
                  <a:avLst>
                    <a:gd name="adj" fmla="val 7640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4" name="Parallelogram 33">
                  <a:extLst>
                    <a:ext uri="{FF2B5EF4-FFF2-40B4-BE49-F238E27FC236}">
                      <a16:creationId xmlns:a16="http://schemas.microsoft.com/office/drawing/2014/main" xmlns="" id="{DA8BB09D-F6FF-4847-8634-64D239AB60BD}"/>
                    </a:ext>
                  </a:extLst>
                </p:cNvPr>
                <p:cNvSpPr/>
                <p:nvPr/>
              </p:nvSpPr>
              <p:spPr>
                <a:xfrm>
                  <a:off x="4249700" y="2697439"/>
                  <a:ext cx="1115712" cy="749194"/>
                </a:xfrm>
                <a:prstGeom prst="parallelogram">
                  <a:avLst>
                    <a:gd name="adj" fmla="val 76407"/>
                  </a:avLst>
                </a:prstGeom>
                <a:gradFill flip="none" rotWithShape="1">
                  <a:gsLst>
                    <a:gs pos="48000">
                      <a:schemeClr val="accent6">
                        <a:lumMod val="75000"/>
                      </a:schemeClr>
                    </a:gs>
                    <a:gs pos="0">
                      <a:schemeClr val="accent6">
                        <a:lumMod val="50000"/>
                      </a:schemeClr>
                    </a:gs>
                    <a:gs pos="100000">
                      <a:schemeClr val="accent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TextBox 27">
              <a:extLst>
                <a:ext uri="{FF2B5EF4-FFF2-40B4-BE49-F238E27FC236}">
                  <a16:creationId xmlns:a16="http://schemas.microsoft.com/office/drawing/2014/main" xmlns="" id="{05FE86CA-6BF4-47E7-89FE-DF0DA3BA794F}"/>
                </a:ext>
              </a:extLst>
            </p:cNvPr>
            <p:cNvSpPr txBox="1"/>
            <p:nvPr/>
          </p:nvSpPr>
          <p:spPr>
            <a:xfrm>
              <a:off x="8722014" y="1139978"/>
              <a:ext cx="5774122" cy="772244"/>
            </a:xfrm>
            <a:prstGeom prst="rect">
              <a:avLst/>
            </a:prstGeom>
            <a:noFill/>
          </p:spPr>
          <p:txBody>
            <a:bodyPr wrap="square">
              <a:spAutoFit/>
            </a:bodyPr>
            <a:lstStyle/>
            <a:p>
              <a:pPr fontAlgn="base"/>
              <a:r>
                <a:rPr lang="en-US" sz="2400" b="1" dirty="0" smtClean="0"/>
                <a:t>First, then, after that </a:t>
              </a:r>
              <a:r>
                <a:rPr lang="en-US" sz="2400" dirty="0" smtClean="0"/>
                <a:t>and </a:t>
              </a:r>
              <a:r>
                <a:rPr lang="en-US" sz="2400" b="1" dirty="0" smtClean="0"/>
                <a:t>finally</a:t>
              </a:r>
              <a:r>
                <a:rPr lang="en-US" sz="2400" dirty="0" smtClean="0"/>
                <a:t> are called </a:t>
              </a:r>
              <a:r>
                <a:rPr lang="en-US" sz="2400" b="1" u="sng" dirty="0" smtClean="0"/>
                <a:t>‘Sequence Adverbs’</a:t>
              </a:r>
              <a:r>
                <a:rPr lang="en-US" sz="2400" dirty="0" smtClean="0"/>
                <a:t>. They describe the order in which two or more actions happen.</a:t>
              </a:r>
            </a:p>
            <a:p>
              <a:r>
                <a:rPr lang="en-US" sz="2400" dirty="0" smtClean="0"/>
                <a:t/>
              </a:r>
              <a:br>
                <a:rPr lang="en-US" sz="2400" dirty="0" smtClean="0"/>
              </a:br>
              <a:endParaRPr lang="en-US" sz="2200" dirty="0"/>
            </a:p>
          </p:txBody>
        </p:sp>
      </p:grpSp>
      <p:sp>
        <p:nvSpPr>
          <p:cNvPr id="44" name="Rectangle 43"/>
          <p:cNvSpPr/>
          <p:nvPr/>
        </p:nvSpPr>
        <p:spPr>
          <a:xfrm>
            <a:off x="4538388" y="971240"/>
            <a:ext cx="3115224" cy="648000"/>
          </a:xfrm>
          <a:prstGeom prst="rect">
            <a:avLst/>
          </a:prstGeom>
          <a:solidFill>
            <a:schemeClr val="bg2">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b="1" dirty="0" err="1" smtClean="0">
                <a:solidFill>
                  <a:schemeClr val="tx1"/>
                </a:solidFill>
              </a:rPr>
              <a:t>Arjun’s</a:t>
            </a:r>
            <a:r>
              <a:rPr lang="en-IN" sz="2600" b="1" dirty="0" smtClean="0">
                <a:solidFill>
                  <a:schemeClr val="tx1"/>
                </a:solidFill>
              </a:rPr>
              <a:t> daily routine</a:t>
            </a:r>
            <a:endParaRPr lang="en-US" sz="2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1000"/>
                                        <p:tgtEl>
                                          <p:spTgt spid="44"/>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1000"/>
                                        <p:tgtEl>
                                          <p:spTgt spid="22"/>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ipe(up)">
                                      <p:cBhvr>
                                        <p:cTn id="19" dur="1000"/>
                                        <p:tgtEl>
                                          <p:spTgt spid="1026"/>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par>
                          <p:cTn id="24" fill="hold">
                            <p:stCondLst>
                              <p:cond delay="5000"/>
                            </p:stCondLst>
                            <p:childTnLst>
                              <p:par>
                                <p:cTn id="25" presetID="22"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1000"/>
                                        <p:tgtEl>
                                          <p:spTgt spid="21"/>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1000"/>
                                        <p:tgtEl>
                                          <p:spTgt spid="24"/>
                                        </p:tgtEl>
                                      </p:cBhvr>
                                    </p:animEffect>
                                  </p:childTnLst>
                                </p:cTn>
                              </p:par>
                            </p:childTnLst>
                          </p:cTn>
                        </p:par>
                        <p:par>
                          <p:cTn id="32" fill="hold">
                            <p:stCondLst>
                              <p:cond delay="7000"/>
                            </p:stCondLst>
                            <p:childTnLst>
                              <p:par>
                                <p:cTn id="33" presetID="22" presetClass="entr" presetSubtype="1"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1000"/>
                                        <p:tgtEl>
                                          <p:spTgt spid="19"/>
                                        </p:tgtEl>
                                      </p:cBhvr>
                                    </p:animEffect>
                                  </p:childTnLst>
                                </p:cTn>
                              </p:par>
                            </p:childTnLst>
                          </p:cTn>
                        </p:par>
                        <p:par>
                          <p:cTn id="36" fill="hold">
                            <p:stCondLst>
                              <p:cond delay="800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0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1000"/>
                                        <p:tgtEl>
                                          <p:spTgt spid="26"/>
                                        </p:tgtEl>
                                      </p:cBhvr>
                                    </p:animEffect>
                                  </p:childTnLst>
                                </p:cTn>
                              </p:par>
                            </p:childTnLst>
                          </p:cTn>
                        </p:par>
                        <p:par>
                          <p:cTn id="45" fill="hold">
                            <p:stCondLst>
                              <p:cond delay="1000"/>
                            </p:stCondLst>
                            <p:childTnLst>
                              <p:par>
                                <p:cTn id="46" presetID="1" presetClass="entr" presetSubtype="0" fill="hold" grpId="1" nodeType="after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14" grpId="1"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 xmlns:a16="http://schemas.microsoft.com/office/drawing/2014/main" id="{6582EEB0-1FE4-49B4-BD65-584833C40CF9}"/>
              </a:ext>
            </a:extLst>
          </p:cNvPr>
          <p:cNvGraphicFramePr>
            <a:graphicFrameLocks noGrp="1"/>
          </p:cNvGraphicFramePr>
          <p:nvPr>
            <p:extLst>
              <p:ext uri="{D42A27DB-BD31-4B8C-83A1-F6EECF244321}">
                <p14:modId xmlns="" xmlns:p14="http://schemas.microsoft.com/office/powerpoint/2010/main" val="931490414"/>
              </p:ext>
            </p:extLst>
          </p:nvPr>
        </p:nvGraphicFramePr>
        <p:xfrm>
          <a:off x="1127448" y="700345"/>
          <a:ext cx="9937104" cy="4648200"/>
        </p:xfrm>
        <a:graphic>
          <a:graphicData uri="http://schemas.openxmlformats.org/drawingml/2006/table">
            <a:tbl>
              <a:tblPr firstRow="1" bandRow="1">
                <a:tableStyleId>{5C22544A-7EE6-4342-B048-85BDC9FD1C3A}</a:tableStyleId>
              </a:tblPr>
              <a:tblGrid>
                <a:gridCol w="928702">
                  <a:extLst>
                    <a:ext uri="{9D8B030D-6E8A-4147-A177-3AD203B41FA5}">
                      <a16:colId xmlns="" xmlns:a16="http://schemas.microsoft.com/office/drawing/2014/main" val="20000"/>
                    </a:ext>
                  </a:extLst>
                </a:gridCol>
                <a:gridCol w="2049114">
                  <a:extLst>
                    <a:ext uri="{9D8B030D-6E8A-4147-A177-3AD203B41FA5}">
                      <a16:colId xmlns="" xmlns:a16="http://schemas.microsoft.com/office/drawing/2014/main" val="20001"/>
                    </a:ext>
                  </a:extLst>
                </a:gridCol>
                <a:gridCol w="6959288">
                  <a:extLst>
                    <a:ext uri="{9D8B030D-6E8A-4147-A177-3AD203B41FA5}">
                      <a16:colId xmlns=""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 xmlns:a16="http://schemas.microsoft.com/office/drawing/2014/main" val="10000"/>
                  </a:ext>
                </a:extLst>
              </a:tr>
              <a:tr h="389313">
                <a:tc>
                  <a:txBody>
                    <a:bodyPr/>
                    <a:lstStyle/>
                    <a:p>
                      <a:r>
                        <a:rPr lang="en-IN" sz="900" dirty="0" smtClean="0"/>
                        <a:t>1</a:t>
                      </a:r>
                      <a:endParaRPr lang="en-IN" sz="900" dirty="0"/>
                    </a:p>
                  </a:txBody>
                  <a:tcPr/>
                </a:tc>
                <a:tc>
                  <a:txBody>
                    <a:bodyPr/>
                    <a:lstStyle/>
                    <a:p>
                      <a:endParaRPr lang="en-US" dirty="0"/>
                    </a:p>
                  </a:txBody>
                  <a:tcPr/>
                </a:tc>
                <a:tc>
                  <a:txBody>
                    <a:bodyPr/>
                    <a:lstStyle/>
                    <a:p>
                      <a:pPr marL="228600" indent="-228600" rtl="0">
                        <a:buAutoNum type="arabicPeriod"/>
                      </a:pPr>
                      <a:r>
                        <a:rPr lang="en-IN" sz="900" b="0" i="0" u="none" strike="noStrike" kern="1200" dirty="0" smtClean="0">
                          <a:solidFill>
                            <a:schemeClr val="tx1"/>
                          </a:solidFill>
                          <a:latin typeface="+mn-lt"/>
                          <a:ea typeface="+mn-ea"/>
                          <a:cs typeface="+mn-cs"/>
                        </a:rPr>
                        <a:t>Dancing gracefully/: https://pixabay.com/photos/girl-indian-dance-red-oriental-1505407/</a:t>
                      </a:r>
                    </a:p>
                    <a:p>
                      <a:pPr marL="228600" indent="-228600" rtl="0">
                        <a:buAutoNum type="arabicPeriod"/>
                      </a:pPr>
                      <a:r>
                        <a:rPr lang="en-IN" sz="900" b="0" i="0" u="none" strike="noStrike" kern="1200" dirty="0" smtClean="0">
                          <a:solidFill>
                            <a:schemeClr val="tx1"/>
                          </a:solidFill>
                          <a:latin typeface="+mn-lt"/>
                          <a:ea typeface="+mn-ea"/>
                          <a:cs typeface="+mn-cs"/>
                        </a:rPr>
                        <a:t>Playing happily: https://pixabay.com/photos/children-kids-playing-rajasthan-7186580/</a:t>
                      </a:r>
                      <a:endParaRPr lang="en-IN" sz="900" dirty="0" smtClean="0"/>
                    </a:p>
                    <a:p>
                      <a:endParaRPr lang="en-US" dirty="0"/>
                    </a:p>
                  </a:txBody>
                  <a:tcPr/>
                </a:tc>
                <a:extLst>
                  <a:ext uri="{0D108BD9-81ED-4DB2-BD59-A6C34878D82A}">
                    <a16:rowId xmlns="" xmlns:a16="http://schemas.microsoft.com/office/drawing/2014/main" val="10001"/>
                  </a:ext>
                </a:extLst>
              </a:tr>
              <a:tr h="389313">
                <a:tc>
                  <a:txBody>
                    <a:bodyPr/>
                    <a:lstStyle/>
                    <a:p>
                      <a:r>
                        <a:rPr lang="en-IN" sz="900" dirty="0" smtClean="0"/>
                        <a:t>2</a:t>
                      </a:r>
                      <a:endParaRPr lang="en-IN" sz="900" dirty="0"/>
                    </a:p>
                  </a:txBody>
                  <a:tcPr/>
                </a:tc>
                <a:tc>
                  <a:txBody>
                    <a:bodyPr/>
                    <a:lstStyle/>
                    <a:p>
                      <a:endParaRPr lang="en-IN" sz="900" dirty="0"/>
                    </a:p>
                  </a:txBody>
                  <a:tcPr/>
                </a:tc>
                <a:tc>
                  <a:txBody>
                    <a:bodyPr/>
                    <a:lstStyle/>
                    <a:p>
                      <a:pPr marL="228600" indent="-228600" rtl="0">
                        <a:buAutoNum type="arabicPeriod"/>
                      </a:pPr>
                      <a:r>
                        <a:rPr lang="en-IN" sz="900" b="0" i="0" u="none" strike="noStrike" kern="1200" dirty="0" smtClean="0">
                          <a:solidFill>
                            <a:schemeClr val="tx1"/>
                          </a:solidFill>
                          <a:latin typeface="+mn-lt"/>
                          <a:ea typeface="+mn-ea"/>
                          <a:cs typeface="+mn-cs"/>
                        </a:rPr>
                        <a:t>Boy: https://pixabay.com/photos/children-kids-running-young-girl-5559749/</a:t>
                      </a:r>
                    </a:p>
                    <a:p>
                      <a:pPr marL="228600" indent="-228600" rtl="0">
                        <a:buAutoNum type="arabicPeriod"/>
                      </a:pPr>
                      <a:r>
                        <a:rPr lang="en-IN" sz="900" b="0" i="0" u="none" strike="noStrike" kern="1200" dirty="0" smtClean="0">
                          <a:solidFill>
                            <a:schemeClr val="tx1"/>
                          </a:solidFill>
                          <a:latin typeface="+mn-lt"/>
                          <a:ea typeface="+mn-ea"/>
                          <a:cs typeface="+mn-cs"/>
                        </a:rPr>
                        <a:t>Girl, smile: https://pixabay.com/photos/girl-india-style-cute-traditional-2829399/</a:t>
                      </a:r>
                    </a:p>
                    <a:p>
                      <a:pPr marL="228600" indent="-228600" rtl="0">
                        <a:buAutoNum type="arabicPeriod"/>
                      </a:pPr>
                      <a:r>
                        <a:rPr lang="en-IN" sz="900" b="0" i="0" u="none" strike="noStrike" kern="1200" dirty="0" smtClean="0">
                          <a:solidFill>
                            <a:schemeClr val="tx1"/>
                          </a:solidFill>
                          <a:latin typeface="+mn-lt"/>
                          <a:ea typeface="+mn-ea"/>
                          <a:cs typeface="+mn-cs"/>
                        </a:rPr>
                        <a:t>Flute: https://pixabay.com/photos/india-man-flute-instrument-5978576/</a:t>
                      </a:r>
                    </a:p>
                    <a:p>
                      <a:pPr marL="228600" indent="-228600" rtl="0">
                        <a:buAutoNum type="arabicPeriod"/>
                      </a:pPr>
                      <a:r>
                        <a:rPr lang="en-IN" sz="900" b="0" i="0" u="none" strike="noStrike" kern="1200" dirty="0" smtClean="0">
                          <a:solidFill>
                            <a:schemeClr val="tx1"/>
                          </a:solidFill>
                          <a:latin typeface="+mn-lt"/>
                          <a:ea typeface="+mn-ea"/>
                          <a:cs typeface="+mn-cs"/>
                        </a:rPr>
                        <a:t>Dancing:</a:t>
                      </a:r>
                      <a:r>
                        <a:rPr lang="en-IN" sz="900" b="0" i="0" u="none" strike="noStrike" kern="1200" baseline="0" dirty="0" smtClean="0">
                          <a:solidFill>
                            <a:schemeClr val="tx1"/>
                          </a:solidFill>
                          <a:latin typeface="+mn-lt"/>
                          <a:ea typeface="+mn-ea"/>
                          <a:cs typeface="+mn-cs"/>
                        </a:rPr>
                        <a:t> </a:t>
                      </a:r>
                      <a:r>
                        <a:rPr lang="en-IN" sz="900" b="0" i="0" u="none" strike="noStrike" kern="1200" dirty="0" smtClean="0">
                          <a:solidFill>
                            <a:schemeClr val="tx1"/>
                          </a:solidFill>
                          <a:latin typeface="+mn-lt"/>
                          <a:ea typeface="+mn-ea"/>
                          <a:cs typeface="+mn-cs"/>
                        </a:rPr>
                        <a:t>https://pixabay.com/photos/girl-indian-dance-red-oriental-1505407/</a:t>
                      </a:r>
                      <a:endParaRPr lang="en-US" sz="900" kern="1200" dirty="0" smtClean="0">
                        <a:solidFill>
                          <a:schemeClr val="dk1"/>
                        </a:solidFill>
                        <a:latin typeface="+mn-lt"/>
                        <a:ea typeface="+mn-ea"/>
                        <a:cs typeface="+mn-cs"/>
                      </a:endParaRPr>
                    </a:p>
                    <a:p>
                      <a:endParaRPr lang="en-IN" sz="900" dirty="0" smtClean="0"/>
                    </a:p>
                    <a:p>
                      <a:endParaRPr lang="en-IN" sz="900" dirty="0" smtClean="0"/>
                    </a:p>
                  </a:txBody>
                  <a:tcPr/>
                </a:tc>
                <a:extLst>
                  <a:ext uri="{0D108BD9-81ED-4DB2-BD59-A6C34878D82A}">
                    <a16:rowId xmlns="" xmlns:a16="http://schemas.microsoft.com/office/drawing/2014/main" val="10002"/>
                  </a:ext>
                </a:extLst>
              </a:tr>
              <a:tr h="389313">
                <a:tc>
                  <a:txBody>
                    <a:bodyPr/>
                    <a:lstStyle/>
                    <a:p>
                      <a:r>
                        <a:rPr lang="en-IN" sz="900" dirty="0" smtClean="0"/>
                        <a:t>3.    </a:t>
                      </a:r>
                      <a:endParaRPr lang="en-IN" sz="900" dirty="0"/>
                    </a:p>
                  </a:txBody>
                  <a:tcPr/>
                </a:tc>
                <a:tc>
                  <a:txBody>
                    <a:bodyPr/>
                    <a:lstStyle/>
                    <a:p>
                      <a:r>
                        <a:rPr lang="en-IN" dirty="0" smtClean="0"/>
                        <a:t> </a:t>
                      </a:r>
                    </a:p>
                    <a:p>
                      <a:endParaRPr lang="en-IN"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smtClean="0">
                          <a:solidFill>
                            <a:schemeClr val="tx1"/>
                          </a:solidFill>
                          <a:latin typeface="+mn-lt"/>
                          <a:ea typeface="+mn-ea"/>
                          <a:cs typeface="+mn-cs"/>
                        </a:rPr>
                        <a:t>1.     https://youtu.be/lLB1NtbMTls?t=128 (Attribution: </a:t>
                      </a:r>
                      <a:r>
                        <a:rPr lang="en-IN" sz="900" b="0" i="0" u="none" strike="noStrike" kern="1200" dirty="0" err="1" smtClean="0">
                          <a:solidFill>
                            <a:schemeClr val="tx1"/>
                          </a:solidFill>
                          <a:latin typeface="+mn-lt"/>
                          <a:ea typeface="+mn-ea"/>
                          <a:cs typeface="+mn-cs"/>
                        </a:rPr>
                        <a:t>TicTacLearn</a:t>
                      </a:r>
                      <a:r>
                        <a:rPr lang="en-IN" sz="900" b="0" i="0" u="none" strike="noStrike" kern="1200" dirty="0" smtClean="0">
                          <a:solidFill>
                            <a:schemeClr val="tx1"/>
                          </a:solidFill>
                          <a:latin typeface="+mn-lt"/>
                          <a:ea typeface="+mn-ea"/>
                          <a:cs typeface="+mn-cs"/>
                        </a:rPr>
                        <a:t> English)</a:t>
                      </a:r>
                      <a:endParaRPr lang="en-US" sz="900" kern="1200" dirty="0" smtClean="0">
                        <a:solidFill>
                          <a:schemeClr val="dk1"/>
                        </a:solidFill>
                        <a:latin typeface="+mn-lt"/>
                        <a:ea typeface="+mn-ea"/>
                        <a:cs typeface="+mn-cs"/>
                      </a:endParaRPr>
                    </a:p>
                    <a:p>
                      <a:endParaRPr lang="en-IN" sz="900" dirty="0" smtClean="0"/>
                    </a:p>
                    <a:p>
                      <a:endParaRPr lang="en-US" dirty="0"/>
                    </a:p>
                  </a:txBody>
                  <a:tcPr/>
                </a:tc>
                <a:extLst>
                  <a:ext uri="{0D108BD9-81ED-4DB2-BD59-A6C34878D82A}">
                    <a16:rowId xmlns="" xmlns:a16="http://schemas.microsoft.com/office/drawing/2014/main" val="10003"/>
                  </a:ext>
                </a:extLst>
              </a:tr>
              <a:tr h="389313">
                <a:tc>
                  <a:txBody>
                    <a:bodyPr/>
                    <a:lstStyle/>
                    <a:p>
                      <a:endParaRPr lang="en-IN" sz="900" dirty="0"/>
                    </a:p>
                  </a:txBody>
                  <a:tcPr/>
                </a:tc>
                <a:tc>
                  <a:txBody>
                    <a:bodyPr/>
                    <a:lstStyle/>
                    <a:p>
                      <a:endParaRPr lang="en-IN" sz="900" dirty="0"/>
                    </a:p>
                  </a:txBody>
                  <a:tcPr/>
                </a:tc>
                <a:tc>
                  <a:txBody>
                    <a:bodyPr/>
                    <a:lstStyle/>
                    <a:p>
                      <a:endParaRPr lang="en-IN" dirty="0" smtClean="0"/>
                    </a:p>
                    <a:p>
                      <a:endParaRPr lang="en-US" dirty="0"/>
                    </a:p>
                  </a:txBody>
                  <a:tcPr/>
                </a:tc>
                <a:extLst>
                  <a:ext uri="{0D108BD9-81ED-4DB2-BD59-A6C34878D82A}">
                    <a16:rowId xmlns="" xmlns:a16="http://schemas.microsoft.com/office/drawing/2014/main" val="10004"/>
                  </a:ext>
                </a:extLst>
              </a:tr>
              <a:tr h="389313">
                <a:tc>
                  <a:txBody>
                    <a:bodyPr/>
                    <a:lstStyle/>
                    <a:p>
                      <a:endParaRPr lang="en-IN" sz="900" dirty="0"/>
                    </a:p>
                  </a:txBody>
                  <a:tcPr/>
                </a:tc>
                <a:tc>
                  <a:txBody>
                    <a:bodyPr/>
                    <a:lstStyle/>
                    <a:p>
                      <a:endParaRPr lang="en-IN" sz="900" dirty="0"/>
                    </a:p>
                  </a:txBody>
                  <a:tcPr/>
                </a:tc>
                <a:tc>
                  <a:txBody>
                    <a:bodyPr/>
                    <a:lstStyle/>
                    <a:p>
                      <a:endParaRPr lang="en-IN" sz="900" dirty="0" smtClean="0"/>
                    </a:p>
                    <a:p>
                      <a:endParaRPr lang="en-IN" sz="900" dirty="0" smtClean="0"/>
                    </a:p>
                    <a:p>
                      <a:endParaRPr lang="en-IN" sz="900" dirty="0" smtClean="0"/>
                    </a:p>
                    <a:p>
                      <a:endParaRPr lang="en-IN" sz="900" dirty="0"/>
                    </a:p>
                  </a:txBody>
                  <a:tcPr/>
                </a:tc>
                <a:extLst>
                  <a:ext uri="{0D108BD9-81ED-4DB2-BD59-A6C34878D82A}">
                    <a16:rowId xmlns="" xmlns:a16="http://schemas.microsoft.com/office/drawing/2014/main" val="10005"/>
                  </a:ext>
                </a:extLst>
              </a:tr>
              <a:tr h="389313">
                <a:tc>
                  <a:txBody>
                    <a:bodyPr/>
                    <a:lstStyle/>
                    <a:p>
                      <a:endParaRPr lang="en-IN" sz="900" dirty="0"/>
                    </a:p>
                  </a:txBody>
                  <a:tcPr/>
                </a:tc>
                <a:tc>
                  <a:txBody>
                    <a:bodyPr/>
                    <a:lstStyle/>
                    <a:p>
                      <a:endParaRPr lang="en-IN" sz="900" dirty="0"/>
                    </a:p>
                  </a:txBody>
                  <a:tcPr/>
                </a:tc>
                <a:tc>
                  <a:txBody>
                    <a:bodyPr/>
                    <a:lstStyle/>
                    <a:p>
                      <a:endParaRPr lang="en-IN" sz="900" dirty="0" smtClean="0"/>
                    </a:p>
                    <a:p>
                      <a:endParaRPr lang="en-IN" sz="900" dirty="0" smtClean="0"/>
                    </a:p>
                    <a:p>
                      <a:endParaRPr lang="en-IN" sz="900" dirty="0"/>
                    </a:p>
                  </a:txBody>
                  <a:tcPr/>
                </a:tc>
                <a:extLst>
                  <a:ext uri="{0D108BD9-81ED-4DB2-BD59-A6C34878D82A}">
                    <a16:rowId xmlns="" xmlns:a16="http://schemas.microsoft.com/office/drawing/2014/main" val="10010"/>
                  </a:ext>
                </a:extLst>
              </a:tr>
            </a:tbl>
          </a:graphicData>
        </a:graphic>
      </p:graphicFrame>
      <p:pic>
        <p:nvPicPr>
          <p:cNvPr id="5" name="Picture 2" descr="Girl, Indian, Dance, Red, Oriental"/>
          <p:cNvPicPr>
            <a:picLocks noChangeAspect="1" noChangeArrowheads="1"/>
          </p:cNvPicPr>
          <p:nvPr/>
        </p:nvPicPr>
        <p:blipFill>
          <a:blip r:embed="rId3" cstate="print"/>
          <a:srcRect l="27941" t="8382" r="25490"/>
          <a:stretch>
            <a:fillRect/>
          </a:stretch>
        </p:blipFill>
        <p:spPr bwMode="auto">
          <a:xfrm>
            <a:off x="2205016" y="1166800"/>
            <a:ext cx="252000" cy="324000"/>
          </a:xfrm>
          <a:prstGeom prst="rect">
            <a:avLst/>
          </a:prstGeom>
          <a:noFill/>
          <a:effectLst>
            <a:innerShdw blurRad="114300">
              <a:prstClr val="black"/>
            </a:innerShdw>
          </a:effectLst>
          <a:scene3d>
            <a:camera prst="orthographicFront"/>
            <a:lightRig rig="threePt" dir="t"/>
          </a:scene3d>
          <a:sp3d>
            <a:bevelT/>
          </a:sp3d>
        </p:spPr>
      </p:pic>
      <p:pic>
        <p:nvPicPr>
          <p:cNvPr id="6" name="Picture 4" descr="Free photos of Children"/>
          <p:cNvPicPr>
            <a:picLocks noChangeAspect="1" noChangeArrowheads="1"/>
          </p:cNvPicPr>
          <p:nvPr/>
        </p:nvPicPr>
        <p:blipFill>
          <a:blip r:embed="rId4" cstate="print"/>
          <a:srcRect l="5588" r="27352" b="10588"/>
          <a:stretch>
            <a:fillRect/>
          </a:stretch>
        </p:blipFill>
        <p:spPr bwMode="auto">
          <a:xfrm>
            <a:off x="2747944" y="1166800"/>
            <a:ext cx="252000" cy="324000"/>
          </a:xfrm>
          <a:prstGeom prst="rect">
            <a:avLst/>
          </a:prstGeom>
          <a:noFill/>
          <a:effectLst>
            <a:innerShdw blurRad="114300">
              <a:prstClr val="black"/>
            </a:innerShdw>
          </a:effectLst>
          <a:scene3d>
            <a:camera prst="orthographicFront"/>
            <a:lightRig rig="threePt" dir="t"/>
          </a:scene3d>
          <a:sp3d>
            <a:bevelT/>
          </a:sp3d>
        </p:spPr>
      </p:pic>
      <p:pic>
        <p:nvPicPr>
          <p:cNvPr id="7" name="Picture 2" descr="Free photos of Children"/>
          <p:cNvPicPr>
            <a:picLocks noChangeAspect="1" noChangeArrowheads="1"/>
          </p:cNvPicPr>
          <p:nvPr/>
        </p:nvPicPr>
        <p:blipFill>
          <a:blip r:embed="rId5" cstate="print">
            <a:lum bright="20000"/>
          </a:blip>
          <a:srcRect l="65196" t="8382" r="10588" b="7794"/>
          <a:stretch>
            <a:fillRect/>
          </a:stretch>
        </p:blipFill>
        <p:spPr bwMode="auto">
          <a:xfrm>
            <a:off x="2205016" y="1800216"/>
            <a:ext cx="252000" cy="525000"/>
          </a:xfrm>
          <a:prstGeom prst="rect">
            <a:avLst/>
          </a:prstGeom>
          <a:noFill/>
        </p:spPr>
      </p:pic>
      <p:pic>
        <p:nvPicPr>
          <p:cNvPr id="8" name="Picture 4" descr="Free photos of Girl"/>
          <p:cNvPicPr>
            <a:picLocks noChangeAspect="1" noChangeArrowheads="1"/>
          </p:cNvPicPr>
          <p:nvPr/>
        </p:nvPicPr>
        <p:blipFill>
          <a:blip r:embed="rId6" cstate="print">
            <a:lum bright="20000"/>
          </a:blip>
          <a:srcRect l="15449" r="20179"/>
          <a:stretch>
            <a:fillRect/>
          </a:stretch>
        </p:blipFill>
        <p:spPr bwMode="auto">
          <a:xfrm>
            <a:off x="2657456" y="1800216"/>
            <a:ext cx="252000" cy="288000"/>
          </a:xfrm>
          <a:prstGeom prst="rect">
            <a:avLst/>
          </a:prstGeom>
          <a:noFill/>
          <a:ln>
            <a:noFill/>
          </a:ln>
        </p:spPr>
      </p:pic>
      <p:pic>
        <p:nvPicPr>
          <p:cNvPr id="9" name="Picture 6" descr="Free photos of India"/>
          <p:cNvPicPr>
            <a:picLocks noChangeAspect="1" noChangeArrowheads="1"/>
          </p:cNvPicPr>
          <p:nvPr/>
        </p:nvPicPr>
        <p:blipFill>
          <a:blip r:embed="rId7" cstate="print">
            <a:lum bright="20000"/>
          </a:blip>
          <a:srcRect l="14902"/>
          <a:stretch>
            <a:fillRect/>
          </a:stretch>
        </p:blipFill>
        <p:spPr bwMode="auto">
          <a:xfrm>
            <a:off x="3109896" y="1800216"/>
            <a:ext cx="252000" cy="267097"/>
          </a:xfrm>
          <a:prstGeom prst="rect">
            <a:avLst/>
          </a:prstGeom>
          <a:noFill/>
        </p:spPr>
      </p:pic>
      <p:pic>
        <p:nvPicPr>
          <p:cNvPr id="10" name="Picture 2" descr="Girl, Indian, Dance, Red, Oriental"/>
          <p:cNvPicPr>
            <a:picLocks noChangeAspect="1" noChangeArrowheads="1"/>
          </p:cNvPicPr>
          <p:nvPr/>
        </p:nvPicPr>
        <p:blipFill>
          <a:blip r:embed="rId3" cstate="print">
            <a:lum bright="10000"/>
          </a:blip>
          <a:srcRect l="27941" t="8382" r="25490"/>
          <a:stretch>
            <a:fillRect/>
          </a:stretch>
        </p:blipFill>
        <p:spPr bwMode="auto">
          <a:xfrm>
            <a:off x="3562336" y="1800216"/>
            <a:ext cx="252000" cy="324000"/>
          </a:xfrm>
          <a:prstGeom prst="rect">
            <a:avLst/>
          </a:prstGeom>
          <a:noFill/>
          <a:effectLst/>
        </p:spPr>
      </p:pic>
      <p:pic>
        <p:nvPicPr>
          <p:cNvPr id="11" name="Picture 2"/>
          <p:cNvPicPr>
            <a:picLocks noChangeAspect="1" noChangeArrowheads="1"/>
          </p:cNvPicPr>
          <p:nvPr/>
        </p:nvPicPr>
        <p:blipFill>
          <a:blip r:embed="rId8" cstate="print"/>
          <a:srcRect l="43741" t="34965" r="38525" b="46075"/>
          <a:stretch>
            <a:fillRect/>
          </a:stretch>
        </p:blipFill>
        <p:spPr bwMode="auto">
          <a:xfrm>
            <a:off x="2657456" y="2795584"/>
            <a:ext cx="252000" cy="171818"/>
          </a:xfrm>
          <a:prstGeom prst="rect">
            <a:avLst/>
          </a:prstGeom>
          <a:noFill/>
          <a:ln w="9525">
            <a:noFill/>
            <a:miter lim="800000"/>
            <a:headEnd/>
            <a:tailEnd/>
          </a:ln>
          <a:effectLst/>
        </p:spPr>
      </p:pic>
      <p:pic>
        <p:nvPicPr>
          <p:cNvPr id="12" name="Picture 2"/>
          <p:cNvPicPr>
            <a:picLocks noChangeAspect="1" noChangeArrowheads="1"/>
          </p:cNvPicPr>
          <p:nvPr/>
        </p:nvPicPr>
        <p:blipFill>
          <a:blip r:embed="rId9" cstate="print"/>
          <a:srcRect l="24876" t="60127" r="57911" b="21163"/>
          <a:stretch>
            <a:fillRect/>
          </a:stretch>
        </p:blipFill>
        <p:spPr bwMode="auto">
          <a:xfrm>
            <a:off x="3743312" y="2795584"/>
            <a:ext cx="252000" cy="171818"/>
          </a:xfrm>
          <a:prstGeom prst="rect">
            <a:avLst/>
          </a:prstGeom>
          <a:noFill/>
          <a:ln w="9525">
            <a:noFill/>
            <a:miter lim="800000"/>
            <a:headEnd/>
            <a:tailEnd/>
          </a:ln>
          <a:effectLst/>
        </p:spPr>
      </p:pic>
      <p:pic>
        <p:nvPicPr>
          <p:cNvPr id="13" name="Picture 2"/>
          <p:cNvPicPr>
            <a:picLocks noChangeAspect="1" noChangeArrowheads="1"/>
          </p:cNvPicPr>
          <p:nvPr/>
        </p:nvPicPr>
        <p:blipFill>
          <a:blip r:embed="rId10" cstate="print"/>
          <a:srcRect l="24792" t="34852" r="58792" b="45494"/>
          <a:stretch>
            <a:fillRect/>
          </a:stretch>
        </p:blipFill>
        <p:spPr bwMode="auto">
          <a:xfrm>
            <a:off x="2205016" y="2795584"/>
            <a:ext cx="252000" cy="171818"/>
          </a:xfrm>
          <a:prstGeom prst="rect">
            <a:avLst/>
          </a:prstGeom>
          <a:noFill/>
          <a:ln w="9525">
            <a:noFill/>
            <a:miter lim="800000"/>
            <a:headEnd/>
            <a:tailEnd/>
          </a:ln>
          <a:effectLst/>
        </p:spPr>
      </p:pic>
      <p:pic>
        <p:nvPicPr>
          <p:cNvPr id="14" name="Picture 2"/>
          <p:cNvPicPr>
            <a:picLocks noChangeAspect="1" noChangeArrowheads="1"/>
          </p:cNvPicPr>
          <p:nvPr/>
        </p:nvPicPr>
        <p:blipFill>
          <a:blip r:embed="rId11" cstate="print"/>
          <a:srcRect l="63114" t="34993" r="19598" b="45494"/>
          <a:stretch>
            <a:fillRect/>
          </a:stretch>
        </p:blipFill>
        <p:spPr bwMode="auto">
          <a:xfrm>
            <a:off x="3200384" y="2795584"/>
            <a:ext cx="252000" cy="1718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1539</TotalTime>
  <Words>263</Words>
  <Application>Microsoft Office PowerPoint</Application>
  <PresentationFormat>Custom</PresentationFormat>
  <Paragraphs>68</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DD</vt:lpstr>
      <vt:lpstr>Types of Adverbs</vt:lpstr>
      <vt:lpstr>Adverbs</vt:lpstr>
      <vt:lpstr>Slide 3</vt:lpstr>
      <vt:lpstr>MM INDEX</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Madhumika</cp:lastModifiedBy>
  <cp:revision>152</cp:revision>
  <dcterms:created xsi:type="dcterms:W3CDTF">2020-08-28T09:38:22Z</dcterms:created>
  <dcterms:modified xsi:type="dcterms:W3CDTF">2022-09-04T07:18:12Z</dcterms:modified>
</cp:coreProperties>
</file>