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62"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3D93B"/>
    <a:srgbClr val="A347FF"/>
    <a:srgbClr val="C2527D"/>
    <a:srgbClr val="CFE781"/>
    <a:srgbClr val="C081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7854" autoAdjust="0"/>
  </p:normalViewPr>
  <p:slideViewPr>
    <p:cSldViewPr>
      <p:cViewPr varScale="1">
        <p:scale>
          <a:sx n="51" d="100"/>
          <a:sy n="51" d="100"/>
        </p:scale>
        <p:origin x="-475" y="-77"/>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1BF7C-301E-4BE4-8FCB-4F7D9CA80CDE}" type="datetimeFigureOut">
              <a:rPr lang="en-US" smtClean="0"/>
              <a:pPr/>
              <a:t>9/6/2022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42D79-7DA7-456D-B99E-39FC92F0DEB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smtClean="0">
                <a:solidFill>
                  <a:schemeClr val="tx1"/>
                </a:solidFill>
                <a:latin typeface="+mn-lt"/>
                <a:ea typeface="+mn-ea"/>
                <a:cs typeface="+mn-cs"/>
              </a:rPr>
              <a:t>1. Drinking: https://pixabay.com/photos/poor-boy-cute-village-boy-child-4133642/</a:t>
            </a:r>
          </a:p>
          <a:p>
            <a:pPr rtl="0"/>
            <a:r>
              <a:rPr lang="en-IN" sz="1200" b="0" i="0" u="none" strike="noStrike" kern="1200" dirty="0" smtClean="0">
                <a:solidFill>
                  <a:schemeClr val="tx1"/>
                </a:solidFill>
                <a:latin typeface="+mn-lt"/>
                <a:ea typeface="+mn-ea"/>
                <a:cs typeface="+mn-cs"/>
              </a:rPr>
              <a:t>2. Running: https://pixabay.com/photos/children-kids-running-young-girl-5559749/</a:t>
            </a:r>
          </a:p>
          <a:p>
            <a:pPr rtl="0"/>
            <a:endParaRPr lang="en-IN" sz="1200" b="0" i="0" u="none" strike="noStrike"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3842D79-7DA7-456D-B99E-39FC92F0DEB2}"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smtClean="0">
                <a:solidFill>
                  <a:schemeClr val="tx1"/>
                </a:solidFill>
                <a:latin typeface="+mn-lt"/>
                <a:ea typeface="+mn-ea"/>
                <a:cs typeface="+mn-cs"/>
              </a:rPr>
              <a:t>Boy with placard:</a:t>
            </a:r>
            <a:r>
              <a:rPr lang="en-IN" sz="1200" b="0" i="0" u="none" strike="noStrike" kern="1200" baseline="0" dirty="0" smtClean="0">
                <a:solidFill>
                  <a:schemeClr val="tx1"/>
                </a:solidFill>
                <a:latin typeface="+mn-lt"/>
                <a:ea typeface="+mn-ea"/>
                <a:cs typeface="+mn-cs"/>
              </a:rPr>
              <a:t> https://pixabay.com/vectors/man-person-alert-billboard-placard-160602/</a:t>
            </a:r>
            <a:endParaRPr lang="en-IN" sz="1200" b="0" i="0" u="none" strike="noStrike"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3842D79-7DA7-456D-B99E-39FC92F0DEB2}"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b="0" i="0" u="none" strike="noStrike" kern="1200" dirty="0" smtClean="0">
                <a:solidFill>
                  <a:schemeClr val="tx1"/>
                </a:solidFill>
                <a:latin typeface="+mn-lt"/>
                <a:ea typeface="+mn-ea"/>
                <a:cs typeface="+mn-cs"/>
              </a:rPr>
              <a:t>The teacher can explain to the students that there are many types of adverbs that enhance the meaning of sentences. Though they have learnt only adverbs of manner and sequence, the teacher can then show the </a:t>
            </a:r>
            <a:r>
              <a:rPr lang="en-US" sz="1200" b="0" i="0" u="none" strike="noStrike" kern="1200" dirty="0" err="1" smtClean="0">
                <a:solidFill>
                  <a:schemeClr val="tx1"/>
                </a:solidFill>
                <a:latin typeface="+mn-lt"/>
                <a:ea typeface="+mn-ea"/>
                <a:cs typeface="+mn-cs"/>
              </a:rPr>
              <a:t>ppt</a:t>
            </a:r>
            <a:r>
              <a:rPr lang="en-US" sz="1200" b="0" i="0" u="none" strike="noStrike" kern="1200" dirty="0" smtClean="0">
                <a:solidFill>
                  <a:schemeClr val="tx1"/>
                </a:solidFill>
                <a:latin typeface="+mn-lt"/>
                <a:ea typeface="+mn-ea"/>
                <a:cs typeface="+mn-cs"/>
              </a:rPr>
              <a:t> to give the names of other adverbs.</a:t>
            </a:r>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a:t>
            </a:r>
            <a:r>
              <a:rPr lang="en-IN" sz="1200" b="0" i="0" u="none" strike="noStrike" kern="1200" dirty="0" smtClean="0">
                <a:solidFill>
                  <a:schemeClr val="tx1"/>
                </a:solidFill>
                <a:latin typeface="+mn-lt"/>
                <a:ea typeface="+mn-ea"/>
                <a:cs typeface="+mn-cs"/>
              </a:rPr>
              <a:t>&gt;</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3842D79-7DA7-456D-B99E-39FC92F0DEB2}"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99867"/>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899"/>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close - up of a flame&#10;&#10;Description automatically generated with medium confidence">
            <a:extLst>
              <a:ext uri="{FF2B5EF4-FFF2-40B4-BE49-F238E27FC236}">
                <a16:creationId xmlns:a16="http://schemas.microsoft.com/office/drawing/2014/main" xmlns="" id="{E3E64C44-6D70-44DB-AF8F-6F24534956D7}"/>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7317" y="5861904"/>
            <a:ext cx="914422" cy="920559"/>
          </a:xfrm>
          <a:prstGeom prst="rect">
            <a:avLst/>
          </a:prstGeom>
        </p:spPr>
      </p:pic>
      <p:pic>
        <p:nvPicPr>
          <p:cNvPr id="20" name="Picture 19" descr="A picture containing text, clock&#10;&#10;Description automatically generated">
            <a:extLst>
              <a:ext uri="{FF2B5EF4-FFF2-40B4-BE49-F238E27FC236}">
                <a16:creationId xmlns:a16="http://schemas.microsoft.com/office/drawing/2014/main" xmlns="" id="{40564502-EC8A-4904-B3D4-613F15514ABC}"/>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89057" y="35699"/>
            <a:ext cx="902286" cy="957155"/>
          </a:xfrm>
          <a:prstGeom prst="rect">
            <a:avLst/>
          </a:prstGeom>
        </p:spPr>
      </p:pic>
      <p:pic>
        <p:nvPicPr>
          <p:cNvPr id="22" name="Picture 21" descr="Calendar&#10;&#10;Description automatically generated with low confidence">
            <a:extLst>
              <a:ext uri="{FF2B5EF4-FFF2-40B4-BE49-F238E27FC236}">
                <a16:creationId xmlns:a16="http://schemas.microsoft.com/office/drawing/2014/main" xmlns="" id="{D7D1C3CD-6CB2-4992-B386-29C6267D5DEE}"/>
              </a:ext>
            </a:extLst>
          </p:cNvPr>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xmlns="" id="{E7FE6A87-8349-4FBE-AD71-8BEA564B95D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slide </a:t>
            </a:r>
            <a:r>
              <a:rPr lang="en-US" dirty="0"/>
              <a:t>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marL="1371600" indent="0">
              <a:buNone/>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12" name="Picture 11" descr="A close - up of a flame&#10;&#10;Description automatically generated with medium confidence">
            <a:extLst>
              <a:ext uri="{FF2B5EF4-FFF2-40B4-BE49-F238E27FC236}">
                <a16:creationId xmlns:a16="http://schemas.microsoft.com/office/drawing/2014/main" xmlns="" id="{A7552FBC-F380-4664-AA6B-27217D3B575D}"/>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7317" y="5861904"/>
            <a:ext cx="914422" cy="920559"/>
          </a:xfrm>
          <a:prstGeom prst="rect">
            <a:avLst/>
          </a:prstGeom>
        </p:spPr>
      </p:pic>
      <p:pic>
        <p:nvPicPr>
          <p:cNvPr id="13" name="Picture 12" descr="Calendar&#10;&#10;Description automatically generated with low confidence">
            <a:extLst>
              <a:ext uri="{FF2B5EF4-FFF2-40B4-BE49-F238E27FC236}">
                <a16:creationId xmlns:a16="http://schemas.microsoft.com/office/drawing/2014/main" xmlns="" id="{C4585C04-7C0A-4F88-B3A0-0F58020E2F67}"/>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0284" y="30618"/>
            <a:ext cx="313143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A close - up of a flame&#10;&#10;Description automatically generated with medium confidence">
            <a:extLst>
              <a:ext uri="{FF2B5EF4-FFF2-40B4-BE49-F238E27FC236}">
                <a16:creationId xmlns:a16="http://schemas.microsoft.com/office/drawing/2014/main" xmlns="" id="{8B5B0D0E-05EF-4162-9772-B8EB755757E4}"/>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8521" y="5937441"/>
            <a:ext cx="914422" cy="920559"/>
          </a:xfrm>
          <a:prstGeom prst="rect">
            <a:avLst/>
          </a:prstGeom>
        </p:spPr>
      </p:pic>
      <p:pic>
        <p:nvPicPr>
          <p:cNvPr id="8" name="Picture 7" descr="Calendar&#10;&#10;Description automatically generated with low confidence">
            <a:extLst>
              <a:ext uri="{FF2B5EF4-FFF2-40B4-BE49-F238E27FC236}">
                <a16:creationId xmlns:a16="http://schemas.microsoft.com/office/drawing/2014/main" xmlns="" id="{ACEBFC95-9162-4F58-995F-CC0E4FB94C16}"/>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1172" y="171432"/>
            <a:ext cx="8529656" cy="1512000"/>
          </a:xfr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8900000" scaled="1"/>
            <a:tileRect/>
          </a:gradFill>
          <a:scene3d>
            <a:camera prst="orthographicFront"/>
            <a:lightRig rig="threePt" dir="t"/>
          </a:scene3d>
          <a:sp3d>
            <a:bevelT/>
          </a:sp3d>
        </p:spPr>
        <p:txBody>
          <a:bodyPr/>
          <a:lstStyle/>
          <a:p>
            <a:r>
              <a:rPr lang="en-IN" dirty="0" smtClean="0"/>
              <a:t>Adverbs-The Enhancers</a:t>
            </a:r>
            <a:endParaRPr lang="en-IN" dirty="0"/>
          </a:p>
        </p:txBody>
      </p:sp>
      <p:pic>
        <p:nvPicPr>
          <p:cNvPr id="4" name="Picture 2" descr="Children, Kids, Running, Young Girl"/>
          <p:cNvPicPr>
            <a:picLocks noChangeAspect="1" noChangeArrowheads="1"/>
          </p:cNvPicPr>
          <p:nvPr/>
        </p:nvPicPr>
        <p:blipFill>
          <a:blip r:embed="rId3"/>
          <a:srcRect/>
          <a:stretch>
            <a:fillRect/>
          </a:stretch>
        </p:blipFill>
        <p:spPr bwMode="auto">
          <a:xfrm>
            <a:off x="6346000" y="1812271"/>
            <a:ext cx="5004000" cy="3336001"/>
          </a:xfrm>
          <a:prstGeom prst="rect">
            <a:avLst/>
          </a:prstGeom>
          <a:ln>
            <a:noFill/>
          </a:ln>
          <a:effectLst>
            <a:outerShdw blurRad="292100" dist="139700" dir="2700000" algn="tl" rotWithShape="0">
              <a:srgbClr val="333333">
                <a:alpha val="65000"/>
              </a:srgbClr>
            </a:outerShdw>
          </a:effectLst>
        </p:spPr>
      </p:pic>
      <p:pic>
        <p:nvPicPr>
          <p:cNvPr id="5" name="Picture 6" descr="Poor Boy, Cute, Village Boy, Child"/>
          <p:cNvPicPr>
            <a:picLocks noChangeAspect="1" noChangeArrowheads="1"/>
          </p:cNvPicPr>
          <p:nvPr/>
        </p:nvPicPr>
        <p:blipFill>
          <a:blip r:embed="rId4"/>
          <a:srcRect/>
          <a:stretch>
            <a:fillRect/>
          </a:stretch>
        </p:blipFill>
        <p:spPr bwMode="auto">
          <a:xfrm>
            <a:off x="500001" y="1812271"/>
            <a:ext cx="5004000" cy="33360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3744" y="150816"/>
            <a:ext cx="5624512" cy="654032"/>
          </a:xfr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8900000" scaled="1"/>
            <a:tileRect/>
          </a:gradFill>
          <a:scene3d>
            <a:camera prst="orthographicFront"/>
            <a:lightRig rig="threePt" dir="t"/>
          </a:scene3d>
          <a:sp3d>
            <a:bevelT/>
          </a:sp3d>
        </p:spPr>
        <p:txBody>
          <a:bodyPr/>
          <a:lstStyle/>
          <a:p>
            <a:r>
              <a:rPr lang="en-IN" dirty="0" smtClean="0"/>
              <a:t>Adverbs</a:t>
            </a:r>
            <a:endParaRPr lang="en-IN" dirty="0"/>
          </a:p>
        </p:txBody>
      </p:sp>
      <p:grpSp>
        <p:nvGrpSpPr>
          <p:cNvPr id="42" name="Group 41"/>
          <p:cNvGrpSpPr/>
          <p:nvPr/>
        </p:nvGrpSpPr>
        <p:grpSpPr>
          <a:xfrm>
            <a:off x="3396000" y="1166800"/>
            <a:ext cx="5400000" cy="5436000"/>
            <a:chOff x="-3" y="1076312"/>
            <a:chExt cx="4997567" cy="5184000"/>
          </a:xfrm>
        </p:grpSpPr>
        <p:pic>
          <p:nvPicPr>
            <p:cNvPr id="36" name="Picture 2" descr="Man, Person, Alert, Billboard, Placard">
              <a:extLst>
                <a:ext uri="{FF2B5EF4-FFF2-40B4-BE49-F238E27FC236}">
                  <a16:creationId xmlns:a16="http://schemas.microsoft.com/office/drawing/2014/main" xmlns="" id="{E127A1A7-41DE-49AD-BD85-DEDEB8A379D1}"/>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 y="1076312"/>
              <a:ext cx="4997567" cy="5184000"/>
            </a:xfrm>
            <a:prstGeom prst="rect">
              <a:avLst/>
            </a:prstGeom>
            <a:noFill/>
            <a:extLst>
              <a:ext uri="{909E8E84-426E-40DD-AFC4-6F175D3DCCD1}">
                <a14:hiddenFill xmlns="" xmlns:a14="http://schemas.microsoft.com/office/drawing/2010/main">
                  <a:solidFill>
                    <a:srgbClr val="FFFFFF"/>
                  </a:solidFill>
                </a14:hiddenFill>
              </a:ext>
            </a:extLst>
          </p:spPr>
        </p:pic>
        <p:sp>
          <p:nvSpPr>
            <p:cNvPr id="41" name="Rectangle 40"/>
            <p:cNvSpPr/>
            <p:nvPr/>
          </p:nvSpPr>
          <p:spPr>
            <a:xfrm>
              <a:off x="794240" y="3923987"/>
              <a:ext cx="3492000" cy="2201316"/>
            </a:xfrm>
            <a:prstGeom prst="rect">
              <a:avLst/>
            </a:prstGeom>
          </p:spPr>
          <p:txBody>
            <a:bodyPr wrap="square">
              <a:spAutoFit/>
            </a:bodyPr>
            <a:lstStyle/>
            <a:p>
              <a:r>
                <a:rPr lang="en-US" sz="2400" dirty="0" smtClean="0"/>
                <a:t>An adverb is a word used to tell more about a verb, an adverb or an adjective. It answers the questions How? When? Where? How often? and In what way?. </a:t>
              </a:r>
              <a:endParaRPr lang="en-US"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1000" fill="hold"/>
                                        <p:tgtEl>
                                          <p:spTgt spid="42"/>
                                        </p:tgtEl>
                                        <p:attrNameLst>
                                          <p:attrName>ppt_w</p:attrName>
                                        </p:attrNameLst>
                                      </p:cBhvr>
                                      <p:tavLst>
                                        <p:tav tm="0">
                                          <p:val>
                                            <p:fltVal val="0"/>
                                          </p:val>
                                        </p:tav>
                                        <p:tav tm="100000">
                                          <p:val>
                                            <p:strVal val="#ppt_w"/>
                                          </p:val>
                                        </p:tav>
                                      </p:tavLst>
                                    </p:anim>
                                    <p:anim calcmode="lin" valueType="num">
                                      <p:cBhvr>
                                        <p:cTn id="8" dur="1000" fill="hold"/>
                                        <p:tgtEl>
                                          <p:spTgt spid="42"/>
                                        </p:tgtEl>
                                        <p:attrNameLst>
                                          <p:attrName>ppt_h</p:attrName>
                                        </p:attrNameLst>
                                      </p:cBhvr>
                                      <p:tavLst>
                                        <p:tav tm="0">
                                          <p:val>
                                            <p:fltVal val="0"/>
                                          </p:val>
                                        </p:tav>
                                        <p:tav tm="100000">
                                          <p:val>
                                            <p:strVal val="#ppt_h"/>
                                          </p:val>
                                        </p:tav>
                                      </p:tavLst>
                                    </p:anim>
                                    <p:animEffect transition="in" filter="fade">
                                      <p:cBhvr>
                                        <p:cTn id="9"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3744" y="150816"/>
            <a:ext cx="5624512" cy="654032"/>
          </a:xfrm>
          <a:solidFill>
            <a:schemeClr val="accent5">
              <a:lumMod val="60000"/>
              <a:lumOff val="40000"/>
            </a:schemeClr>
          </a:solidFill>
          <a:scene3d>
            <a:camera prst="orthographicFront"/>
            <a:lightRig rig="threePt" dir="t"/>
          </a:scene3d>
          <a:sp3d>
            <a:bevelT/>
          </a:sp3d>
        </p:spPr>
        <p:txBody>
          <a:bodyPr/>
          <a:lstStyle/>
          <a:p>
            <a:r>
              <a:rPr lang="en-IN" dirty="0" smtClean="0"/>
              <a:t>Adverbs</a:t>
            </a:r>
            <a:endParaRPr lang="en-IN" dirty="0"/>
          </a:p>
        </p:txBody>
      </p:sp>
      <p:grpSp>
        <p:nvGrpSpPr>
          <p:cNvPr id="6" name="Group 49"/>
          <p:cNvGrpSpPr/>
          <p:nvPr/>
        </p:nvGrpSpPr>
        <p:grpSpPr>
          <a:xfrm>
            <a:off x="304768" y="2719302"/>
            <a:ext cx="2622418" cy="1509885"/>
            <a:chOff x="1617206" y="2434883"/>
            <a:chExt cx="2622418" cy="1509885"/>
          </a:xfrm>
        </p:grpSpPr>
        <p:grpSp>
          <p:nvGrpSpPr>
            <p:cNvPr id="7" name="Group 50"/>
            <p:cNvGrpSpPr/>
            <p:nvPr/>
          </p:nvGrpSpPr>
          <p:grpSpPr>
            <a:xfrm>
              <a:off x="2791423" y="2994799"/>
              <a:ext cx="1448201" cy="360040"/>
              <a:chOff x="4870463" y="4238962"/>
              <a:chExt cx="1448201" cy="360040"/>
            </a:xfrm>
          </p:grpSpPr>
          <p:sp>
            <p:nvSpPr>
              <p:cNvPr id="55" name="Minus 54"/>
              <p:cNvSpPr/>
              <p:nvPr/>
            </p:nvSpPr>
            <p:spPr>
              <a:xfrm>
                <a:off x="4870463" y="4329543"/>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8" name="Group 55"/>
              <p:cNvGrpSpPr/>
              <p:nvPr/>
            </p:nvGrpSpPr>
            <p:grpSpPr>
              <a:xfrm>
                <a:off x="5958624" y="4238962"/>
                <a:ext cx="360040" cy="360040"/>
                <a:chOff x="6051476" y="3306320"/>
                <a:chExt cx="360040" cy="360040"/>
              </a:xfrm>
            </p:grpSpPr>
            <p:sp>
              <p:nvSpPr>
                <p:cNvPr id="57" name="Oval 56">
                  <a:extLst>
                    <a:ext uri="{FF2B5EF4-FFF2-40B4-BE49-F238E27FC236}">
                      <a16:creationId xmlns="" xmlns:a16="http://schemas.microsoft.com/office/drawing/2014/main" id="{3F105D29-5277-40B7-97B2-4D6F9C44D18B}"/>
                    </a:ext>
                  </a:extLst>
                </p:cNvPr>
                <p:cNvSpPr/>
                <p:nvPr/>
              </p:nvSpPr>
              <p:spPr>
                <a:xfrm>
                  <a:off x="6051476" y="3306320"/>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8" name="Oval 57"/>
                <p:cNvSpPr/>
                <p:nvPr/>
              </p:nvSpPr>
              <p:spPr>
                <a:xfrm>
                  <a:off x="6139624" y="3388950"/>
                  <a:ext cx="181088" cy="178878"/>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sp>
          <p:nvSpPr>
            <p:cNvPr id="53" name="Hexagon 52"/>
            <p:cNvSpPr/>
            <p:nvPr/>
          </p:nvSpPr>
          <p:spPr>
            <a:xfrm rot="5400000">
              <a:off x="1546340" y="2505749"/>
              <a:ext cx="1509885" cy="1368153"/>
            </a:xfrm>
            <a:prstGeom prst="hexagon">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2000" b="1" dirty="0" smtClean="0"/>
                <a:t>Place</a:t>
              </a:r>
              <a:endParaRPr lang="en-IN" sz="2000" b="1" dirty="0"/>
            </a:p>
          </p:txBody>
        </p:sp>
      </p:grpSp>
      <p:grpSp>
        <p:nvGrpSpPr>
          <p:cNvPr id="9" name="Group 58"/>
          <p:cNvGrpSpPr/>
          <p:nvPr/>
        </p:nvGrpSpPr>
        <p:grpSpPr>
          <a:xfrm>
            <a:off x="304768" y="4452779"/>
            <a:ext cx="2648389" cy="1509885"/>
            <a:chOff x="1617206" y="3708140"/>
            <a:chExt cx="2648389" cy="1509885"/>
          </a:xfrm>
        </p:grpSpPr>
        <p:grpSp>
          <p:nvGrpSpPr>
            <p:cNvPr id="10" name="Group 59"/>
            <p:cNvGrpSpPr/>
            <p:nvPr/>
          </p:nvGrpSpPr>
          <p:grpSpPr>
            <a:xfrm>
              <a:off x="2817394" y="4283165"/>
              <a:ext cx="1448201" cy="360040"/>
              <a:chOff x="4870463" y="4199207"/>
              <a:chExt cx="1448201" cy="360040"/>
            </a:xfrm>
          </p:grpSpPr>
          <p:sp>
            <p:nvSpPr>
              <p:cNvPr id="64" name="Minus 63"/>
              <p:cNvSpPr/>
              <p:nvPr/>
            </p:nvSpPr>
            <p:spPr>
              <a:xfrm>
                <a:off x="4870463" y="4289788"/>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11" name="Group 64"/>
              <p:cNvGrpSpPr/>
              <p:nvPr/>
            </p:nvGrpSpPr>
            <p:grpSpPr>
              <a:xfrm>
                <a:off x="5958624" y="4199207"/>
                <a:ext cx="360040" cy="360040"/>
                <a:chOff x="6051476" y="3266565"/>
                <a:chExt cx="360040" cy="360040"/>
              </a:xfrm>
            </p:grpSpPr>
            <p:sp>
              <p:nvSpPr>
                <p:cNvPr id="66" name="Oval 65">
                  <a:extLst>
                    <a:ext uri="{FF2B5EF4-FFF2-40B4-BE49-F238E27FC236}">
                      <a16:creationId xmlns="" xmlns:a16="http://schemas.microsoft.com/office/drawing/2014/main" id="{3F105D29-5277-40B7-97B2-4D6F9C44D18B}"/>
                    </a:ext>
                  </a:extLst>
                </p:cNvPr>
                <p:cNvSpPr/>
                <p:nvPr/>
              </p:nvSpPr>
              <p:spPr>
                <a:xfrm>
                  <a:off x="6051476" y="3266565"/>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7" name="Oval 66"/>
                <p:cNvSpPr/>
                <p:nvPr/>
              </p:nvSpPr>
              <p:spPr>
                <a:xfrm>
                  <a:off x="6147575" y="3365097"/>
                  <a:ext cx="181088" cy="178878"/>
                </a:xfrm>
                <a:prstGeom prst="ellipse">
                  <a:avLst/>
                </a:prstGeom>
                <a:solidFill>
                  <a:srgbClr val="296F8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sp>
          <p:nvSpPr>
            <p:cNvPr id="62" name="Hexagon 61"/>
            <p:cNvSpPr/>
            <p:nvPr/>
          </p:nvSpPr>
          <p:spPr>
            <a:xfrm rot="5400000">
              <a:off x="1546340" y="3779006"/>
              <a:ext cx="1509885" cy="1368153"/>
            </a:xfrm>
            <a:prstGeom prst="hexagon">
              <a:avLst/>
            </a:prstGeom>
            <a:solidFill>
              <a:srgbClr val="296F8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2000" b="1" dirty="0" smtClean="0">
                  <a:solidFill>
                    <a:schemeClr val="bg1"/>
                  </a:solidFill>
                </a:rPr>
                <a:t>Time</a:t>
              </a:r>
              <a:endParaRPr lang="en-IN" sz="2000" b="1" dirty="0">
                <a:solidFill>
                  <a:schemeClr val="bg1"/>
                </a:solidFill>
              </a:endParaRPr>
            </a:p>
          </p:txBody>
        </p:sp>
      </p:grpSp>
      <p:sp>
        <p:nvSpPr>
          <p:cNvPr id="68" name="Rectangle 67"/>
          <p:cNvSpPr/>
          <p:nvPr/>
        </p:nvSpPr>
        <p:spPr>
          <a:xfrm>
            <a:off x="3189643" y="1519527"/>
            <a:ext cx="7637213" cy="461665"/>
          </a:xfrm>
          <a:prstGeom prst="rect">
            <a:avLst/>
          </a:prstGeom>
          <a:ln w="28575">
            <a:solidFill>
              <a:srgbClr val="002060"/>
            </a:solidFill>
            <a:prstDash val="dashDot"/>
          </a:ln>
        </p:spPr>
        <p:txBody>
          <a:bodyPr wrap="square">
            <a:spAutoFit/>
          </a:bodyPr>
          <a:lstStyle/>
          <a:p>
            <a:pPr lvl="0"/>
            <a:r>
              <a:rPr lang="en-IE" sz="2400" dirty="0" smtClean="0"/>
              <a:t>How the action is performed. Examples: slowly, quickly</a:t>
            </a:r>
            <a:endParaRPr lang="en-IN" sz="2400" dirty="0"/>
          </a:p>
        </p:txBody>
      </p:sp>
      <p:sp>
        <p:nvSpPr>
          <p:cNvPr id="69" name="Rectangle 68"/>
          <p:cNvSpPr/>
          <p:nvPr/>
        </p:nvSpPr>
        <p:spPr>
          <a:xfrm>
            <a:off x="3200384" y="3238799"/>
            <a:ext cx="7581538" cy="461665"/>
          </a:xfrm>
          <a:prstGeom prst="rect">
            <a:avLst/>
          </a:prstGeom>
          <a:ln w="28575">
            <a:solidFill>
              <a:srgbClr val="C00000"/>
            </a:solidFill>
            <a:prstDash val="dashDot"/>
          </a:ln>
        </p:spPr>
        <p:txBody>
          <a:bodyPr wrap="square">
            <a:spAutoFit/>
          </a:bodyPr>
          <a:lstStyle/>
          <a:p>
            <a:pPr lvl="0"/>
            <a:r>
              <a:rPr lang="en-IE" sz="2400" dirty="0" smtClean="0"/>
              <a:t>Where the action takes place. Examples: near, up, down</a:t>
            </a:r>
            <a:endParaRPr lang="en-IN" sz="2400" dirty="0"/>
          </a:p>
        </p:txBody>
      </p:sp>
      <p:sp>
        <p:nvSpPr>
          <p:cNvPr id="70" name="Rectangle 69"/>
          <p:cNvSpPr/>
          <p:nvPr/>
        </p:nvSpPr>
        <p:spPr>
          <a:xfrm>
            <a:off x="3189643" y="5000646"/>
            <a:ext cx="7581538" cy="461665"/>
          </a:xfrm>
          <a:prstGeom prst="rect">
            <a:avLst/>
          </a:prstGeom>
          <a:ln w="28575">
            <a:solidFill>
              <a:srgbClr val="0070C0"/>
            </a:solidFill>
            <a:prstDash val="dashDot"/>
          </a:ln>
        </p:spPr>
        <p:txBody>
          <a:bodyPr wrap="square">
            <a:spAutoFit/>
          </a:bodyPr>
          <a:lstStyle/>
          <a:p>
            <a:r>
              <a:rPr lang="en-IN" sz="2400" dirty="0" smtClean="0"/>
              <a:t>When the action takes place. Examples: today, yesterday</a:t>
            </a:r>
            <a:endParaRPr lang="en-IN" sz="2400" dirty="0"/>
          </a:p>
        </p:txBody>
      </p:sp>
      <p:grpSp>
        <p:nvGrpSpPr>
          <p:cNvPr id="37" name="Group 36"/>
          <p:cNvGrpSpPr/>
          <p:nvPr/>
        </p:nvGrpSpPr>
        <p:grpSpPr>
          <a:xfrm>
            <a:off x="304768" y="985824"/>
            <a:ext cx="2685166" cy="1509885"/>
            <a:chOff x="304768" y="985824"/>
            <a:chExt cx="2685166" cy="1509885"/>
          </a:xfrm>
        </p:grpSpPr>
        <p:grpSp>
          <p:nvGrpSpPr>
            <p:cNvPr id="3" name="Group 40"/>
            <p:cNvGrpSpPr/>
            <p:nvPr/>
          </p:nvGrpSpPr>
          <p:grpSpPr>
            <a:xfrm>
              <a:off x="304768" y="985824"/>
              <a:ext cx="2685166" cy="1509885"/>
              <a:chOff x="1617206" y="1089882"/>
              <a:chExt cx="2685166" cy="1509885"/>
            </a:xfrm>
          </p:grpSpPr>
          <p:grpSp>
            <p:nvGrpSpPr>
              <p:cNvPr id="4" name="Group 4"/>
              <p:cNvGrpSpPr/>
              <p:nvPr/>
            </p:nvGrpSpPr>
            <p:grpSpPr>
              <a:xfrm>
                <a:off x="1617206" y="1089882"/>
                <a:ext cx="2469142" cy="1509885"/>
                <a:chOff x="1617206" y="1089882"/>
                <a:chExt cx="2469142" cy="1509885"/>
              </a:xfrm>
            </p:grpSpPr>
            <p:sp>
              <p:nvSpPr>
                <p:cNvPr id="46" name="Minus 45"/>
                <p:cNvSpPr/>
                <p:nvPr/>
              </p:nvSpPr>
              <p:spPr>
                <a:xfrm>
                  <a:off x="2802955" y="1755385"/>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Hexagon 47"/>
                <p:cNvSpPr/>
                <p:nvPr/>
              </p:nvSpPr>
              <p:spPr>
                <a:xfrm rot="5400000">
                  <a:off x="1546340" y="1160748"/>
                  <a:ext cx="1509885" cy="1368153"/>
                </a:xfrm>
                <a:prstGeom prst="hexagon">
                  <a:avLst/>
                </a:prstGeom>
                <a:solidFill>
                  <a:schemeClr val="accent4">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5" name="Group 5"/>
              <p:cNvGrpSpPr/>
              <p:nvPr/>
            </p:nvGrpSpPr>
            <p:grpSpPr>
              <a:xfrm>
                <a:off x="3942332" y="1664804"/>
                <a:ext cx="360040" cy="360040"/>
                <a:chOff x="6051476" y="3242712"/>
                <a:chExt cx="360040" cy="360040"/>
              </a:xfrm>
            </p:grpSpPr>
            <p:sp>
              <p:nvSpPr>
                <p:cNvPr id="44" name="Oval 43">
                  <a:extLst>
                    <a:ext uri="{FF2B5EF4-FFF2-40B4-BE49-F238E27FC236}">
                      <a16:creationId xmlns="" xmlns:a16="http://schemas.microsoft.com/office/drawing/2014/main" id="{3F105D29-5277-40B7-97B2-4D6F9C44D18B}"/>
                    </a:ext>
                  </a:extLst>
                </p:cNvPr>
                <p:cNvSpPr/>
                <p:nvPr/>
              </p:nvSpPr>
              <p:spPr>
                <a:xfrm>
                  <a:off x="6051476" y="3242712"/>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5" name="Oval 44"/>
                <p:cNvSpPr/>
                <p:nvPr/>
              </p:nvSpPr>
              <p:spPr>
                <a:xfrm>
                  <a:off x="6139624" y="3333293"/>
                  <a:ext cx="181088" cy="178878"/>
                </a:xfrm>
                <a:prstGeom prst="ellipse">
                  <a:avLst/>
                </a:prstGeom>
                <a:solidFill>
                  <a:schemeClr val="accent4">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sp>
          <p:nvSpPr>
            <p:cNvPr id="33" name="TextBox 32"/>
            <p:cNvSpPr txBox="1"/>
            <p:nvPr/>
          </p:nvSpPr>
          <p:spPr>
            <a:xfrm>
              <a:off x="448457" y="1488637"/>
              <a:ext cx="1032655" cy="400110"/>
            </a:xfrm>
            <a:prstGeom prst="rect">
              <a:avLst/>
            </a:prstGeom>
            <a:noFill/>
          </p:spPr>
          <p:txBody>
            <a:bodyPr wrap="none" rtlCol="0">
              <a:spAutoFit/>
            </a:bodyPr>
            <a:lstStyle/>
            <a:p>
              <a:r>
                <a:rPr lang="en-IN" sz="2000" b="1" dirty="0" smtClean="0">
                  <a:solidFill>
                    <a:schemeClr val="bg1"/>
                  </a:solidFill>
                </a:rPr>
                <a:t>Manner</a:t>
              </a:r>
              <a:endParaRPr lang="en-US" sz="2000" b="1"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1000" fill="hold"/>
                                        <p:tgtEl>
                                          <p:spTgt spid="37"/>
                                        </p:tgtEl>
                                        <p:attrNameLst>
                                          <p:attrName>ppt_x</p:attrName>
                                        </p:attrNameLst>
                                      </p:cBhvr>
                                      <p:tavLst>
                                        <p:tav tm="0">
                                          <p:val>
                                            <p:strVal val="#ppt_x-#ppt_w/2"/>
                                          </p:val>
                                        </p:tav>
                                        <p:tav tm="100000">
                                          <p:val>
                                            <p:strVal val="#ppt_x"/>
                                          </p:val>
                                        </p:tav>
                                      </p:tavLst>
                                    </p:anim>
                                    <p:anim calcmode="lin" valueType="num">
                                      <p:cBhvr>
                                        <p:cTn id="8" dur="1000" fill="hold"/>
                                        <p:tgtEl>
                                          <p:spTgt spid="37"/>
                                        </p:tgtEl>
                                        <p:attrNameLst>
                                          <p:attrName>ppt_y</p:attrName>
                                        </p:attrNameLst>
                                      </p:cBhvr>
                                      <p:tavLst>
                                        <p:tav tm="0">
                                          <p:val>
                                            <p:strVal val="#ppt_y"/>
                                          </p:val>
                                        </p:tav>
                                        <p:tav tm="100000">
                                          <p:val>
                                            <p:strVal val="#ppt_y"/>
                                          </p:val>
                                        </p:tav>
                                      </p:tavLst>
                                    </p:anim>
                                    <p:anim calcmode="lin" valueType="num">
                                      <p:cBhvr>
                                        <p:cTn id="9" dur="1000" fill="hold"/>
                                        <p:tgtEl>
                                          <p:spTgt spid="37"/>
                                        </p:tgtEl>
                                        <p:attrNameLst>
                                          <p:attrName>ppt_w</p:attrName>
                                        </p:attrNameLst>
                                      </p:cBhvr>
                                      <p:tavLst>
                                        <p:tav tm="0">
                                          <p:val>
                                            <p:fltVal val="0"/>
                                          </p:val>
                                        </p:tav>
                                        <p:tav tm="100000">
                                          <p:val>
                                            <p:strVal val="#ppt_w"/>
                                          </p:val>
                                        </p:tav>
                                      </p:tavLst>
                                    </p:anim>
                                    <p:anim calcmode="lin" valueType="num">
                                      <p:cBhvr>
                                        <p:cTn id="10" dur="1000" fill="hold"/>
                                        <p:tgtEl>
                                          <p:spTgt spid="37"/>
                                        </p:tgtEl>
                                        <p:attrNameLst>
                                          <p:attrName>ppt_h</p:attrName>
                                        </p:attrNameLst>
                                      </p:cBhvr>
                                      <p:tavLst>
                                        <p:tav tm="0">
                                          <p:val>
                                            <p:strVal val="#ppt_h"/>
                                          </p:val>
                                        </p:tav>
                                        <p:tav tm="100000">
                                          <p:val>
                                            <p:strVal val="#ppt_h"/>
                                          </p:val>
                                        </p:tav>
                                      </p:tavLst>
                                    </p:anim>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68"/>
                                        </p:tgtEl>
                                        <p:attrNameLst>
                                          <p:attrName>style.visibility</p:attrName>
                                        </p:attrNameLst>
                                      </p:cBhvr>
                                      <p:to>
                                        <p:strVal val="visible"/>
                                      </p:to>
                                    </p:set>
                                    <p:animEffect transition="in" filter="wipe(left)">
                                      <p:cBhvr>
                                        <p:cTn id="14" dur="1000"/>
                                        <p:tgtEl>
                                          <p:spTgt spid="68"/>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ppt_x</p:attrName>
                                        </p:attrNameLst>
                                      </p:cBhvr>
                                      <p:tavLst>
                                        <p:tav tm="0">
                                          <p:val>
                                            <p:strVal val="#ppt_x-#ppt_w/2"/>
                                          </p:val>
                                        </p:tav>
                                        <p:tav tm="100000">
                                          <p:val>
                                            <p:strVal val="#ppt_x"/>
                                          </p:val>
                                        </p:tav>
                                      </p:tavLst>
                                    </p:anim>
                                    <p:anim calcmode="lin" valueType="num">
                                      <p:cBhvr>
                                        <p:cTn id="20" dur="1000" fill="hold"/>
                                        <p:tgtEl>
                                          <p:spTgt spid="6"/>
                                        </p:tgtEl>
                                        <p:attrNameLst>
                                          <p:attrName>ppt_y</p:attrName>
                                        </p:attrNameLst>
                                      </p:cBhvr>
                                      <p:tavLst>
                                        <p:tav tm="0">
                                          <p:val>
                                            <p:strVal val="#ppt_y"/>
                                          </p:val>
                                        </p:tav>
                                        <p:tav tm="100000">
                                          <p:val>
                                            <p:strVal val="#ppt_y"/>
                                          </p:val>
                                        </p:tav>
                                      </p:tavLst>
                                    </p:anim>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wipe(left)">
                                      <p:cBhvr>
                                        <p:cTn id="26" dur="1000"/>
                                        <p:tgtEl>
                                          <p:spTgt spid="69"/>
                                        </p:tgtEl>
                                      </p:cBhvr>
                                    </p:animEffect>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ppt_x</p:attrName>
                                        </p:attrNameLst>
                                      </p:cBhvr>
                                      <p:tavLst>
                                        <p:tav tm="0">
                                          <p:val>
                                            <p:strVal val="#ppt_x-#ppt_w/2"/>
                                          </p:val>
                                        </p:tav>
                                        <p:tav tm="100000">
                                          <p:val>
                                            <p:strVal val="#ppt_x"/>
                                          </p:val>
                                        </p:tav>
                                      </p:tavLst>
                                    </p:anim>
                                    <p:anim calcmode="lin" valueType="num">
                                      <p:cBhvr>
                                        <p:cTn id="32" dur="1000" fill="hold"/>
                                        <p:tgtEl>
                                          <p:spTgt spid="9"/>
                                        </p:tgtEl>
                                        <p:attrNameLst>
                                          <p:attrName>ppt_y</p:attrName>
                                        </p:attrNameLst>
                                      </p:cBhvr>
                                      <p:tavLst>
                                        <p:tav tm="0">
                                          <p:val>
                                            <p:strVal val="#ppt_y"/>
                                          </p:val>
                                        </p:tav>
                                        <p:tav tm="100000">
                                          <p:val>
                                            <p:strVal val="#ppt_y"/>
                                          </p:val>
                                        </p:tav>
                                      </p:tavLst>
                                    </p:anim>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strVal val="#ppt_h"/>
                                          </p:val>
                                        </p:tav>
                                        <p:tav tm="100000">
                                          <p:val>
                                            <p:strVal val="#ppt_h"/>
                                          </p:val>
                                        </p:tav>
                                      </p:tavLst>
                                    </p:anim>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70"/>
                                        </p:tgtEl>
                                        <p:attrNameLst>
                                          <p:attrName>style.visibility</p:attrName>
                                        </p:attrNameLst>
                                      </p:cBhvr>
                                      <p:to>
                                        <p:strVal val="visible"/>
                                      </p:to>
                                    </p:set>
                                    <p:animEffect transition="in" filter="wipe(left)">
                                      <p:cBhvr>
                                        <p:cTn id="38"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3744" y="150816"/>
            <a:ext cx="5624512" cy="654032"/>
          </a:xfrm>
          <a:solidFill>
            <a:schemeClr val="accent5">
              <a:lumMod val="60000"/>
              <a:lumOff val="40000"/>
            </a:schemeClr>
          </a:solidFill>
          <a:scene3d>
            <a:camera prst="orthographicFront"/>
            <a:lightRig rig="threePt" dir="t"/>
          </a:scene3d>
          <a:sp3d>
            <a:bevelT/>
          </a:sp3d>
        </p:spPr>
        <p:txBody>
          <a:bodyPr/>
          <a:lstStyle/>
          <a:p>
            <a:r>
              <a:rPr lang="en-IN" dirty="0" smtClean="0"/>
              <a:t>More Adverbs</a:t>
            </a:r>
            <a:endParaRPr lang="en-IN" dirty="0"/>
          </a:p>
        </p:txBody>
      </p:sp>
      <p:sp>
        <p:nvSpPr>
          <p:cNvPr id="68" name="Rectangle 67"/>
          <p:cNvSpPr/>
          <p:nvPr/>
        </p:nvSpPr>
        <p:spPr>
          <a:xfrm>
            <a:off x="3200384" y="1790991"/>
            <a:ext cx="7637213" cy="461665"/>
          </a:xfrm>
          <a:prstGeom prst="rect">
            <a:avLst/>
          </a:prstGeom>
          <a:ln w="28575">
            <a:solidFill>
              <a:srgbClr val="B3D93B"/>
            </a:solidFill>
            <a:prstDash val="dashDot"/>
          </a:ln>
        </p:spPr>
        <p:txBody>
          <a:bodyPr wrap="square">
            <a:spAutoFit/>
          </a:bodyPr>
          <a:lstStyle/>
          <a:p>
            <a:pPr lvl="0"/>
            <a:r>
              <a:rPr lang="en-IE" sz="2400" dirty="0" smtClean="0"/>
              <a:t>How often the action takes place. Examples: never, always</a:t>
            </a:r>
            <a:endParaRPr lang="en-IN" sz="2400" dirty="0"/>
          </a:p>
        </p:txBody>
      </p:sp>
      <p:sp>
        <p:nvSpPr>
          <p:cNvPr id="69" name="Rectangle 68"/>
          <p:cNvSpPr/>
          <p:nvPr/>
        </p:nvSpPr>
        <p:spPr>
          <a:xfrm>
            <a:off x="3200384" y="3419775"/>
            <a:ext cx="7581538" cy="461665"/>
          </a:xfrm>
          <a:prstGeom prst="rect">
            <a:avLst/>
          </a:prstGeom>
          <a:ln w="28575">
            <a:solidFill>
              <a:srgbClr val="C00000"/>
            </a:solidFill>
            <a:prstDash val="dashDot"/>
          </a:ln>
        </p:spPr>
        <p:txBody>
          <a:bodyPr wrap="square">
            <a:spAutoFit/>
          </a:bodyPr>
          <a:lstStyle/>
          <a:p>
            <a:pPr lvl="0"/>
            <a:r>
              <a:rPr lang="en-IE" sz="2400" dirty="0" smtClean="0"/>
              <a:t>In what order the action takes place. Examples: first, next</a:t>
            </a:r>
            <a:endParaRPr lang="en-IN" sz="2400" dirty="0"/>
          </a:p>
        </p:txBody>
      </p:sp>
      <p:sp>
        <p:nvSpPr>
          <p:cNvPr id="33" name="TextBox 32"/>
          <p:cNvSpPr txBox="1"/>
          <p:nvPr/>
        </p:nvSpPr>
        <p:spPr>
          <a:xfrm>
            <a:off x="395256" y="1671570"/>
            <a:ext cx="1292662" cy="400110"/>
          </a:xfrm>
          <a:prstGeom prst="rect">
            <a:avLst/>
          </a:prstGeom>
          <a:noFill/>
        </p:spPr>
        <p:txBody>
          <a:bodyPr wrap="none" rtlCol="0">
            <a:spAutoFit/>
          </a:bodyPr>
          <a:lstStyle/>
          <a:p>
            <a:r>
              <a:rPr lang="en-IN" sz="2000" b="1" dirty="0" smtClean="0">
                <a:solidFill>
                  <a:schemeClr val="bg1"/>
                </a:solidFill>
              </a:rPr>
              <a:t>Frequency</a:t>
            </a:r>
            <a:endParaRPr lang="en-US" b="1" dirty="0">
              <a:solidFill>
                <a:schemeClr val="bg1"/>
              </a:solidFill>
            </a:endParaRPr>
          </a:p>
        </p:txBody>
      </p:sp>
      <p:grpSp>
        <p:nvGrpSpPr>
          <p:cNvPr id="75" name="Group 74"/>
          <p:cNvGrpSpPr/>
          <p:nvPr/>
        </p:nvGrpSpPr>
        <p:grpSpPr>
          <a:xfrm>
            <a:off x="304768" y="1257288"/>
            <a:ext cx="2685166" cy="1509885"/>
            <a:chOff x="304768" y="1232456"/>
            <a:chExt cx="2685166" cy="1509885"/>
          </a:xfrm>
        </p:grpSpPr>
        <p:grpSp>
          <p:nvGrpSpPr>
            <p:cNvPr id="36" name="Group 40"/>
            <p:cNvGrpSpPr/>
            <p:nvPr/>
          </p:nvGrpSpPr>
          <p:grpSpPr>
            <a:xfrm>
              <a:off x="304768" y="1232456"/>
              <a:ext cx="2685166" cy="1509885"/>
              <a:chOff x="1617206" y="1089882"/>
              <a:chExt cx="2685166" cy="1509885"/>
            </a:xfrm>
          </p:grpSpPr>
          <p:grpSp>
            <p:nvGrpSpPr>
              <p:cNvPr id="37" name="Group 4"/>
              <p:cNvGrpSpPr/>
              <p:nvPr/>
            </p:nvGrpSpPr>
            <p:grpSpPr>
              <a:xfrm>
                <a:off x="1617206" y="1089882"/>
                <a:ext cx="2469142" cy="1509885"/>
                <a:chOff x="1617206" y="1089882"/>
                <a:chExt cx="2469142" cy="1509885"/>
              </a:xfrm>
            </p:grpSpPr>
            <p:sp>
              <p:nvSpPr>
                <p:cNvPr id="41" name="Minus 40"/>
                <p:cNvSpPr/>
                <p:nvPr/>
              </p:nvSpPr>
              <p:spPr>
                <a:xfrm>
                  <a:off x="2802955" y="1755385"/>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2" name="Hexagon 41"/>
                <p:cNvSpPr/>
                <p:nvPr/>
              </p:nvSpPr>
              <p:spPr>
                <a:xfrm rot="5400000">
                  <a:off x="1546340" y="1160748"/>
                  <a:ext cx="1509885" cy="1368153"/>
                </a:xfrm>
                <a:prstGeom prst="hexagon">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38" name="Group 5"/>
              <p:cNvGrpSpPr/>
              <p:nvPr/>
            </p:nvGrpSpPr>
            <p:grpSpPr>
              <a:xfrm>
                <a:off x="3942332" y="1664804"/>
                <a:ext cx="360040" cy="360040"/>
                <a:chOff x="6051476" y="3242712"/>
                <a:chExt cx="360040" cy="360040"/>
              </a:xfrm>
            </p:grpSpPr>
            <p:sp>
              <p:nvSpPr>
                <p:cNvPr id="39" name="Oval 38">
                  <a:extLst>
                    <a:ext uri="{FF2B5EF4-FFF2-40B4-BE49-F238E27FC236}">
                      <a16:creationId xmlns="" xmlns:a16="http://schemas.microsoft.com/office/drawing/2014/main" id="{3F105D29-5277-40B7-97B2-4D6F9C44D18B}"/>
                    </a:ext>
                  </a:extLst>
                </p:cNvPr>
                <p:cNvSpPr/>
                <p:nvPr/>
              </p:nvSpPr>
              <p:spPr>
                <a:xfrm>
                  <a:off x="6051476" y="3242712"/>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Oval 39"/>
                <p:cNvSpPr/>
                <p:nvPr/>
              </p:nvSpPr>
              <p:spPr>
                <a:xfrm>
                  <a:off x="6139624" y="3333293"/>
                  <a:ext cx="181088" cy="178878"/>
                </a:xfrm>
                <a:prstGeom prst="ellipse">
                  <a:avLst/>
                </a:prstGeom>
                <a:solidFill>
                  <a:srgbClr val="B3D93B"/>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sp>
          <p:nvSpPr>
            <p:cNvPr id="56" name="TextBox 55"/>
            <p:cNvSpPr txBox="1"/>
            <p:nvPr/>
          </p:nvSpPr>
          <p:spPr>
            <a:xfrm>
              <a:off x="304768" y="1709728"/>
              <a:ext cx="1292662" cy="400110"/>
            </a:xfrm>
            <a:prstGeom prst="rect">
              <a:avLst/>
            </a:prstGeom>
            <a:noFill/>
          </p:spPr>
          <p:txBody>
            <a:bodyPr wrap="none" rtlCol="0">
              <a:spAutoFit/>
            </a:bodyPr>
            <a:lstStyle/>
            <a:p>
              <a:r>
                <a:rPr lang="en-IN" sz="2000" b="1" dirty="0" smtClean="0">
                  <a:solidFill>
                    <a:schemeClr val="bg1"/>
                  </a:solidFill>
                </a:rPr>
                <a:t>Frequency</a:t>
              </a:r>
              <a:endParaRPr lang="en-US" sz="2000" b="1" dirty="0">
                <a:solidFill>
                  <a:schemeClr val="bg1"/>
                </a:solidFill>
              </a:endParaRPr>
            </a:p>
          </p:txBody>
        </p:sp>
      </p:grpSp>
      <p:grpSp>
        <p:nvGrpSpPr>
          <p:cNvPr id="59" name="Group 58"/>
          <p:cNvGrpSpPr/>
          <p:nvPr/>
        </p:nvGrpSpPr>
        <p:grpSpPr>
          <a:xfrm>
            <a:off x="304768" y="4543267"/>
            <a:ext cx="2648389" cy="1509885"/>
            <a:chOff x="1617206" y="3708140"/>
            <a:chExt cx="2648389" cy="1509885"/>
          </a:xfrm>
        </p:grpSpPr>
        <p:grpSp>
          <p:nvGrpSpPr>
            <p:cNvPr id="60" name="Group 59"/>
            <p:cNvGrpSpPr/>
            <p:nvPr/>
          </p:nvGrpSpPr>
          <p:grpSpPr>
            <a:xfrm>
              <a:off x="2817394" y="4283165"/>
              <a:ext cx="1448201" cy="360040"/>
              <a:chOff x="4870463" y="4199207"/>
              <a:chExt cx="1448201" cy="360040"/>
            </a:xfrm>
          </p:grpSpPr>
          <p:sp>
            <p:nvSpPr>
              <p:cNvPr id="63" name="Minus 62"/>
              <p:cNvSpPr/>
              <p:nvPr/>
            </p:nvSpPr>
            <p:spPr>
              <a:xfrm>
                <a:off x="4870463" y="4289788"/>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65" name="Group 64"/>
              <p:cNvGrpSpPr/>
              <p:nvPr/>
            </p:nvGrpSpPr>
            <p:grpSpPr>
              <a:xfrm>
                <a:off x="5958624" y="4199207"/>
                <a:ext cx="360040" cy="360040"/>
                <a:chOff x="6051476" y="3266565"/>
                <a:chExt cx="360040" cy="360040"/>
              </a:xfrm>
            </p:grpSpPr>
            <p:sp>
              <p:nvSpPr>
                <p:cNvPr id="71" name="Oval 70">
                  <a:extLst>
                    <a:ext uri="{FF2B5EF4-FFF2-40B4-BE49-F238E27FC236}">
                      <a16:creationId xmlns="" xmlns:a16="http://schemas.microsoft.com/office/drawing/2014/main" id="{3F105D29-5277-40B7-97B2-4D6F9C44D18B}"/>
                    </a:ext>
                  </a:extLst>
                </p:cNvPr>
                <p:cNvSpPr/>
                <p:nvPr/>
              </p:nvSpPr>
              <p:spPr>
                <a:xfrm>
                  <a:off x="6051476" y="3266565"/>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72" name="Oval 71"/>
                <p:cNvSpPr/>
                <p:nvPr/>
              </p:nvSpPr>
              <p:spPr>
                <a:xfrm>
                  <a:off x="6147575" y="3365097"/>
                  <a:ext cx="181088" cy="178878"/>
                </a:xfrm>
                <a:prstGeom prst="ellipse">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sp>
          <p:nvSpPr>
            <p:cNvPr id="61" name="Hexagon 60"/>
            <p:cNvSpPr/>
            <p:nvPr/>
          </p:nvSpPr>
          <p:spPr>
            <a:xfrm rot="5400000">
              <a:off x="1546340" y="3779006"/>
              <a:ext cx="1509885" cy="1368153"/>
            </a:xfrm>
            <a:prstGeom prst="hexagon">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2000" b="1" dirty="0" smtClean="0">
                  <a:solidFill>
                    <a:schemeClr val="bg1"/>
                  </a:solidFill>
                </a:rPr>
                <a:t>Degree</a:t>
              </a:r>
              <a:endParaRPr lang="en-IN" sz="2000" b="1" dirty="0">
                <a:solidFill>
                  <a:schemeClr val="bg1"/>
                </a:solidFill>
              </a:endParaRPr>
            </a:p>
          </p:txBody>
        </p:sp>
      </p:grpSp>
      <p:sp>
        <p:nvSpPr>
          <p:cNvPr id="73" name="Rectangle 72"/>
          <p:cNvSpPr/>
          <p:nvPr/>
        </p:nvSpPr>
        <p:spPr>
          <a:xfrm>
            <a:off x="3189643" y="4876808"/>
            <a:ext cx="7581538" cy="830997"/>
          </a:xfrm>
          <a:prstGeom prst="rect">
            <a:avLst/>
          </a:prstGeom>
          <a:ln w="28575">
            <a:solidFill>
              <a:schemeClr val="accent6">
                <a:lumMod val="75000"/>
              </a:schemeClr>
            </a:solidFill>
            <a:prstDash val="dashDot"/>
          </a:ln>
        </p:spPr>
        <p:txBody>
          <a:bodyPr wrap="square">
            <a:spAutoFit/>
          </a:bodyPr>
          <a:lstStyle/>
          <a:p>
            <a:r>
              <a:rPr lang="en-IN" sz="2400" dirty="0" smtClean="0"/>
              <a:t>To which extent the action is performed. </a:t>
            </a:r>
            <a:r>
              <a:rPr lang="en-IN" sz="2400" dirty="0" smtClean="0"/>
              <a:t>Examples: </a:t>
            </a:r>
            <a:r>
              <a:rPr lang="en-IN" sz="2400" dirty="0" smtClean="0"/>
              <a:t>nearly,  hardly</a:t>
            </a:r>
            <a:endParaRPr lang="en-IN" sz="2400" dirty="0"/>
          </a:p>
        </p:txBody>
      </p:sp>
      <p:grpSp>
        <p:nvGrpSpPr>
          <p:cNvPr id="76" name="Group 75"/>
          <p:cNvGrpSpPr/>
          <p:nvPr/>
        </p:nvGrpSpPr>
        <p:grpSpPr>
          <a:xfrm>
            <a:off x="304768" y="2900278"/>
            <a:ext cx="2622418" cy="1509885"/>
            <a:chOff x="304768" y="2733507"/>
            <a:chExt cx="2622418" cy="1509885"/>
          </a:xfrm>
        </p:grpSpPr>
        <p:grpSp>
          <p:nvGrpSpPr>
            <p:cNvPr id="43" name="Group 49"/>
            <p:cNvGrpSpPr/>
            <p:nvPr/>
          </p:nvGrpSpPr>
          <p:grpSpPr>
            <a:xfrm>
              <a:off x="304768" y="2733507"/>
              <a:ext cx="2622418" cy="1509885"/>
              <a:chOff x="1617206" y="2434883"/>
              <a:chExt cx="2622418" cy="1509885"/>
            </a:xfrm>
          </p:grpSpPr>
          <p:grpSp>
            <p:nvGrpSpPr>
              <p:cNvPr id="47" name="Group 50"/>
              <p:cNvGrpSpPr/>
              <p:nvPr/>
            </p:nvGrpSpPr>
            <p:grpSpPr>
              <a:xfrm>
                <a:off x="2791423" y="2994799"/>
                <a:ext cx="1448201" cy="360040"/>
                <a:chOff x="4870463" y="4238962"/>
                <a:chExt cx="1448201" cy="360040"/>
              </a:xfrm>
            </p:grpSpPr>
            <p:sp>
              <p:nvSpPr>
                <p:cNvPr id="50" name="Minus 49"/>
                <p:cNvSpPr/>
                <p:nvPr/>
              </p:nvSpPr>
              <p:spPr>
                <a:xfrm>
                  <a:off x="4870463" y="4329543"/>
                  <a:ext cx="1283393" cy="178878"/>
                </a:xfrm>
                <a:prstGeom prst="mathMinus">
                  <a:avLst/>
                </a:prstGeom>
                <a:solidFill>
                  <a:schemeClr val="bg1">
                    <a:lumMod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51" name="Group 55"/>
                <p:cNvGrpSpPr/>
                <p:nvPr/>
              </p:nvGrpSpPr>
              <p:grpSpPr>
                <a:xfrm>
                  <a:off x="5958624" y="4238962"/>
                  <a:ext cx="360040" cy="360040"/>
                  <a:chOff x="6051476" y="3306320"/>
                  <a:chExt cx="360040" cy="360040"/>
                </a:xfrm>
              </p:grpSpPr>
              <p:sp>
                <p:nvSpPr>
                  <p:cNvPr id="52" name="Oval 51">
                    <a:extLst>
                      <a:ext uri="{FF2B5EF4-FFF2-40B4-BE49-F238E27FC236}">
                        <a16:creationId xmlns="" xmlns:a16="http://schemas.microsoft.com/office/drawing/2014/main" id="{3F105D29-5277-40B7-97B2-4D6F9C44D18B}"/>
                      </a:ext>
                    </a:extLst>
                  </p:cNvPr>
                  <p:cNvSpPr/>
                  <p:nvPr/>
                </p:nvSpPr>
                <p:spPr>
                  <a:xfrm>
                    <a:off x="6051476" y="3306320"/>
                    <a:ext cx="360040" cy="36004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Oval 53"/>
                  <p:cNvSpPr/>
                  <p:nvPr/>
                </p:nvSpPr>
                <p:spPr>
                  <a:xfrm>
                    <a:off x="6139624" y="3388950"/>
                    <a:ext cx="181088" cy="178878"/>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sp>
            <p:nvSpPr>
              <p:cNvPr id="49" name="Hexagon 48"/>
              <p:cNvSpPr/>
              <p:nvPr/>
            </p:nvSpPr>
            <p:spPr>
              <a:xfrm rot="5400000">
                <a:off x="1546340" y="2505749"/>
                <a:ext cx="1509885" cy="1368153"/>
              </a:xfrm>
              <a:prstGeom prst="hexagon">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IN" sz="2000" dirty="0"/>
              </a:p>
            </p:txBody>
          </p:sp>
        </p:grpSp>
        <p:sp>
          <p:nvSpPr>
            <p:cNvPr id="74" name="TextBox 73"/>
            <p:cNvSpPr txBox="1"/>
            <p:nvPr/>
          </p:nvSpPr>
          <p:spPr>
            <a:xfrm>
              <a:off x="354600" y="3248024"/>
              <a:ext cx="1217000" cy="400110"/>
            </a:xfrm>
            <a:prstGeom prst="rect">
              <a:avLst/>
            </a:prstGeom>
            <a:noFill/>
          </p:spPr>
          <p:txBody>
            <a:bodyPr wrap="none" rtlCol="0">
              <a:spAutoFit/>
            </a:bodyPr>
            <a:lstStyle/>
            <a:p>
              <a:r>
                <a:rPr lang="en-IN" sz="2000" b="1" dirty="0" smtClean="0">
                  <a:solidFill>
                    <a:schemeClr val="bg1"/>
                  </a:solidFill>
                </a:rPr>
                <a:t>Sequence</a:t>
              </a:r>
              <a:endParaRPr lang="en-US" sz="2000" b="1"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ppt_x</p:attrName>
                                        </p:attrNameLst>
                                      </p:cBhvr>
                                      <p:tavLst>
                                        <p:tav tm="0">
                                          <p:val>
                                            <p:strVal val="#ppt_x-#ppt_w/2"/>
                                          </p:val>
                                        </p:tav>
                                        <p:tav tm="100000">
                                          <p:val>
                                            <p:strVal val="#ppt_x"/>
                                          </p:val>
                                        </p:tav>
                                      </p:tavLst>
                                    </p:anim>
                                    <p:anim calcmode="lin" valueType="num">
                                      <p:cBhvr>
                                        <p:cTn id="8" dur="1000" fill="hold"/>
                                        <p:tgtEl>
                                          <p:spTgt spid="75"/>
                                        </p:tgtEl>
                                        <p:attrNameLst>
                                          <p:attrName>ppt_y</p:attrName>
                                        </p:attrNameLst>
                                      </p:cBhvr>
                                      <p:tavLst>
                                        <p:tav tm="0">
                                          <p:val>
                                            <p:strVal val="#ppt_y"/>
                                          </p:val>
                                        </p:tav>
                                        <p:tav tm="100000">
                                          <p:val>
                                            <p:strVal val="#ppt_y"/>
                                          </p:val>
                                        </p:tav>
                                      </p:tavLst>
                                    </p:anim>
                                    <p:anim calcmode="lin" valueType="num">
                                      <p:cBhvr>
                                        <p:cTn id="9" dur="1000" fill="hold"/>
                                        <p:tgtEl>
                                          <p:spTgt spid="75"/>
                                        </p:tgtEl>
                                        <p:attrNameLst>
                                          <p:attrName>ppt_w</p:attrName>
                                        </p:attrNameLst>
                                      </p:cBhvr>
                                      <p:tavLst>
                                        <p:tav tm="0">
                                          <p:val>
                                            <p:fltVal val="0"/>
                                          </p:val>
                                        </p:tav>
                                        <p:tav tm="100000">
                                          <p:val>
                                            <p:strVal val="#ppt_w"/>
                                          </p:val>
                                        </p:tav>
                                      </p:tavLst>
                                    </p:anim>
                                    <p:anim calcmode="lin" valueType="num">
                                      <p:cBhvr>
                                        <p:cTn id="10" dur="1000" fill="hold"/>
                                        <p:tgtEl>
                                          <p:spTgt spid="75"/>
                                        </p:tgtEl>
                                        <p:attrNameLst>
                                          <p:attrName>ppt_h</p:attrName>
                                        </p:attrNameLst>
                                      </p:cBhvr>
                                      <p:tavLst>
                                        <p:tav tm="0">
                                          <p:val>
                                            <p:strVal val="#ppt_h"/>
                                          </p:val>
                                        </p:tav>
                                        <p:tav tm="100000">
                                          <p:val>
                                            <p:strVal val="#ppt_h"/>
                                          </p:val>
                                        </p:tav>
                                      </p:tavLst>
                                    </p:anim>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68"/>
                                        </p:tgtEl>
                                        <p:attrNameLst>
                                          <p:attrName>style.visibility</p:attrName>
                                        </p:attrNameLst>
                                      </p:cBhvr>
                                      <p:to>
                                        <p:strVal val="visible"/>
                                      </p:to>
                                    </p:set>
                                    <p:animEffect transition="in" filter="wipe(left)">
                                      <p:cBhvr>
                                        <p:cTn id="14" dur="1000"/>
                                        <p:tgtEl>
                                          <p:spTgt spid="68"/>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8"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anim calcmode="lin" valueType="num">
                                      <p:cBhvr>
                                        <p:cTn id="19" dur="1000" fill="hold"/>
                                        <p:tgtEl>
                                          <p:spTgt spid="76"/>
                                        </p:tgtEl>
                                        <p:attrNameLst>
                                          <p:attrName>ppt_x</p:attrName>
                                        </p:attrNameLst>
                                      </p:cBhvr>
                                      <p:tavLst>
                                        <p:tav tm="0">
                                          <p:val>
                                            <p:strVal val="#ppt_x-#ppt_w/2"/>
                                          </p:val>
                                        </p:tav>
                                        <p:tav tm="100000">
                                          <p:val>
                                            <p:strVal val="#ppt_x"/>
                                          </p:val>
                                        </p:tav>
                                      </p:tavLst>
                                    </p:anim>
                                    <p:anim calcmode="lin" valueType="num">
                                      <p:cBhvr>
                                        <p:cTn id="20" dur="1000" fill="hold"/>
                                        <p:tgtEl>
                                          <p:spTgt spid="76"/>
                                        </p:tgtEl>
                                        <p:attrNameLst>
                                          <p:attrName>ppt_y</p:attrName>
                                        </p:attrNameLst>
                                      </p:cBhvr>
                                      <p:tavLst>
                                        <p:tav tm="0">
                                          <p:val>
                                            <p:strVal val="#ppt_y"/>
                                          </p:val>
                                        </p:tav>
                                        <p:tav tm="100000">
                                          <p:val>
                                            <p:strVal val="#ppt_y"/>
                                          </p:val>
                                        </p:tav>
                                      </p:tavLst>
                                    </p:anim>
                                    <p:anim calcmode="lin" valueType="num">
                                      <p:cBhvr>
                                        <p:cTn id="21" dur="1000" fill="hold"/>
                                        <p:tgtEl>
                                          <p:spTgt spid="76"/>
                                        </p:tgtEl>
                                        <p:attrNameLst>
                                          <p:attrName>ppt_w</p:attrName>
                                        </p:attrNameLst>
                                      </p:cBhvr>
                                      <p:tavLst>
                                        <p:tav tm="0">
                                          <p:val>
                                            <p:fltVal val="0"/>
                                          </p:val>
                                        </p:tav>
                                        <p:tav tm="100000">
                                          <p:val>
                                            <p:strVal val="#ppt_w"/>
                                          </p:val>
                                        </p:tav>
                                      </p:tavLst>
                                    </p:anim>
                                    <p:anim calcmode="lin" valueType="num">
                                      <p:cBhvr>
                                        <p:cTn id="22" dur="1000" fill="hold"/>
                                        <p:tgtEl>
                                          <p:spTgt spid="76"/>
                                        </p:tgtEl>
                                        <p:attrNameLst>
                                          <p:attrName>ppt_h</p:attrName>
                                        </p:attrNameLst>
                                      </p:cBhvr>
                                      <p:tavLst>
                                        <p:tav tm="0">
                                          <p:val>
                                            <p:strVal val="#ppt_h"/>
                                          </p:val>
                                        </p:tav>
                                        <p:tav tm="100000">
                                          <p:val>
                                            <p:strVal val="#ppt_h"/>
                                          </p:val>
                                        </p:tav>
                                      </p:tavLst>
                                    </p:anim>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wipe(left)">
                                      <p:cBhvr>
                                        <p:cTn id="26" dur="1000"/>
                                        <p:tgtEl>
                                          <p:spTgt spid="69"/>
                                        </p:tgtEl>
                                      </p:cBhvr>
                                    </p:animEffect>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nodeType="clickEffect">
                                  <p:stCondLst>
                                    <p:cond delay="0"/>
                                  </p:stCondLst>
                                  <p:childTnLst>
                                    <p:set>
                                      <p:cBhvr>
                                        <p:cTn id="30" dur="1" fill="hold">
                                          <p:stCondLst>
                                            <p:cond delay="0"/>
                                          </p:stCondLst>
                                        </p:cTn>
                                        <p:tgtEl>
                                          <p:spTgt spid="59"/>
                                        </p:tgtEl>
                                        <p:attrNameLst>
                                          <p:attrName>style.visibility</p:attrName>
                                        </p:attrNameLst>
                                      </p:cBhvr>
                                      <p:to>
                                        <p:strVal val="visible"/>
                                      </p:to>
                                    </p:set>
                                    <p:anim calcmode="lin" valueType="num">
                                      <p:cBhvr>
                                        <p:cTn id="31" dur="1000" fill="hold"/>
                                        <p:tgtEl>
                                          <p:spTgt spid="59"/>
                                        </p:tgtEl>
                                        <p:attrNameLst>
                                          <p:attrName>ppt_x</p:attrName>
                                        </p:attrNameLst>
                                      </p:cBhvr>
                                      <p:tavLst>
                                        <p:tav tm="0">
                                          <p:val>
                                            <p:strVal val="#ppt_x-#ppt_w/2"/>
                                          </p:val>
                                        </p:tav>
                                        <p:tav tm="100000">
                                          <p:val>
                                            <p:strVal val="#ppt_x"/>
                                          </p:val>
                                        </p:tav>
                                      </p:tavLst>
                                    </p:anim>
                                    <p:anim calcmode="lin" valueType="num">
                                      <p:cBhvr>
                                        <p:cTn id="32" dur="1000" fill="hold"/>
                                        <p:tgtEl>
                                          <p:spTgt spid="59"/>
                                        </p:tgtEl>
                                        <p:attrNameLst>
                                          <p:attrName>ppt_y</p:attrName>
                                        </p:attrNameLst>
                                      </p:cBhvr>
                                      <p:tavLst>
                                        <p:tav tm="0">
                                          <p:val>
                                            <p:strVal val="#ppt_y"/>
                                          </p:val>
                                        </p:tav>
                                        <p:tav tm="100000">
                                          <p:val>
                                            <p:strVal val="#ppt_y"/>
                                          </p:val>
                                        </p:tav>
                                      </p:tavLst>
                                    </p:anim>
                                    <p:anim calcmode="lin" valueType="num">
                                      <p:cBhvr>
                                        <p:cTn id="33" dur="1000" fill="hold"/>
                                        <p:tgtEl>
                                          <p:spTgt spid="59"/>
                                        </p:tgtEl>
                                        <p:attrNameLst>
                                          <p:attrName>ppt_w</p:attrName>
                                        </p:attrNameLst>
                                      </p:cBhvr>
                                      <p:tavLst>
                                        <p:tav tm="0">
                                          <p:val>
                                            <p:fltVal val="0"/>
                                          </p:val>
                                        </p:tav>
                                        <p:tav tm="100000">
                                          <p:val>
                                            <p:strVal val="#ppt_w"/>
                                          </p:val>
                                        </p:tav>
                                      </p:tavLst>
                                    </p:anim>
                                    <p:anim calcmode="lin" valueType="num">
                                      <p:cBhvr>
                                        <p:cTn id="34" dur="1000" fill="hold"/>
                                        <p:tgtEl>
                                          <p:spTgt spid="59"/>
                                        </p:tgtEl>
                                        <p:attrNameLst>
                                          <p:attrName>ppt_h</p:attrName>
                                        </p:attrNameLst>
                                      </p:cBhvr>
                                      <p:tavLst>
                                        <p:tav tm="0">
                                          <p:val>
                                            <p:strVal val="#ppt_h"/>
                                          </p:val>
                                        </p:tav>
                                        <p:tav tm="100000">
                                          <p:val>
                                            <p:strVal val="#ppt_h"/>
                                          </p:val>
                                        </p:tav>
                                      </p:tavLst>
                                    </p:anim>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73"/>
                                        </p:tgtEl>
                                        <p:attrNameLst>
                                          <p:attrName>style.visibility</p:attrName>
                                        </p:attrNameLst>
                                      </p:cBhvr>
                                      <p:to>
                                        <p:strVal val="visible"/>
                                      </p:to>
                                    </p:set>
                                    <p:animEffect transition="in" filter="wipe(left)">
                                      <p:cBhvr>
                                        <p:cTn id="38" dur="1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xmlns="" id="{B00E2BD6-6C09-4DCA-9091-FA7A9F2C8FEB}"/>
              </a:ext>
            </a:extLst>
          </p:cNvPr>
          <p:cNvGraphicFramePr>
            <a:graphicFrameLocks noGrp="1"/>
          </p:cNvGraphicFramePr>
          <p:nvPr>
            <p:extLst>
              <p:ext uri="{D42A27DB-BD31-4B8C-83A1-F6EECF244321}">
                <p14:modId xmlns:p14="http://schemas.microsoft.com/office/powerpoint/2010/main" xmlns="" val="3895149742"/>
              </p:ext>
            </p:extLst>
          </p:nvPr>
        </p:nvGraphicFramePr>
        <p:xfrm>
          <a:off x="1127448" y="700345"/>
          <a:ext cx="9937104" cy="4127271"/>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xmlns="" val="20000"/>
                    </a:ext>
                  </a:extLst>
                </a:gridCol>
                <a:gridCol w="1485922">
                  <a:extLst>
                    <a:ext uri="{9D8B030D-6E8A-4147-A177-3AD203B41FA5}">
                      <a16:colId xmlns:a16="http://schemas.microsoft.com/office/drawing/2014/main" xmlns="" val="20001"/>
                    </a:ext>
                  </a:extLst>
                </a:gridCol>
                <a:gridCol w="7522480">
                  <a:extLst>
                    <a:ext uri="{9D8B030D-6E8A-4147-A177-3AD203B41FA5}">
                      <a16:colId xmlns:a16="http://schemas.microsoft.com/office/drawing/2014/main" xmlns=""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xmlns=""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rtl="0"/>
                      <a:r>
                        <a:rPr lang="en-IN" sz="900" b="0" i="0" u="none" strike="noStrike" kern="1200" dirty="0" smtClean="0">
                          <a:solidFill>
                            <a:schemeClr val="tx1"/>
                          </a:solidFill>
                          <a:latin typeface="+mn-lt"/>
                          <a:ea typeface="+mn-ea"/>
                          <a:cs typeface="+mn-cs"/>
                        </a:rPr>
                        <a:t>1. Drinking: https://pixabay.com/photos/poor-boy-cute-village-boy-child-4133642/</a:t>
                      </a:r>
                    </a:p>
                    <a:p>
                      <a:pPr rtl="0"/>
                      <a:r>
                        <a:rPr lang="en-IN" sz="900" b="0" i="0" u="none" strike="noStrike" kern="1200" dirty="0" smtClean="0">
                          <a:solidFill>
                            <a:schemeClr val="tx1"/>
                          </a:solidFill>
                          <a:latin typeface="+mn-lt"/>
                          <a:ea typeface="+mn-ea"/>
                          <a:cs typeface="+mn-cs"/>
                        </a:rPr>
                        <a:t>2. Running: https://pixabay.com/photos/children-kids-running-young-girl-5559749/</a:t>
                      </a:r>
                      <a:endParaRPr lang="en-IN" sz="900" dirty="0" smtClean="0"/>
                    </a:p>
                    <a:p>
                      <a:endParaRPr lang="en-IN" sz="900" dirty="0"/>
                    </a:p>
                  </a:txBody>
                  <a:tcPr/>
                </a:tc>
                <a:extLst>
                  <a:ext uri="{0D108BD9-81ED-4DB2-BD59-A6C34878D82A}">
                    <a16:rowId xmlns:a16="http://schemas.microsoft.com/office/drawing/2014/main" xmlns="" val="10001"/>
                  </a:ext>
                </a:extLst>
              </a:tr>
              <a:tr h="389313">
                <a:tc>
                  <a:txBody>
                    <a:bodyPr/>
                    <a:lstStyle/>
                    <a:p>
                      <a:r>
                        <a:rPr lang="en-IN" sz="900" dirty="0" smtClean="0"/>
                        <a:t>2</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  Boy with placard:</a:t>
                      </a:r>
                      <a:r>
                        <a:rPr lang="en-IN" sz="900" b="0" i="0" u="none" strike="noStrike" kern="1200" baseline="0" dirty="0" smtClean="0">
                          <a:solidFill>
                            <a:schemeClr val="tx1"/>
                          </a:solidFill>
                          <a:latin typeface="+mn-lt"/>
                          <a:ea typeface="+mn-ea"/>
                          <a:cs typeface="+mn-cs"/>
                        </a:rPr>
                        <a:t> https://pixabay.com/vectors/man-person-alert-billboard-placard-160602/</a:t>
                      </a:r>
                      <a:endParaRPr lang="en-IN" sz="900" b="0" i="0" u="none" strike="noStrike" kern="1200" dirty="0" smtClean="0">
                        <a:solidFill>
                          <a:schemeClr val="tx1"/>
                        </a:solidFill>
                        <a:latin typeface="+mn-lt"/>
                        <a:ea typeface="+mn-ea"/>
                        <a:cs typeface="+mn-cs"/>
                      </a:endParaRPr>
                    </a:p>
                    <a:p>
                      <a:endParaRPr lang="en-IN" sz="900" dirty="0" smtClean="0"/>
                    </a:p>
                    <a:p>
                      <a:endParaRPr lang="en-IN" sz="900" dirty="0"/>
                    </a:p>
                  </a:txBody>
                  <a:tcPr/>
                </a:tc>
                <a:extLst>
                  <a:ext uri="{0D108BD9-81ED-4DB2-BD59-A6C34878D82A}">
                    <a16:rowId xmlns:a16="http://schemas.microsoft.com/office/drawing/2014/main" xmlns=""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9"/>
                  </a:ext>
                </a:extLst>
              </a:tr>
            </a:tbl>
          </a:graphicData>
        </a:graphic>
      </p:graphicFrame>
      <p:pic>
        <p:nvPicPr>
          <p:cNvPr id="5" name="Picture 2" descr="Children, Kids, Running, Young Girl"/>
          <p:cNvPicPr>
            <a:picLocks noChangeAspect="1" noChangeArrowheads="1"/>
          </p:cNvPicPr>
          <p:nvPr/>
        </p:nvPicPr>
        <p:blipFill>
          <a:blip r:embed="rId3" cstate="print"/>
          <a:srcRect/>
          <a:stretch>
            <a:fillRect/>
          </a:stretch>
        </p:blipFill>
        <p:spPr bwMode="auto">
          <a:xfrm>
            <a:off x="3019408" y="1166800"/>
            <a:ext cx="252000" cy="168000"/>
          </a:xfrm>
          <a:prstGeom prst="rect">
            <a:avLst/>
          </a:prstGeom>
          <a:ln>
            <a:noFill/>
          </a:ln>
          <a:effectLst/>
        </p:spPr>
      </p:pic>
      <p:pic>
        <p:nvPicPr>
          <p:cNvPr id="6" name="Picture 6" descr="Poor Boy, Cute, Village Boy, Child"/>
          <p:cNvPicPr>
            <a:picLocks noChangeAspect="1" noChangeArrowheads="1"/>
          </p:cNvPicPr>
          <p:nvPr/>
        </p:nvPicPr>
        <p:blipFill>
          <a:blip r:embed="rId4" cstate="print"/>
          <a:srcRect/>
          <a:stretch>
            <a:fillRect/>
          </a:stretch>
        </p:blipFill>
        <p:spPr bwMode="auto">
          <a:xfrm>
            <a:off x="2295504" y="1166800"/>
            <a:ext cx="252000" cy="168000"/>
          </a:xfrm>
          <a:prstGeom prst="rect">
            <a:avLst/>
          </a:prstGeom>
          <a:ln>
            <a:noFill/>
          </a:ln>
          <a:effectLst/>
        </p:spPr>
      </p:pic>
      <p:pic>
        <p:nvPicPr>
          <p:cNvPr id="8" name="Picture 2" descr="Man, Person, Alert, Billboard, Placard">
            <a:extLst>
              <a:ext uri="{FF2B5EF4-FFF2-40B4-BE49-F238E27FC236}">
                <a16:creationId xmlns:a16="http://schemas.microsoft.com/office/drawing/2014/main" xmlns="" id="{E127A1A7-41DE-49AD-BD85-DEDEB8A379D1}"/>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566968" y="1709728"/>
            <a:ext cx="252000" cy="25367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568</TotalTime>
  <Words>263</Words>
  <Application>Microsoft Office PowerPoint</Application>
  <PresentationFormat>Custom</PresentationFormat>
  <Paragraphs>49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DD</vt:lpstr>
      <vt:lpstr>Adverbs-The Enhancers</vt:lpstr>
      <vt:lpstr>Adverbs</vt:lpstr>
      <vt:lpstr>Adverbs</vt:lpstr>
      <vt:lpstr>More Adverbs</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70</cp:revision>
  <dcterms:created xsi:type="dcterms:W3CDTF">2020-08-28T09:38:22Z</dcterms:created>
  <dcterms:modified xsi:type="dcterms:W3CDTF">2022-09-06T09:13:54Z</dcterms:modified>
</cp:coreProperties>
</file>