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1" r:id="rId4"/>
    <p:sldId id="263" r:id="rId5"/>
    <p:sldId id="262"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39464" autoAdjust="0"/>
  </p:normalViewPr>
  <p:slideViewPr>
    <p:cSldViewPr>
      <p:cViewPr varScale="1">
        <p:scale>
          <a:sx n="51" d="100"/>
          <a:sy n="51" d="100"/>
        </p:scale>
        <p:origin x="-475" y="-77"/>
      </p:cViewPr>
      <p:guideLst>
        <p:guide orient="horz" pos="2160"/>
        <p:guide pos="3840"/>
      </p:guideLst>
    </p:cSldViewPr>
  </p:slideViewPr>
  <p:notesTextViewPr>
    <p:cViewPr>
      <p:scale>
        <a:sx n="100" d="100"/>
        <a:sy n="100" d="100"/>
      </p:scale>
      <p:origin x="0" y="0"/>
    </p:cViewPr>
  </p:notesText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87EEE-33CA-4F89-87C8-0601196FB639}" type="datetimeFigureOut">
              <a:rPr lang="en-US" smtClean="0"/>
              <a:pPr/>
              <a:t>9/2/2022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39D27-0626-4BC0-A8BA-864E2E770FD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rtl="0"/>
            <a:r>
              <a:rPr lang="en-IN" sz="1200" b="0" i="0" u="none" strike="noStrike" kern="1200" dirty="0" smtClean="0">
                <a:solidFill>
                  <a:schemeClr val="tx1"/>
                </a:solidFill>
                <a:latin typeface="+mn-lt"/>
                <a:ea typeface="+mn-ea"/>
                <a:cs typeface="+mn-cs"/>
              </a:rPr>
              <a:t>1. Children: https://pixabay.com/photos/children-kindergarten-school-7339441/</a:t>
            </a:r>
            <a:endParaRPr lang="en-IN" b="0" dirty="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–5 sentences for 5 </a:t>
            </a:r>
            <a:r>
              <a:rPr lang="en-IN" sz="1200" b="0" i="0" u="none" strike="noStrike" kern="1200" dirty="0" err="1" smtClean="0">
                <a:solidFill>
                  <a:schemeClr val="tx1"/>
                </a:solidFill>
                <a:latin typeface="+mn-lt"/>
                <a:ea typeface="+mn-ea"/>
                <a:cs typeface="+mn-cs"/>
              </a:rPr>
              <a:t>teams.The</a:t>
            </a:r>
            <a:r>
              <a:rPr lang="en-IN" sz="1200" b="0" i="0" u="none" strike="noStrike" kern="1200" dirty="0" smtClean="0">
                <a:solidFill>
                  <a:schemeClr val="tx1"/>
                </a:solidFill>
                <a:latin typeface="+mn-lt"/>
                <a:ea typeface="+mn-ea"/>
                <a:cs typeface="+mn-cs"/>
              </a:rPr>
              <a:t> teacher has to </a:t>
            </a:r>
            <a:r>
              <a:rPr lang="en-IN" sz="1200" b="1" i="0" u="none" strike="noStrike" kern="1200" dirty="0" smtClean="0">
                <a:solidFill>
                  <a:schemeClr val="tx1"/>
                </a:solidFill>
                <a:latin typeface="+mn-lt"/>
                <a:ea typeface="+mn-ea"/>
                <a:cs typeface="+mn-cs"/>
              </a:rPr>
              <a:t>click</a:t>
            </a:r>
            <a:r>
              <a:rPr lang="en-IN" sz="1200" b="1" i="0" u="none" strike="noStrike" kern="1200" baseline="0" dirty="0" smtClean="0">
                <a:solidFill>
                  <a:schemeClr val="tx1"/>
                </a:solidFill>
                <a:latin typeface="+mn-lt"/>
                <a:ea typeface="+mn-ea"/>
                <a:cs typeface="+mn-cs"/>
              </a:rPr>
              <a:t> for both the question and the answer</a:t>
            </a:r>
            <a:r>
              <a:rPr lang="en-IN" sz="1200" b="0" i="0" u="none" strike="noStrike" kern="1200" baseline="0" dirty="0" smtClean="0">
                <a:solidFill>
                  <a:schemeClr val="tx1"/>
                </a:solidFill>
                <a:latin typeface="+mn-lt"/>
                <a:ea typeface="+mn-ea"/>
                <a:cs typeface="+mn-cs"/>
              </a:rPr>
              <a: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smtClean="0">
                <a:solidFill>
                  <a:schemeClr val="tx1"/>
                </a:solidFill>
                <a:latin typeface="+mn-lt"/>
                <a:ea typeface="+mn-ea"/>
                <a:cs typeface="+mn-cs"/>
              </a:rPr>
              <a:t>Rain: https://pixabay.com/illustrations/rain-children-joy-pleasure-summer-4363454/</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smtClean="0">
                <a:solidFill>
                  <a:schemeClr val="tx1"/>
                </a:solidFill>
                <a:latin typeface="+mn-lt"/>
                <a:ea typeface="+mn-ea"/>
                <a:cs typeface="+mn-cs"/>
              </a:rPr>
              <a:t>2.</a:t>
            </a:r>
            <a:r>
              <a:rPr lang="en-IN" sz="1200" b="0" i="0" u="none" strike="noStrike" kern="1200" baseline="0" dirty="0" smtClean="0">
                <a:solidFill>
                  <a:schemeClr val="tx1"/>
                </a:solidFill>
                <a:latin typeface="+mn-lt"/>
                <a:ea typeface="+mn-ea"/>
                <a:cs typeface="+mn-cs"/>
              </a:rPr>
              <a:t>  Friends: </a:t>
            </a:r>
            <a:r>
              <a:rPr lang="en-IN" sz="1200" kern="1200" dirty="0" smtClean="0">
                <a:solidFill>
                  <a:schemeClr val="tx1"/>
                </a:solidFill>
                <a:latin typeface="+mn-lt"/>
                <a:ea typeface="+mn-ea"/>
                <a:cs typeface="+mn-cs"/>
              </a:rPr>
              <a:t>Children: https://pixabay.com/photos/school-children-classroom-school-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                7047131/</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smtClean="0">
                <a:solidFill>
                  <a:schemeClr val="tx1"/>
                </a:solidFill>
                <a:latin typeface="+mn-lt"/>
                <a:ea typeface="+mn-ea"/>
                <a:cs typeface="+mn-cs"/>
              </a:rPr>
              <a:t>3.  Books: https://pixabay.com/photos/library-books-read-bookstore-4317851/</a:t>
            </a:r>
            <a:endParaRPr lang="en-I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0" i="0" u="none" strike="noStrike" kern="1200" dirty="0" smtClean="0">
              <a:solidFill>
                <a:schemeClr val="tx1"/>
              </a:solidFill>
              <a:latin typeface="+mn-lt"/>
              <a:ea typeface="+mn-ea"/>
              <a:cs typeface="+mn-cs"/>
            </a:endParaRPr>
          </a:p>
          <a:p>
            <a:pPr marL="228600" indent="-228600" rtl="0">
              <a:buAutoNum type="arabicPeriod"/>
            </a:pP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E39D27-0626-4BC0-A8BA-864E2E770FDA}"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smtClean="0">
                <a:solidFill>
                  <a:schemeClr val="tx1"/>
                </a:solidFill>
                <a:latin typeface="+mn-lt"/>
                <a:ea typeface="+mn-ea"/>
                <a:cs typeface="+mn-cs"/>
              </a:rPr>
              <a:t>1. Teacher: SSSVV Gallery</a:t>
            </a:r>
            <a:r>
              <a:rPr lang="en-IN" sz="1200" b="0" i="0" u="none" strike="noStrike" kern="1200" baseline="0" dirty="0" smtClean="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 Key word teacher , mother)</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a:t>
            </a:r>
            <a:r>
              <a:rPr lang="en-IN" baseline="0" dirty="0" smtClean="0"/>
              <a:t>  </a:t>
            </a:r>
            <a:r>
              <a:rPr lang="en-IN" dirty="0" smtClean="0"/>
              <a:t>Boy:</a:t>
            </a:r>
            <a:r>
              <a:rPr lang="en-IN" baseline="0" dirty="0" smtClean="0"/>
              <a:t> https://www.freepik.com/free-vector/set-happy-children-different-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           actions_5874504.htm (</a:t>
            </a:r>
            <a:r>
              <a:rPr lang="en-IN" baseline="0" dirty="0" err="1" smtClean="0"/>
              <a:t>Attribution:brgfx</a:t>
            </a:r>
            <a:r>
              <a:rPr lang="en-IN"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startAt="3"/>
              <a:tabLst/>
              <a:defRPr/>
            </a:pPr>
            <a:r>
              <a:rPr lang="en-IN" sz="1200" kern="1200" dirty="0" smtClean="0">
                <a:solidFill>
                  <a:schemeClr val="tx1"/>
                </a:solidFill>
                <a:latin typeface="+mn-lt"/>
                <a:ea typeface="+mn-ea"/>
                <a:cs typeface="+mn-cs"/>
              </a:rPr>
              <a:t>Brush: </a:t>
            </a:r>
            <a:r>
              <a:rPr lang="en-IN" sz="1200" b="0" i="0" u="none" strike="noStrike" kern="1200" dirty="0" smtClean="0">
                <a:solidFill>
                  <a:schemeClr val="tx1"/>
                </a:solidFill>
                <a:latin typeface="+mn-lt"/>
                <a:ea typeface="+mn-ea"/>
                <a:cs typeface="+mn-cs"/>
              </a:rPr>
              <a:t>https://youtu.be/lLB1NtbMTls?t=128 (Attribution: </a:t>
            </a:r>
            <a:r>
              <a:rPr lang="en-IN" sz="1200" b="0" i="0" u="none" strike="noStrike" kern="1200" dirty="0" err="1" smtClean="0">
                <a:solidFill>
                  <a:schemeClr val="tx1"/>
                </a:solidFill>
                <a:latin typeface="+mn-lt"/>
                <a:ea typeface="+mn-ea"/>
                <a:cs typeface="+mn-cs"/>
              </a:rPr>
              <a:t>TicTacLearn</a:t>
            </a:r>
            <a:r>
              <a:rPr lang="en-IN" sz="1200" b="0" i="0" u="none" strike="noStrike" kern="1200" dirty="0" smtClean="0">
                <a:solidFill>
                  <a:schemeClr val="tx1"/>
                </a:solidFill>
                <a:latin typeface="+mn-lt"/>
                <a:ea typeface="+mn-ea"/>
                <a:cs typeface="+mn-cs"/>
              </a:rPr>
              <a:t> English)</a:t>
            </a:r>
          </a:p>
          <a:p>
            <a:pPr marL="228600" marR="0" indent="-228600" algn="l" defTabSz="914400" rtl="0" eaLnBrk="1" fontAlgn="auto" latinLnBrk="0" hangingPunct="1">
              <a:lnSpc>
                <a:spcPct val="100000"/>
              </a:lnSpc>
              <a:spcBef>
                <a:spcPts val="0"/>
              </a:spcBef>
              <a:spcAft>
                <a:spcPts val="0"/>
              </a:spcAft>
              <a:buClrTx/>
              <a:buSzTx/>
              <a:buFontTx/>
              <a:buAutoNum type="arabicPeriod" startAt="3"/>
              <a:tabLst/>
              <a:defRPr/>
            </a:pPr>
            <a:r>
              <a:rPr lang="en-IN" sz="1200" b="0" i="0" u="none" strike="noStrike" kern="1200" dirty="0" smtClean="0">
                <a:solidFill>
                  <a:schemeClr val="tx1"/>
                </a:solidFill>
                <a:latin typeface="+mn-lt"/>
                <a:ea typeface="+mn-ea"/>
                <a:cs typeface="+mn-cs"/>
              </a:rPr>
              <a:t>Dance: https://pixabay.com/photos/india-to-dance-child-349/</a:t>
            </a:r>
          </a:p>
          <a:p>
            <a:pPr marL="0" marR="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smtClean="0">
                <a:solidFill>
                  <a:schemeClr val="tx1"/>
                </a:solidFill>
                <a:latin typeface="+mn-lt"/>
                <a:ea typeface="+mn-ea"/>
                <a:cs typeface="+mn-cs"/>
              </a:rPr>
              <a:t>Money: https://pixabay.com/photos/india-rupee-occupation-3887567/</a:t>
            </a:r>
          </a:p>
          <a:p>
            <a:pPr marL="228600" indent="-228600" rtl="0">
              <a:buAutoNum type="arabicPeriod"/>
            </a:pPr>
            <a:r>
              <a:rPr lang="en-IN" sz="1200" b="0" i="0" u="none" strike="noStrike" kern="1200" dirty="0" smtClean="0">
                <a:solidFill>
                  <a:schemeClr val="tx1"/>
                </a:solidFill>
                <a:latin typeface="+mn-lt"/>
                <a:ea typeface="+mn-ea"/>
                <a:cs typeface="+mn-cs"/>
              </a:rPr>
              <a:t>Pray: https://pixabay.com/photos/the-brahmanas-varanasi-india-pray-3735328/</a:t>
            </a:r>
          </a:p>
          <a:p>
            <a:pPr marL="228600" indent="-228600" rtl="0">
              <a:buAutoNum type="arabicPeriod"/>
            </a:pPr>
            <a:r>
              <a:rPr lang="en-IN" sz="1200" b="0" i="0" u="none" strike="noStrike" kern="1200" dirty="0" smtClean="0">
                <a:solidFill>
                  <a:schemeClr val="tx1"/>
                </a:solidFill>
                <a:latin typeface="+mn-lt"/>
                <a:ea typeface="+mn-ea"/>
                <a:cs typeface="+mn-cs"/>
              </a:rPr>
              <a:t>Cat: https://pixabay.com/photos/katz-mouse-animal-cute-fun-catch-2821316/</a:t>
            </a:r>
          </a:p>
          <a:p>
            <a:pPr marL="228600" indent="-228600" rtl="0">
              <a:buAutoNum type="arabicPeriod"/>
            </a:pPr>
            <a:r>
              <a:rPr lang="en-IN" sz="1200" b="0" i="0" u="none" strike="noStrike" kern="1200" dirty="0" smtClean="0">
                <a:solidFill>
                  <a:schemeClr val="tx1"/>
                </a:solidFill>
                <a:latin typeface="+mn-lt"/>
                <a:ea typeface="+mn-ea"/>
                <a:cs typeface="+mn-cs"/>
              </a:rPr>
              <a:t>Children: https://pixabay.com/photos/children-infants-india-mangalore-298679/</a:t>
            </a:r>
          </a:p>
          <a:p>
            <a:pPr marL="228600" indent="-228600" rtl="0">
              <a:buAutoNum type="arabicPeriod"/>
            </a:pP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E39D27-0626-4BC0-A8BA-864E2E770FDA}"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85575"/>
            <a:ext cx="10363200" cy="1607322"/>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61250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 xmlns:a16="http://schemas.microsoft.com/office/drawing/2014/main" id="{B9524BE4-40BB-40E2-8CA1-2FA380B8B282}"/>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89057" y="114396"/>
            <a:ext cx="902286" cy="957155"/>
          </a:xfrm>
          <a:prstGeom prst="rect">
            <a:avLst/>
          </a:prstGeom>
        </p:spPr>
      </p:pic>
      <p:pic>
        <p:nvPicPr>
          <p:cNvPr id="19" name="Picture 18" descr="A picture containing text, lamp&#10;&#10;Description automatically generated">
            <a:extLst>
              <a:ext uri="{FF2B5EF4-FFF2-40B4-BE49-F238E27FC236}">
                <a16:creationId xmlns="" xmlns:a16="http://schemas.microsoft.com/office/drawing/2014/main" id="{A10B5661-281E-48D4-9BFC-022F62151F7A}"/>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164077" y="5837009"/>
            <a:ext cx="914479" cy="914479"/>
          </a:xfrm>
          <a:prstGeom prst="rect">
            <a:avLst/>
          </a:prstGeom>
        </p:spPr>
      </p:pic>
      <p:pic>
        <p:nvPicPr>
          <p:cNvPr id="21" name="Picture 20" descr="Calendar&#10;&#10;Description automatically generated with low confidence">
            <a:extLst>
              <a:ext uri="{FF2B5EF4-FFF2-40B4-BE49-F238E27FC236}">
                <a16:creationId xmlns="" xmlns:a16="http://schemas.microsoft.com/office/drawing/2014/main" id="{66EE8871-2B60-4057-9D9F-A68171EC60DA}"/>
              </a:ext>
            </a:extLst>
          </p:cNvPr>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 xmlns:a16="http://schemas.microsoft.com/office/drawing/2014/main" id="{EE2DDC61-84C4-4F48-9B0F-E84BF925E18B}"/>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54779" y="1243798"/>
            <a:ext cx="10282441" cy="44468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7" name="Picture 6" descr="A picture containing text, lamp&#10;&#10;Description automatically generated">
            <a:extLst>
              <a:ext uri="{FF2B5EF4-FFF2-40B4-BE49-F238E27FC236}">
                <a16:creationId xmlns="" xmlns:a16="http://schemas.microsoft.com/office/drawing/2014/main" id="{E60E7820-D003-4F7B-B35D-5C4FD4A6B6B6}"/>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164077" y="5837009"/>
            <a:ext cx="914479" cy="914479"/>
          </a:xfrm>
          <a:prstGeom prst="rect">
            <a:avLst/>
          </a:prstGeom>
        </p:spPr>
      </p:pic>
      <p:pic>
        <p:nvPicPr>
          <p:cNvPr id="10" name="Picture 9" descr="Calendar&#10;&#10;Description automatically generated with low confidence">
            <a:extLst>
              <a:ext uri="{FF2B5EF4-FFF2-40B4-BE49-F238E27FC236}">
                <a16:creationId xmlns="" xmlns:a16="http://schemas.microsoft.com/office/drawing/2014/main" id="{9B3379AE-C316-4773-A8B1-0C6AE989EED2}"/>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4352" y="102076"/>
            <a:ext cx="2983296"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amp&#10;&#10;Description automatically generated">
            <a:extLst>
              <a:ext uri="{FF2B5EF4-FFF2-40B4-BE49-F238E27FC236}">
                <a16:creationId xmlns="" xmlns:a16="http://schemas.microsoft.com/office/drawing/2014/main" id="{7DA4730C-83E2-42B0-AF59-890CBFDAA9EE}"/>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164077" y="5837009"/>
            <a:ext cx="914479" cy="914479"/>
          </a:xfrm>
          <a:prstGeom prst="rect">
            <a:avLst/>
          </a:prstGeom>
        </p:spPr>
      </p:pic>
      <p:pic>
        <p:nvPicPr>
          <p:cNvPr id="7" name="Picture 6" descr="Calendar&#10;&#10;Description automatically generated with low confidence">
            <a:extLst>
              <a:ext uri="{FF2B5EF4-FFF2-40B4-BE49-F238E27FC236}">
                <a16:creationId xmlns="" xmlns:a16="http://schemas.microsoft.com/office/drawing/2014/main" id="{9B886E12-FE39-4369-81FC-4CD15B06C53E}"/>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8368" y="171432"/>
            <a:ext cx="7715264" cy="1476000"/>
          </a:xfrm>
          <a:solidFill>
            <a:srgbClr val="FFFF00"/>
          </a:solidFill>
          <a:scene3d>
            <a:camera prst="orthographicFront"/>
            <a:lightRig rig="threePt" dir="t"/>
          </a:scene3d>
          <a:sp3d>
            <a:bevelT/>
          </a:sp3d>
        </p:spPr>
        <p:txBody>
          <a:bodyPr/>
          <a:lstStyle/>
          <a:p>
            <a:r>
              <a:rPr lang="en-IN" dirty="0" smtClean="0"/>
              <a:t>A Game with Adverbs</a:t>
            </a:r>
            <a:endParaRPr lang="en-IN" dirty="0"/>
          </a:p>
        </p:txBody>
      </p:sp>
      <p:pic>
        <p:nvPicPr>
          <p:cNvPr id="14338" name="Picture 2" descr="Free photos of Children"/>
          <p:cNvPicPr>
            <a:picLocks noChangeAspect="1" noChangeArrowheads="1"/>
          </p:cNvPicPr>
          <p:nvPr/>
        </p:nvPicPr>
        <p:blipFill>
          <a:blip r:embed="rId3"/>
          <a:srcRect/>
          <a:stretch>
            <a:fillRect/>
          </a:stretch>
        </p:blipFill>
        <p:spPr bwMode="auto">
          <a:xfrm>
            <a:off x="3477001" y="1709728"/>
            <a:ext cx="5237998" cy="3492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108" y="71414"/>
            <a:ext cx="7343784" cy="654032"/>
          </a:xfr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scene3d>
            <a:camera prst="orthographicFront"/>
            <a:lightRig rig="threePt" dir="t"/>
          </a:scene3d>
          <a:sp3d>
            <a:bevelT/>
          </a:sp3d>
        </p:spPr>
        <p:txBody>
          <a:bodyPr/>
          <a:lstStyle/>
          <a:p>
            <a:r>
              <a:rPr lang="en-IN" dirty="0" smtClean="0"/>
              <a:t>1. Fill </a:t>
            </a:r>
            <a:r>
              <a:rPr lang="en-IN" dirty="0" smtClean="0"/>
              <a:t>in the blanks</a:t>
            </a:r>
            <a:endParaRPr lang="en-IN" dirty="0"/>
          </a:p>
        </p:txBody>
      </p:sp>
      <p:grpSp>
        <p:nvGrpSpPr>
          <p:cNvPr id="12" name="Group 11"/>
          <p:cNvGrpSpPr/>
          <p:nvPr/>
        </p:nvGrpSpPr>
        <p:grpSpPr>
          <a:xfrm>
            <a:off x="2671092" y="804848"/>
            <a:ext cx="6849816" cy="904880"/>
            <a:chOff x="1119160" y="1166800"/>
            <a:chExt cx="6849816" cy="904880"/>
          </a:xfrm>
        </p:grpSpPr>
        <p:sp>
          <p:nvSpPr>
            <p:cNvPr id="4" name="Rectangle 3"/>
            <p:cNvSpPr/>
            <p:nvPr/>
          </p:nvSpPr>
          <p:spPr>
            <a:xfrm>
              <a:off x="1119160" y="1166800"/>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angrily</a:t>
              </a:r>
              <a:endParaRPr lang="en-US" sz="2800" dirty="0">
                <a:solidFill>
                  <a:schemeClr val="tx1"/>
                </a:solidFill>
              </a:endParaRPr>
            </a:p>
          </p:txBody>
        </p:sp>
        <p:sp>
          <p:nvSpPr>
            <p:cNvPr id="5" name="Rectangle 4"/>
            <p:cNvSpPr/>
            <p:nvPr/>
          </p:nvSpPr>
          <p:spPr>
            <a:xfrm>
              <a:off x="2838432" y="1166800"/>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slowly</a:t>
              </a:r>
              <a:endParaRPr lang="en-US" sz="2800" dirty="0">
                <a:solidFill>
                  <a:schemeClr val="tx1"/>
                </a:solidFill>
              </a:endParaRPr>
            </a:p>
          </p:txBody>
        </p:sp>
        <p:sp>
          <p:nvSpPr>
            <p:cNvPr id="6" name="Rectangle 5"/>
            <p:cNvSpPr/>
            <p:nvPr/>
          </p:nvSpPr>
          <p:spPr>
            <a:xfrm>
              <a:off x="4557704" y="1166800"/>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first</a:t>
              </a:r>
              <a:endParaRPr lang="en-US" sz="2800" dirty="0">
                <a:solidFill>
                  <a:schemeClr val="tx1"/>
                </a:solidFill>
              </a:endParaRPr>
            </a:p>
          </p:txBody>
        </p:sp>
        <p:sp>
          <p:nvSpPr>
            <p:cNvPr id="7" name="Rectangle 6"/>
            <p:cNvSpPr/>
            <p:nvPr/>
          </p:nvSpPr>
          <p:spPr>
            <a:xfrm>
              <a:off x="6276976" y="1166800"/>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quickly</a:t>
              </a:r>
              <a:endParaRPr lang="en-US" sz="2800" dirty="0">
                <a:solidFill>
                  <a:schemeClr val="tx1"/>
                </a:solidFill>
              </a:endParaRPr>
            </a:p>
          </p:txBody>
        </p:sp>
        <p:sp>
          <p:nvSpPr>
            <p:cNvPr id="8" name="Rectangle 7"/>
            <p:cNvSpPr/>
            <p:nvPr/>
          </p:nvSpPr>
          <p:spPr>
            <a:xfrm>
              <a:off x="1119160" y="1619240"/>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suddenly</a:t>
              </a:r>
              <a:endParaRPr lang="en-US" sz="2800" dirty="0">
                <a:solidFill>
                  <a:schemeClr val="tx1"/>
                </a:solidFill>
              </a:endParaRPr>
            </a:p>
          </p:txBody>
        </p:sp>
        <p:sp>
          <p:nvSpPr>
            <p:cNvPr id="9" name="Rectangle 8"/>
            <p:cNvSpPr/>
            <p:nvPr/>
          </p:nvSpPr>
          <p:spPr>
            <a:xfrm>
              <a:off x="2838432" y="1619240"/>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happily</a:t>
              </a:r>
              <a:endParaRPr lang="en-US" sz="2800" dirty="0">
                <a:solidFill>
                  <a:schemeClr val="tx1"/>
                </a:solidFill>
              </a:endParaRPr>
            </a:p>
          </p:txBody>
        </p:sp>
        <p:sp>
          <p:nvSpPr>
            <p:cNvPr id="10" name="Rectangle 9"/>
            <p:cNvSpPr/>
            <p:nvPr/>
          </p:nvSpPr>
          <p:spPr>
            <a:xfrm>
              <a:off x="4557704" y="1619240"/>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honestly</a:t>
              </a:r>
              <a:endParaRPr lang="en-US" sz="2800" dirty="0">
                <a:solidFill>
                  <a:schemeClr val="tx1"/>
                </a:solidFill>
              </a:endParaRPr>
            </a:p>
          </p:txBody>
        </p:sp>
        <p:sp>
          <p:nvSpPr>
            <p:cNvPr id="11" name="Rectangle 10"/>
            <p:cNvSpPr/>
            <p:nvPr/>
          </p:nvSpPr>
          <p:spPr>
            <a:xfrm>
              <a:off x="6276976" y="1619240"/>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easily</a:t>
              </a:r>
              <a:endParaRPr lang="en-US" sz="2800" dirty="0">
                <a:solidFill>
                  <a:schemeClr val="tx1"/>
                </a:solidFill>
              </a:endParaRPr>
            </a:p>
          </p:txBody>
        </p:sp>
      </p:grpSp>
      <p:grpSp>
        <p:nvGrpSpPr>
          <p:cNvPr id="25" name="Group 24">
            <a:extLst>
              <a:ext uri="{FF2B5EF4-FFF2-40B4-BE49-F238E27FC236}">
                <a16:creationId xmlns:a16="http://schemas.microsoft.com/office/drawing/2014/main" xmlns="" id="{E28F62B2-D730-4448-9F54-71955DF0FC0C}"/>
              </a:ext>
            </a:extLst>
          </p:cNvPr>
          <p:cNvGrpSpPr/>
          <p:nvPr/>
        </p:nvGrpSpPr>
        <p:grpSpPr>
          <a:xfrm rot="16200000">
            <a:off x="542033" y="1855015"/>
            <a:ext cx="812902" cy="703304"/>
            <a:chOff x="1217532" y="3417314"/>
            <a:chExt cx="2855012" cy="2331798"/>
          </a:xfrm>
        </p:grpSpPr>
        <p:sp>
          <p:nvSpPr>
            <p:cNvPr id="26" name="Google Shape;1367;p33">
              <a:extLst>
                <a:ext uri="{FF2B5EF4-FFF2-40B4-BE49-F238E27FC236}">
                  <a16:creationId xmlns:a16="http://schemas.microsoft.com/office/drawing/2014/main" xmlns="" id="{F3687983-1711-485B-AB8D-B904BCAF9419}"/>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chemeClr val="accent2">
                <a:lumMod val="75000"/>
              </a:scheme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27" name="Google Shape;1368;p33">
              <a:extLst>
                <a:ext uri="{FF2B5EF4-FFF2-40B4-BE49-F238E27FC236}">
                  <a16:creationId xmlns:a16="http://schemas.microsoft.com/office/drawing/2014/main" xmlns="" id="{77B6F579-5D2E-4409-8E68-78CF63C6CAB8}"/>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28" name="Google Shape;1369;p33">
              <a:extLst>
                <a:ext uri="{FF2B5EF4-FFF2-40B4-BE49-F238E27FC236}">
                  <a16:creationId xmlns:a16="http://schemas.microsoft.com/office/drawing/2014/main" xmlns="" id="{5B1E6B2A-80F0-4EBB-A7A7-18E5EEC38669}"/>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chemeClr val="accent2">
                <a:lumMod val="75000"/>
              </a:schemeClr>
            </a:solidFill>
            <a:ln>
              <a:noFill/>
            </a:ln>
          </p:spPr>
          <p:txBody>
            <a:bodyPr spcFirstLastPara="1" vert="vert" wrap="square" lIns="91425" tIns="45700" rIns="91425" bIns="45700" anchor="ctr" anchorCtr="0">
              <a:noAutofit/>
            </a:bodyPr>
            <a:lstStyle/>
            <a:p>
              <a:pPr marL="0" marR="0" lvl="0" indent="0" algn="ctr">
                <a:spcBef>
                  <a:spcPts val="0"/>
                </a:spcBef>
                <a:spcAft>
                  <a:spcPts val="0"/>
                </a:spcAft>
                <a:buNone/>
              </a:pPr>
              <a:endParaRPr sz="2400" dirty="0">
                <a:solidFill>
                  <a:schemeClr val="bg1"/>
                </a:solidFill>
                <a:ea typeface="Poppins"/>
                <a:cs typeface="Poppins"/>
                <a:sym typeface="Poppins"/>
              </a:endParaRPr>
            </a:p>
          </p:txBody>
        </p:sp>
      </p:grpSp>
      <p:sp>
        <p:nvSpPr>
          <p:cNvPr id="29" name="TextBox 28"/>
          <p:cNvSpPr txBox="1">
            <a:spLocks noChangeAspect="1"/>
          </p:cNvSpPr>
          <p:nvPr/>
        </p:nvSpPr>
        <p:spPr>
          <a:xfrm>
            <a:off x="1933552" y="1981191"/>
            <a:ext cx="8319600" cy="612000"/>
          </a:xfrm>
          <a:prstGeom prst="rect">
            <a:avLst/>
          </a:prstGeom>
          <a:solidFill>
            <a:schemeClr val="accent2">
              <a:lumMod val="20000"/>
              <a:lumOff val="80000"/>
            </a:schemeClr>
          </a:solidFill>
          <a:scene3d>
            <a:camera prst="orthographicFront"/>
            <a:lightRig rig="threePt" dir="t"/>
          </a:scene3d>
          <a:sp3d>
            <a:bevelT/>
          </a:sp3d>
        </p:spPr>
        <p:txBody>
          <a:bodyPr wrap="none" rtlCol="0">
            <a:spAutoFit/>
          </a:bodyPr>
          <a:lstStyle/>
          <a:p>
            <a:r>
              <a:rPr lang="en-IN" sz="2400" dirty="0" smtClean="0"/>
              <a:t>As soon as my friends left, I ______ opened my birthday gift.</a:t>
            </a:r>
            <a:endParaRPr lang="en-US" sz="2400" dirty="0"/>
          </a:p>
        </p:txBody>
      </p:sp>
      <p:grpSp>
        <p:nvGrpSpPr>
          <p:cNvPr id="30" name="Group 29">
            <a:extLst>
              <a:ext uri="{FF2B5EF4-FFF2-40B4-BE49-F238E27FC236}">
                <a16:creationId xmlns:a16="http://schemas.microsoft.com/office/drawing/2014/main" xmlns="" id="{E28F62B2-D730-4448-9F54-71955DF0FC0C}"/>
              </a:ext>
            </a:extLst>
          </p:cNvPr>
          <p:cNvGrpSpPr/>
          <p:nvPr/>
        </p:nvGrpSpPr>
        <p:grpSpPr>
          <a:xfrm rot="16200000">
            <a:off x="542033" y="2850384"/>
            <a:ext cx="812902" cy="703304"/>
            <a:chOff x="1217532" y="3417314"/>
            <a:chExt cx="2855012" cy="2331798"/>
          </a:xfrm>
        </p:grpSpPr>
        <p:sp>
          <p:nvSpPr>
            <p:cNvPr id="31" name="Google Shape;1367;p33">
              <a:extLst>
                <a:ext uri="{FF2B5EF4-FFF2-40B4-BE49-F238E27FC236}">
                  <a16:creationId xmlns:a16="http://schemas.microsoft.com/office/drawing/2014/main" xmlns="" id="{F3687983-1711-485B-AB8D-B904BCAF9419}"/>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chemeClr val="accent5">
                <a:lumMod val="75000"/>
              </a:scheme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32" name="Google Shape;1368;p33">
              <a:extLst>
                <a:ext uri="{FF2B5EF4-FFF2-40B4-BE49-F238E27FC236}">
                  <a16:creationId xmlns:a16="http://schemas.microsoft.com/office/drawing/2014/main" xmlns="" id="{77B6F579-5D2E-4409-8E68-78CF63C6CAB8}"/>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33" name="Google Shape;1369;p33">
              <a:extLst>
                <a:ext uri="{FF2B5EF4-FFF2-40B4-BE49-F238E27FC236}">
                  <a16:creationId xmlns:a16="http://schemas.microsoft.com/office/drawing/2014/main" xmlns="" id="{5B1E6B2A-80F0-4EBB-A7A7-18E5EEC38669}"/>
                </a:ext>
              </a:extLst>
            </p:cNvPr>
            <p:cNvSpPr/>
            <p:nvPr/>
          </p:nvSpPr>
          <p:spPr>
            <a:xfrm>
              <a:off x="1378205" y="3928165"/>
              <a:ext cx="1318332" cy="1318332"/>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chemeClr val="accent5">
                <a:lumMod val="75000"/>
              </a:schemeClr>
            </a:solidFill>
            <a:ln>
              <a:noFill/>
            </a:ln>
          </p:spPr>
          <p:txBody>
            <a:bodyPr spcFirstLastPara="1" vert="vert" wrap="square" lIns="91425" tIns="45700" rIns="91425" bIns="45700" anchor="ctr" anchorCtr="0">
              <a:noAutofit/>
            </a:bodyPr>
            <a:lstStyle/>
            <a:p>
              <a:pPr marL="0" marR="0" lvl="0" indent="0" algn="ctr">
                <a:spcBef>
                  <a:spcPts val="0"/>
                </a:spcBef>
                <a:spcAft>
                  <a:spcPts val="0"/>
                </a:spcAft>
                <a:buNone/>
              </a:pPr>
              <a:endParaRPr sz="2400" dirty="0">
                <a:solidFill>
                  <a:schemeClr val="bg1"/>
                </a:solidFill>
                <a:ea typeface="Poppins"/>
                <a:cs typeface="Poppins"/>
                <a:sym typeface="Poppins"/>
              </a:endParaRPr>
            </a:p>
          </p:txBody>
        </p:sp>
      </p:grpSp>
      <p:sp>
        <p:nvSpPr>
          <p:cNvPr id="34" name="TextBox 33"/>
          <p:cNvSpPr txBox="1">
            <a:spLocks noChangeAspect="1"/>
          </p:cNvSpPr>
          <p:nvPr/>
        </p:nvSpPr>
        <p:spPr>
          <a:xfrm>
            <a:off x="1978445" y="2953935"/>
            <a:ext cx="8320035" cy="612000"/>
          </a:xfrm>
          <a:prstGeom prst="rect">
            <a:avLst/>
          </a:prstGeom>
          <a:solidFill>
            <a:schemeClr val="accent5">
              <a:lumMod val="20000"/>
              <a:lumOff val="80000"/>
            </a:schemeClr>
          </a:solidFill>
          <a:scene3d>
            <a:camera prst="orthographicFront"/>
            <a:lightRig rig="threePt" dir="t"/>
          </a:scene3d>
          <a:sp3d>
            <a:bevelT/>
          </a:sp3d>
        </p:spPr>
        <p:txBody>
          <a:bodyPr wrap="none" rtlCol="0">
            <a:spAutoFit/>
          </a:bodyPr>
          <a:lstStyle/>
          <a:p>
            <a:r>
              <a:rPr lang="en-IN" sz="2400" dirty="0" smtClean="0"/>
              <a:t>It started raining _________ and I did not even have an umbrella.</a:t>
            </a:r>
            <a:endParaRPr lang="en-US" sz="2400" dirty="0"/>
          </a:p>
        </p:txBody>
      </p:sp>
      <p:grpSp>
        <p:nvGrpSpPr>
          <p:cNvPr id="35" name="Group 34">
            <a:extLst>
              <a:ext uri="{FF2B5EF4-FFF2-40B4-BE49-F238E27FC236}">
                <a16:creationId xmlns:a16="http://schemas.microsoft.com/office/drawing/2014/main" xmlns="" id="{E28F62B2-D730-4448-9F54-71955DF0FC0C}"/>
              </a:ext>
            </a:extLst>
          </p:cNvPr>
          <p:cNvGrpSpPr/>
          <p:nvPr/>
        </p:nvGrpSpPr>
        <p:grpSpPr>
          <a:xfrm rot="16200000">
            <a:off x="542033" y="3845753"/>
            <a:ext cx="812902" cy="703304"/>
            <a:chOff x="1217532" y="3417314"/>
            <a:chExt cx="2855012" cy="2331798"/>
          </a:xfrm>
        </p:grpSpPr>
        <p:sp>
          <p:nvSpPr>
            <p:cNvPr id="36" name="Google Shape;1367;p33">
              <a:extLst>
                <a:ext uri="{FF2B5EF4-FFF2-40B4-BE49-F238E27FC236}">
                  <a16:creationId xmlns:a16="http://schemas.microsoft.com/office/drawing/2014/main" xmlns="" id="{F3687983-1711-485B-AB8D-B904BCAF9419}"/>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chemeClr val="accent4">
                <a:lumMod val="75000"/>
              </a:scheme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37" name="Google Shape;1368;p33">
              <a:extLst>
                <a:ext uri="{FF2B5EF4-FFF2-40B4-BE49-F238E27FC236}">
                  <a16:creationId xmlns:a16="http://schemas.microsoft.com/office/drawing/2014/main" xmlns="" id="{77B6F579-5D2E-4409-8E68-78CF63C6CAB8}"/>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38" name="Google Shape;1369;p33">
              <a:extLst>
                <a:ext uri="{FF2B5EF4-FFF2-40B4-BE49-F238E27FC236}">
                  <a16:creationId xmlns:a16="http://schemas.microsoft.com/office/drawing/2014/main" xmlns="" id="{5B1E6B2A-80F0-4EBB-A7A7-18E5EEC38669}"/>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chemeClr val="accent4">
                <a:lumMod val="75000"/>
              </a:schemeClr>
            </a:solidFill>
            <a:ln>
              <a:noFill/>
            </a:ln>
          </p:spPr>
          <p:txBody>
            <a:bodyPr spcFirstLastPara="1" vert="vert" wrap="square" lIns="91425" tIns="45700" rIns="91425" bIns="45700" anchor="ctr" anchorCtr="0">
              <a:noAutofit/>
            </a:bodyPr>
            <a:lstStyle/>
            <a:p>
              <a:pPr marL="0" marR="0" lvl="0" indent="0" algn="ctr">
                <a:spcBef>
                  <a:spcPts val="0"/>
                </a:spcBef>
                <a:spcAft>
                  <a:spcPts val="0"/>
                </a:spcAft>
                <a:buNone/>
              </a:pPr>
              <a:endParaRPr sz="2400" dirty="0">
                <a:solidFill>
                  <a:schemeClr val="bg1"/>
                </a:solidFill>
                <a:ea typeface="Poppins"/>
                <a:cs typeface="Poppins"/>
                <a:sym typeface="Poppins"/>
              </a:endParaRPr>
            </a:p>
          </p:txBody>
        </p:sp>
      </p:grpSp>
      <p:sp>
        <p:nvSpPr>
          <p:cNvPr id="39" name="TextBox 38"/>
          <p:cNvSpPr txBox="1">
            <a:spLocks noChangeAspect="1"/>
          </p:cNvSpPr>
          <p:nvPr/>
        </p:nvSpPr>
        <p:spPr>
          <a:xfrm>
            <a:off x="1978446" y="3926682"/>
            <a:ext cx="8280000" cy="612000"/>
          </a:xfrm>
          <a:prstGeom prst="rect">
            <a:avLst/>
          </a:prstGeom>
          <a:solidFill>
            <a:schemeClr val="accent4">
              <a:lumMod val="20000"/>
              <a:lumOff val="80000"/>
            </a:schemeClr>
          </a:solidFill>
          <a:scene3d>
            <a:camera prst="orthographicFront"/>
            <a:lightRig rig="threePt" dir="t"/>
          </a:scene3d>
          <a:sp3d>
            <a:bevelT/>
          </a:sp3d>
        </p:spPr>
        <p:txBody>
          <a:bodyPr wrap="none" rtlCol="0">
            <a:spAutoFit/>
          </a:bodyPr>
          <a:lstStyle/>
          <a:p>
            <a:r>
              <a:rPr lang="en-IN" sz="2400" dirty="0" smtClean="0"/>
              <a:t>My sister _______ played in the garden the whole day.</a:t>
            </a:r>
            <a:endParaRPr lang="en-US" sz="2400" dirty="0"/>
          </a:p>
        </p:txBody>
      </p:sp>
      <p:grpSp>
        <p:nvGrpSpPr>
          <p:cNvPr id="40" name="Group 39">
            <a:extLst>
              <a:ext uri="{FF2B5EF4-FFF2-40B4-BE49-F238E27FC236}">
                <a16:creationId xmlns:a16="http://schemas.microsoft.com/office/drawing/2014/main" xmlns="" id="{E28F62B2-D730-4448-9F54-71955DF0FC0C}"/>
              </a:ext>
            </a:extLst>
          </p:cNvPr>
          <p:cNvGrpSpPr/>
          <p:nvPr/>
        </p:nvGrpSpPr>
        <p:grpSpPr>
          <a:xfrm rot="16200000">
            <a:off x="542033" y="4841122"/>
            <a:ext cx="812902" cy="703304"/>
            <a:chOff x="1217532" y="3417314"/>
            <a:chExt cx="2855012" cy="2331798"/>
          </a:xfrm>
        </p:grpSpPr>
        <p:sp>
          <p:nvSpPr>
            <p:cNvPr id="41" name="Google Shape;1367;p33">
              <a:extLst>
                <a:ext uri="{FF2B5EF4-FFF2-40B4-BE49-F238E27FC236}">
                  <a16:creationId xmlns:a16="http://schemas.microsoft.com/office/drawing/2014/main" xmlns="" id="{F3687983-1711-485B-AB8D-B904BCAF9419}"/>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chemeClr val="accent6">
                <a:lumMod val="75000"/>
              </a:scheme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42" name="Google Shape;1368;p33">
              <a:extLst>
                <a:ext uri="{FF2B5EF4-FFF2-40B4-BE49-F238E27FC236}">
                  <a16:creationId xmlns:a16="http://schemas.microsoft.com/office/drawing/2014/main" xmlns="" id="{77B6F579-5D2E-4409-8E68-78CF63C6CAB8}"/>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43" name="Google Shape;1369;p33">
              <a:extLst>
                <a:ext uri="{FF2B5EF4-FFF2-40B4-BE49-F238E27FC236}">
                  <a16:creationId xmlns:a16="http://schemas.microsoft.com/office/drawing/2014/main" xmlns="" id="{5B1E6B2A-80F0-4EBB-A7A7-18E5EEC38669}"/>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chemeClr val="accent6">
                <a:lumMod val="75000"/>
              </a:schemeClr>
            </a:solidFill>
            <a:ln>
              <a:noFill/>
            </a:ln>
          </p:spPr>
          <p:txBody>
            <a:bodyPr spcFirstLastPara="1" vert="vert" wrap="square" lIns="91425" tIns="45700" rIns="91425" bIns="45700" anchor="ctr" anchorCtr="0">
              <a:noAutofit/>
            </a:bodyPr>
            <a:lstStyle/>
            <a:p>
              <a:pPr marL="0" marR="0" lvl="0" indent="0" algn="ctr">
                <a:spcBef>
                  <a:spcPts val="0"/>
                </a:spcBef>
                <a:spcAft>
                  <a:spcPts val="0"/>
                </a:spcAft>
                <a:buNone/>
              </a:pPr>
              <a:endParaRPr sz="2400" dirty="0">
                <a:solidFill>
                  <a:schemeClr val="bg1"/>
                </a:solidFill>
                <a:ea typeface="Poppins"/>
                <a:cs typeface="Poppins"/>
                <a:sym typeface="Poppins"/>
              </a:endParaRPr>
            </a:p>
          </p:txBody>
        </p:sp>
      </p:grpSp>
      <p:sp>
        <p:nvSpPr>
          <p:cNvPr id="44" name="TextBox 43"/>
          <p:cNvSpPr txBox="1">
            <a:spLocks noChangeAspect="1"/>
          </p:cNvSpPr>
          <p:nvPr/>
        </p:nvSpPr>
        <p:spPr>
          <a:xfrm>
            <a:off x="1978444" y="4899426"/>
            <a:ext cx="8319600" cy="612000"/>
          </a:xfrm>
          <a:prstGeom prst="rect">
            <a:avLst/>
          </a:prstGeom>
          <a:solidFill>
            <a:schemeClr val="accent6">
              <a:lumMod val="40000"/>
              <a:lumOff val="60000"/>
            </a:schemeClr>
          </a:solidFill>
          <a:ln>
            <a:noFill/>
          </a:ln>
          <a:scene3d>
            <a:camera prst="orthographicFront"/>
            <a:lightRig rig="threePt" dir="t"/>
          </a:scene3d>
          <a:sp3d>
            <a:bevelT/>
          </a:sp3d>
        </p:spPr>
        <p:txBody>
          <a:bodyPr wrap="none" rtlCol="0">
            <a:spAutoFit/>
          </a:bodyPr>
          <a:lstStyle/>
          <a:p>
            <a:r>
              <a:rPr lang="en-IN" sz="2400" dirty="0" smtClean="0"/>
              <a:t>The teacher looked ______ at all of us.</a:t>
            </a:r>
            <a:endParaRPr lang="en-US" sz="2400" dirty="0"/>
          </a:p>
        </p:txBody>
      </p:sp>
      <p:grpSp>
        <p:nvGrpSpPr>
          <p:cNvPr id="45" name="Group 44">
            <a:extLst>
              <a:ext uri="{FF2B5EF4-FFF2-40B4-BE49-F238E27FC236}">
                <a16:creationId xmlns:a16="http://schemas.microsoft.com/office/drawing/2014/main" xmlns="" id="{E28F62B2-D730-4448-9F54-71955DF0FC0C}"/>
              </a:ext>
            </a:extLst>
          </p:cNvPr>
          <p:cNvGrpSpPr/>
          <p:nvPr/>
        </p:nvGrpSpPr>
        <p:grpSpPr>
          <a:xfrm rot="16200000">
            <a:off x="542033" y="5836492"/>
            <a:ext cx="812902" cy="703304"/>
            <a:chOff x="1217532" y="3417314"/>
            <a:chExt cx="2855012" cy="2331798"/>
          </a:xfrm>
        </p:grpSpPr>
        <p:sp>
          <p:nvSpPr>
            <p:cNvPr id="46" name="Google Shape;1367;p33">
              <a:extLst>
                <a:ext uri="{FF2B5EF4-FFF2-40B4-BE49-F238E27FC236}">
                  <a16:creationId xmlns:a16="http://schemas.microsoft.com/office/drawing/2014/main" xmlns="" id="{F3687983-1711-485B-AB8D-B904BCAF9419}"/>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chemeClr val="bg2">
                <a:lumMod val="25000"/>
              </a:scheme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47" name="Google Shape;1368;p33">
              <a:extLst>
                <a:ext uri="{FF2B5EF4-FFF2-40B4-BE49-F238E27FC236}">
                  <a16:creationId xmlns:a16="http://schemas.microsoft.com/office/drawing/2014/main" xmlns="" id="{77B6F579-5D2E-4409-8E68-78CF63C6CAB8}"/>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48" name="Google Shape;1369;p33">
              <a:extLst>
                <a:ext uri="{FF2B5EF4-FFF2-40B4-BE49-F238E27FC236}">
                  <a16:creationId xmlns:a16="http://schemas.microsoft.com/office/drawing/2014/main" xmlns="" id="{5B1E6B2A-80F0-4EBB-A7A7-18E5EEC38669}"/>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chemeClr val="bg2">
                <a:lumMod val="25000"/>
              </a:schemeClr>
            </a:solidFill>
            <a:ln>
              <a:noFill/>
            </a:ln>
          </p:spPr>
          <p:txBody>
            <a:bodyPr spcFirstLastPara="1" vert="vert" wrap="square" lIns="91425" tIns="45700" rIns="91425" bIns="45700" anchor="ctr" anchorCtr="0">
              <a:noAutofit/>
            </a:bodyPr>
            <a:lstStyle/>
            <a:p>
              <a:pPr marL="0" marR="0" lvl="0" indent="0" algn="ctr">
                <a:spcBef>
                  <a:spcPts val="0"/>
                </a:spcBef>
                <a:spcAft>
                  <a:spcPts val="0"/>
                </a:spcAft>
                <a:buNone/>
              </a:pPr>
              <a:endParaRPr sz="2400" dirty="0">
                <a:solidFill>
                  <a:schemeClr val="bg1"/>
                </a:solidFill>
                <a:ea typeface="Poppins"/>
                <a:cs typeface="Poppins"/>
                <a:sym typeface="Poppins"/>
              </a:endParaRPr>
            </a:p>
          </p:txBody>
        </p:sp>
      </p:grpSp>
      <p:sp>
        <p:nvSpPr>
          <p:cNvPr id="49" name="TextBox 48"/>
          <p:cNvSpPr txBox="1">
            <a:spLocks noChangeAspect="1"/>
          </p:cNvSpPr>
          <p:nvPr/>
        </p:nvSpPr>
        <p:spPr>
          <a:xfrm>
            <a:off x="1978445" y="5872174"/>
            <a:ext cx="8280000" cy="612000"/>
          </a:xfrm>
          <a:prstGeom prst="rect">
            <a:avLst/>
          </a:prstGeom>
          <a:solidFill>
            <a:schemeClr val="bg2">
              <a:lumMod val="90000"/>
            </a:schemeClr>
          </a:solidFill>
          <a:scene3d>
            <a:camera prst="orthographicFront"/>
            <a:lightRig rig="threePt" dir="t"/>
          </a:scene3d>
          <a:sp3d>
            <a:bevelT/>
          </a:sp3d>
        </p:spPr>
        <p:txBody>
          <a:bodyPr wrap="none" rtlCol="0">
            <a:spAutoFit/>
          </a:bodyPr>
          <a:lstStyle/>
          <a:p>
            <a:r>
              <a:rPr lang="en-IN" sz="2400" dirty="0" smtClean="0"/>
              <a:t>The cat was not in a hurry. It walked ______  across the street.</a:t>
            </a:r>
            <a:endParaRPr lang="en-US" sz="2400" dirty="0"/>
          </a:p>
        </p:txBody>
      </p:sp>
      <p:sp>
        <p:nvSpPr>
          <p:cNvPr id="50" name="Rectangle 49"/>
          <p:cNvSpPr/>
          <p:nvPr/>
        </p:nvSpPr>
        <p:spPr>
          <a:xfrm>
            <a:off x="5252440" y="1981192"/>
            <a:ext cx="1296000" cy="4524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FF0000"/>
                </a:solidFill>
              </a:rPr>
              <a:t>quickly</a:t>
            </a:r>
            <a:endParaRPr lang="en-US" sz="2400" dirty="0">
              <a:solidFill>
                <a:srgbClr val="FF0000"/>
              </a:solidFill>
            </a:endParaRPr>
          </a:p>
        </p:txBody>
      </p:sp>
      <p:sp>
        <p:nvSpPr>
          <p:cNvPr id="51" name="Rectangle 50"/>
          <p:cNvSpPr/>
          <p:nvPr/>
        </p:nvSpPr>
        <p:spPr>
          <a:xfrm>
            <a:off x="3951560" y="3014512"/>
            <a:ext cx="1692000" cy="324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 </a:t>
            </a:r>
            <a:r>
              <a:rPr lang="en-IN" sz="2400" dirty="0" smtClean="0">
                <a:solidFill>
                  <a:srgbClr val="FF0000"/>
                </a:solidFill>
              </a:rPr>
              <a:t>suddenly</a:t>
            </a:r>
            <a:endParaRPr lang="en-US" sz="2400" dirty="0">
              <a:solidFill>
                <a:srgbClr val="FF0000"/>
              </a:solidFill>
            </a:endParaRPr>
          </a:p>
        </p:txBody>
      </p:sp>
      <p:sp>
        <p:nvSpPr>
          <p:cNvPr id="52" name="Rectangle 51"/>
          <p:cNvSpPr/>
          <p:nvPr/>
        </p:nvSpPr>
        <p:spPr>
          <a:xfrm>
            <a:off x="2928920" y="4009880"/>
            <a:ext cx="1692000" cy="324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FF0000"/>
                </a:solidFill>
              </a:rPr>
              <a:t>happily</a:t>
            </a:r>
            <a:endParaRPr lang="en-US" sz="2400" dirty="0">
              <a:solidFill>
                <a:srgbClr val="FF0000"/>
              </a:solidFill>
            </a:endParaRPr>
          </a:p>
        </p:txBody>
      </p:sp>
      <p:sp>
        <p:nvSpPr>
          <p:cNvPr id="53" name="Rectangle 52"/>
          <p:cNvSpPr/>
          <p:nvPr/>
        </p:nvSpPr>
        <p:spPr>
          <a:xfrm>
            <a:off x="4105264" y="4967296"/>
            <a:ext cx="1692000" cy="324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 </a:t>
            </a:r>
            <a:r>
              <a:rPr lang="en-IN" sz="2400" dirty="0" smtClean="0">
                <a:solidFill>
                  <a:srgbClr val="FF0000"/>
                </a:solidFill>
              </a:rPr>
              <a:t>angrily</a:t>
            </a:r>
            <a:r>
              <a:rPr lang="en-IN" sz="2800" dirty="0" smtClean="0">
                <a:solidFill>
                  <a:schemeClr val="tx1"/>
                </a:solidFill>
              </a:rPr>
              <a:t> </a:t>
            </a:r>
            <a:endParaRPr lang="en-US" sz="2800" dirty="0">
              <a:solidFill>
                <a:schemeClr val="tx1"/>
              </a:solidFill>
            </a:endParaRPr>
          </a:p>
        </p:txBody>
      </p:sp>
      <p:sp>
        <p:nvSpPr>
          <p:cNvPr id="54" name="Rectangle 53"/>
          <p:cNvSpPr/>
          <p:nvPr/>
        </p:nvSpPr>
        <p:spPr>
          <a:xfrm>
            <a:off x="6186488" y="5872176"/>
            <a:ext cx="1692000" cy="4524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FF0000"/>
                </a:solidFill>
              </a:rPr>
              <a:t>slowly</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childTnLst>
                                </p:cTn>
                              </p:par>
                              <p:par>
                                <p:cTn id="15" presetID="8" presetClass="emph" presetSubtype="0" fill="hold" nodeType="withEffect">
                                  <p:stCondLst>
                                    <p:cond delay="0"/>
                                  </p:stCondLst>
                                  <p:childTnLst>
                                    <p:animRot by="5400000">
                                      <p:cBhvr>
                                        <p:cTn id="16" dur="1000" fill="hold"/>
                                        <p:tgtEl>
                                          <p:spTgt spid="25"/>
                                        </p:tgtEl>
                                        <p:attrNameLst>
                                          <p:attrName>r</p:attrName>
                                        </p:attrNameLst>
                                      </p:cBhvr>
                                    </p:animRo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10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strips(downRight)">
                                      <p:cBhvr>
                                        <p:cTn id="25" dur="10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childTnLst>
                                </p:cTn>
                              </p:par>
                              <p:par>
                                <p:cTn id="31" presetID="8" presetClass="emph" presetSubtype="0" fill="hold" nodeType="withEffect">
                                  <p:stCondLst>
                                    <p:cond delay="0"/>
                                  </p:stCondLst>
                                  <p:childTnLst>
                                    <p:animRot by="5400000">
                                      <p:cBhvr>
                                        <p:cTn id="32" dur="1000" fill="hold"/>
                                        <p:tgtEl>
                                          <p:spTgt spid="30"/>
                                        </p:tgtEl>
                                        <p:attrNameLst>
                                          <p:attrName>r</p:attrName>
                                        </p:attrNameLst>
                                      </p:cBhvr>
                                    </p:animRo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10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strips(downRight)">
                                      <p:cBhvr>
                                        <p:cTn id="41" dur="10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childTnLst>
                                </p:cTn>
                              </p:par>
                              <p:par>
                                <p:cTn id="47" presetID="8" presetClass="emph" presetSubtype="0" fill="hold" nodeType="withEffect">
                                  <p:stCondLst>
                                    <p:cond delay="0"/>
                                  </p:stCondLst>
                                  <p:childTnLst>
                                    <p:animRot by="5400000">
                                      <p:cBhvr>
                                        <p:cTn id="48" dur="1000" fill="hold"/>
                                        <p:tgtEl>
                                          <p:spTgt spid="35"/>
                                        </p:tgtEl>
                                        <p:attrNameLst>
                                          <p:attrName>r</p:attrName>
                                        </p:attrNameLst>
                                      </p:cBhvr>
                                    </p:animRo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10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strips(downRight)">
                                      <p:cBhvr>
                                        <p:cTn id="57" dur="10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childTnLst>
                                </p:cTn>
                              </p:par>
                              <p:par>
                                <p:cTn id="63" presetID="8" presetClass="emph" presetSubtype="0" fill="hold" nodeType="withEffect">
                                  <p:stCondLst>
                                    <p:cond delay="0"/>
                                  </p:stCondLst>
                                  <p:childTnLst>
                                    <p:animRot by="5400000">
                                      <p:cBhvr>
                                        <p:cTn id="64" dur="1000" fill="hold"/>
                                        <p:tgtEl>
                                          <p:spTgt spid="40"/>
                                        </p:tgtEl>
                                        <p:attrNameLst>
                                          <p:attrName>r</p:attrName>
                                        </p:attrNameLst>
                                      </p:cBhvr>
                                    </p:animRo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10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6"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strips(downRight)">
                                      <p:cBhvr>
                                        <p:cTn id="73" dur="10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1000"/>
                                        <p:tgtEl>
                                          <p:spTgt spid="45"/>
                                        </p:tgtEl>
                                      </p:cBhvr>
                                    </p:animEffect>
                                  </p:childTnLst>
                                </p:cTn>
                              </p:par>
                            </p:childTnLst>
                          </p:cTn>
                        </p:par>
                        <p:par>
                          <p:cTn id="79" fill="hold">
                            <p:stCondLst>
                              <p:cond delay="1000"/>
                            </p:stCondLst>
                            <p:childTnLst>
                              <p:par>
                                <p:cTn id="80" presetID="8" presetClass="emph" presetSubtype="0" fill="hold" nodeType="afterEffect">
                                  <p:stCondLst>
                                    <p:cond delay="0"/>
                                  </p:stCondLst>
                                  <p:childTnLst>
                                    <p:animRot by="5400000">
                                      <p:cBhvr>
                                        <p:cTn id="81" dur="1000" fill="hold"/>
                                        <p:tgtEl>
                                          <p:spTgt spid="45"/>
                                        </p:tgtEl>
                                        <p:attrNameLst>
                                          <p:attrName>r</p:attrName>
                                        </p:attrNameLst>
                                      </p:cBhvr>
                                    </p:animRot>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10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6" fill="hold" grpId="0" nodeType="click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strips(downRight)">
                                      <p:cBhvr>
                                        <p:cTn id="9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P spid="39" grpId="0" animBg="1"/>
      <p:bldP spid="44" grpId="0" animBg="1"/>
      <p:bldP spid="49" grpId="0" animBg="1"/>
      <p:bldP spid="50" grpId="0"/>
      <p:bldP spid="51" grpId="0"/>
      <p:bldP spid="52" grpId="0"/>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18900000" scaled="1"/>
            <a:tileRect/>
          </a:gradFill>
          <a:scene3d>
            <a:camera prst="orthographicFront"/>
            <a:lightRig rig="threePt" dir="t"/>
          </a:scene3d>
          <a:sp3d>
            <a:bevelT/>
          </a:sp3d>
        </p:spPr>
        <p:txBody>
          <a:bodyPr/>
          <a:lstStyle/>
          <a:p>
            <a:r>
              <a:rPr lang="en-IN" dirty="0" smtClean="0"/>
              <a:t>2. See </a:t>
            </a:r>
            <a:r>
              <a:rPr lang="en-IN" dirty="0" smtClean="0"/>
              <a:t>the Image and fill the blanks</a:t>
            </a:r>
            <a:endParaRPr lang="en-IN" dirty="0"/>
          </a:p>
        </p:txBody>
      </p:sp>
      <p:grpSp>
        <p:nvGrpSpPr>
          <p:cNvPr id="22" name="Group 21"/>
          <p:cNvGrpSpPr/>
          <p:nvPr/>
        </p:nvGrpSpPr>
        <p:grpSpPr>
          <a:xfrm>
            <a:off x="1915580" y="895336"/>
            <a:ext cx="8360840" cy="452440"/>
            <a:chOff x="151064" y="804848"/>
            <a:chExt cx="8360840" cy="452440"/>
          </a:xfrm>
        </p:grpSpPr>
        <p:sp>
          <p:nvSpPr>
            <p:cNvPr id="4" name="Rectangle 3"/>
            <p:cNvSpPr/>
            <p:nvPr/>
          </p:nvSpPr>
          <p:spPr>
            <a:xfrm>
              <a:off x="5114268" y="804848"/>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politely</a:t>
              </a:r>
              <a:endParaRPr lang="en-US" sz="2800" dirty="0">
                <a:solidFill>
                  <a:schemeClr val="tx1"/>
                </a:solidFill>
              </a:endParaRPr>
            </a:p>
          </p:txBody>
        </p:sp>
        <p:sp>
          <p:nvSpPr>
            <p:cNvPr id="5" name="Rectangle 4"/>
            <p:cNvSpPr/>
            <p:nvPr/>
          </p:nvSpPr>
          <p:spPr>
            <a:xfrm>
              <a:off x="6819904" y="804848"/>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neatly</a:t>
              </a:r>
              <a:endParaRPr lang="en-US" sz="2800" dirty="0">
                <a:solidFill>
                  <a:schemeClr val="tx1"/>
                </a:solidFill>
              </a:endParaRPr>
            </a:p>
          </p:txBody>
        </p:sp>
        <p:sp>
          <p:nvSpPr>
            <p:cNvPr id="6" name="Rectangle 5"/>
            <p:cNvSpPr/>
            <p:nvPr/>
          </p:nvSpPr>
          <p:spPr>
            <a:xfrm>
              <a:off x="151064" y="804848"/>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first</a:t>
              </a:r>
              <a:endParaRPr lang="en-US" sz="2800" dirty="0">
                <a:solidFill>
                  <a:schemeClr val="tx1"/>
                </a:solidFill>
              </a:endParaRPr>
            </a:p>
          </p:txBody>
        </p:sp>
        <p:sp>
          <p:nvSpPr>
            <p:cNvPr id="14" name="Rectangle 13"/>
            <p:cNvSpPr/>
            <p:nvPr/>
          </p:nvSpPr>
          <p:spPr>
            <a:xfrm>
              <a:off x="1843064" y="804848"/>
              <a:ext cx="1584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heavily</a:t>
              </a:r>
              <a:endParaRPr lang="en-US" sz="2800" dirty="0">
                <a:solidFill>
                  <a:schemeClr val="tx1"/>
                </a:solidFill>
              </a:endParaRPr>
            </a:p>
          </p:txBody>
        </p:sp>
        <p:sp>
          <p:nvSpPr>
            <p:cNvPr id="15" name="Rectangle 14"/>
            <p:cNvSpPr/>
            <p:nvPr/>
          </p:nvSpPr>
          <p:spPr>
            <a:xfrm>
              <a:off x="3408632" y="804848"/>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friendly</a:t>
              </a:r>
              <a:endParaRPr lang="en-US" sz="2800" dirty="0">
                <a:solidFill>
                  <a:schemeClr val="tx1"/>
                </a:solidFill>
              </a:endParaRPr>
            </a:p>
          </p:txBody>
        </p:sp>
      </p:grpSp>
      <p:pic>
        <p:nvPicPr>
          <p:cNvPr id="6148" name="Picture 4" descr="Rain, Children, Joy, Pleasure, Summer"/>
          <p:cNvPicPr>
            <a:picLocks noChangeAspect="1" noChangeArrowheads="1"/>
          </p:cNvPicPr>
          <p:nvPr/>
        </p:nvPicPr>
        <p:blipFill>
          <a:blip r:embed="rId3"/>
          <a:srcRect/>
          <a:stretch>
            <a:fillRect/>
          </a:stretch>
        </p:blipFill>
        <p:spPr bwMode="auto">
          <a:xfrm>
            <a:off x="1345554" y="1528753"/>
            <a:ext cx="2160000" cy="1440000"/>
          </a:xfrm>
          <a:prstGeom prst="rect">
            <a:avLst/>
          </a:prstGeom>
          <a:ln>
            <a:noFill/>
          </a:ln>
          <a:effectLst/>
        </p:spPr>
      </p:pic>
      <p:pic>
        <p:nvPicPr>
          <p:cNvPr id="29" name="Picture 2" descr="School Children, Classroom, School"/>
          <p:cNvPicPr>
            <a:picLocks noChangeAspect="1" noChangeArrowheads="1"/>
          </p:cNvPicPr>
          <p:nvPr/>
        </p:nvPicPr>
        <p:blipFill>
          <a:blip r:embed="rId4"/>
          <a:srcRect t="13971" r="8725"/>
          <a:stretch>
            <a:fillRect/>
          </a:stretch>
        </p:blipFill>
        <p:spPr bwMode="auto">
          <a:xfrm>
            <a:off x="1345555" y="3202780"/>
            <a:ext cx="2160000" cy="1440000"/>
          </a:xfrm>
          <a:prstGeom prst="rect">
            <a:avLst/>
          </a:prstGeom>
          <a:ln>
            <a:noFill/>
          </a:ln>
          <a:effectLst/>
        </p:spPr>
      </p:pic>
      <p:pic>
        <p:nvPicPr>
          <p:cNvPr id="6150" name="Picture 6" descr="Free photos of Library"/>
          <p:cNvPicPr>
            <a:picLocks noChangeAspect="1" noChangeArrowheads="1"/>
          </p:cNvPicPr>
          <p:nvPr/>
        </p:nvPicPr>
        <p:blipFill>
          <a:blip r:embed="rId5"/>
          <a:srcRect/>
          <a:stretch>
            <a:fillRect/>
          </a:stretch>
        </p:blipFill>
        <p:spPr bwMode="auto">
          <a:xfrm>
            <a:off x="1345554" y="4876808"/>
            <a:ext cx="2160000" cy="1440000"/>
          </a:xfrm>
          <a:prstGeom prst="rect">
            <a:avLst/>
          </a:prstGeom>
          <a:ln>
            <a:noFill/>
          </a:ln>
          <a:effectLst/>
        </p:spPr>
      </p:pic>
      <p:sp>
        <p:nvSpPr>
          <p:cNvPr id="37" name="TextBox 36"/>
          <p:cNvSpPr txBox="1"/>
          <p:nvPr/>
        </p:nvSpPr>
        <p:spPr>
          <a:xfrm>
            <a:off x="3788730" y="1981192"/>
            <a:ext cx="6952031" cy="461665"/>
          </a:xfrm>
          <a:prstGeom prst="rect">
            <a:avLst/>
          </a:prstGeom>
          <a:noFill/>
        </p:spPr>
        <p:txBody>
          <a:bodyPr wrap="none" rtlCol="0">
            <a:spAutoFit/>
          </a:bodyPr>
          <a:lstStyle/>
          <a:p>
            <a:r>
              <a:rPr lang="en-IN" sz="2400" dirty="0" smtClean="0"/>
              <a:t>It rained ______  yesterday. We all danced in the rain.</a:t>
            </a:r>
            <a:endParaRPr lang="en-US" sz="2400" dirty="0"/>
          </a:p>
        </p:txBody>
      </p:sp>
      <p:sp>
        <p:nvSpPr>
          <p:cNvPr id="38" name="TextBox 37"/>
          <p:cNvSpPr txBox="1"/>
          <p:nvPr/>
        </p:nvSpPr>
        <p:spPr>
          <a:xfrm>
            <a:off x="3788730" y="3609976"/>
            <a:ext cx="8362867" cy="461665"/>
          </a:xfrm>
          <a:prstGeom prst="rect">
            <a:avLst/>
          </a:prstGeom>
          <a:noFill/>
        </p:spPr>
        <p:txBody>
          <a:bodyPr wrap="none" rtlCol="0">
            <a:spAutoFit/>
          </a:bodyPr>
          <a:lstStyle/>
          <a:p>
            <a:r>
              <a:rPr lang="en-IN" sz="2400" dirty="0" err="1" smtClean="0"/>
              <a:t>Varun</a:t>
            </a:r>
            <a:r>
              <a:rPr lang="en-IN" sz="2400" dirty="0" smtClean="0"/>
              <a:t>, the boy </a:t>
            </a:r>
            <a:r>
              <a:rPr lang="en-IN" sz="2400" dirty="0" smtClean="0"/>
              <a:t>with spectacles is </a:t>
            </a:r>
            <a:r>
              <a:rPr lang="en-IN" sz="2400" dirty="0" smtClean="0"/>
              <a:t>_______  </a:t>
            </a:r>
            <a:r>
              <a:rPr lang="en-IN" sz="2400" dirty="0" smtClean="0"/>
              <a:t>with everyone in class.</a:t>
            </a:r>
            <a:endParaRPr lang="en-US" sz="2400" dirty="0"/>
          </a:p>
        </p:txBody>
      </p:sp>
      <p:sp>
        <p:nvSpPr>
          <p:cNvPr id="39" name="TextBox 38"/>
          <p:cNvSpPr txBox="1"/>
          <p:nvPr/>
        </p:nvSpPr>
        <p:spPr>
          <a:xfrm>
            <a:off x="3788730" y="5329248"/>
            <a:ext cx="6008633" cy="461665"/>
          </a:xfrm>
          <a:prstGeom prst="rect">
            <a:avLst/>
          </a:prstGeom>
          <a:noFill/>
        </p:spPr>
        <p:txBody>
          <a:bodyPr wrap="none" rtlCol="0">
            <a:spAutoFit/>
          </a:bodyPr>
          <a:lstStyle/>
          <a:p>
            <a:r>
              <a:rPr lang="en-IN" sz="2400" dirty="0" smtClean="0"/>
              <a:t>The books in the library are ______arranged.</a:t>
            </a:r>
            <a:endParaRPr lang="en-US" sz="2400" dirty="0"/>
          </a:p>
        </p:txBody>
      </p:sp>
      <p:sp>
        <p:nvSpPr>
          <p:cNvPr id="40" name="Rectangle 39"/>
          <p:cNvSpPr/>
          <p:nvPr/>
        </p:nvSpPr>
        <p:spPr>
          <a:xfrm>
            <a:off x="4648192" y="2019144"/>
            <a:ext cx="1584000" cy="324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FF0000"/>
                </a:solidFill>
              </a:rPr>
              <a:t>heavily    </a:t>
            </a:r>
            <a:endParaRPr lang="en-US" sz="2400" dirty="0">
              <a:solidFill>
                <a:srgbClr val="FF0000"/>
              </a:solidFill>
            </a:endParaRPr>
          </a:p>
        </p:txBody>
      </p:sp>
      <p:sp>
        <p:nvSpPr>
          <p:cNvPr id="41" name="Rectangle 40"/>
          <p:cNvSpPr/>
          <p:nvPr/>
        </p:nvSpPr>
        <p:spPr>
          <a:xfrm>
            <a:off x="7905760" y="3609976"/>
            <a:ext cx="1152000" cy="4524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0000"/>
                </a:solidFill>
              </a:rPr>
              <a:t>friendly</a:t>
            </a:r>
            <a:endParaRPr lang="en-US" sz="2400" dirty="0">
              <a:solidFill>
                <a:srgbClr val="FF0000"/>
              </a:solidFill>
            </a:endParaRPr>
          </a:p>
        </p:txBody>
      </p:sp>
      <p:sp>
        <p:nvSpPr>
          <p:cNvPr id="42" name="Rectangle 41"/>
          <p:cNvSpPr/>
          <p:nvPr/>
        </p:nvSpPr>
        <p:spPr>
          <a:xfrm>
            <a:off x="6955810" y="5329248"/>
            <a:ext cx="1548000" cy="4524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FF0000"/>
                </a:solidFill>
              </a:rPr>
              <a:t>neatly</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wipe(left)">
                                      <p:cBhvr>
                                        <p:cTn id="14" dur="1000"/>
                                        <p:tgtEl>
                                          <p:spTgt spid="614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10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strips(downRight)">
                                      <p:cBhvr>
                                        <p:cTn id="23" dur="1000"/>
                                        <p:tgtEl>
                                          <p:spTgt spid="40"/>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10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strips(downRight)">
                                      <p:cBhvr>
                                        <p:cTn id="36" dur="1000"/>
                                        <p:tgtEl>
                                          <p:spTgt spid="41"/>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6150"/>
                                        </p:tgtEl>
                                        <p:attrNameLst>
                                          <p:attrName>style.visibility</p:attrName>
                                        </p:attrNameLst>
                                      </p:cBhvr>
                                      <p:to>
                                        <p:strVal val="visible"/>
                                      </p:to>
                                    </p:set>
                                    <p:animEffect transition="in" filter="wipe(left)">
                                      <p:cBhvr>
                                        <p:cTn id="40" dur="1000"/>
                                        <p:tgtEl>
                                          <p:spTgt spid="6150"/>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10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strips(downRight)">
                                      <p:cBhvr>
                                        <p:cTn id="4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l="26042" t="37048" r="58792" b="45494"/>
          <a:stretch>
            <a:fillRect/>
          </a:stretch>
        </p:blipFill>
        <p:spPr bwMode="auto">
          <a:xfrm>
            <a:off x="1043441" y="3338512"/>
            <a:ext cx="2160000" cy="1440000"/>
          </a:xfrm>
          <a:prstGeom prst="rect">
            <a:avLst/>
          </a:prstGeom>
          <a:ln>
            <a:noFill/>
          </a:ln>
          <a:effectLst/>
        </p:spPr>
      </p:pic>
      <p:grpSp>
        <p:nvGrpSpPr>
          <p:cNvPr id="4" name="Group 3"/>
          <p:cNvGrpSpPr>
            <a:grpSpLocks noChangeAspect="1"/>
          </p:cNvGrpSpPr>
          <p:nvPr/>
        </p:nvGrpSpPr>
        <p:grpSpPr>
          <a:xfrm>
            <a:off x="1405393" y="1440529"/>
            <a:ext cx="1188000" cy="1717007"/>
            <a:chOff x="3109896" y="1619240"/>
            <a:chExt cx="1357320" cy="1638294"/>
          </a:xfrm>
          <a:effectLst/>
        </p:grpSpPr>
        <p:pic>
          <p:nvPicPr>
            <p:cNvPr id="5" name="Picture 4">
              <a:extLst>
                <a:ext uri="{FF2B5EF4-FFF2-40B4-BE49-F238E27FC236}">
                  <a16:creationId xmlns="" xmlns:a16="http://schemas.microsoft.com/office/drawing/2014/main" id="{93ED8781-A5FD-4200-8572-E8C548ED2A14}"/>
                </a:ext>
              </a:extLst>
            </p:cNvPr>
            <p:cNvPicPr>
              <a:picLocks noChangeAspect="1" noChangeArrowheads="1"/>
            </p:cNvPicPr>
            <p:nvPr/>
          </p:nvPicPr>
          <p:blipFill>
            <a:blip r:embed="rId4">
              <a:clrChange>
                <a:clrFrom>
                  <a:srgbClr val="FDFDD7"/>
                </a:clrFrom>
                <a:clrTo>
                  <a:srgbClr val="FDFDD7">
                    <a:alpha val="0"/>
                  </a:srgbClr>
                </a:clrTo>
              </a:clrChange>
              <a:extLst>
                <a:ext uri="{BEBA8EAE-BF5A-486C-A8C5-ECC9F3942E4B}">
                  <a14:imgProps xmlns="" xmlns:a14="http://schemas.microsoft.com/office/drawing/2010/main">
                    <a14:imgLayer r:embed="">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 xmlns:a14="http://schemas.microsoft.com/office/drawing/2010/main" val="0"/>
                </a:ext>
              </a:extLst>
            </a:blip>
            <a:srcRect l="60007" t="14102" r="4678" b="4581"/>
            <a:stretch>
              <a:fillRect/>
            </a:stretch>
          </p:blipFill>
          <p:spPr bwMode="auto">
            <a:xfrm flipH="1">
              <a:off x="3109896" y="1619240"/>
              <a:ext cx="814392" cy="14144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 name="Picture 2" descr="Set of happy children in different actions Free Vector"/>
            <p:cNvPicPr>
              <a:picLocks noChangeAspect="1" noChangeArrowheads="1"/>
            </p:cNvPicPr>
            <p:nvPr/>
          </p:nvPicPr>
          <p:blipFill>
            <a:blip r:embed="rId5">
              <a:clrChange>
                <a:clrFrom>
                  <a:srgbClr val="FFFFFF"/>
                </a:clrFrom>
                <a:clrTo>
                  <a:srgbClr val="FFFFFF">
                    <a:alpha val="0"/>
                  </a:srgbClr>
                </a:clrTo>
              </a:clrChange>
            </a:blip>
            <a:srcRect t="50102" r="81789"/>
            <a:stretch>
              <a:fillRect/>
            </a:stretch>
          </p:blipFill>
          <p:spPr bwMode="auto">
            <a:xfrm>
              <a:off x="3833800" y="1890704"/>
              <a:ext cx="633416" cy="1366830"/>
            </a:xfrm>
            <a:prstGeom prst="rect">
              <a:avLst/>
            </a:prstGeom>
            <a:ln>
              <a:noFill/>
            </a:ln>
            <a:effectLst>
              <a:outerShdw blurRad="292100" dist="139700" dir="2700000" algn="tl" rotWithShape="0">
                <a:srgbClr val="333333">
                  <a:alpha val="65000"/>
                </a:srgbClr>
              </a:outerShdw>
            </a:effectLst>
          </p:spPr>
        </p:pic>
      </p:grpSp>
      <p:grpSp>
        <p:nvGrpSpPr>
          <p:cNvPr id="7" name="Group 6"/>
          <p:cNvGrpSpPr/>
          <p:nvPr/>
        </p:nvGrpSpPr>
        <p:grpSpPr>
          <a:xfrm>
            <a:off x="1915580" y="895336"/>
            <a:ext cx="8360840" cy="452440"/>
            <a:chOff x="151064" y="804848"/>
            <a:chExt cx="8360840" cy="452440"/>
          </a:xfrm>
        </p:grpSpPr>
        <p:sp>
          <p:nvSpPr>
            <p:cNvPr id="8" name="Rectangle 7"/>
            <p:cNvSpPr/>
            <p:nvPr/>
          </p:nvSpPr>
          <p:spPr>
            <a:xfrm>
              <a:off x="5114268" y="804848"/>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politely</a:t>
              </a:r>
              <a:endParaRPr lang="en-US" sz="2800" dirty="0">
                <a:solidFill>
                  <a:schemeClr val="tx1"/>
                </a:solidFill>
              </a:endParaRPr>
            </a:p>
          </p:txBody>
        </p:sp>
        <p:sp>
          <p:nvSpPr>
            <p:cNvPr id="9" name="Rectangle 8"/>
            <p:cNvSpPr/>
            <p:nvPr/>
          </p:nvSpPr>
          <p:spPr>
            <a:xfrm>
              <a:off x="6819904" y="804848"/>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patiently</a:t>
              </a:r>
              <a:endParaRPr lang="en-US" sz="2800" dirty="0">
                <a:solidFill>
                  <a:schemeClr val="tx1"/>
                </a:solidFill>
              </a:endParaRPr>
            </a:p>
          </p:txBody>
        </p:sp>
        <p:sp>
          <p:nvSpPr>
            <p:cNvPr id="10" name="Rectangle 9"/>
            <p:cNvSpPr/>
            <p:nvPr/>
          </p:nvSpPr>
          <p:spPr>
            <a:xfrm>
              <a:off x="151064" y="804848"/>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first</a:t>
              </a:r>
              <a:endParaRPr lang="en-US" sz="2800" dirty="0">
                <a:solidFill>
                  <a:schemeClr val="tx1"/>
                </a:solidFill>
              </a:endParaRPr>
            </a:p>
          </p:txBody>
        </p:sp>
        <p:sp>
          <p:nvSpPr>
            <p:cNvPr id="11" name="Rectangle 10"/>
            <p:cNvSpPr/>
            <p:nvPr/>
          </p:nvSpPr>
          <p:spPr>
            <a:xfrm>
              <a:off x="1843064" y="804848"/>
              <a:ext cx="1584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gracefully</a:t>
              </a:r>
              <a:endParaRPr lang="en-US" sz="2800" dirty="0">
                <a:solidFill>
                  <a:schemeClr val="tx1"/>
                </a:solidFill>
              </a:endParaRPr>
            </a:p>
          </p:txBody>
        </p:sp>
        <p:sp>
          <p:nvSpPr>
            <p:cNvPr id="12" name="Rectangle 11"/>
            <p:cNvSpPr/>
            <p:nvPr/>
          </p:nvSpPr>
          <p:spPr>
            <a:xfrm>
              <a:off x="3408632" y="804848"/>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loudly</a:t>
              </a:r>
              <a:endParaRPr lang="en-US" sz="2800" dirty="0">
                <a:solidFill>
                  <a:schemeClr val="tx1"/>
                </a:solidFill>
              </a:endParaRPr>
            </a:p>
          </p:txBody>
        </p:sp>
      </p:grpSp>
      <p:sp>
        <p:nvSpPr>
          <p:cNvPr id="13" name="Title 1"/>
          <p:cNvSpPr txBox="1">
            <a:spLocks/>
          </p:cNvSpPr>
          <p:nvPr/>
        </p:nvSpPr>
        <p:spPr>
          <a:xfrm>
            <a:off x="1447787" y="80944"/>
            <a:ext cx="9296427" cy="654032"/>
          </a:xfrm>
          <a:prstGeom prst="rect">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18900000" scaled="1"/>
            <a:tileRect/>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Continued...See </a:t>
            </a:r>
            <a:r>
              <a:rPr kumimoji="0" lang="en-IN" sz="3600" b="0" i="0" u="none" strike="noStrike" kern="1200" cap="none" spc="0" normalizeH="0" baseline="0" noProof="0" dirty="0" smtClean="0">
                <a:ln>
                  <a:noFill/>
                </a:ln>
                <a:solidFill>
                  <a:schemeClr val="tx1"/>
                </a:solidFill>
                <a:effectLst/>
                <a:uLnTx/>
                <a:uFillTx/>
                <a:latin typeface="+mj-lt"/>
                <a:ea typeface="+mj-ea"/>
                <a:cs typeface="+mj-cs"/>
              </a:rPr>
              <a:t>the Image and fill the blanks</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descr="Free photos of India"/>
          <p:cNvPicPr>
            <a:picLocks noChangeAspect="1" noChangeArrowheads="1"/>
          </p:cNvPicPr>
          <p:nvPr/>
        </p:nvPicPr>
        <p:blipFill>
          <a:blip r:embed="rId6"/>
          <a:srcRect/>
          <a:stretch>
            <a:fillRect/>
          </a:stretch>
        </p:blipFill>
        <p:spPr bwMode="auto">
          <a:xfrm>
            <a:off x="1043441" y="5012540"/>
            <a:ext cx="2160000" cy="1440000"/>
          </a:xfrm>
          <a:prstGeom prst="rect">
            <a:avLst/>
          </a:prstGeom>
          <a:ln>
            <a:noFill/>
          </a:ln>
          <a:effectLst/>
        </p:spPr>
      </p:pic>
      <p:sp>
        <p:nvSpPr>
          <p:cNvPr id="15" name="TextBox 14"/>
          <p:cNvSpPr txBox="1"/>
          <p:nvPr/>
        </p:nvSpPr>
        <p:spPr>
          <a:xfrm>
            <a:off x="3667593" y="1981192"/>
            <a:ext cx="5746445" cy="461665"/>
          </a:xfrm>
          <a:prstGeom prst="rect">
            <a:avLst/>
          </a:prstGeom>
          <a:noFill/>
        </p:spPr>
        <p:txBody>
          <a:bodyPr wrap="none" rtlCol="0">
            <a:spAutoFit/>
          </a:bodyPr>
          <a:lstStyle/>
          <a:p>
            <a:r>
              <a:rPr lang="en-IN" sz="2400" dirty="0" smtClean="0"/>
              <a:t>My English teacher always speaks _______.</a:t>
            </a:r>
            <a:endParaRPr lang="en-US" sz="2400" dirty="0"/>
          </a:p>
        </p:txBody>
      </p:sp>
      <p:sp>
        <p:nvSpPr>
          <p:cNvPr id="16" name="TextBox 15"/>
          <p:cNvSpPr txBox="1"/>
          <p:nvPr/>
        </p:nvSpPr>
        <p:spPr>
          <a:xfrm>
            <a:off x="3667593" y="3790952"/>
            <a:ext cx="8058553" cy="461665"/>
          </a:xfrm>
          <a:prstGeom prst="rect">
            <a:avLst/>
          </a:prstGeom>
          <a:noFill/>
        </p:spPr>
        <p:txBody>
          <a:bodyPr wrap="none" rtlCol="0">
            <a:spAutoFit/>
          </a:bodyPr>
          <a:lstStyle/>
          <a:p>
            <a:r>
              <a:rPr lang="en-IN" sz="2400" dirty="0" smtClean="0"/>
              <a:t>After waking up at 6o’clock, </a:t>
            </a:r>
            <a:r>
              <a:rPr lang="en-IN" sz="2400" dirty="0" err="1" smtClean="0"/>
              <a:t>Raju</a:t>
            </a:r>
            <a:r>
              <a:rPr lang="en-IN" sz="2400" dirty="0" smtClean="0"/>
              <a:t> brushes his teeth ____ of all.</a:t>
            </a:r>
            <a:endParaRPr lang="en-US" sz="2400" dirty="0"/>
          </a:p>
        </p:txBody>
      </p:sp>
      <p:sp>
        <p:nvSpPr>
          <p:cNvPr id="17" name="TextBox 16"/>
          <p:cNvSpPr txBox="1"/>
          <p:nvPr/>
        </p:nvSpPr>
        <p:spPr>
          <a:xfrm>
            <a:off x="3667593" y="5510224"/>
            <a:ext cx="5264775" cy="461665"/>
          </a:xfrm>
          <a:prstGeom prst="rect">
            <a:avLst/>
          </a:prstGeom>
          <a:noFill/>
        </p:spPr>
        <p:txBody>
          <a:bodyPr wrap="none" rtlCol="0">
            <a:spAutoFit/>
          </a:bodyPr>
          <a:lstStyle/>
          <a:p>
            <a:r>
              <a:rPr lang="en-IN" sz="2400" dirty="0" smtClean="0"/>
              <a:t>Mala is dancing _________ to the music.</a:t>
            </a:r>
            <a:endParaRPr lang="en-US" sz="2400" dirty="0"/>
          </a:p>
        </p:txBody>
      </p:sp>
      <p:sp>
        <p:nvSpPr>
          <p:cNvPr id="18" name="Rectangle 17"/>
          <p:cNvSpPr/>
          <p:nvPr/>
        </p:nvSpPr>
        <p:spPr>
          <a:xfrm>
            <a:off x="5658329" y="5510224"/>
            <a:ext cx="1584000" cy="4524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FF0000"/>
                </a:solidFill>
              </a:rPr>
              <a:t>gracefully</a:t>
            </a:r>
            <a:endParaRPr lang="en-US" sz="2400" dirty="0">
              <a:solidFill>
                <a:srgbClr val="FF0000"/>
              </a:solidFill>
            </a:endParaRPr>
          </a:p>
        </p:txBody>
      </p:sp>
      <p:sp>
        <p:nvSpPr>
          <p:cNvPr id="19" name="Rectangle 18"/>
          <p:cNvSpPr/>
          <p:nvPr/>
        </p:nvSpPr>
        <p:spPr>
          <a:xfrm>
            <a:off x="9896496" y="3881440"/>
            <a:ext cx="828000" cy="324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FF0000"/>
                </a:solidFill>
              </a:rPr>
              <a:t>first </a:t>
            </a:r>
            <a:endParaRPr lang="en-US" sz="2400" dirty="0">
              <a:solidFill>
                <a:schemeClr val="tx1"/>
              </a:solidFill>
            </a:endParaRPr>
          </a:p>
        </p:txBody>
      </p:sp>
      <p:sp>
        <p:nvSpPr>
          <p:cNvPr id="20" name="Rectangle 19"/>
          <p:cNvSpPr/>
          <p:nvPr/>
        </p:nvSpPr>
        <p:spPr>
          <a:xfrm>
            <a:off x="7649065" y="1981192"/>
            <a:ext cx="1692000" cy="4524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FF0000"/>
                </a:solidFill>
              </a:rPr>
              <a:t>politely</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Right)">
                                      <p:cBhvr>
                                        <p:cTn id="23" dur="1000"/>
                                        <p:tgtEl>
                                          <p:spTgt spid="20"/>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strips(downRight)">
                                      <p:cBhvr>
                                        <p:cTn id="36" dur="1000"/>
                                        <p:tgtEl>
                                          <p:spTgt spid="19">
                                            <p:txEl>
                                              <p:pRg st="0" end="0"/>
                                            </p:txEl>
                                          </p:spTgt>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wipe(left)">
                                      <p:cBhvr>
                                        <p:cTn id="40" dur="1000"/>
                                        <p:tgtEl>
                                          <p:spTgt spid="2050"/>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1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strips(downRight)">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pSp>
        <p:nvGrpSpPr>
          <p:cNvPr id="3" name="Group 2"/>
          <p:cNvGrpSpPr/>
          <p:nvPr/>
        </p:nvGrpSpPr>
        <p:grpSpPr>
          <a:xfrm>
            <a:off x="1915580" y="895336"/>
            <a:ext cx="8360840" cy="452440"/>
            <a:chOff x="151064" y="804848"/>
            <a:chExt cx="8360840" cy="452440"/>
          </a:xfrm>
        </p:grpSpPr>
        <p:sp>
          <p:nvSpPr>
            <p:cNvPr id="4" name="Rectangle 3"/>
            <p:cNvSpPr/>
            <p:nvPr/>
          </p:nvSpPr>
          <p:spPr>
            <a:xfrm>
              <a:off x="5114268" y="804848"/>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sweetly</a:t>
              </a:r>
              <a:endParaRPr lang="en-US" sz="2800" dirty="0">
                <a:solidFill>
                  <a:schemeClr val="tx1"/>
                </a:solidFill>
              </a:endParaRPr>
            </a:p>
          </p:txBody>
        </p:sp>
        <p:sp>
          <p:nvSpPr>
            <p:cNvPr id="5" name="Rectangle 4"/>
            <p:cNvSpPr/>
            <p:nvPr/>
          </p:nvSpPr>
          <p:spPr>
            <a:xfrm>
              <a:off x="6819904" y="804848"/>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patiently</a:t>
              </a:r>
              <a:endParaRPr lang="en-US" sz="2800" dirty="0">
                <a:solidFill>
                  <a:schemeClr val="tx1"/>
                </a:solidFill>
              </a:endParaRPr>
            </a:p>
          </p:txBody>
        </p:sp>
        <p:sp>
          <p:nvSpPr>
            <p:cNvPr id="6" name="Rectangle 5"/>
            <p:cNvSpPr/>
            <p:nvPr/>
          </p:nvSpPr>
          <p:spPr>
            <a:xfrm>
              <a:off x="151064" y="804848"/>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correctly</a:t>
              </a:r>
              <a:endParaRPr lang="en-US" sz="2800" dirty="0">
                <a:solidFill>
                  <a:schemeClr val="tx1"/>
                </a:solidFill>
              </a:endParaRPr>
            </a:p>
          </p:txBody>
        </p:sp>
        <p:sp>
          <p:nvSpPr>
            <p:cNvPr id="7" name="Rectangle 6"/>
            <p:cNvSpPr/>
            <p:nvPr/>
          </p:nvSpPr>
          <p:spPr>
            <a:xfrm>
              <a:off x="1843064" y="804848"/>
              <a:ext cx="1584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silently</a:t>
              </a:r>
              <a:endParaRPr lang="en-US" sz="2800" dirty="0">
                <a:solidFill>
                  <a:schemeClr val="tx1"/>
                </a:solidFill>
              </a:endParaRPr>
            </a:p>
          </p:txBody>
        </p:sp>
        <p:sp>
          <p:nvSpPr>
            <p:cNvPr id="8" name="Rectangle 7"/>
            <p:cNvSpPr/>
            <p:nvPr/>
          </p:nvSpPr>
          <p:spPr>
            <a:xfrm>
              <a:off x="3408632" y="804848"/>
              <a:ext cx="1692000" cy="452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loudly</a:t>
              </a:r>
              <a:endParaRPr lang="en-US" sz="2800" dirty="0">
                <a:solidFill>
                  <a:schemeClr val="tx1"/>
                </a:solidFill>
              </a:endParaRPr>
            </a:p>
          </p:txBody>
        </p:sp>
      </p:grpSp>
      <p:sp>
        <p:nvSpPr>
          <p:cNvPr id="9" name="Title 1"/>
          <p:cNvSpPr txBox="1">
            <a:spLocks/>
          </p:cNvSpPr>
          <p:nvPr/>
        </p:nvSpPr>
        <p:spPr>
          <a:xfrm>
            <a:off x="1447787" y="80944"/>
            <a:ext cx="9296427" cy="654032"/>
          </a:xfrm>
          <a:prstGeom prst="rect">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18900000" scaled="1"/>
            <a:tileRect/>
          </a:gradFill>
          <a:scene3d>
            <a:camera prst="orthographicFront"/>
            <a:lightRig rig="threePt" dir="t"/>
          </a:scene3d>
          <a:sp3d>
            <a:bevelT/>
          </a:sp3d>
        </p:spPr>
        <p:txBody>
          <a:bodyP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Continued...See </a:t>
            </a:r>
            <a:r>
              <a:rPr kumimoji="0" lang="en-IN" sz="3600" b="0" i="0" u="none" strike="noStrike" kern="1200" cap="none" spc="0" normalizeH="0" baseline="0" noProof="0" dirty="0" smtClean="0">
                <a:ln>
                  <a:noFill/>
                </a:ln>
                <a:solidFill>
                  <a:schemeClr val="tx1"/>
                </a:solidFill>
                <a:effectLst/>
                <a:uLnTx/>
                <a:uFillTx/>
                <a:latin typeface="+mj-lt"/>
                <a:ea typeface="+mj-ea"/>
                <a:cs typeface="+mj-cs"/>
              </a:rPr>
              <a:t>the Image and fill the </a:t>
            </a:r>
            <a:r>
              <a:rPr kumimoji="0" lang="en-IN" sz="3600" b="0" i="0" u="none" strike="noStrike" kern="1200" cap="none" spc="0" normalizeH="0" baseline="0" noProof="0" dirty="0" smtClean="0">
                <a:ln>
                  <a:noFill/>
                </a:ln>
                <a:solidFill>
                  <a:schemeClr val="tx1"/>
                </a:solidFill>
                <a:effectLst/>
                <a:uLnTx/>
                <a:uFillTx/>
                <a:latin typeface="+mj-lt"/>
                <a:ea typeface="+mj-ea"/>
                <a:cs typeface="+mj-cs"/>
              </a:rPr>
              <a:t>blanks</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descr="Free photos of India"/>
          <p:cNvPicPr>
            <a:picLocks noChangeAspect="1" noChangeArrowheads="1"/>
          </p:cNvPicPr>
          <p:nvPr/>
        </p:nvPicPr>
        <p:blipFill>
          <a:blip r:embed="rId3">
            <a:lum bright="10000"/>
          </a:blip>
          <a:srcRect/>
          <a:stretch>
            <a:fillRect/>
          </a:stretch>
        </p:blipFill>
        <p:spPr bwMode="auto">
          <a:xfrm>
            <a:off x="1843064" y="1445857"/>
            <a:ext cx="1800000" cy="1080000"/>
          </a:xfrm>
          <a:prstGeom prst="rect">
            <a:avLst/>
          </a:prstGeom>
          <a:ln>
            <a:noFill/>
          </a:ln>
          <a:effectLst/>
        </p:spPr>
      </p:pic>
      <p:sp>
        <p:nvSpPr>
          <p:cNvPr id="11" name="TextBox 10"/>
          <p:cNvSpPr txBox="1"/>
          <p:nvPr/>
        </p:nvSpPr>
        <p:spPr>
          <a:xfrm>
            <a:off x="4076520" y="1800216"/>
            <a:ext cx="5302670" cy="461665"/>
          </a:xfrm>
          <a:prstGeom prst="rect">
            <a:avLst/>
          </a:prstGeom>
          <a:noFill/>
        </p:spPr>
        <p:txBody>
          <a:bodyPr wrap="none" rtlCol="0">
            <a:spAutoFit/>
          </a:bodyPr>
          <a:lstStyle/>
          <a:p>
            <a:r>
              <a:rPr lang="en-IN" sz="2400" dirty="0" smtClean="0"/>
              <a:t>My father counted the money _______.</a:t>
            </a:r>
            <a:endParaRPr lang="en-US" sz="2400" dirty="0"/>
          </a:p>
        </p:txBody>
      </p:sp>
      <p:sp>
        <p:nvSpPr>
          <p:cNvPr id="13" name="TextBox 12"/>
          <p:cNvSpPr txBox="1"/>
          <p:nvPr/>
        </p:nvSpPr>
        <p:spPr>
          <a:xfrm>
            <a:off x="4076520" y="3148311"/>
            <a:ext cx="4532972" cy="461665"/>
          </a:xfrm>
          <a:prstGeom prst="rect">
            <a:avLst/>
          </a:prstGeom>
          <a:noFill/>
        </p:spPr>
        <p:txBody>
          <a:bodyPr wrap="none" rtlCol="0">
            <a:spAutoFit/>
          </a:bodyPr>
          <a:lstStyle/>
          <a:p>
            <a:r>
              <a:rPr lang="en-IN" sz="2400" dirty="0" smtClean="0"/>
              <a:t>People pray ______ in the temple.</a:t>
            </a:r>
            <a:endParaRPr lang="en-US" sz="2400" dirty="0"/>
          </a:p>
        </p:txBody>
      </p:sp>
      <p:sp>
        <p:nvSpPr>
          <p:cNvPr id="14" name="Rectangle 13"/>
          <p:cNvSpPr/>
          <p:nvPr/>
        </p:nvSpPr>
        <p:spPr>
          <a:xfrm>
            <a:off x="7696040" y="1800216"/>
            <a:ext cx="1512000" cy="4524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FF0000"/>
                </a:solidFill>
              </a:rPr>
              <a:t>correctly</a:t>
            </a:r>
            <a:endParaRPr lang="en-US" sz="2400" dirty="0">
              <a:solidFill>
                <a:srgbClr val="FF0000"/>
              </a:solidFill>
            </a:endParaRPr>
          </a:p>
        </p:txBody>
      </p:sp>
      <p:sp>
        <p:nvSpPr>
          <p:cNvPr id="15" name="Rectangle 14"/>
          <p:cNvSpPr/>
          <p:nvPr/>
        </p:nvSpPr>
        <p:spPr>
          <a:xfrm>
            <a:off x="5462584" y="3157536"/>
            <a:ext cx="1296000" cy="432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FF0000"/>
                </a:solidFill>
              </a:rPr>
              <a:t>silently</a:t>
            </a:r>
            <a:endParaRPr lang="en-US" sz="2400" dirty="0">
              <a:solidFill>
                <a:srgbClr val="FF0000"/>
              </a:solidFill>
            </a:endParaRPr>
          </a:p>
        </p:txBody>
      </p:sp>
      <p:pic>
        <p:nvPicPr>
          <p:cNvPr id="4102" name="Picture 6" descr="Free photos of Katz"/>
          <p:cNvPicPr>
            <a:picLocks noChangeAspect="1" noChangeArrowheads="1"/>
          </p:cNvPicPr>
          <p:nvPr/>
        </p:nvPicPr>
        <p:blipFill>
          <a:blip r:embed="rId4">
            <a:lum bright="30000" contrast="40000"/>
          </a:blip>
          <a:srcRect/>
          <a:stretch>
            <a:fillRect/>
          </a:stretch>
        </p:blipFill>
        <p:spPr bwMode="auto">
          <a:xfrm>
            <a:off x="1843064" y="4099013"/>
            <a:ext cx="1800000" cy="1080000"/>
          </a:xfrm>
          <a:prstGeom prst="rect">
            <a:avLst/>
          </a:prstGeom>
          <a:ln>
            <a:noFill/>
          </a:ln>
          <a:effectLst/>
        </p:spPr>
      </p:pic>
      <p:sp>
        <p:nvSpPr>
          <p:cNvPr id="17" name="TextBox 16"/>
          <p:cNvSpPr txBox="1"/>
          <p:nvPr/>
        </p:nvSpPr>
        <p:spPr>
          <a:xfrm>
            <a:off x="4076520" y="4424368"/>
            <a:ext cx="6218562" cy="461665"/>
          </a:xfrm>
          <a:prstGeom prst="rect">
            <a:avLst/>
          </a:prstGeom>
          <a:noFill/>
        </p:spPr>
        <p:txBody>
          <a:bodyPr wrap="none" rtlCol="0">
            <a:spAutoFit/>
          </a:bodyPr>
          <a:lstStyle/>
          <a:p>
            <a:r>
              <a:rPr lang="en-IN" sz="2400" dirty="0" smtClean="0"/>
              <a:t>The cat waited _______ for the rat to come out.</a:t>
            </a:r>
            <a:endParaRPr lang="en-US" sz="2400" dirty="0"/>
          </a:p>
        </p:txBody>
      </p:sp>
      <p:sp>
        <p:nvSpPr>
          <p:cNvPr id="18" name="Rectangle 17"/>
          <p:cNvSpPr/>
          <p:nvPr/>
        </p:nvSpPr>
        <p:spPr>
          <a:xfrm>
            <a:off x="5705304" y="4424368"/>
            <a:ext cx="1692000" cy="4524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FF0000"/>
                </a:solidFill>
              </a:rPr>
              <a:t>patiently </a:t>
            </a:r>
            <a:endParaRPr lang="en-US" sz="2400" dirty="0">
              <a:solidFill>
                <a:srgbClr val="FF0000"/>
              </a:solidFill>
            </a:endParaRPr>
          </a:p>
        </p:txBody>
      </p:sp>
      <p:pic>
        <p:nvPicPr>
          <p:cNvPr id="19" name="Picture 2" descr="Free photos of Children"/>
          <p:cNvPicPr>
            <a:picLocks noChangeAspect="1" noChangeArrowheads="1"/>
          </p:cNvPicPr>
          <p:nvPr/>
        </p:nvPicPr>
        <p:blipFill>
          <a:blip r:embed="rId5">
            <a:lum bright="30000"/>
          </a:blip>
          <a:srcRect/>
          <a:stretch>
            <a:fillRect/>
          </a:stretch>
        </p:blipFill>
        <p:spPr bwMode="auto">
          <a:xfrm>
            <a:off x="1843064" y="5425592"/>
            <a:ext cx="1800000" cy="1080000"/>
          </a:xfrm>
          <a:prstGeom prst="rect">
            <a:avLst/>
          </a:prstGeom>
          <a:noFill/>
        </p:spPr>
      </p:pic>
      <p:sp>
        <p:nvSpPr>
          <p:cNvPr id="20" name="TextBox 19"/>
          <p:cNvSpPr txBox="1"/>
          <p:nvPr/>
        </p:nvSpPr>
        <p:spPr>
          <a:xfrm>
            <a:off x="4094528" y="5691200"/>
            <a:ext cx="6703502" cy="461665"/>
          </a:xfrm>
          <a:prstGeom prst="rect">
            <a:avLst/>
          </a:prstGeom>
          <a:noFill/>
          <a:ln>
            <a:noFill/>
          </a:ln>
        </p:spPr>
        <p:txBody>
          <a:bodyPr wrap="none" rtlCol="0">
            <a:spAutoFit/>
          </a:bodyPr>
          <a:lstStyle/>
          <a:p>
            <a:r>
              <a:rPr lang="en-IN" sz="2400" dirty="0" smtClean="0"/>
              <a:t>All the children smiled ______  for the photograph.</a:t>
            </a:r>
            <a:endParaRPr lang="en-US" sz="2400" dirty="0"/>
          </a:p>
        </p:txBody>
      </p:sp>
      <p:sp>
        <p:nvSpPr>
          <p:cNvPr id="21" name="Rectangle 20"/>
          <p:cNvSpPr/>
          <p:nvPr/>
        </p:nvSpPr>
        <p:spPr>
          <a:xfrm>
            <a:off x="6910392" y="5691200"/>
            <a:ext cx="1152000" cy="4524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FF0000"/>
                </a:solidFill>
              </a:rPr>
              <a:t>sweetly</a:t>
            </a:r>
            <a:endParaRPr lang="en-US" sz="2400" dirty="0">
              <a:solidFill>
                <a:srgbClr val="FF0000"/>
              </a:solidFill>
            </a:endParaRPr>
          </a:p>
        </p:txBody>
      </p:sp>
      <p:pic>
        <p:nvPicPr>
          <p:cNvPr id="10" name="Picture 2" descr="The Brahmanas, Varanasi, India, Pray"/>
          <p:cNvPicPr>
            <a:picLocks noChangeAspect="1" noChangeArrowheads="1"/>
          </p:cNvPicPr>
          <p:nvPr/>
        </p:nvPicPr>
        <p:blipFill>
          <a:blip r:embed="rId6"/>
          <a:srcRect/>
          <a:stretch>
            <a:fillRect/>
          </a:stretch>
        </p:blipFill>
        <p:spPr bwMode="auto">
          <a:xfrm>
            <a:off x="1843064" y="2705096"/>
            <a:ext cx="1800000" cy="108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left)">
                                      <p:cBhvr>
                                        <p:cTn id="14" dur="1000"/>
                                        <p:tgtEl>
                                          <p:spTgt spid="409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Right)">
                                      <p:cBhvr>
                                        <p:cTn id="23" dur="1000"/>
                                        <p:tgtEl>
                                          <p:spTgt spid="14"/>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Right)">
                                      <p:cBhvr>
                                        <p:cTn id="36" dur="1000"/>
                                        <p:tgtEl>
                                          <p:spTgt spid="15"/>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4102"/>
                                        </p:tgtEl>
                                        <p:attrNameLst>
                                          <p:attrName>style.visibility</p:attrName>
                                        </p:attrNameLst>
                                      </p:cBhvr>
                                      <p:to>
                                        <p:strVal val="visible"/>
                                      </p:to>
                                    </p:set>
                                    <p:animEffect transition="in" filter="wipe(left)">
                                      <p:cBhvr>
                                        <p:cTn id="40" dur="1000"/>
                                        <p:tgtEl>
                                          <p:spTgt spid="4102"/>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1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strips(downRight)">
                                      <p:cBhvr>
                                        <p:cTn id="49" dur="1000"/>
                                        <p:tgtEl>
                                          <p:spTgt spid="18"/>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1000"/>
                                        <p:tgtEl>
                                          <p:spTgt spid="19"/>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1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strips(downRight)">
                                      <p:cBhvr>
                                        <p:cTn id="6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7" grpId="0"/>
      <p:bldP spid="1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 xmlns:a16="http://schemas.microsoft.com/office/drawing/2014/main" id="{BCB341BF-F4EB-4885-869D-9FD0993472C3}"/>
              </a:ext>
            </a:extLst>
          </p:cNvPr>
          <p:cNvGraphicFramePr>
            <a:graphicFrameLocks noGrp="1"/>
          </p:cNvGraphicFramePr>
          <p:nvPr>
            <p:extLst>
              <p:ext uri="{D42A27DB-BD31-4B8C-83A1-F6EECF244321}">
                <p14:modId xmlns="" xmlns:p14="http://schemas.microsoft.com/office/powerpoint/2010/main" val="1555560474"/>
              </p:ext>
            </p:extLst>
          </p:nvPr>
        </p:nvGraphicFramePr>
        <p:xfrm>
          <a:off x="1127448" y="700345"/>
          <a:ext cx="9937104" cy="4283826"/>
        </p:xfrm>
        <a:graphic>
          <a:graphicData uri="http://schemas.openxmlformats.org/drawingml/2006/table">
            <a:tbl>
              <a:tblPr firstRow="1" bandRow="1">
                <a:tableStyleId>{5C22544A-7EE6-4342-B048-85BDC9FD1C3A}</a:tableStyleId>
              </a:tblPr>
              <a:tblGrid>
                <a:gridCol w="928702">
                  <a:extLst>
                    <a:ext uri="{9D8B030D-6E8A-4147-A177-3AD203B41FA5}">
                      <a16:colId xmlns="" xmlns:a16="http://schemas.microsoft.com/office/drawing/2014/main" val="20000"/>
                    </a:ext>
                  </a:extLst>
                </a:gridCol>
                <a:gridCol w="1485922">
                  <a:extLst>
                    <a:ext uri="{9D8B030D-6E8A-4147-A177-3AD203B41FA5}">
                      <a16:colId xmlns="" xmlns:a16="http://schemas.microsoft.com/office/drawing/2014/main" val="20001"/>
                    </a:ext>
                  </a:extLst>
                </a:gridCol>
                <a:gridCol w="7522480">
                  <a:extLst>
                    <a:ext uri="{9D8B030D-6E8A-4147-A177-3AD203B41FA5}">
                      <a16:colId xmlns=""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 xmlns:a16="http://schemas.microsoft.com/office/drawing/2014/main" val="10000"/>
                  </a:ext>
                </a:extLst>
              </a:tr>
              <a:tr h="389313">
                <a:tc>
                  <a:txBody>
                    <a:bodyPr/>
                    <a:lstStyle/>
                    <a:p>
                      <a:r>
                        <a:rPr lang="en-IN" sz="900" dirty="0" smtClean="0"/>
                        <a:t>1</a:t>
                      </a:r>
                      <a:endParaRPr lang="en-IN" sz="900" dirty="0"/>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1.  Children: https://pixabay.com/photos/children-kindergarten-school-7339441/</a:t>
                      </a:r>
                      <a:endParaRPr lang="en-IN" sz="900" b="0" dirty="0" smtClean="0"/>
                    </a:p>
                    <a:p>
                      <a:endParaRPr lang="en-IN" sz="900" dirty="0" smtClean="0"/>
                    </a:p>
                    <a:p>
                      <a:endParaRPr lang="en-IN" sz="900" dirty="0" smtClean="0"/>
                    </a:p>
                    <a:p>
                      <a:endParaRPr lang="en-IN" sz="900" dirty="0"/>
                    </a:p>
                  </a:txBody>
                  <a:tcPr/>
                </a:tc>
                <a:extLst>
                  <a:ext uri="{0D108BD9-81ED-4DB2-BD59-A6C34878D82A}">
                    <a16:rowId xmlns="" xmlns:a16="http://schemas.microsoft.com/office/drawing/2014/main" val="10001"/>
                  </a:ext>
                </a:extLst>
              </a:tr>
              <a:tr h="389313">
                <a:tc>
                  <a:txBody>
                    <a:bodyPr/>
                    <a:lstStyle/>
                    <a:p>
                      <a:r>
                        <a:rPr lang="en-IN" sz="900" dirty="0" smtClean="0"/>
                        <a:t>3</a:t>
                      </a:r>
                      <a:endParaRPr lang="en-IN" sz="900" dirty="0"/>
                    </a:p>
                  </a:txBody>
                  <a:tcPr/>
                </a:tc>
                <a:tc>
                  <a:txBody>
                    <a:bodyPr/>
                    <a:lstStyle/>
                    <a:p>
                      <a:endParaRPr lang="en-IN" sz="900" dirty="0"/>
                    </a:p>
                  </a:txBody>
                  <a:tcPr/>
                </a:tc>
                <a:tc>
                  <a:txBody>
                    <a:bodyPr/>
                    <a:lstStyle/>
                    <a:p>
                      <a:pPr marL="228600" indent="-228600" rtl="0">
                        <a:buNone/>
                      </a:pPr>
                      <a:r>
                        <a:rPr lang="en-IN" sz="900" b="0" i="0" u="none" strike="noStrike" kern="1200" dirty="0" smtClean="0">
                          <a:solidFill>
                            <a:schemeClr val="tx1"/>
                          </a:solidFill>
                          <a:latin typeface="+mn-lt"/>
                          <a:ea typeface="+mn-ea"/>
                          <a:cs typeface="+mn-cs"/>
                        </a:rPr>
                        <a:t>1.   Rain: https://pixabay.com/illustrations/rain-children-joy-pleasure-summer-4363454/</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2.</a:t>
                      </a:r>
                      <a:r>
                        <a:rPr lang="en-IN" sz="900" b="0" i="0" u="none" strike="noStrike" kern="1200" baseline="0" dirty="0" smtClean="0">
                          <a:solidFill>
                            <a:schemeClr val="tx1"/>
                          </a:solidFill>
                          <a:latin typeface="+mn-lt"/>
                          <a:ea typeface="+mn-ea"/>
                          <a:cs typeface="+mn-cs"/>
                        </a:rPr>
                        <a:t>   Friends: </a:t>
                      </a:r>
                      <a:r>
                        <a:rPr lang="en-IN" sz="900" kern="1200" dirty="0" smtClean="0">
                          <a:solidFill>
                            <a:schemeClr val="tx1"/>
                          </a:solidFill>
                          <a:latin typeface="+mn-lt"/>
                          <a:ea typeface="+mn-ea"/>
                          <a:cs typeface="+mn-cs"/>
                        </a:rPr>
                        <a:t>Children: https://pixabay.com/photos/school-children-classroom-school- </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kern="1200" dirty="0" smtClean="0">
                          <a:solidFill>
                            <a:schemeClr val="tx1"/>
                          </a:solidFill>
                          <a:latin typeface="+mn-lt"/>
                          <a:ea typeface="+mn-ea"/>
                          <a:cs typeface="+mn-cs"/>
                        </a:rPr>
                        <a:t>                7047131/</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3.  Books: https://pixabay.com/photos/library-books-read-bookstore-4317851/</a:t>
                      </a:r>
                      <a:endParaRPr lang="en-IN" sz="900" kern="1200" dirty="0" smtClean="0">
                        <a:solidFill>
                          <a:schemeClr val="tx1"/>
                        </a:solidFill>
                        <a:latin typeface="+mn-lt"/>
                        <a:ea typeface="+mn-ea"/>
                        <a:cs typeface="+mn-cs"/>
                      </a:endParaRPr>
                    </a:p>
                    <a:p>
                      <a:endParaRPr lang="en-IN" sz="900" dirty="0" smtClean="0"/>
                    </a:p>
                  </a:txBody>
                  <a:tcPr/>
                </a:tc>
                <a:extLst>
                  <a:ext uri="{0D108BD9-81ED-4DB2-BD59-A6C34878D82A}">
                    <a16:rowId xmlns="" xmlns:a16="http://schemas.microsoft.com/office/drawing/2014/main" val="10003"/>
                  </a:ext>
                </a:extLst>
              </a:tr>
              <a:tr h="389313">
                <a:tc>
                  <a:txBody>
                    <a:bodyPr/>
                    <a:lstStyle/>
                    <a:p>
                      <a:r>
                        <a:rPr lang="en-IN" sz="900" dirty="0" smtClean="0"/>
                        <a:t>4</a:t>
                      </a:r>
                      <a:endParaRPr lang="en-IN" sz="900" dirty="0"/>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1.   Teacher: SSSVV Gallery</a:t>
                      </a:r>
                      <a:r>
                        <a:rPr lang="en-IN" sz="900" b="0" i="0" u="none" strike="noStrike" kern="1200" baseline="0" dirty="0" smtClean="0">
                          <a:solidFill>
                            <a:schemeClr val="tx1"/>
                          </a:solidFill>
                          <a:latin typeface="+mn-lt"/>
                          <a:ea typeface="+mn-ea"/>
                          <a:cs typeface="+mn-cs"/>
                        </a:rPr>
                        <a:t> (</a:t>
                      </a:r>
                      <a:r>
                        <a:rPr lang="en-IN" sz="900" b="0" i="0" u="none" strike="noStrike" kern="1200" dirty="0" smtClean="0">
                          <a:solidFill>
                            <a:schemeClr val="tx1"/>
                          </a:solidFill>
                          <a:latin typeface="+mn-lt"/>
                          <a:ea typeface="+mn-ea"/>
                          <a:cs typeface="+mn-cs"/>
                        </a:rPr>
                        <a:t> Key word teacher , mother)</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dirty="0" smtClean="0"/>
                        <a:t>2.</a:t>
                      </a:r>
                      <a:r>
                        <a:rPr lang="en-IN" sz="900" baseline="0" dirty="0" smtClean="0"/>
                        <a:t>   </a:t>
                      </a:r>
                      <a:r>
                        <a:rPr lang="en-IN" sz="900" dirty="0" smtClean="0"/>
                        <a:t>Boy:</a:t>
                      </a:r>
                      <a:r>
                        <a:rPr lang="en-IN" sz="900" baseline="0" dirty="0" smtClean="0"/>
                        <a:t> https://www.freepik.com/free-vector/set-happy-children-different-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aseline="0" dirty="0" smtClean="0"/>
                        <a:t>           actions_5874504.htm (</a:t>
                      </a:r>
                      <a:r>
                        <a:rPr lang="en-IN" sz="900" baseline="0" dirty="0" err="1" smtClean="0"/>
                        <a:t>Attribution:brgfx</a:t>
                      </a:r>
                      <a:r>
                        <a:rPr lang="en-IN" sz="900"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startAt="3"/>
                        <a:tabLst/>
                        <a:defRPr/>
                      </a:pPr>
                      <a:r>
                        <a:rPr lang="en-IN" sz="900" kern="1200" dirty="0" smtClean="0">
                          <a:solidFill>
                            <a:schemeClr val="tx1"/>
                          </a:solidFill>
                          <a:latin typeface="+mn-lt"/>
                          <a:ea typeface="+mn-ea"/>
                          <a:cs typeface="+mn-cs"/>
                        </a:rPr>
                        <a:t>Brush: </a:t>
                      </a:r>
                      <a:r>
                        <a:rPr lang="en-IN" sz="900" b="0" i="0" u="none" strike="noStrike" kern="1200" dirty="0" smtClean="0">
                          <a:solidFill>
                            <a:schemeClr val="tx1"/>
                          </a:solidFill>
                          <a:latin typeface="+mn-lt"/>
                          <a:ea typeface="+mn-ea"/>
                          <a:cs typeface="+mn-cs"/>
                        </a:rPr>
                        <a:t>https://youtu.be/lLB1NtbMTls?t=128 (Attribution: </a:t>
                      </a:r>
                      <a:r>
                        <a:rPr lang="en-IN" sz="900" b="0" i="0" u="none" strike="noStrike" kern="1200" dirty="0" err="1" smtClean="0">
                          <a:solidFill>
                            <a:schemeClr val="tx1"/>
                          </a:solidFill>
                          <a:latin typeface="+mn-lt"/>
                          <a:ea typeface="+mn-ea"/>
                          <a:cs typeface="+mn-cs"/>
                        </a:rPr>
                        <a:t>TicTacLearn</a:t>
                      </a:r>
                      <a:r>
                        <a:rPr lang="en-IN" sz="900" b="0" i="0" u="none" strike="noStrike" kern="1200" dirty="0" smtClean="0">
                          <a:solidFill>
                            <a:schemeClr val="tx1"/>
                          </a:solidFill>
                          <a:latin typeface="+mn-lt"/>
                          <a:ea typeface="+mn-ea"/>
                          <a:cs typeface="+mn-cs"/>
                        </a:rPr>
                        <a:t> English)</a:t>
                      </a:r>
                    </a:p>
                    <a:p>
                      <a:pPr marL="228600" marR="0" indent="-228600" algn="l" defTabSz="914400" rtl="0" eaLnBrk="1" fontAlgn="auto" latinLnBrk="0" hangingPunct="1">
                        <a:lnSpc>
                          <a:spcPct val="100000"/>
                        </a:lnSpc>
                        <a:spcBef>
                          <a:spcPts val="0"/>
                        </a:spcBef>
                        <a:spcAft>
                          <a:spcPts val="0"/>
                        </a:spcAft>
                        <a:buClrTx/>
                        <a:buSzTx/>
                        <a:buFontTx/>
                        <a:buAutoNum type="arabicPeriod" startAt="3"/>
                        <a:tabLst/>
                        <a:defRPr/>
                      </a:pPr>
                      <a:r>
                        <a:rPr lang="en-IN" sz="900" b="0" i="0" u="none" strike="noStrike" kern="1200" dirty="0" smtClean="0">
                          <a:solidFill>
                            <a:schemeClr val="tx1"/>
                          </a:solidFill>
                          <a:latin typeface="+mn-lt"/>
                          <a:ea typeface="+mn-ea"/>
                          <a:cs typeface="+mn-cs"/>
                        </a:rPr>
                        <a:t>Dance: https://pixabay.com/photos/india-to-dance-child-349/</a:t>
                      </a:r>
                    </a:p>
                    <a:p>
                      <a:endParaRPr lang="en-IN" sz="900" dirty="0" smtClean="0"/>
                    </a:p>
                  </a:txBody>
                  <a:tcPr/>
                </a:tc>
                <a:extLst>
                  <a:ext uri="{0D108BD9-81ED-4DB2-BD59-A6C34878D82A}">
                    <a16:rowId xmlns="" xmlns:a16="http://schemas.microsoft.com/office/drawing/2014/main" val="10004"/>
                  </a:ext>
                </a:extLst>
              </a:tr>
              <a:tr h="389313">
                <a:tc>
                  <a:txBody>
                    <a:bodyPr/>
                    <a:lstStyle/>
                    <a:p>
                      <a:r>
                        <a:rPr lang="en-IN" sz="900" dirty="0" smtClean="0"/>
                        <a:t>5</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Money: https://pixabay.com/photos/india-rupee-occupation-3887567/</a:t>
                      </a:r>
                    </a:p>
                    <a:p>
                      <a:pPr marL="228600" indent="-228600" rtl="0">
                        <a:buAutoNum type="arabicPeriod"/>
                      </a:pPr>
                      <a:r>
                        <a:rPr lang="en-IN" sz="900" b="0" i="0" u="none" strike="noStrike" kern="1200" dirty="0" smtClean="0">
                          <a:solidFill>
                            <a:schemeClr val="tx1"/>
                          </a:solidFill>
                          <a:latin typeface="+mn-lt"/>
                          <a:ea typeface="+mn-ea"/>
                          <a:cs typeface="+mn-cs"/>
                        </a:rPr>
                        <a:t>Pray: https://pixabay.com/photos/the-brahmanas-varanasi-india-pray-3735328/</a:t>
                      </a:r>
                    </a:p>
                    <a:p>
                      <a:pPr marL="228600" indent="-228600" rtl="0">
                        <a:buAutoNum type="arabicPeriod"/>
                      </a:pPr>
                      <a:r>
                        <a:rPr lang="en-IN" sz="900" b="0" i="0" u="none" strike="noStrike" kern="1200" dirty="0" smtClean="0">
                          <a:solidFill>
                            <a:schemeClr val="tx1"/>
                          </a:solidFill>
                          <a:latin typeface="+mn-lt"/>
                          <a:ea typeface="+mn-ea"/>
                          <a:cs typeface="+mn-cs"/>
                        </a:rPr>
                        <a:t>Cat: https://pixabay.com/photos/katz-mouse-animal-cute-fun-catch-2821316/</a:t>
                      </a:r>
                    </a:p>
                    <a:p>
                      <a:pPr marL="228600" indent="-228600" rtl="0">
                        <a:buAutoNum type="arabicPeriod"/>
                      </a:pPr>
                      <a:r>
                        <a:rPr lang="en-IN" sz="900" b="0" i="0" u="none" strike="noStrike" kern="1200" dirty="0" smtClean="0">
                          <a:solidFill>
                            <a:schemeClr val="tx1"/>
                          </a:solidFill>
                          <a:latin typeface="+mn-lt"/>
                          <a:ea typeface="+mn-ea"/>
                          <a:cs typeface="+mn-cs"/>
                        </a:rPr>
                        <a:t>Children: https://pixabay.com/photos/children-infants-india-mangalore-298679/</a:t>
                      </a:r>
                      <a:endParaRPr lang="en-IN" sz="900" dirty="0" smtClean="0"/>
                    </a:p>
                    <a:p>
                      <a:endParaRPr lang="en-IN" sz="900" dirty="0" smtClean="0"/>
                    </a:p>
                  </a:txBody>
                  <a:tcPr/>
                </a:tc>
                <a:extLst>
                  <a:ext uri="{0D108BD9-81ED-4DB2-BD59-A6C34878D82A}">
                    <a16:rowId xmlns=""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7"/>
                  </a:ext>
                </a:extLst>
              </a:tr>
            </a:tbl>
          </a:graphicData>
        </a:graphic>
      </p:graphicFrame>
      <p:pic>
        <p:nvPicPr>
          <p:cNvPr id="5" name="Picture 2" descr="Free photos of Children"/>
          <p:cNvPicPr>
            <a:picLocks noChangeAspect="1" noChangeArrowheads="1"/>
          </p:cNvPicPr>
          <p:nvPr/>
        </p:nvPicPr>
        <p:blipFill>
          <a:blip r:embed="rId3" cstate="print"/>
          <a:srcRect/>
          <a:stretch>
            <a:fillRect/>
          </a:stretch>
        </p:blipFill>
        <p:spPr bwMode="auto">
          <a:xfrm>
            <a:off x="2657456" y="1257288"/>
            <a:ext cx="252000" cy="168000"/>
          </a:xfrm>
          <a:prstGeom prst="rect">
            <a:avLst/>
          </a:prstGeom>
          <a:noFill/>
        </p:spPr>
      </p:pic>
      <p:pic>
        <p:nvPicPr>
          <p:cNvPr id="8" name="Picture 6" descr="Free photos of Library"/>
          <p:cNvPicPr>
            <a:picLocks noChangeAspect="1" noChangeArrowheads="1"/>
          </p:cNvPicPr>
          <p:nvPr/>
        </p:nvPicPr>
        <p:blipFill>
          <a:blip r:embed="rId4" cstate="print"/>
          <a:srcRect/>
          <a:stretch>
            <a:fillRect/>
          </a:stretch>
        </p:blipFill>
        <p:spPr bwMode="auto">
          <a:xfrm>
            <a:off x="3109896" y="1890704"/>
            <a:ext cx="252000" cy="168000"/>
          </a:xfrm>
          <a:prstGeom prst="rect">
            <a:avLst/>
          </a:prstGeom>
          <a:ln>
            <a:noFill/>
          </a:ln>
          <a:effectLst/>
        </p:spPr>
      </p:pic>
      <p:pic>
        <p:nvPicPr>
          <p:cNvPr id="9" name="Picture 4" descr="Rain, Children, Joy, Pleasure, Summer"/>
          <p:cNvPicPr>
            <a:picLocks noChangeAspect="1" noChangeArrowheads="1"/>
          </p:cNvPicPr>
          <p:nvPr/>
        </p:nvPicPr>
        <p:blipFill>
          <a:blip r:embed="rId5" cstate="print"/>
          <a:srcRect/>
          <a:stretch>
            <a:fillRect/>
          </a:stretch>
        </p:blipFill>
        <p:spPr bwMode="auto">
          <a:xfrm>
            <a:off x="2205016" y="1890704"/>
            <a:ext cx="252000" cy="168000"/>
          </a:xfrm>
          <a:prstGeom prst="rect">
            <a:avLst/>
          </a:prstGeom>
          <a:ln>
            <a:noFill/>
          </a:ln>
          <a:effectLst/>
        </p:spPr>
      </p:pic>
      <p:pic>
        <p:nvPicPr>
          <p:cNvPr id="10" name="Picture 2" descr="School Children, Classroom, School"/>
          <p:cNvPicPr>
            <a:picLocks noChangeAspect="1" noChangeArrowheads="1"/>
          </p:cNvPicPr>
          <p:nvPr/>
        </p:nvPicPr>
        <p:blipFill>
          <a:blip r:embed="rId6" cstate="print"/>
          <a:srcRect t="13971" r="8725"/>
          <a:stretch>
            <a:fillRect/>
          </a:stretch>
        </p:blipFill>
        <p:spPr bwMode="auto">
          <a:xfrm>
            <a:off x="2657456" y="1890704"/>
            <a:ext cx="252000" cy="168000"/>
          </a:xfrm>
          <a:prstGeom prst="rect">
            <a:avLst/>
          </a:prstGeom>
          <a:ln>
            <a:noFill/>
          </a:ln>
          <a:effectLst/>
        </p:spPr>
      </p:pic>
      <p:pic>
        <p:nvPicPr>
          <p:cNvPr id="11" name="Picture 10"/>
          <p:cNvPicPr>
            <a:picLocks noChangeAspect="1" noChangeArrowheads="1"/>
          </p:cNvPicPr>
          <p:nvPr/>
        </p:nvPicPr>
        <p:blipFill>
          <a:blip r:embed="rId7" cstate="print"/>
          <a:srcRect l="26042" t="37048" r="58792" b="45494"/>
          <a:stretch>
            <a:fillRect/>
          </a:stretch>
        </p:blipFill>
        <p:spPr bwMode="auto">
          <a:xfrm>
            <a:off x="2747944" y="2795584"/>
            <a:ext cx="252000" cy="168000"/>
          </a:xfrm>
          <a:prstGeom prst="rect">
            <a:avLst/>
          </a:prstGeom>
          <a:ln>
            <a:noFill/>
          </a:ln>
          <a:effectLst/>
        </p:spPr>
      </p:pic>
      <p:grpSp>
        <p:nvGrpSpPr>
          <p:cNvPr id="12" name="Group 11"/>
          <p:cNvGrpSpPr>
            <a:grpSpLocks noChangeAspect="1"/>
          </p:cNvGrpSpPr>
          <p:nvPr/>
        </p:nvGrpSpPr>
        <p:grpSpPr>
          <a:xfrm>
            <a:off x="2205016" y="2705096"/>
            <a:ext cx="252000" cy="364213"/>
            <a:chOff x="3109896" y="1619240"/>
            <a:chExt cx="1357320" cy="1638294"/>
          </a:xfrm>
          <a:effectLst/>
        </p:grpSpPr>
        <p:pic>
          <p:nvPicPr>
            <p:cNvPr id="13" name="Picture 12">
              <a:extLst>
                <a:ext uri="{FF2B5EF4-FFF2-40B4-BE49-F238E27FC236}">
                  <a16:creationId xmlns="" xmlns:a16="http://schemas.microsoft.com/office/drawing/2014/main" id="{93ED8781-A5FD-4200-8572-E8C548ED2A14}"/>
                </a:ext>
              </a:extLst>
            </p:cNvPr>
            <p:cNvPicPr>
              <a:picLocks noChangeAspect="1" noChangeArrowheads="1"/>
            </p:cNvPicPr>
            <p:nvPr/>
          </p:nvPicPr>
          <p:blipFill>
            <a:blip r:embed="rId8" cstate="print">
              <a:clrChange>
                <a:clrFrom>
                  <a:srgbClr val="FDFDD7"/>
                </a:clrFrom>
                <a:clrTo>
                  <a:srgbClr val="FDFDD7">
                    <a:alpha val="0"/>
                  </a:srgbClr>
                </a:clrTo>
              </a:clrChange>
              <a:extLst>
                <a:ext uri="{BEBA8EAE-BF5A-486C-A8C5-ECC9F3942E4B}">
                  <a14:imgProps xmlns="" xmlns:a14="http://schemas.microsoft.com/office/drawing/2010/main">
                    <a14:imgLayer r:embed="">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 xmlns:a14="http://schemas.microsoft.com/office/drawing/2010/main" val="0"/>
                </a:ext>
              </a:extLst>
            </a:blip>
            <a:srcRect l="60007" t="14102" r="4678" b="4581"/>
            <a:stretch>
              <a:fillRect/>
            </a:stretch>
          </p:blipFill>
          <p:spPr bwMode="auto">
            <a:xfrm flipH="1">
              <a:off x="3109896" y="1619240"/>
              <a:ext cx="814392" cy="14144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4" name="Picture 2" descr="Set of happy children in different actions Free Vector"/>
            <p:cNvPicPr>
              <a:picLocks noChangeAspect="1" noChangeArrowheads="1"/>
            </p:cNvPicPr>
            <p:nvPr/>
          </p:nvPicPr>
          <p:blipFill>
            <a:blip r:embed="rId9" cstate="print">
              <a:clrChange>
                <a:clrFrom>
                  <a:srgbClr val="FFFFFF"/>
                </a:clrFrom>
                <a:clrTo>
                  <a:srgbClr val="FFFFFF">
                    <a:alpha val="0"/>
                  </a:srgbClr>
                </a:clrTo>
              </a:clrChange>
            </a:blip>
            <a:srcRect t="50102" r="81789"/>
            <a:stretch>
              <a:fillRect/>
            </a:stretch>
          </p:blipFill>
          <p:spPr bwMode="auto">
            <a:xfrm>
              <a:off x="3833800" y="1890704"/>
              <a:ext cx="633416" cy="1366830"/>
            </a:xfrm>
            <a:prstGeom prst="rect">
              <a:avLst/>
            </a:prstGeom>
            <a:ln>
              <a:noFill/>
            </a:ln>
            <a:effectLst>
              <a:outerShdw blurRad="292100" dist="139700" dir="2700000" algn="tl" rotWithShape="0">
                <a:srgbClr val="333333">
                  <a:alpha val="65000"/>
                </a:srgbClr>
              </a:outerShdw>
            </a:effectLst>
          </p:spPr>
        </p:pic>
      </p:grpSp>
      <p:pic>
        <p:nvPicPr>
          <p:cNvPr id="15" name="Picture 2" descr="Free photos of India"/>
          <p:cNvPicPr>
            <a:picLocks noChangeAspect="1" noChangeArrowheads="1"/>
          </p:cNvPicPr>
          <p:nvPr/>
        </p:nvPicPr>
        <p:blipFill>
          <a:blip r:embed="rId10" cstate="print"/>
          <a:srcRect/>
          <a:stretch>
            <a:fillRect/>
          </a:stretch>
        </p:blipFill>
        <p:spPr bwMode="auto">
          <a:xfrm>
            <a:off x="3200384" y="2795584"/>
            <a:ext cx="252000" cy="168000"/>
          </a:xfrm>
          <a:prstGeom prst="rect">
            <a:avLst/>
          </a:prstGeom>
          <a:ln>
            <a:noFill/>
          </a:ln>
          <a:effectLst/>
        </p:spPr>
      </p:pic>
      <p:pic>
        <p:nvPicPr>
          <p:cNvPr id="16" name="Picture 2" descr="Free photos of India"/>
          <p:cNvPicPr>
            <a:picLocks noChangeAspect="1" noChangeArrowheads="1"/>
          </p:cNvPicPr>
          <p:nvPr/>
        </p:nvPicPr>
        <p:blipFill>
          <a:blip r:embed="rId11" cstate="print">
            <a:lum bright="10000"/>
          </a:blip>
          <a:srcRect/>
          <a:stretch>
            <a:fillRect/>
          </a:stretch>
        </p:blipFill>
        <p:spPr bwMode="auto">
          <a:xfrm>
            <a:off x="2205016" y="3609976"/>
            <a:ext cx="252000" cy="151200"/>
          </a:xfrm>
          <a:prstGeom prst="rect">
            <a:avLst/>
          </a:prstGeom>
          <a:ln>
            <a:noFill/>
          </a:ln>
          <a:effectLst/>
        </p:spPr>
      </p:pic>
      <p:pic>
        <p:nvPicPr>
          <p:cNvPr id="17" name="Picture 4" descr="Free photos of Ladies"/>
          <p:cNvPicPr>
            <a:picLocks noChangeAspect="1" noChangeArrowheads="1"/>
          </p:cNvPicPr>
          <p:nvPr/>
        </p:nvPicPr>
        <p:blipFill>
          <a:blip r:embed="rId12" cstate="print">
            <a:lum bright="20000"/>
          </a:blip>
          <a:srcRect/>
          <a:stretch>
            <a:fillRect/>
          </a:stretch>
        </p:blipFill>
        <p:spPr bwMode="auto">
          <a:xfrm>
            <a:off x="2928920" y="3881440"/>
            <a:ext cx="252000" cy="151200"/>
          </a:xfrm>
          <a:prstGeom prst="rect">
            <a:avLst/>
          </a:prstGeom>
          <a:ln>
            <a:noFill/>
          </a:ln>
          <a:effectLst/>
        </p:spPr>
      </p:pic>
      <p:pic>
        <p:nvPicPr>
          <p:cNvPr id="18" name="Picture 6" descr="Free photos of Katz"/>
          <p:cNvPicPr>
            <a:picLocks noChangeAspect="1" noChangeArrowheads="1"/>
          </p:cNvPicPr>
          <p:nvPr/>
        </p:nvPicPr>
        <p:blipFill>
          <a:blip r:embed="rId13" cstate="print">
            <a:lum bright="30000" contrast="40000"/>
          </a:blip>
          <a:srcRect/>
          <a:stretch>
            <a:fillRect/>
          </a:stretch>
        </p:blipFill>
        <p:spPr bwMode="auto">
          <a:xfrm>
            <a:off x="2657456" y="3609976"/>
            <a:ext cx="252000" cy="151200"/>
          </a:xfrm>
          <a:prstGeom prst="rect">
            <a:avLst/>
          </a:prstGeom>
          <a:ln>
            <a:noFill/>
          </a:ln>
          <a:effectLst/>
        </p:spPr>
      </p:pic>
      <p:pic>
        <p:nvPicPr>
          <p:cNvPr id="19" name="Picture 2" descr="Free photos of Children"/>
          <p:cNvPicPr>
            <a:picLocks noChangeAspect="1" noChangeArrowheads="1"/>
          </p:cNvPicPr>
          <p:nvPr/>
        </p:nvPicPr>
        <p:blipFill>
          <a:blip r:embed="rId14" cstate="print">
            <a:lum bright="30000"/>
          </a:blip>
          <a:srcRect/>
          <a:stretch>
            <a:fillRect/>
          </a:stretch>
        </p:blipFill>
        <p:spPr bwMode="auto">
          <a:xfrm>
            <a:off x="2295504" y="3881440"/>
            <a:ext cx="252000" cy="151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573</TotalTime>
  <Words>436</Words>
  <Application>Microsoft Office PowerPoint</Application>
  <PresentationFormat>Custom</PresentationFormat>
  <Paragraphs>120</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DD</vt:lpstr>
      <vt:lpstr>A Game with Adverbs</vt:lpstr>
      <vt:lpstr>1. Fill in the blanks</vt:lpstr>
      <vt:lpstr>2. See the Image and fill the blanks</vt:lpstr>
      <vt:lpstr>Slide 4</vt:lpstr>
      <vt:lpstr>Slide 5</vt:lpstr>
      <vt:lpstr>MM INDEX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Madhumika</cp:lastModifiedBy>
  <cp:revision>69</cp:revision>
  <dcterms:created xsi:type="dcterms:W3CDTF">2020-08-28T09:38:22Z</dcterms:created>
  <dcterms:modified xsi:type="dcterms:W3CDTF">2022-09-02T06:56:05Z</dcterms:modified>
</cp:coreProperties>
</file>