
<file path=[Content_Types].xml><?xml version="1.0" encoding="utf-8"?>
<Types xmlns="http://schemas.openxmlformats.org/package/2006/content-types">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wdp" ContentType="image/vnd.ms-photo"/>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0" r:id="rId3"/>
    <p:sldId id="261" r:id="rId4"/>
    <p:sldId id="259"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43295" autoAdjust="0"/>
  </p:normalViewPr>
  <p:slideViewPr>
    <p:cSldViewPr>
      <p:cViewPr varScale="1">
        <p:scale>
          <a:sx n="48" d="100"/>
          <a:sy n="48" d="100"/>
        </p:scale>
        <p:origin x="-120" y="-8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2880"/>
        <p:guide pos="2160"/>
      </p:guideLst>
    </p:cSldViewPr>
  </p:notes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D5F73-10C3-4CF1-9748-6957144C0F88}" type="datetimeFigureOut">
              <a:rPr lang="en-US" smtClean="0"/>
              <a:pPr/>
              <a:t>9/11/2022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9F57-8124-4820-B21D-41E3E4B5EDC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a:buAutoNum type="arabicPeriod"/>
            </a:pPr>
            <a:r>
              <a:rPr lang="en-IN" sz="1200" b="0" i="0" u="none" strike="noStrike" kern="1200" dirty="0" smtClean="0">
                <a:solidFill>
                  <a:schemeClr val="tx1"/>
                </a:solidFill>
                <a:latin typeface="+mn-lt"/>
                <a:ea typeface="+mn-ea"/>
                <a:cs typeface="+mn-cs"/>
              </a:rPr>
              <a:t>Home: https://pixabay.com/illustrations/architecture-indian-home-home-house-6055047/</a:t>
            </a:r>
          </a:p>
          <a:p>
            <a:pPr marL="228600" indent="-228600">
              <a:buAutoNum type="arabicPeriod"/>
            </a:pPr>
            <a:r>
              <a:rPr lang="en-IN" sz="1200" b="0" i="0" u="none" strike="noStrike" kern="1200" dirty="0" smtClean="0">
                <a:solidFill>
                  <a:schemeClr val="tx1"/>
                </a:solidFill>
                <a:latin typeface="+mn-lt"/>
                <a:ea typeface="+mn-ea"/>
                <a:cs typeface="+mn-cs"/>
              </a:rPr>
              <a:t>School: https://pixabay.com/vectors/school-building-education-property-295210/</a:t>
            </a:r>
          </a:p>
        </p:txBody>
      </p:sp>
      <p:sp>
        <p:nvSpPr>
          <p:cNvPr id="4" name="Slide Number Placeholder 3"/>
          <p:cNvSpPr>
            <a:spLocks noGrp="1"/>
          </p:cNvSpPr>
          <p:nvPr>
            <p:ph type="sldNum" sz="quarter" idx="10"/>
          </p:nvPr>
        </p:nvSpPr>
        <p:spPr/>
        <p:txBody>
          <a:bodyPr/>
          <a:lstStyle/>
          <a:p>
            <a:fld id="{9FDD9F57-8124-4820-B21D-41E3E4B5EDC9}"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dirty="0" smtClean="0">
              <a:solidFill>
                <a:schemeClr val="tx1"/>
              </a:solidFill>
              <a:latin typeface="+mn-lt"/>
              <a:ea typeface="+mn-ea"/>
              <a:cs typeface="+mn-cs"/>
            </a:endParaRPr>
          </a:p>
          <a:p>
            <a:pPr marL="228600" indent="-228600">
              <a:buAutoNum type="arabicPeriod"/>
            </a:pPr>
            <a:r>
              <a:rPr lang="en-IN" sz="1200" b="0" i="0" u="none" strike="noStrike" kern="1200" dirty="0" smtClean="0">
                <a:solidFill>
                  <a:schemeClr val="tx1"/>
                </a:solidFill>
                <a:latin typeface="+mn-lt"/>
                <a:ea typeface="+mn-ea"/>
                <a:cs typeface="+mn-cs"/>
              </a:rPr>
              <a:t>children: https://wordpress.org/openverse/image/956e8fe6-9c6c-4e1c-a41e-a9e71d9c2ad1 (Attribution: </a:t>
            </a:r>
            <a:r>
              <a:rPr lang="en-IN" sz="1200" b="0" i="0" u="none" strike="noStrike" kern="1200" dirty="0" err="1" smtClean="0">
                <a:solidFill>
                  <a:schemeClr val="tx1"/>
                </a:solidFill>
                <a:latin typeface="+mn-lt"/>
                <a:ea typeface="+mn-ea"/>
                <a:cs typeface="+mn-cs"/>
              </a:rPr>
              <a:t>Pratham</a:t>
            </a:r>
            <a:r>
              <a:rPr lang="en-IN" sz="1200" b="0" i="0" u="none" strike="noStrike" kern="1200" dirty="0" smtClean="0">
                <a:solidFill>
                  <a:schemeClr val="tx1"/>
                </a:solidFill>
                <a:latin typeface="+mn-lt"/>
                <a:ea typeface="+mn-ea"/>
                <a:cs typeface="+mn-cs"/>
              </a:rPr>
              <a:t> Books)</a:t>
            </a:r>
          </a:p>
          <a:p>
            <a:pPr marL="228600" indent="-228600">
              <a:buAutoNum type="arabicPeriod"/>
            </a:pPr>
            <a:r>
              <a:rPr lang="en-IN" sz="1200" b="0" i="0" u="none" strike="noStrike" kern="1200" dirty="0" smtClean="0">
                <a:solidFill>
                  <a:schemeClr val="tx1"/>
                </a:solidFill>
                <a:latin typeface="+mn-lt"/>
                <a:ea typeface="+mn-ea"/>
                <a:cs typeface="+mn-cs"/>
              </a:rPr>
              <a:t>Teacher: SSSVV gallery (Keyword-teacher, mother)</a:t>
            </a:r>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dirty="0" smtClean="0">
              <a:solidFill>
                <a:schemeClr val="tx1"/>
              </a:solidFill>
              <a:latin typeface="+mn-lt"/>
              <a:ea typeface="+mn-ea"/>
              <a:cs typeface="+mn-cs"/>
            </a:endParaRPr>
          </a:p>
          <a:p>
            <a:pPr marL="228600" indent="-228600" rtl="0">
              <a:buAutoNum type="arabicPeriod"/>
            </a:pPr>
            <a:r>
              <a:rPr lang="en-IN" sz="1200" b="0" i="0" u="none" strike="noStrike" kern="1200" dirty="0" smtClean="0">
                <a:solidFill>
                  <a:schemeClr val="tx1"/>
                </a:solidFill>
                <a:latin typeface="+mn-lt"/>
                <a:ea typeface="+mn-ea"/>
                <a:cs typeface="+mn-cs"/>
              </a:rPr>
              <a:t>Teacher:</a:t>
            </a:r>
            <a:r>
              <a:rPr lang="en-IN" sz="1200" b="0" i="0" u="none" strike="noStrike" kern="1200" baseline="0" dirty="0" smtClean="0">
                <a:solidFill>
                  <a:schemeClr val="tx1"/>
                </a:solidFill>
                <a:latin typeface="+mn-lt"/>
                <a:ea typeface="+mn-ea"/>
                <a:cs typeface="+mn-cs"/>
              </a:rPr>
              <a:t> SSSVV gallery</a:t>
            </a:r>
          </a:p>
          <a:p>
            <a:pPr marL="228600" indent="-228600" rtl="0">
              <a:buAutoNum type="arabicPeriod"/>
            </a:pPr>
            <a:r>
              <a:rPr lang="en-IN" sz="1200" b="0" i="0" u="none" strike="noStrike" kern="1200" baseline="0" dirty="0" smtClean="0">
                <a:solidFill>
                  <a:schemeClr val="tx1"/>
                </a:solidFill>
                <a:latin typeface="+mn-lt"/>
                <a:ea typeface="+mn-ea"/>
                <a:cs typeface="+mn-cs"/>
              </a:rPr>
              <a:t>Boys: https://pixabay.com/photos/children-classroom-grade-school-7047132/</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DD9F57-8124-4820-B21D-41E3E4B5EDC9}"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smtClean="0">
                <a:solidFill>
                  <a:schemeClr val="tx1"/>
                </a:solidFill>
                <a:latin typeface="+mn-lt"/>
                <a:ea typeface="+mn-ea"/>
                <a:cs typeface="+mn-cs"/>
              </a:rPr>
              <a:t>Girl:</a:t>
            </a:r>
            <a:r>
              <a:rPr lang="en-IN" sz="1200" b="0" i="0" u="none" strike="noStrike" kern="1200" baseline="0" dirty="0" smtClean="0">
                <a:solidFill>
                  <a:schemeClr val="tx1"/>
                </a:solidFill>
                <a:latin typeface="+mn-lt"/>
                <a:ea typeface="+mn-ea"/>
                <a:cs typeface="+mn-cs"/>
              </a:rPr>
              <a:t> https://pixabay.com/photos/children-infant-girl-school-306607/</a:t>
            </a:r>
            <a:endParaRPr lang="en-IN" sz="1200" b="0" i="0" u="none" strike="noStrike" kern="1200" dirty="0" smtClean="0">
              <a:solidFill>
                <a:schemeClr val="tx1"/>
              </a:solidFill>
              <a:latin typeface="+mn-lt"/>
              <a:ea typeface="+mn-ea"/>
              <a:cs typeface="+mn-cs"/>
            </a:endParaRPr>
          </a:p>
          <a:p>
            <a:pPr marL="228600" indent="-228600" rtl="0">
              <a:buAutoNum type="arabicPeriod"/>
            </a:pPr>
            <a:r>
              <a:rPr lang="en-IN" sz="1200" b="0" i="0" u="none" strike="noStrike" kern="1200" dirty="0" smtClean="0">
                <a:solidFill>
                  <a:schemeClr val="tx1"/>
                </a:solidFill>
                <a:latin typeface="+mn-lt"/>
                <a:ea typeface="+mn-ea"/>
                <a:cs typeface="+mn-cs"/>
              </a:rPr>
              <a:t>Mother: SSSVV gallery (mother, teacher)</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DD9F57-8124-4820-B21D-41E3E4B5EDC9}"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6533" y="890666"/>
            <a:ext cx="9718104" cy="1615170"/>
          </a:xfrm>
          <a:prstGeom prst="rect">
            <a:avLst/>
          </a:prstGeom>
        </p:spPr>
        <p:txBody>
          <a:bodyPr anchor="ctr">
            <a:noAutofit/>
          </a:bodyPr>
          <a:lstStyle>
            <a:lvl1pPr>
              <a:defRPr sz="5400"/>
            </a:lvl1pPr>
          </a:lstStyle>
          <a:p>
            <a:r>
              <a:rPr lang="en-US" dirty="0"/>
              <a:t>Click to add Asset Title</a:t>
            </a:r>
            <a:br>
              <a:rPr lang="en-US" dirty="0"/>
            </a:br>
            <a:r>
              <a:rPr lang="en-US" dirty="0"/>
              <a:t>(Size 54)</a:t>
            </a:r>
            <a:endParaRPr lang="en-IN" dirty="0"/>
          </a:p>
        </p:txBody>
      </p:sp>
      <p:sp>
        <p:nvSpPr>
          <p:cNvPr id="3" name="Subtitle 2"/>
          <p:cNvSpPr>
            <a:spLocks noGrp="1"/>
          </p:cNvSpPr>
          <p:nvPr>
            <p:ph type="subTitle" idx="1" hasCustomPrompt="1"/>
          </p:nvPr>
        </p:nvSpPr>
        <p:spPr>
          <a:xfrm>
            <a:off x="1703512" y="293314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xmlns="" id="{973F3153-D2E2-4CB5-92E1-0FDE2E66A43B}"/>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9336" y="85825"/>
            <a:ext cx="902286" cy="957155"/>
          </a:xfrm>
          <a:prstGeom prst="rect">
            <a:avLst/>
          </a:prstGeom>
        </p:spPr>
      </p:pic>
      <p:pic>
        <p:nvPicPr>
          <p:cNvPr id="20" name="Picture 19" descr="Calendar&#10;&#10;Description automatically generated with low confidence">
            <a:extLst>
              <a:ext uri="{FF2B5EF4-FFF2-40B4-BE49-F238E27FC236}">
                <a16:creationId xmlns:a16="http://schemas.microsoft.com/office/drawing/2014/main" xmlns="" id="{6EBBC086-E00A-4962-9292-B0040BE00F69}"/>
              </a:ext>
            </a:extLst>
          </p:cNvPr>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1139694" y="104115"/>
            <a:ext cx="963251" cy="938865"/>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xmlns="" id="{05DA5C60-62E1-4C74-BD39-4D382ABD82FC}"/>
              </a:ext>
            </a:extLst>
          </p:cNvPr>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11117985" y="5854048"/>
            <a:ext cx="914479" cy="914479"/>
          </a:xfrm>
          <a:prstGeom prst="rect">
            <a:avLst/>
          </a:prstGeom>
        </p:spPr>
      </p:pic>
      <p:sp>
        <p:nvSpPr>
          <p:cNvPr id="10" name="TextBox 9">
            <a:extLst>
              <a:ext uri="{FF2B5EF4-FFF2-40B4-BE49-F238E27FC236}">
                <a16:creationId xmlns:a16="http://schemas.microsoft.com/office/drawing/2014/main" xmlns="" id="{5C30149E-B435-4079-A99C-F6BCE4B5BC91}"/>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20341" y="1169591"/>
            <a:ext cx="10351317" cy="451881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p:txBody>
      </p:sp>
      <p:pic>
        <p:nvPicPr>
          <p:cNvPr id="4" name="Picture 3" descr="Graphical user interface&#10;&#10;Description automatically generated">
            <a:extLst>
              <a:ext uri="{FF2B5EF4-FFF2-40B4-BE49-F238E27FC236}">
                <a16:creationId xmlns:a16="http://schemas.microsoft.com/office/drawing/2014/main" xmlns="" id="{85DBA303-D024-4521-A193-E3AB28334822}"/>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208568" y="5887505"/>
            <a:ext cx="914479" cy="914479"/>
          </a:xfrm>
          <a:prstGeom prst="rect">
            <a:avLst/>
          </a:prstGeom>
        </p:spPr>
      </p:pic>
      <p:pic>
        <p:nvPicPr>
          <p:cNvPr id="6" name="Picture 5" descr="Calendar&#10;&#10;Description automatically generated with low confidence">
            <a:extLst>
              <a:ext uri="{FF2B5EF4-FFF2-40B4-BE49-F238E27FC236}">
                <a16:creationId xmlns:a16="http://schemas.microsoft.com/office/drawing/2014/main" xmlns="" id="{D9480DD8-19E9-4AC1-82D6-82D57BD60FE1}"/>
              </a:ext>
            </a:extLst>
          </p:cNvPr>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1043625" y="71414"/>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2344" y="116632"/>
            <a:ext cx="312731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10;&#10;Description automatically generated">
            <a:extLst>
              <a:ext uri="{FF2B5EF4-FFF2-40B4-BE49-F238E27FC236}">
                <a16:creationId xmlns:a16="http://schemas.microsoft.com/office/drawing/2014/main" xmlns="" id="{7F2A4449-9196-447D-8D22-7EDED6D54909}"/>
              </a:ext>
            </a:extLst>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1208568" y="5923293"/>
            <a:ext cx="914479" cy="914479"/>
          </a:xfrm>
          <a:prstGeom prst="rect">
            <a:avLst/>
          </a:prstGeom>
        </p:spPr>
      </p:pic>
      <p:pic>
        <p:nvPicPr>
          <p:cNvPr id="5" name="Picture 4" descr="Calendar&#10;&#10;Description automatically generated with low confidence">
            <a:extLst>
              <a:ext uri="{FF2B5EF4-FFF2-40B4-BE49-F238E27FC236}">
                <a16:creationId xmlns:a16="http://schemas.microsoft.com/office/drawing/2014/main" xmlns="" id="{5FC82D0F-6676-431E-9073-5F9C57D014CE}"/>
              </a:ext>
            </a:extLst>
          </p:cNvPr>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1043625" y="71414"/>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6.jpeg"/><Relationship Id="rId10" Type="http://schemas.openxmlformats.org/officeDocument/2006/relationships/image" Target="../media/image17.jpeg"/><Relationship Id="rId4" Type="http://schemas.openxmlformats.org/officeDocument/2006/relationships/image" Target="../media/image13.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0618" y="261920"/>
            <a:ext cx="7030764" cy="1440000"/>
          </a:xfr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p:spPr>
        <p:txBody>
          <a:bodyPr/>
          <a:lstStyle/>
          <a:p>
            <a:r>
              <a:rPr lang="en-IN" dirty="0" smtClean="0"/>
              <a:t>Adverbs in daily life</a:t>
            </a:r>
            <a:endParaRPr lang="en-IN" dirty="0"/>
          </a:p>
        </p:txBody>
      </p:sp>
      <p:pic>
        <p:nvPicPr>
          <p:cNvPr id="4" name="Picture 2" descr="Architecture, Indian Home, Home, House"/>
          <p:cNvPicPr>
            <a:picLocks noChangeAspect="1" noChangeArrowheads="1"/>
          </p:cNvPicPr>
          <p:nvPr/>
        </p:nvPicPr>
        <p:blipFill>
          <a:blip r:embed="rId3"/>
          <a:srcRect/>
          <a:stretch>
            <a:fillRect/>
          </a:stretch>
        </p:blipFill>
        <p:spPr bwMode="auto">
          <a:xfrm>
            <a:off x="1770086" y="2478876"/>
            <a:ext cx="2835692" cy="2304000"/>
          </a:xfrm>
          <a:prstGeom prst="rect">
            <a:avLst/>
          </a:prstGeom>
          <a:noFill/>
        </p:spPr>
      </p:pic>
      <p:pic>
        <p:nvPicPr>
          <p:cNvPr id="5" name="Picture 4" descr="School, Building, Education, Property, Learning"/>
          <p:cNvPicPr>
            <a:picLocks noChangeAspect="1" noChangeArrowheads="1"/>
          </p:cNvPicPr>
          <p:nvPr/>
        </p:nvPicPr>
        <p:blipFill>
          <a:blip r:embed="rId4"/>
          <a:srcRect/>
          <a:stretch>
            <a:fillRect/>
          </a:stretch>
        </p:blipFill>
        <p:spPr bwMode="auto">
          <a:xfrm>
            <a:off x="6375864" y="2478876"/>
            <a:ext cx="4046049" cy="2304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965" y="203218"/>
            <a:ext cx="5734070" cy="654032"/>
          </a:xfr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0" scaled="1"/>
            <a:tileRect/>
          </a:gradFill>
        </p:spPr>
        <p:txBody>
          <a:bodyPr/>
          <a:lstStyle/>
          <a:p>
            <a:r>
              <a:rPr lang="en-IN" dirty="0" smtClean="0"/>
              <a:t>At School</a:t>
            </a:r>
            <a:endParaRPr lang="en-IN" dirty="0"/>
          </a:p>
        </p:txBody>
      </p:sp>
      <p:sp>
        <p:nvSpPr>
          <p:cNvPr id="3074" name="AutoShape 2" descr="Vision :'A Book in Every Child's H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6" name="Picture 4" descr="Vision :'A Book in Every Child's Hand'"/>
          <p:cNvPicPr>
            <a:picLocks noChangeAspect="1" noChangeArrowheads="1"/>
          </p:cNvPicPr>
          <p:nvPr/>
        </p:nvPicPr>
        <p:blipFill>
          <a:blip r:embed="rId3">
            <a:lum bright="20000" contrast="30000"/>
          </a:blip>
          <a:srcRect/>
          <a:stretch>
            <a:fillRect/>
          </a:stretch>
        </p:blipFill>
        <p:spPr bwMode="auto">
          <a:xfrm>
            <a:off x="1481112" y="1800216"/>
            <a:ext cx="4102123" cy="3076592"/>
          </a:xfrm>
          <a:prstGeom prst="rect">
            <a:avLst/>
          </a:prstGeom>
          <a:ln>
            <a:noFill/>
          </a:ln>
          <a:effectLst>
            <a:softEdge rad="112500"/>
          </a:effectLst>
        </p:spPr>
      </p:pic>
      <p:pic>
        <p:nvPicPr>
          <p:cNvPr id="3" name="Picture 4">
            <a:extLst>
              <a:ext uri="{FF2B5EF4-FFF2-40B4-BE49-F238E27FC236}">
                <a16:creationId xmlns:a16="http://schemas.microsoft.com/office/drawing/2014/main" xmlns="" id="{93ED8781-A5FD-4200-8572-E8C548ED2A14}"/>
              </a:ext>
            </a:extLst>
          </p:cNvPr>
          <p:cNvPicPr>
            <a:picLocks noChangeAspect="1" noChangeArrowheads="1"/>
          </p:cNvPicPr>
          <p:nvPr/>
        </p:nvPicPr>
        <p:blipFill>
          <a:blip r:embed="rId4">
            <a:clrChange>
              <a:clrFrom>
                <a:srgbClr val="FDFDD7"/>
              </a:clrFrom>
              <a:clrTo>
                <a:srgbClr val="FDFDD7">
                  <a:alpha val="0"/>
                </a:srgbClr>
              </a:clrTo>
            </a:clrChange>
            <a:lum bright="-20000"/>
            <a:extLst>
              <a:ext uri="{BEBA8EAE-BF5A-486C-A8C5-ECC9F3942E4B}">
                <a14:imgProps xmlns:a14="http://schemas.microsoft.com/office/drawing/2010/main" xmlns="">
                  <a14:imgLayer r:embed="rId5">
                    <a14:imgEffect>
                      <a14:backgroundRemoval t="17544" b="94737" l="63429" r="93429">
                        <a14:foregroundMark x1="80286" y1="23684" x2="71714" y2="21053"/>
                        <a14:foregroundMark x1="77143" y1="17982" x2="72857" y2="17982"/>
                        <a14:foregroundMark x1="87714" y1="94298" x2="74286" y2="94737"/>
                        <a14:foregroundMark x1="74286" y1="94737" x2="72286" y2="87281"/>
                        <a14:foregroundMark x1="93429" y1="78947" x2="90286" y2="89035"/>
                        <a14:foregroundMark x1="63429" y1="60088" x2="63714" y2="59211"/>
                      </a14:backgroundRemoval>
                    </a14:imgEffect>
                    <a14:imgEffect>
                      <a14:sharpenSoften amount="50000"/>
                    </a14:imgEffect>
                  </a14:imgLayer>
                </a14:imgProps>
              </a:ext>
              <a:ext uri="{28A0092B-C50C-407E-A947-70E740481C1C}">
                <a14:useLocalDpi xmlns:a14="http://schemas.microsoft.com/office/drawing/2010/main" xmlns="" val="0"/>
              </a:ext>
            </a:extLst>
          </a:blip>
          <a:srcRect l="60007" t="14102" r="4678" b="4581"/>
          <a:stretch>
            <a:fillRect/>
          </a:stretch>
        </p:blipFill>
        <p:spPr bwMode="auto">
          <a:xfrm rot="21091095" flipH="1">
            <a:off x="-27345" y="2685122"/>
            <a:ext cx="1719272" cy="298610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3763897" y="1429039"/>
            <a:ext cx="793807" cy="461665"/>
          </a:xfrm>
          <a:prstGeom prst="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IN" sz="2400" dirty="0" err="1" smtClean="0"/>
              <a:t>Arun</a:t>
            </a:r>
            <a:endParaRPr lang="en-US" sz="2400" dirty="0"/>
          </a:p>
        </p:txBody>
      </p:sp>
      <p:grpSp>
        <p:nvGrpSpPr>
          <p:cNvPr id="9" name="Group 8">
            <a:extLst>
              <a:ext uri="{FF2B5EF4-FFF2-40B4-BE49-F238E27FC236}">
                <a16:creationId xmlns="" xmlns:a16="http://schemas.microsoft.com/office/drawing/2014/main" id="{19728AEB-663E-4E6F-A049-E97798FE9C5D}"/>
              </a:ext>
            </a:extLst>
          </p:cNvPr>
          <p:cNvGrpSpPr/>
          <p:nvPr/>
        </p:nvGrpSpPr>
        <p:grpSpPr>
          <a:xfrm>
            <a:off x="6055231" y="3129142"/>
            <a:ext cx="5832001" cy="864000"/>
            <a:chOff x="1849489" y="1658681"/>
            <a:chExt cx="8387941" cy="1251894"/>
          </a:xfrm>
        </p:grpSpPr>
        <p:sp>
          <p:nvSpPr>
            <p:cNvPr id="11" name="Rectangle 10">
              <a:extLst>
                <a:ext uri="{FF2B5EF4-FFF2-40B4-BE49-F238E27FC236}">
                  <a16:creationId xmlns="" xmlns:a16="http://schemas.microsoft.com/office/drawing/2014/main" id="{D9FB0E30-DE70-4791-8B22-C2F91C757672}"/>
                </a:ext>
              </a:extLst>
            </p:cNvPr>
            <p:cNvSpPr/>
            <p:nvPr/>
          </p:nvSpPr>
          <p:spPr>
            <a:xfrm>
              <a:off x="1889651" y="1658681"/>
              <a:ext cx="8347779" cy="1251894"/>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5EC6CA46-4C57-4D71-B5C1-27DA7A876F80}"/>
                </a:ext>
              </a:extLst>
            </p:cNvPr>
            <p:cNvSpPr txBox="1"/>
            <p:nvPr/>
          </p:nvSpPr>
          <p:spPr>
            <a:xfrm>
              <a:off x="1849489" y="1966290"/>
              <a:ext cx="8387940" cy="782434"/>
            </a:xfrm>
            <a:prstGeom prst="rect">
              <a:avLst/>
            </a:prstGeom>
            <a:noFill/>
          </p:spPr>
          <p:txBody>
            <a:bodyPr wrap="square" rtlCol="0">
              <a:spAutoFit/>
            </a:bodyPr>
            <a:lstStyle/>
            <a:p>
              <a:r>
                <a:rPr lang="en-US" sz="2400" dirty="0" err="1" smtClean="0">
                  <a:solidFill>
                    <a:srgbClr val="00B0F0"/>
                  </a:solidFill>
                </a:rPr>
                <a:t>Arun</a:t>
              </a:r>
              <a:r>
                <a:rPr lang="en-US" sz="2400" dirty="0" smtClean="0"/>
                <a:t>: Miss, </a:t>
              </a:r>
              <a:r>
                <a:rPr lang="en-US" sz="2400" dirty="0" smtClean="0"/>
                <a:t>should I read it </a:t>
              </a:r>
              <a:r>
                <a:rPr lang="en-US" sz="2400" b="1" dirty="0" smtClean="0"/>
                <a:t>slowly</a:t>
              </a:r>
              <a:r>
                <a:rPr lang="en-US" sz="2400" dirty="0" smtClean="0"/>
                <a:t> or </a:t>
              </a:r>
              <a:r>
                <a:rPr lang="en-US" sz="2400" b="1" dirty="0" smtClean="0"/>
                <a:t>quickly</a:t>
              </a:r>
              <a:r>
                <a:rPr lang="en-US" sz="2400" dirty="0" smtClean="0"/>
                <a:t>?</a:t>
              </a:r>
            </a:p>
          </p:txBody>
        </p:sp>
      </p:grpSp>
      <p:grpSp>
        <p:nvGrpSpPr>
          <p:cNvPr id="19" name="Group 18">
            <a:extLst>
              <a:ext uri="{FF2B5EF4-FFF2-40B4-BE49-F238E27FC236}">
                <a16:creationId xmlns="" xmlns:a16="http://schemas.microsoft.com/office/drawing/2014/main" id="{D7B2477E-F65F-4FF3-9E0A-0E909E34C0AB}"/>
              </a:ext>
            </a:extLst>
          </p:cNvPr>
          <p:cNvGrpSpPr/>
          <p:nvPr/>
        </p:nvGrpSpPr>
        <p:grpSpPr>
          <a:xfrm>
            <a:off x="6055232" y="4374760"/>
            <a:ext cx="5832000" cy="864000"/>
            <a:chOff x="1849491" y="3464044"/>
            <a:chExt cx="8387939" cy="1251894"/>
          </a:xfrm>
        </p:grpSpPr>
        <p:sp>
          <p:nvSpPr>
            <p:cNvPr id="21" name="Rectangle 20">
              <a:extLst>
                <a:ext uri="{FF2B5EF4-FFF2-40B4-BE49-F238E27FC236}">
                  <a16:creationId xmlns="" xmlns:a16="http://schemas.microsoft.com/office/drawing/2014/main" id="{CC255AD4-734E-44CB-AC36-AC3477BD25E2}"/>
                </a:ext>
              </a:extLst>
            </p:cNvPr>
            <p:cNvSpPr/>
            <p:nvPr/>
          </p:nvSpPr>
          <p:spPr>
            <a:xfrm>
              <a:off x="1889651" y="3464044"/>
              <a:ext cx="8347779" cy="1251894"/>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48740117-A423-4B1F-95F1-421B62C15658}"/>
                </a:ext>
              </a:extLst>
            </p:cNvPr>
            <p:cNvSpPr txBox="1"/>
            <p:nvPr/>
          </p:nvSpPr>
          <p:spPr>
            <a:xfrm>
              <a:off x="1849491" y="3509280"/>
              <a:ext cx="8030814" cy="668930"/>
            </a:xfrm>
            <a:prstGeom prst="rect">
              <a:avLst/>
            </a:prstGeom>
            <a:noFill/>
          </p:spPr>
          <p:txBody>
            <a:bodyPr wrap="square" rtlCol="0">
              <a:spAutoFit/>
            </a:bodyPr>
            <a:lstStyle/>
            <a:p>
              <a:r>
                <a:rPr lang="en-US" sz="2400" dirty="0" smtClean="0">
                  <a:solidFill>
                    <a:srgbClr val="FF0000"/>
                  </a:solidFill>
                </a:rPr>
                <a:t>Teacher</a:t>
              </a:r>
              <a:r>
                <a:rPr lang="en-US" sz="2400" dirty="0" smtClean="0"/>
                <a:t>: Read it the way you </a:t>
              </a:r>
              <a:r>
                <a:rPr lang="en-US" sz="2400" b="1" dirty="0" smtClean="0"/>
                <a:t>normally</a:t>
              </a:r>
              <a:r>
                <a:rPr lang="en-US" sz="2400" dirty="0" smtClean="0"/>
                <a:t> do.</a:t>
              </a:r>
            </a:p>
          </p:txBody>
        </p:sp>
      </p:grpSp>
      <p:grpSp>
        <p:nvGrpSpPr>
          <p:cNvPr id="29" name="Group 28">
            <a:extLst>
              <a:ext uri="{FF2B5EF4-FFF2-40B4-BE49-F238E27FC236}">
                <a16:creationId xmlns="" xmlns:a16="http://schemas.microsoft.com/office/drawing/2014/main" id="{06CD3ABD-DEBA-489E-83D2-FD882161DAA7}"/>
              </a:ext>
            </a:extLst>
          </p:cNvPr>
          <p:cNvGrpSpPr/>
          <p:nvPr/>
        </p:nvGrpSpPr>
        <p:grpSpPr>
          <a:xfrm>
            <a:off x="6055232" y="1806739"/>
            <a:ext cx="5832000" cy="864000"/>
            <a:chOff x="1999023" y="5159328"/>
            <a:chExt cx="8185251" cy="1361696"/>
          </a:xfrm>
        </p:grpSpPr>
        <p:sp>
          <p:nvSpPr>
            <p:cNvPr id="31" name="Rectangle 30">
              <a:extLst>
                <a:ext uri="{FF2B5EF4-FFF2-40B4-BE49-F238E27FC236}">
                  <a16:creationId xmlns="" xmlns:a16="http://schemas.microsoft.com/office/drawing/2014/main" id="{00D2D127-79CE-4429-BF6B-26E46149605B}"/>
                </a:ext>
              </a:extLst>
            </p:cNvPr>
            <p:cNvSpPr/>
            <p:nvPr/>
          </p:nvSpPr>
          <p:spPr>
            <a:xfrm>
              <a:off x="1999023" y="5269131"/>
              <a:ext cx="8185251" cy="1251893"/>
            </a:xfrm>
            <a:prstGeom prst="rect">
              <a:avLst/>
            </a:prstGeom>
            <a:solidFill>
              <a:schemeClr val="bg1"/>
            </a:solidFill>
            <a:ln>
              <a:noFill/>
            </a:ln>
            <a:effectLst>
              <a:outerShdw blurRad="190500" dist="101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 xmlns:a16="http://schemas.microsoft.com/office/drawing/2014/main" id="{82D77C48-5C03-4C21-9EAC-723C38BE0A5B}"/>
                </a:ext>
              </a:extLst>
            </p:cNvPr>
            <p:cNvSpPr txBox="1"/>
            <p:nvPr/>
          </p:nvSpPr>
          <p:spPr>
            <a:xfrm>
              <a:off x="2108285" y="5159328"/>
              <a:ext cx="7824895" cy="1309682"/>
            </a:xfrm>
            <a:prstGeom prst="rect">
              <a:avLst/>
            </a:prstGeom>
            <a:noFill/>
          </p:spPr>
          <p:txBody>
            <a:bodyPr wrap="square" rtlCol="0">
              <a:spAutoFit/>
            </a:bodyPr>
            <a:lstStyle/>
            <a:p>
              <a:r>
                <a:rPr lang="en-US" sz="2400" dirty="0" smtClean="0">
                  <a:solidFill>
                    <a:srgbClr val="FF0000"/>
                  </a:solidFill>
                </a:rPr>
                <a:t>Teacher</a:t>
              </a:r>
              <a:r>
                <a:rPr lang="en-US" sz="2400" dirty="0" smtClean="0"/>
                <a:t>: </a:t>
              </a:r>
              <a:r>
                <a:rPr lang="en-US" sz="2400" dirty="0" err="1" smtClean="0"/>
                <a:t>Arun</a:t>
              </a:r>
              <a:r>
                <a:rPr lang="en-US" sz="2400" dirty="0" smtClean="0"/>
                <a:t>, please read this paragraph </a:t>
              </a:r>
              <a:r>
                <a:rPr lang="en-US" sz="2400" b="1" dirty="0" smtClean="0"/>
                <a:t>loudly</a:t>
              </a:r>
              <a:r>
                <a:rPr lang="en-US" sz="2400" dirty="0" smtClean="0"/>
                <a:t> so that everyone can hear.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wipe(left)">
                                      <p:cBhvr>
                                        <p:cTn id="11" dur="1000"/>
                                        <p:tgtEl>
                                          <p:spTgt spid="307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10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86" y="203218"/>
            <a:ext cx="9296427" cy="654032"/>
          </a:xfrm>
          <a:solidFill>
            <a:schemeClr val="bg2">
              <a:lumMod val="75000"/>
            </a:schemeClr>
          </a:solidFill>
          <a:scene3d>
            <a:camera prst="orthographicFront"/>
            <a:lightRig rig="threePt" dir="t"/>
          </a:scene3d>
          <a:sp3d>
            <a:bevelT/>
          </a:sp3d>
        </p:spPr>
        <p:txBody>
          <a:bodyPr/>
          <a:lstStyle/>
          <a:p>
            <a:r>
              <a:rPr lang="en-IN" dirty="0" smtClean="0"/>
              <a:t>In the Library</a:t>
            </a:r>
            <a:endParaRPr lang="en-IN" dirty="0"/>
          </a:p>
        </p:txBody>
      </p:sp>
      <p:pic>
        <p:nvPicPr>
          <p:cNvPr id="1033" name="Picture 9" descr="Free photos of Children"/>
          <p:cNvPicPr>
            <a:picLocks noChangeAspect="1" noChangeArrowheads="1"/>
          </p:cNvPicPr>
          <p:nvPr/>
        </p:nvPicPr>
        <p:blipFill>
          <a:blip r:embed="rId3"/>
          <a:srcRect/>
          <a:stretch>
            <a:fillRect/>
          </a:stretch>
        </p:blipFill>
        <p:spPr bwMode="auto">
          <a:xfrm>
            <a:off x="6276976" y="1528752"/>
            <a:ext cx="5399999" cy="4343424"/>
          </a:xfrm>
          <a:prstGeom prst="rect">
            <a:avLst/>
          </a:prstGeom>
          <a:ln>
            <a:noFill/>
          </a:ln>
          <a:effectLst>
            <a:outerShdw blurRad="292100" dist="139700" dir="2700000" algn="tl" rotWithShape="0">
              <a:srgbClr val="333333">
                <a:alpha val="65000"/>
              </a:srgbClr>
            </a:outerShdw>
          </a:effectLst>
        </p:spPr>
      </p:pic>
      <p:pic>
        <p:nvPicPr>
          <p:cNvPr id="7" name="Picture 4">
            <a:extLst>
              <a:ext uri="{FF2B5EF4-FFF2-40B4-BE49-F238E27FC236}">
                <a16:creationId xmlns:a16="http://schemas.microsoft.com/office/drawing/2014/main" xmlns="" id="{93ED8781-A5FD-4200-8572-E8C548ED2A14}"/>
              </a:ext>
            </a:extLst>
          </p:cNvPr>
          <p:cNvPicPr>
            <a:picLocks noChangeAspect="1" noChangeArrowheads="1"/>
          </p:cNvPicPr>
          <p:nvPr/>
        </p:nvPicPr>
        <p:blipFill>
          <a:blip r:embed="rId4">
            <a:clrChange>
              <a:clrFrom>
                <a:srgbClr val="FDFDD7"/>
              </a:clrFrom>
              <a:clrTo>
                <a:srgbClr val="FDFDD7">
                  <a:alpha val="0"/>
                </a:srgbClr>
              </a:clrTo>
            </a:clrChange>
            <a:lum bright="-20000"/>
            <a:extLst>
              <a:ext uri="{BEBA8EAE-BF5A-486C-A8C5-ECC9F3942E4B}">
                <a14:imgProps xmlns:a14="http://schemas.microsoft.com/office/drawing/2010/main" xmlns="">
                  <a14:imgLayer r:embed="rId5">
                    <a14:imgEffect>
                      <a14:backgroundRemoval t="17544" b="94737" l="63429" r="93429">
                        <a14:foregroundMark x1="80286" y1="23684" x2="71714" y2="21053"/>
                        <a14:foregroundMark x1="77143" y1="17982" x2="72857" y2="17982"/>
                        <a14:foregroundMark x1="87714" y1="94298" x2="74286" y2="94737"/>
                        <a14:foregroundMark x1="74286" y1="94737" x2="72286" y2="87281"/>
                        <a14:foregroundMark x1="93429" y1="78947" x2="90286" y2="89035"/>
                        <a14:foregroundMark x1="63429" y1="60088" x2="63714" y2="59211"/>
                      </a14:backgroundRemoval>
                    </a14:imgEffect>
                    <a14:imgEffect>
                      <a14:sharpenSoften amount="50000"/>
                    </a14:imgEffect>
                  </a14:imgLayer>
                </a14:imgProps>
              </a:ext>
              <a:ext uri="{28A0092B-C50C-407E-A947-70E740481C1C}">
                <a14:useLocalDpi xmlns:a14="http://schemas.microsoft.com/office/drawing/2010/main" xmlns="" val="0"/>
              </a:ext>
            </a:extLst>
          </a:blip>
          <a:srcRect l="60007" t="14102" r="4678" b="4581"/>
          <a:stretch>
            <a:fillRect/>
          </a:stretch>
        </p:blipFill>
        <p:spPr bwMode="auto">
          <a:xfrm flipH="1">
            <a:off x="214280" y="2071680"/>
            <a:ext cx="1719272" cy="298610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2" name="Group 21"/>
          <p:cNvGrpSpPr/>
          <p:nvPr/>
        </p:nvGrpSpPr>
        <p:grpSpPr>
          <a:xfrm>
            <a:off x="2114528" y="1166801"/>
            <a:ext cx="4104000" cy="1692000"/>
            <a:chOff x="2114528" y="1166801"/>
            <a:chExt cx="4023236" cy="1692000"/>
          </a:xfrm>
        </p:grpSpPr>
        <p:pic>
          <p:nvPicPr>
            <p:cNvPr id="14" name="Picture 13">
              <a:extLst>
                <a:ext uri="{FF2B5EF4-FFF2-40B4-BE49-F238E27FC236}">
                  <a16:creationId xmlns="" xmlns:a16="http://schemas.microsoft.com/office/drawing/2014/main" id="{CFA0D9CC-B602-4121-AECC-BE301791F5B3}"/>
                </a:ext>
              </a:extLst>
            </p:cNvPr>
            <p:cNvPicPr>
              <a:picLocks noChangeAspect="1"/>
            </p:cNvPicPr>
            <p:nvPr/>
          </p:nvPicPr>
          <p:blipFill>
            <a:blip r:embed="rId6"/>
            <a:stretch>
              <a:fillRect/>
            </a:stretch>
          </p:blipFill>
          <p:spPr>
            <a:xfrm rot="16200000">
              <a:off x="3280146" y="1183"/>
              <a:ext cx="1692000" cy="4023236"/>
            </a:xfrm>
            <a:prstGeom prst="rect">
              <a:avLst/>
            </a:prstGeom>
          </p:spPr>
        </p:pic>
        <p:sp>
          <p:nvSpPr>
            <p:cNvPr id="19" name="Rectangle 18"/>
            <p:cNvSpPr/>
            <p:nvPr/>
          </p:nvSpPr>
          <p:spPr>
            <a:xfrm>
              <a:off x="3200384" y="1347776"/>
              <a:ext cx="2700000" cy="1200329"/>
            </a:xfrm>
            <a:prstGeom prst="rect">
              <a:avLst/>
            </a:prstGeom>
          </p:spPr>
          <p:txBody>
            <a:bodyPr wrap="square">
              <a:spAutoFit/>
            </a:bodyPr>
            <a:lstStyle/>
            <a:p>
              <a:r>
                <a:rPr lang="en-IN" sz="2400" dirty="0" smtClean="0"/>
                <a:t>Children, you are in </a:t>
              </a:r>
              <a:r>
                <a:rPr lang="en-IN" sz="2400" dirty="0" smtClean="0"/>
                <a:t> </a:t>
              </a:r>
            </a:p>
            <a:p>
              <a:r>
                <a:rPr lang="en-IN" sz="2400" dirty="0" smtClean="0"/>
                <a:t> </a:t>
              </a:r>
              <a:r>
                <a:rPr lang="en-IN" sz="2400" dirty="0" smtClean="0"/>
                <a:t>the </a:t>
              </a:r>
              <a:r>
                <a:rPr lang="en-IN" sz="2400" dirty="0" smtClean="0"/>
                <a:t>library.</a:t>
              </a:r>
            </a:p>
            <a:p>
              <a:r>
                <a:rPr lang="en-IN" sz="2400" dirty="0" smtClean="0"/>
                <a:t>Please read </a:t>
              </a:r>
              <a:r>
                <a:rPr lang="en-IN" sz="2400" b="1" dirty="0" smtClean="0"/>
                <a:t>silently</a:t>
              </a:r>
              <a:r>
                <a:rPr lang="en-IN" sz="2400" dirty="0" smtClean="0"/>
                <a:t>. </a:t>
              </a:r>
            </a:p>
          </p:txBody>
        </p:sp>
      </p:grpSp>
      <p:grpSp>
        <p:nvGrpSpPr>
          <p:cNvPr id="23" name="Group 22"/>
          <p:cNvGrpSpPr/>
          <p:nvPr/>
        </p:nvGrpSpPr>
        <p:grpSpPr>
          <a:xfrm>
            <a:off x="2114527" y="4487640"/>
            <a:ext cx="4104000" cy="1656000"/>
            <a:chOff x="2114528" y="4487640"/>
            <a:chExt cx="3937635" cy="1656000"/>
          </a:xfrm>
        </p:grpSpPr>
        <p:pic>
          <p:nvPicPr>
            <p:cNvPr id="17" name="Picture 16">
              <a:extLst>
                <a:ext uri="{FF2B5EF4-FFF2-40B4-BE49-F238E27FC236}">
                  <a16:creationId xmlns="" xmlns:a16="http://schemas.microsoft.com/office/drawing/2014/main" id="{CFA0D9CC-B602-4121-AECC-BE301791F5B3}"/>
                </a:ext>
              </a:extLst>
            </p:cNvPr>
            <p:cNvPicPr>
              <a:picLocks noChangeAspect="1"/>
            </p:cNvPicPr>
            <p:nvPr/>
          </p:nvPicPr>
          <p:blipFill>
            <a:blip r:embed="rId6"/>
            <a:stretch>
              <a:fillRect/>
            </a:stretch>
          </p:blipFill>
          <p:spPr>
            <a:xfrm rot="16200000">
              <a:off x="3255346" y="3346822"/>
              <a:ext cx="1656000" cy="3937635"/>
            </a:xfrm>
            <a:prstGeom prst="rect">
              <a:avLst/>
            </a:prstGeom>
          </p:spPr>
        </p:pic>
        <p:sp>
          <p:nvSpPr>
            <p:cNvPr id="20" name="Rectangle 19"/>
            <p:cNvSpPr/>
            <p:nvPr/>
          </p:nvSpPr>
          <p:spPr>
            <a:xfrm>
              <a:off x="3215024" y="4514855"/>
              <a:ext cx="2628000" cy="1569660"/>
            </a:xfrm>
            <a:prstGeom prst="rect">
              <a:avLst/>
            </a:prstGeom>
          </p:spPr>
          <p:txBody>
            <a:bodyPr wrap="square">
              <a:spAutoFit/>
            </a:bodyPr>
            <a:lstStyle/>
            <a:p>
              <a:r>
                <a:rPr lang="en-IN" sz="2400" dirty="0" smtClean="0"/>
                <a:t>Do not talk </a:t>
              </a:r>
              <a:r>
                <a:rPr lang="en-IN" sz="2400" b="1" dirty="0" smtClean="0"/>
                <a:t>loudly</a:t>
              </a:r>
              <a:r>
                <a:rPr lang="en-IN" sz="2400" dirty="0" smtClean="0"/>
                <a:t>. </a:t>
              </a:r>
            </a:p>
            <a:p>
              <a:r>
                <a:rPr lang="en-IN" sz="2400" dirty="0" smtClean="0"/>
                <a:t>If you want to leave </a:t>
              </a:r>
            </a:p>
            <a:p>
              <a:r>
                <a:rPr lang="en-IN" sz="2400" dirty="0" smtClean="0"/>
                <a:t>the library, do so</a:t>
              </a:r>
            </a:p>
            <a:p>
              <a:r>
                <a:rPr lang="en-IN" sz="2400" dirty="0" smtClean="0"/>
                <a:t> </a:t>
              </a:r>
              <a:r>
                <a:rPr lang="en-IN" sz="2400" b="1" dirty="0" smtClean="0"/>
                <a:t>quietly</a:t>
              </a:r>
              <a:r>
                <a:rPr lang="en-IN" sz="2400" dirty="0" smtClean="0"/>
                <a:t>.</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33"/>
                                        </p:tgtEl>
                                        <p:attrNameLst>
                                          <p:attrName>style.visibility</p:attrName>
                                        </p:attrNameLst>
                                      </p:cBhvr>
                                      <p:to>
                                        <p:strVal val="visible"/>
                                      </p:to>
                                    </p:set>
                                    <p:animEffect transition="in" filter="fade">
                                      <p:cBhvr>
                                        <p:cTn id="11" dur="1000"/>
                                        <p:tgtEl>
                                          <p:spTgt spid="1033"/>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00" fill="hold"/>
                                        <p:tgtEl>
                                          <p:spTgt spid="22"/>
                                        </p:tgtEl>
                                        <p:attrNameLst>
                                          <p:attrName>ppt_x</p:attrName>
                                        </p:attrNameLst>
                                      </p:cBhvr>
                                      <p:tavLst>
                                        <p:tav tm="0">
                                          <p:val>
                                            <p:strVal val="#ppt_x-#ppt_w/2"/>
                                          </p:val>
                                        </p:tav>
                                        <p:tav tm="100000">
                                          <p:val>
                                            <p:strVal val="#ppt_x"/>
                                          </p:val>
                                        </p:tav>
                                      </p:tavLst>
                                    </p:anim>
                                    <p:anim calcmode="lin" valueType="num">
                                      <p:cBhvr>
                                        <p:cTn id="17" dur="1000" fill="hold"/>
                                        <p:tgtEl>
                                          <p:spTgt spid="22"/>
                                        </p:tgtEl>
                                        <p:attrNameLst>
                                          <p:attrName>ppt_y</p:attrName>
                                        </p:attrNameLst>
                                      </p:cBhvr>
                                      <p:tavLst>
                                        <p:tav tm="0">
                                          <p:val>
                                            <p:strVal val="#ppt_y"/>
                                          </p:val>
                                        </p:tav>
                                        <p:tav tm="100000">
                                          <p:val>
                                            <p:strVal val="#ppt_y"/>
                                          </p:val>
                                        </p:tav>
                                      </p:tavLst>
                                    </p:anim>
                                    <p:anim calcmode="lin" valueType="num">
                                      <p:cBhvr>
                                        <p:cTn id="18" dur="1000" fill="hold"/>
                                        <p:tgtEl>
                                          <p:spTgt spid="22"/>
                                        </p:tgtEl>
                                        <p:attrNameLst>
                                          <p:attrName>ppt_w</p:attrName>
                                        </p:attrNameLst>
                                      </p:cBhvr>
                                      <p:tavLst>
                                        <p:tav tm="0">
                                          <p:val>
                                            <p:fltVal val="0"/>
                                          </p:val>
                                        </p:tav>
                                        <p:tav tm="100000">
                                          <p:val>
                                            <p:strVal val="#ppt_w"/>
                                          </p:val>
                                        </p:tav>
                                      </p:tavLst>
                                    </p:anim>
                                    <p:anim calcmode="lin" valueType="num">
                                      <p:cBhvr>
                                        <p:cTn id="19" dur="1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ppt_x</p:attrName>
                                        </p:attrNameLst>
                                      </p:cBhvr>
                                      <p:tavLst>
                                        <p:tav tm="0">
                                          <p:val>
                                            <p:strVal val="#ppt_x-#ppt_w/2"/>
                                          </p:val>
                                        </p:tav>
                                        <p:tav tm="100000">
                                          <p:val>
                                            <p:strVal val="#ppt_x"/>
                                          </p:val>
                                        </p:tav>
                                      </p:tavLst>
                                    </p:anim>
                                    <p:anim calcmode="lin" valueType="num">
                                      <p:cBhvr>
                                        <p:cTn id="25" dur="1000" fill="hold"/>
                                        <p:tgtEl>
                                          <p:spTgt spid="23"/>
                                        </p:tgtEl>
                                        <p:attrNameLst>
                                          <p:attrName>ppt_y</p:attrName>
                                        </p:attrNameLst>
                                      </p:cBhvr>
                                      <p:tavLst>
                                        <p:tav tm="0">
                                          <p:val>
                                            <p:strVal val="#ppt_y"/>
                                          </p:val>
                                        </p:tav>
                                        <p:tav tm="100000">
                                          <p:val>
                                            <p:strVal val="#ppt_y"/>
                                          </p:val>
                                        </p:tav>
                                      </p:tavLst>
                                    </p:anim>
                                    <p:anim calcmode="lin" valueType="num">
                                      <p:cBhvr>
                                        <p:cTn id="26" dur="1000" fill="hold"/>
                                        <p:tgtEl>
                                          <p:spTgt spid="23"/>
                                        </p:tgtEl>
                                        <p:attrNameLst>
                                          <p:attrName>ppt_w</p:attrName>
                                        </p:attrNameLst>
                                      </p:cBhvr>
                                      <p:tavLst>
                                        <p:tav tm="0">
                                          <p:val>
                                            <p:fltVal val="0"/>
                                          </p:val>
                                        </p:tav>
                                        <p:tav tm="100000">
                                          <p:val>
                                            <p:strVal val="#ppt_w"/>
                                          </p:val>
                                        </p:tav>
                                      </p:tavLst>
                                    </p:anim>
                                    <p:anim calcmode="lin" valueType="num">
                                      <p:cBhvr>
                                        <p:cTn id="27" dur="10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502" y="203218"/>
            <a:ext cx="6276997" cy="654032"/>
          </a:xfr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8900000" scaled="1"/>
            <a:tileRect/>
          </a:gradFill>
          <a:scene3d>
            <a:camera prst="orthographicFront"/>
            <a:lightRig rig="threePt" dir="t"/>
          </a:scene3d>
          <a:sp3d>
            <a:bevelT/>
          </a:sp3d>
        </p:spPr>
        <p:txBody>
          <a:bodyPr/>
          <a:lstStyle/>
          <a:p>
            <a:r>
              <a:rPr lang="en-IN" dirty="0" smtClean="0"/>
              <a:t>At Home</a:t>
            </a:r>
            <a:endParaRPr lang="en-IN" dirty="0"/>
          </a:p>
        </p:txBody>
      </p:sp>
      <p:pic>
        <p:nvPicPr>
          <p:cNvPr id="1026" name="Picture 2"/>
          <p:cNvPicPr>
            <a:picLocks noChangeAspect="1" noChangeArrowheads="1"/>
          </p:cNvPicPr>
          <p:nvPr/>
        </p:nvPicPr>
        <p:blipFill>
          <a:blip r:embed="rId3">
            <a:clrChange>
              <a:clrFrom>
                <a:srgbClr val="FEAEC7"/>
              </a:clrFrom>
              <a:clrTo>
                <a:srgbClr val="FEAEC7">
                  <a:alpha val="0"/>
                </a:srgbClr>
              </a:clrTo>
            </a:clrChange>
          </a:blip>
          <a:srcRect l="22251" t="7097" r="17354"/>
          <a:stretch>
            <a:fillRect/>
          </a:stretch>
        </p:blipFill>
        <p:spPr bwMode="auto">
          <a:xfrm>
            <a:off x="8720152" y="1485901"/>
            <a:ext cx="3348056" cy="4114811"/>
          </a:xfrm>
          <a:prstGeom prst="rect">
            <a:avLst/>
          </a:prstGeom>
          <a:noFill/>
          <a:ln w="9525">
            <a:noFill/>
            <a:miter lim="800000"/>
            <a:headEnd/>
            <a:tailEnd/>
          </a:ln>
          <a:effectLst>
            <a:softEdge rad="63500"/>
          </a:effectLst>
          <a:scene3d>
            <a:camera prst="perspectiveRight"/>
            <a:lightRig rig="threePt" dir="t"/>
          </a:scene3d>
        </p:spPr>
      </p:pic>
      <p:pic>
        <p:nvPicPr>
          <p:cNvPr id="1028" name="Picture 4" descr="Free photos of Children"/>
          <p:cNvPicPr>
            <a:picLocks noChangeAspect="1" noChangeArrowheads="1"/>
          </p:cNvPicPr>
          <p:nvPr/>
        </p:nvPicPr>
        <p:blipFill>
          <a:blip r:embed="rId4"/>
          <a:srcRect l="13039" t="2795" r="14314" b="4999"/>
          <a:stretch>
            <a:fillRect/>
          </a:stretch>
        </p:blipFill>
        <p:spPr bwMode="auto">
          <a:xfrm>
            <a:off x="123792" y="2162168"/>
            <a:ext cx="3529032" cy="2986104"/>
          </a:xfrm>
          <a:prstGeom prst="rect">
            <a:avLst/>
          </a:prstGeom>
          <a:noFill/>
          <a:effectLst>
            <a:softEdge rad="635000"/>
          </a:effectLst>
          <a:scene3d>
            <a:camera prst="isometricOffAxis1Right"/>
            <a:lightRig rig="threePt" dir="t"/>
          </a:scene3d>
        </p:spPr>
      </p:pic>
      <p:sp>
        <p:nvSpPr>
          <p:cNvPr id="16" name="Pentagon 2">
            <a:extLst>
              <a:ext uri="{FF2B5EF4-FFF2-40B4-BE49-F238E27FC236}">
                <a16:creationId xmlns:a16="http://schemas.microsoft.com/office/drawing/2014/main" xmlns="" id="{AF426AE7-D1F3-45BB-8ED8-B697712E2E01}"/>
              </a:ext>
            </a:extLst>
          </p:cNvPr>
          <p:cNvSpPr/>
          <p:nvPr/>
        </p:nvSpPr>
        <p:spPr>
          <a:xfrm>
            <a:off x="4231815" y="4206397"/>
            <a:ext cx="4176000" cy="1188000"/>
          </a:xfrm>
          <a:prstGeom prst="homePlate">
            <a:avLst/>
          </a:prstGeom>
          <a:solidFill>
            <a:schemeClr val="accent2"/>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200" b="1" dirty="0" smtClean="0"/>
              <a:t>First</a:t>
            </a:r>
            <a:r>
              <a:rPr lang="en-US" sz="2200" dirty="0" smtClean="0"/>
              <a:t>, finish all your </a:t>
            </a:r>
          </a:p>
          <a:p>
            <a:r>
              <a:rPr lang="en-US" sz="2200" dirty="0" smtClean="0"/>
              <a:t>homework. Think </a:t>
            </a:r>
            <a:r>
              <a:rPr lang="en-US" sz="2200" b="1" dirty="0" smtClean="0"/>
              <a:t>carefully</a:t>
            </a:r>
            <a:r>
              <a:rPr lang="en-US" sz="2200" dirty="0" smtClean="0"/>
              <a:t> and do your </a:t>
            </a:r>
            <a:r>
              <a:rPr lang="en-US" sz="2200" dirty="0" err="1" smtClean="0"/>
              <a:t>maths</a:t>
            </a:r>
            <a:r>
              <a:rPr lang="en-US" sz="2200" dirty="0" smtClean="0"/>
              <a:t> </a:t>
            </a:r>
            <a:r>
              <a:rPr lang="en-US" sz="2200" dirty="0" smtClean="0"/>
              <a:t>sums </a:t>
            </a:r>
            <a:r>
              <a:rPr lang="en-US" sz="2200" b="1" dirty="0" smtClean="0"/>
              <a:t>correctly.</a:t>
            </a:r>
            <a:endParaRPr lang="ko-KR" altLang="en-US" sz="2200" b="1" dirty="0">
              <a:solidFill>
                <a:schemeClr val="bg1"/>
              </a:solidFill>
              <a:latin typeface="Calibri" panose="020F0502020204030204" pitchFamily="34" charset="0"/>
              <a:cs typeface="Calibri" panose="020F0502020204030204" pitchFamily="34" charset="0"/>
            </a:endParaRPr>
          </a:p>
        </p:txBody>
      </p:sp>
      <p:grpSp>
        <p:nvGrpSpPr>
          <p:cNvPr id="43" name="Group 42"/>
          <p:cNvGrpSpPr/>
          <p:nvPr/>
        </p:nvGrpSpPr>
        <p:grpSpPr>
          <a:xfrm>
            <a:off x="3266674" y="2879400"/>
            <a:ext cx="4205077" cy="1211986"/>
            <a:chOff x="3266674" y="2693439"/>
            <a:chExt cx="4205077" cy="1211986"/>
          </a:xfrm>
        </p:grpSpPr>
        <p:sp>
          <p:nvSpPr>
            <p:cNvPr id="19" name="Pentagon 12">
              <a:extLst>
                <a:ext uri="{FF2B5EF4-FFF2-40B4-BE49-F238E27FC236}">
                  <a16:creationId xmlns:a16="http://schemas.microsoft.com/office/drawing/2014/main" xmlns="" id="{46984410-C9F4-420C-983F-0DD1FB16D579}"/>
                </a:ext>
              </a:extLst>
            </p:cNvPr>
            <p:cNvSpPr/>
            <p:nvPr/>
          </p:nvSpPr>
          <p:spPr>
            <a:xfrm rot="10800000">
              <a:off x="3266674" y="2693439"/>
              <a:ext cx="4176000" cy="1188000"/>
            </a:xfrm>
            <a:prstGeom prst="homePlate">
              <a:avLst/>
            </a:prstGeom>
            <a:solidFill>
              <a:schemeClr val="accent3">
                <a:lumMod val="75000"/>
              </a:schemeClr>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o-KR" altLang="en-US" sz="2800" dirty="0">
                  <a:solidFill>
                    <a:schemeClr val="bg1"/>
                  </a:solidFill>
                  <a:latin typeface="Calibri" panose="020F0502020204030204" pitchFamily="34" charset="0"/>
                  <a:cs typeface="Calibri" panose="020F0502020204030204" pitchFamily="34" charset="0"/>
                </a:rPr>
                <a:t> </a:t>
              </a:r>
            </a:p>
          </p:txBody>
        </p:sp>
        <p:sp>
          <p:nvSpPr>
            <p:cNvPr id="22" name="TextBox 2170">
              <a:extLst>
                <a:ext uri="{FF2B5EF4-FFF2-40B4-BE49-F238E27FC236}">
                  <a16:creationId xmlns:a16="http://schemas.microsoft.com/office/drawing/2014/main" xmlns="" id="{7B4798D2-57EA-4CC2-A9CB-D58E6FA65457}"/>
                </a:ext>
              </a:extLst>
            </p:cNvPr>
            <p:cNvSpPr txBox="1"/>
            <p:nvPr/>
          </p:nvSpPr>
          <p:spPr>
            <a:xfrm>
              <a:off x="4195751" y="2705096"/>
              <a:ext cx="32760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Okay </a:t>
              </a:r>
              <a:r>
                <a:rPr lang="en-IN" sz="2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mother. If I finish my homework </a:t>
              </a:r>
              <a:r>
                <a:rPr lang="en-IN" sz="2200"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quickly</a:t>
              </a:r>
              <a:r>
                <a:rPr lang="en-IN" sz="2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can I go and play</a:t>
              </a:r>
              <a:r>
                <a:rPr lang="en-IN" sz="28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ko-KR" altLang="en-US" sz="2800" dirty="0">
                <a:solidFill>
                  <a:schemeClr val="bg1"/>
                </a:solidFill>
                <a:latin typeface="Calibri" panose="020F0502020204030204" pitchFamily="34" charset="0"/>
                <a:cs typeface="Calibri" panose="020F0502020204030204" pitchFamily="34" charset="0"/>
              </a:endParaRPr>
            </a:p>
          </p:txBody>
        </p:sp>
      </p:grpSp>
      <p:grpSp>
        <p:nvGrpSpPr>
          <p:cNvPr id="42" name="Group 41"/>
          <p:cNvGrpSpPr/>
          <p:nvPr/>
        </p:nvGrpSpPr>
        <p:grpSpPr>
          <a:xfrm>
            <a:off x="4231815" y="1554249"/>
            <a:ext cx="4176000" cy="1210140"/>
            <a:chOff x="4231815" y="1416124"/>
            <a:chExt cx="4176000" cy="1210140"/>
          </a:xfrm>
        </p:grpSpPr>
        <p:sp>
          <p:nvSpPr>
            <p:cNvPr id="17" name="Pentagon 3">
              <a:extLst>
                <a:ext uri="{FF2B5EF4-FFF2-40B4-BE49-F238E27FC236}">
                  <a16:creationId xmlns:a16="http://schemas.microsoft.com/office/drawing/2014/main" xmlns="" id="{058C56CE-C5B4-491A-B45C-0CCCAD6F93FA}"/>
                </a:ext>
              </a:extLst>
            </p:cNvPr>
            <p:cNvSpPr/>
            <p:nvPr/>
          </p:nvSpPr>
          <p:spPr>
            <a:xfrm>
              <a:off x="4231815" y="1438264"/>
              <a:ext cx="4176000" cy="1188000"/>
            </a:xfrm>
            <a:prstGeom prst="homePlate">
              <a:avLst/>
            </a:prstGeom>
            <a:solidFill>
              <a:schemeClr val="accent4"/>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dirty="0">
                <a:solidFill>
                  <a:schemeClr val="bg1"/>
                </a:solidFill>
                <a:latin typeface="Calibri" panose="020F0502020204030204" pitchFamily="34" charset="0"/>
                <a:cs typeface="Calibri" panose="020F0502020204030204" pitchFamily="34" charset="0"/>
              </a:endParaRPr>
            </a:p>
          </p:txBody>
        </p:sp>
        <p:sp>
          <p:nvSpPr>
            <p:cNvPr id="29" name="TextBox 2176">
              <a:extLst>
                <a:ext uri="{FF2B5EF4-FFF2-40B4-BE49-F238E27FC236}">
                  <a16:creationId xmlns:a16="http://schemas.microsoft.com/office/drawing/2014/main" xmlns="" id="{16839A29-829C-477A-98D5-B91553794D5B}"/>
                </a:ext>
              </a:extLst>
            </p:cNvPr>
            <p:cNvSpPr txBox="1"/>
            <p:nvPr/>
          </p:nvSpPr>
          <p:spPr>
            <a:xfrm>
              <a:off x="4327904" y="1416124"/>
              <a:ext cx="2979215"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200" dirty="0" err="1"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Rani</a:t>
              </a:r>
              <a:r>
                <a:rPr lang="en-IN" sz="22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 please write the English answers </a:t>
              </a:r>
              <a:r>
                <a:rPr lang="en-IN" sz="2200" b="1"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neatly </a:t>
              </a:r>
              <a:r>
                <a:rPr lang="en-IN" sz="22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in your notebook.</a:t>
              </a:r>
              <a:endParaRPr lang="ko-KR" altLang="en-US" sz="2200" dirty="0">
                <a:solidFill>
                  <a:schemeClr val="bg1"/>
                </a:solidFill>
                <a:latin typeface="Calibri" panose="020F0502020204030204" pitchFamily="34" charset="0"/>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right)">
                                      <p:cBhvr>
                                        <p:cTn id="7" dur="1000"/>
                                        <p:tgtEl>
                                          <p:spTgt spid="1026"/>
                                        </p:tgtEl>
                                      </p:cBhvr>
                                    </p:animEffect>
                                  </p:childTnLst>
                                </p:cTn>
                              </p:par>
                            </p:childTnLst>
                          </p:cTn>
                        </p:par>
                        <p:par>
                          <p:cTn id="8" fill="hold">
                            <p:stCondLst>
                              <p:cond delay="1000"/>
                            </p:stCondLst>
                            <p:childTnLst>
                              <p:par>
                                <p:cTn id="9" presetID="18" presetClass="entr" presetSubtype="9"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strips(upLeft)">
                                      <p:cBhvr>
                                        <p:cTn id="11" dur="1000"/>
                                        <p:tgtEl>
                                          <p:spTgt spid="42"/>
                                        </p:tgtEl>
                                      </p:cBhvr>
                                    </p:animEffect>
                                  </p:childTnLst>
                                </p:cTn>
                              </p:par>
                            </p:childTnLst>
                          </p:cTn>
                        </p:par>
                        <p:par>
                          <p:cTn id="12" fill="hold">
                            <p:stCondLst>
                              <p:cond delay="2000"/>
                            </p:stCondLst>
                            <p:childTnLst>
                              <p:par>
                                <p:cTn id="13" presetID="53"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1000" fill="hold"/>
                                        <p:tgtEl>
                                          <p:spTgt spid="1028"/>
                                        </p:tgtEl>
                                        <p:attrNameLst>
                                          <p:attrName>ppt_w</p:attrName>
                                        </p:attrNameLst>
                                      </p:cBhvr>
                                      <p:tavLst>
                                        <p:tav tm="0">
                                          <p:val>
                                            <p:fltVal val="0"/>
                                          </p:val>
                                        </p:tav>
                                        <p:tav tm="100000">
                                          <p:val>
                                            <p:strVal val="#ppt_w"/>
                                          </p:val>
                                        </p:tav>
                                      </p:tavLst>
                                    </p:anim>
                                    <p:anim calcmode="lin" valueType="num">
                                      <p:cBhvr>
                                        <p:cTn id="16" dur="1000" fill="hold"/>
                                        <p:tgtEl>
                                          <p:spTgt spid="1028"/>
                                        </p:tgtEl>
                                        <p:attrNameLst>
                                          <p:attrName>ppt_h</p:attrName>
                                        </p:attrNameLst>
                                      </p:cBhvr>
                                      <p:tavLst>
                                        <p:tav tm="0">
                                          <p:val>
                                            <p:fltVal val="0"/>
                                          </p:val>
                                        </p:tav>
                                        <p:tav tm="100000">
                                          <p:val>
                                            <p:strVal val="#ppt_h"/>
                                          </p:val>
                                        </p:tav>
                                      </p:tavLst>
                                    </p:anim>
                                    <p:animEffect transition="in" filter="fade">
                                      <p:cBhvr>
                                        <p:cTn id="17" dur="1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strips(downRight)">
                                      <p:cBhvr>
                                        <p:cTn id="22" dur="1000"/>
                                        <p:tgtEl>
                                          <p:spTgt spid="43"/>
                                        </p:tgtEl>
                                      </p:cBhvr>
                                    </p:animEffect>
                                  </p:childTnLst>
                                </p:cTn>
                              </p:par>
                            </p:childTnLst>
                          </p:cTn>
                        </p:par>
                        <p:par>
                          <p:cTn id="23" fill="hold">
                            <p:stCondLst>
                              <p:cond delay="1000"/>
                            </p:stCondLst>
                            <p:childTnLst>
                              <p:par>
                                <p:cTn id="24" presetID="18" presetClass="entr" presetSubtype="6" fill="hold" grpId="0" nodeType="afterEffect">
                                  <p:stCondLst>
                                    <p:cond delay="1000"/>
                                  </p:stCondLst>
                                  <p:childTnLst>
                                    <p:set>
                                      <p:cBhvr>
                                        <p:cTn id="25" dur="1" fill="hold">
                                          <p:stCondLst>
                                            <p:cond delay="0"/>
                                          </p:stCondLst>
                                        </p:cTn>
                                        <p:tgtEl>
                                          <p:spTgt spid="16"/>
                                        </p:tgtEl>
                                        <p:attrNameLst>
                                          <p:attrName>style.visibility</p:attrName>
                                        </p:attrNameLst>
                                      </p:cBhvr>
                                      <p:to>
                                        <p:strVal val="visible"/>
                                      </p:to>
                                    </p:set>
                                    <p:animEffect transition="in" filter="strips(downRight)">
                                      <p:cBhvr>
                                        <p:cTn id="2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344" y="142876"/>
            <a:ext cx="3127312" cy="500042"/>
          </a:xfrm>
        </p:spPr>
        <p:txBody>
          <a:bodyPr>
            <a:normAutofit fontScale="90000"/>
          </a:bodyPr>
          <a:lstStyle/>
          <a:p>
            <a:r>
              <a:rPr lang="en-IN" dirty="0"/>
              <a:t>MM Index</a:t>
            </a:r>
          </a:p>
        </p:txBody>
      </p:sp>
      <p:graphicFrame>
        <p:nvGraphicFramePr>
          <p:cNvPr id="3" name="Table 2"/>
          <p:cNvGraphicFramePr>
            <a:graphicFrameLocks noGrp="1"/>
          </p:cNvGraphicFramePr>
          <p:nvPr>
            <p:extLst>
              <p:ext uri="{D42A27DB-BD31-4B8C-83A1-F6EECF244321}">
                <p14:modId xmlns:p14="http://schemas.microsoft.com/office/powerpoint/2010/main" xmlns="" val="1914565067"/>
              </p:ext>
            </p:extLst>
          </p:nvPr>
        </p:nvGraphicFramePr>
        <p:xfrm>
          <a:off x="1127448" y="700345"/>
          <a:ext cx="9937104" cy="4491645"/>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xmlns="" val="20000"/>
                    </a:ext>
                  </a:extLst>
                </a:gridCol>
                <a:gridCol w="1485922">
                  <a:extLst>
                    <a:ext uri="{9D8B030D-6E8A-4147-A177-3AD203B41FA5}">
                      <a16:colId xmlns:a16="http://schemas.microsoft.com/office/drawing/2014/main" xmlns="" val="20001"/>
                    </a:ext>
                  </a:extLst>
                </a:gridCol>
                <a:gridCol w="7522480">
                  <a:extLst>
                    <a:ext uri="{9D8B030D-6E8A-4147-A177-3AD203B41FA5}">
                      <a16:colId xmlns:a16="http://schemas.microsoft.com/office/drawing/2014/main" xmlns=""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xmlns="" val="10000"/>
                  </a:ext>
                </a:extLst>
              </a:tr>
              <a:tr h="389313">
                <a:tc>
                  <a:txBody>
                    <a:bodyPr/>
                    <a:lstStyle/>
                    <a:p>
                      <a:r>
                        <a:rPr lang="en-IN" sz="900" dirty="0" smtClean="0"/>
                        <a:t>1</a:t>
                      </a:r>
                      <a:endParaRPr lang="en-IN" sz="900" dirty="0"/>
                    </a:p>
                  </a:txBody>
                  <a:tcPr/>
                </a:tc>
                <a:tc>
                  <a:txBody>
                    <a:bodyPr/>
                    <a:lstStyle/>
                    <a:p>
                      <a:endParaRPr lang="en-IN" sz="900" dirty="0"/>
                    </a:p>
                  </a:txBody>
                  <a:tcPr/>
                </a:tc>
                <a:tc>
                  <a:txBody>
                    <a:bodyPr/>
                    <a:lstStyle/>
                    <a:p>
                      <a:pPr marL="228600" indent="-228600">
                        <a:buAutoNum type="arabicPeriod"/>
                      </a:pPr>
                      <a:r>
                        <a:rPr lang="en-IN" sz="900" b="0" i="0" u="none" strike="noStrike" kern="1200" dirty="0" smtClean="0">
                          <a:solidFill>
                            <a:schemeClr val="tx1"/>
                          </a:solidFill>
                          <a:latin typeface="+mn-lt"/>
                          <a:ea typeface="+mn-ea"/>
                          <a:cs typeface="+mn-cs"/>
                        </a:rPr>
                        <a:t>Home: https://pixabay.com/illustrations/architecture-indian-home-home-house-6055047/</a:t>
                      </a:r>
                    </a:p>
                    <a:p>
                      <a:pPr marL="228600" indent="-228600">
                        <a:buAutoNum type="arabicPeriod"/>
                      </a:pPr>
                      <a:r>
                        <a:rPr lang="en-IN" sz="900" b="0" i="0" u="none" strike="noStrike" kern="1200" dirty="0" smtClean="0">
                          <a:solidFill>
                            <a:schemeClr val="tx1"/>
                          </a:solidFill>
                          <a:latin typeface="+mn-lt"/>
                          <a:ea typeface="+mn-ea"/>
                          <a:cs typeface="+mn-cs"/>
                        </a:rPr>
                        <a:t>School: https://pixabay.com/vectors/school-building-education-property-295210/</a:t>
                      </a:r>
                    </a:p>
                    <a:p>
                      <a:endParaRPr lang="en-IN" sz="900" dirty="0"/>
                    </a:p>
                  </a:txBody>
                  <a:tcPr/>
                </a:tc>
                <a:extLst>
                  <a:ext uri="{0D108BD9-81ED-4DB2-BD59-A6C34878D82A}">
                    <a16:rowId xmlns:a16="http://schemas.microsoft.com/office/drawing/2014/main" xmlns="" val="10001"/>
                  </a:ext>
                </a:extLst>
              </a:tr>
              <a:tr h="389313">
                <a:tc>
                  <a:txBody>
                    <a:bodyPr/>
                    <a:lstStyle/>
                    <a:p>
                      <a:r>
                        <a:rPr lang="en-IN" sz="900" dirty="0" smtClean="0"/>
                        <a:t>2</a:t>
                      </a:r>
                      <a:endParaRPr lang="en-IN" sz="900" dirty="0"/>
                    </a:p>
                  </a:txBody>
                  <a:tcPr/>
                </a:tc>
                <a:tc>
                  <a:txBody>
                    <a:bodyPr/>
                    <a:lstStyle/>
                    <a:p>
                      <a:endParaRPr lang="en-IN" sz="900" dirty="0"/>
                    </a:p>
                  </a:txBody>
                  <a:tcPr/>
                </a:tc>
                <a:tc>
                  <a:txBody>
                    <a:bodyPr/>
                    <a:lstStyle/>
                    <a:p>
                      <a:pPr marL="228600" indent="-228600">
                        <a:buAutoNum type="arabicPeriod"/>
                      </a:pPr>
                      <a:r>
                        <a:rPr lang="en-IN" sz="900" b="0" i="0" u="none" strike="noStrike" kern="1200" dirty="0" smtClean="0">
                          <a:solidFill>
                            <a:schemeClr val="tx1"/>
                          </a:solidFill>
                          <a:latin typeface="+mn-lt"/>
                          <a:ea typeface="+mn-ea"/>
                          <a:cs typeface="+mn-cs"/>
                        </a:rPr>
                        <a:t>children: https://wordpress.org/openverse/image/956e8fe6-9c6c-4e1c-a41e-a9e71d9c2ad1 (Attribution: </a:t>
                      </a:r>
                      <a:r>
                        <a:rPr lang="en-IN" sz="900" b="0" i="0" u="none" strike="noStrike" kern="1200" dirty="0" err="1" smtClean="0">
                          <a:solidFill>
                            <a:schemeClr val="tx1"/>
                          </a:solidFill>
                          <a:latin typeface="+mn-lt"/>
                          <a:ea typeface="+mn-ea"/>
                          <a:cs typeface="+mn-cs"/>
                        </a:rPr>
                        <a:t>Pratham</a:t>
                      </a:r>
                      <a:r>
                        <a:rPr lang="en-IN" sz="900" b="0" i="0" u="none" strike="noStrike" kern="1200" dirty="0" smtClean="0">
                          <a:solidFill>
                            <a:schemeClr val="tx1"/>
                          </a:solidFill>
                          <a:latin typeface="+mn-lt"/>
                          <a:ea typeface="+mn-ea"/>
                          <a:cs typeface="+mn-cs"/>
                        </a:rPr>
                        <a:t> Books)</a:t>
                      </a:r>
                    </a:p>
                    <a:p>
                      <a:pPr marL="228600" indent="-228600">
                        <a:buAutoNum type="arabicPeriod"/>
                      </a:pPr>
                      <a:r>
                        <a:rPr lang="en-IN" sz="900" b="0" i="0" u="none" strike="noStrike" kern="1200" dirty="0" smtClean="0">
                          <a:solidFill>
                            <a:schemeClr val="tx1"/>
                          </a:solidFill>
                          <a:latin typeface="+mn-lt"/>
                          <a:ea typeface="+mn-ea"/>
                          <a:cs typeface="+mn-cs"/>
                        </a:rPr>
                        <a:t>Teacher: SSSVV gallery (Keyword-teacher, mother)</a:t>
                      </a:r>
                      <a:endParaRPr lang="en-IN" sz="900" dirty="0" smtClean="0"/>
                    </a:p>
                    <a:p>
                      <a:endParaRPr lang="en-IN" sz="900" dirty="0" smtClean="0"/>
                    </a:p>
                  </a:txBody>
                  <a:tcPr/>
                </a:tc>
                <a:extLst>
                  <a:ext uri="{0D108BD9-81ED-4DB2-BD59-A6C34878D82A}">
                    <a16:rowId xmlns:a16="http://schemas.microsoft.com/office/drawing/2014/main" xmlns="" val="10002"/>
                  </a:ext>
                </a:extLst>
              </a:tr>
              <a:tr h="389313">
                <a:tc>
                  <a:txBody>
                    <a:bodyPr/>
                    <a:lstStyle/>
                    <a:p>
                      <a:r>
                        <a:rPr lang="en-IN" sz="900" dirty="0" smtClean="0"/>
                        <a:t>3</a:t>
                      </a:r>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dirty="0" smtClean="0">
                          <a:solidFill>
                            <a:schemeClr val="tx1"/>
                          </a:solidFill>
                          <a:latin typeface="+mn-lt"/>
                          <a:ea typeface="+mn-ea"/>
                          <a:cs typeface="+mn-cs"/>
                        </a:rPr>
                        <a:t>Teacher:</a:t>
                      </a:r>
                      <a:r>
                        <a:rPr lang="en-IN" sz="900" b="0" i="0" u="none" strike="noStrike" kern="1200" baseline="0" dirty="0" smtClean="0">
                          <a:solidFill>
                            <a:schemeClr val="tx1"/>
                          </a:solidFill>
                          <a:latin typeface="+mn-lt"/>
                          <a:ea typeface="+mn-ea"/>
                          <a:cs typeface="+mn-cs"/>
                        </a:rPr>
                        <a:t> SSSVV gallery</a:t>
                      </a:r>
                    </a:p>
                    <a:p>
                      <a:pPr marL="228600" indent="-228600" rtl="0">
                        <a:buAutoNum type="arabicPeriod"/>
                      </a:pPr>
                      <a:r>
                        <a:rPr lang="en-IN" sz="900" b="0" i="0" u="none" strike="noStrike" kern="1200" baseline="0" dirty="0" smtClean="0">
                          <a:solidFill>
                            <a:schemeClr val="tx1"/>
                          </a:solidFill>
                          <a:latin typeface="+mn-lt"/>
                          <a:ea typeface="+mn-ea"/>
                          <a:cs typeface="+mn-cs"/>
                        </a:rPr>
                        <a:t>Boys: https://pixabay.com/photos/children-classroom-grade-school-7047132/</a:t>
                      </a:r>
                      <a:endParaRPr lang="en-IN" sz="900" b="0" i="0" u="none" strike="noStrike" kern="1200" dirty="0" smtClean="0">
                        <a:solidFill>
                          <a:schemeClr val="tx1"/>
                        </a:solidFill>
                        <a:latin typeface="+mn-lt"/>
                        <a:ea typeface="+mn-ea"/>
                        <a:cs typeface="+mn-cs"/>
                      </a:endParaRPr>
                    </a:p>
                    <a:p>
                      <a:endParaRPr lang="en-IN" sz="900" dirty="0" smtClean="0"/>
                    </a:p>
                    <a:p>
                      <a:endParaRPr lang="en-IN" sz="900" dirty="0"/>
                    </a:p>
                  </a:txBody>
                  <a:tcPr/>
                </a:tc>
                <a:extLst>
                  <a:ext uri="{0D108BD9-81ED-4DB2-BD59-A6C34878D82A}">
                    <a16:rowId xmlns:a16="http://schemas.microsoft.com/office/drawing/2014/main" xmlns="" val="10003"/>
                  </a:ext>
                </a:extLst>
              </a:tr>
              <a:tr h="389313">
                <a:tc>
                  <a:txBody>
                    <a:bodyPr/>
                    <a:lstStyle/>
                    <a:p>
                      <a:r>
                        <a:rPr lang="en-IN" sz="900" dirty="0" smtClean="0"/>
                        <a:t>4</a:t>
                      </a:r>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dirty="0" smtClean="0">
                          <a:solidFill>
                            <a:schemeClr val="tx1"/>
                          </a:solidFill>
                          <a:latin typeface="+mn-lt"/>
                          <a:ea typeface="+mn-ea"/>
                          <a:cs typeface="+mn-cs"/>
                        </a:rPr>
                        <a:t>Girl:</a:t>
                      </a:r>
                      <a:r>
                        <a:rPr lang="en-IN" sz="900" b="0" i="0" u="none" strike="noStrike" kern="1200" baseline="0" dirty="0" smtClean="0">
                          <a:solidFill>
                            <a:schemeClr val="tx1"/>
                          </a:solidFill>
                          <a:latin typeface="+mn-lt"/>
                          <a:ea typeface="+mn-ea"/>
                          <a:cs typeface="+mn-cs"/>
                        </a:rPr>
                        <a:t> https://pixabay.com/photos/children-infant-girl-school-306607/</a:t>
                      </a:r>
                      <a:endParaRPr lang="en-IN" sz="900" b="0" i="0" u="none" strike="noStrike" kern="1200" dirty="0" smtClean="0">
                        <a:solidFill>
                          <a:schemeClr val="tx1"/>
                        </a:solidFill>
                        <a:latin typeface="+mn-lt"/>
                        <a:ea typeface="+mn-ea"/>
                        <a:cs typeface="+mn-cs"/>
                      </a:endParaRPr>
                    </a:p>
                    <a:p>
                      <a:pPr marL="228600" indent="-228600" rtl="0">
                        <a:buAutoNum type="arabicPeriod"/>
                      </a:pPr>
                      <a:r>
                        <a:rPr lang="en-IN" sz="900" b="0" i="0" u="none" strike="noStrike" kern="1200" dirty="0" smtClean="0">
                          <a:solidFill>
                            <a:schemeClr val="tx1"/>
                          </a:solidFill>
                          <a:latin typeface="+mn-lt"/>
                          <a:ea typeface="+mn-ea"/>
                          <a:cs typeface="+mn-cs"/>
                        </a:rPr>
                        <a:t>Mother: SSSVV gallery (mother, teacher)</a:t>
                      </a:r>
                    </a:p>
                    <a:p>
                      <a:endParaRPr lang="en-IN" sz="900" dirty="0" smtClean="0"/>
                    </a:p>
                  </a:txBody>
                  <a:tcPr/>
                </a:tc>
                <a:extLst>
                  <a:ext uri="{0D108BD9-81ED-4DB2-BD59-A6C34878D82A}">
                    <a16:rowId xmlns:a16="http://schemas.microsoft.com/office/drawing/2014/main" xmlns="" val="10004"/>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xmlns=""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xmlns=""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xmlns="" val="10007"/>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xmlns="" val="10008"/>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xmlns="" val="10009"/>
                  </a:ext>
                </a:extLst>
              </a:tr>
            </a:tbl>
          </a:graphicData>
        </a:graphic>
      </p:graphicFrame>
      <p:pic>
        <p:nvPicPr>
          <p:cNvPr id="4" name="Picture 2" descr="Architecture, Indian Home, Home, House"/>
          <p:cNvPicPr>
            <a:picLocks noChangeAspect="1" noChangeArrowheads="1"/>
          </p:cNvPicPr>
          <p:nvPr/>
        </p:nvPicPr>
        <p:blipFill>
          <a:blip r:embed="rId3" cstate="print"/>
          <a:srcRect/>
          <a:stretch>
            <a:fillRect/>
          </a:stretch>
        </p:blipFill>
        <p:spPr bwMode="auto">
          <a:xfrm>
            <a:off x="2205016" y="1166800"/>
            <a:ext cx="252000" cy="204750"/>
          </a:xfrm>
          <a:prstGeom prst="rect">
            <a:avLst/>
          </a:prstGeom>
          <a:noFill/>
        </p:spPr>
      </p:pic>
      <p:pic>
        <p:nvPicPr>
          <p:cNvPr id="5" name="Picture 4" descr="School, Building, Education, Property, Learning"/>
          <p:cNvPicPr>
            <a:picLocks noChangeAspect="1" noChangeArrowheads="1"/>
          </p:cNvPicPr>
          <p:nvPr/>
        </p:nvPicPr>
        <p:blipFill>
          <a:blip r:embed="rId4" cstate="print"/>
          <a:srcRect/>
          <a:stretch>
            <a:fillRect/>
          </a:stretch>
        </p:blipFill>
        <p:spPr bwMode="auto">
          <a:xfrm>
            <a:off x="2928920" y="1166800"/>
            <a:ext cx="252000" cy="143500"/>
          </a:xfrm>
          <a:prstGeom prst="rect">
            <a:avLst/>
          </a:prstGeom>
          <a:noFill/>
        </p:spPr>
      </p:pic>
      <p:pic>
        <p:nvPicPr>
          <p:cNvPr id="6" name="Picture 4" descr="Vision :'A Book in Every Child's Hand'"/>
          <p:cNvPicPr>
            <a:picLocks noChangeAspect="1" noChangeArrowheads="1"/>
          </p:cNvPicPr>
          <p:nvPr/>
        </p:nvPicPr>
        <p:blipFill>
          <a:blip r:embed="rId5"/>
          <a:stretch>
            <a:fillRect/>
          </a:stretch>
        </p:blipFill>
        <p:spPr bwMode="auto">
          <a:xfrm>
            <a:off x="2838432" y="1709728"/>
            <a:ext cx="361952" cy="271464"/>
          </a:xfrm>
          <a:prstGeom prst="rect">
            <a:avLst/>
          </a:prstGeom>
          <a:noFill/>
          <a:ln>
            <a:noFill/>
          </a:ln>
        </p:spPr>
      </p:pic>
      <p:pic>
        <p:nvPicPr>
          <p:cNvPr id="7" name="Picture 4">
            <a:extLst>
              <a:ext uri="{FF2B5EF4-FFF2-40B4-BE49-F238E27FC236}">
                <a16:creationId xmlns:a16="http://schemas.microsoft.com/office/drawing/2014/main" xmlns="" id="{93ED8781-A5FD-4200-8572-E8C548ED2A14}"/>
              </a:ext>
            </a:extLst>
          </p:cNvPr>
          <p:cNvPicPr>
            <a:picLocks noChangeAspect="1" noChangeArrowheads="1"/>
          </p:cNvPicPr>
          <p:nvPr/>
        </p:nvPicPr>
        <p:blipFill>
          <a:blip r:embed="rId6" cstate="print">
            <a:clrChange>
              <a:clrFrom>
                <a:srgbClr val="FDFDD7"/>
              </a:clrFrom>
              <a:clrTo>
                <a:srgbClr val="FDFDD7">
                  <a:alpha val="0"/>
                </a:srgbClr>
              </a:clrTo>
            </a:clrChange>
            <a:lum bright="-20000"/>
            <a:extLst>
              <a:ext uri="{BEBA8EAE-BF5A-486C-A8C5-ECC9F3942E4B}">
                <a14:imgProps xmlns:a14="http://schemas.microsoft.com/office/drawing/2010/main" xmlns="">
                  <a14:imgLayer r:embed="rId7">
                    <a14:imgEffect>
                      <a14:backgroundRemoval t="17544" b="94737" l="63429" r="93429">
                        <a14:foregroundMark x1="80286" y1="23684" x2="71714" y2="21053"/>
                        <a14:foregroundMark x1="77143" y1="17982" x2="72857" y2="17982"/>
                        <a14:foregroundMark x1="87714" y1="94298" x2="74286" y2="94737"/>
                        <a14:foregroundMark x1="74286" y1="94737" x2="72286" y2="87281"/>
                        <a14:foregroundMark x1="93429" y1="78947" x2="90286" y2="89035"/>
                        <a14:foregroundMark x1="63429" y1="60088" x2="63714" y2="59211"/>
                      </a14:backgroundRemoval>
                    </a14:imgEffect>
                    <a14:imgEffect>
                      <a14:sharpenSoften amount="50000"/>
                    </a14:imgEffect>
                  </a14:imgLayer>
                </a14:imgProps>
              </a:ext>
              <a:ext uri="{28A0092B-C50C-407E-A947-70E740481C1C}">
                <a14:useLocalDpi xmlns:a14="http://schemas.microsoft.com/office/drawing/2010/main" xmlns="" val="0"/>
              </a:ext>
            </a:extLst>
          </a:blip>
          <a:srcRect l="60007" t="14102" r="4678" b="4581"/>
          <a:stretch>
            <a:fillRect/>
          </a:stretch>
        </p:blipFill>
        <p:spPr bwMode="auto">
          <a:xfrm rot="21091095" flipH="1">
            <a:off x="2232973" y="1639472"/>
            <a:ext cx="228000" cy="3960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9" descr="Free photos of Children"/>
          <p:cNvPicPr>
            <a:picLocks noChangeAspect="1" noChangeArrowheads="1"/>
          </p:cNvPicPr>
          <p:nvPr/>
        </p:nvPicPr>
        <p:blipFill>
          <a:blip r:embed="rId8" cstate="print"/>
          <a:srcRect/>
          <a:stretch>
            <a:fillRect/>
          </a:stretch>
        </p:blipFill>
        <p:spPr bwMode="auto">
          <a:xfrm>
            <a:off x="2838432" y="2252656"/>
            <a:ext cx="450000" cy="361952"/>
          </a:xfrm>
          <a:prstGeom prst="rect">
            <a:avLst/>
          </a:prstGeom>
          <a:ln>
            <a:noFill/>
          </a:ln>
          <a:effectLst/>
        </p:spPr>
      </p:pic>
      <p:pic>
        <p:nvPicPr>
          <p:cNvPr id="9" name="Picture 4">
            <a:extLst>
              <a:ext uri="{FF2B5EF4-FFF2-40B4-BE49-F238E27FC236}">
                <a16:creationId xmlns:a16="http://schemas.microsoft.com/office/drawing/2014/main" xmlns="" id="{93ED8781-A5FD-4200-8572-E8C548ED2A14}"/>
              </a:ext>
            </a:extLst>
          </p:cNvPr>
          <p:cNvPicPr>
            <a:picLocks noChangeAspect="1" noChangeArrowheads="1"/>
          </p:cNvPicPr>
          <p:nvPr/>
        </p:nvPicPr>
        <p:blipFill>
          <a:blip r:embed="rId6" cstate="print">
            <a:clrChange>
              <a:clrFrom>
                <a:srgbClr val="FDFDD7"/>
              </a:clrFrom>
              <a:clrTo>
                <a:srgbClr val="FDFDD7">
                  <a:alpha val="0"/>
                </a:srgbClr>
              </a:clrTo>
            </a:clrChange>
            <a:lum bright="-20000"/>
            <a:extLst>
              <a:ext uri="{BEBA8EAE-BF5A-486C-A8C5-ECC9F3942E4B}">
                <a14:imgProps xmlns:a14="http://schemas.microsoft.com/office/drawing/2010/main" xmlns="">
                  <a14:imgLayer r:embed="rId7">
                    <a14:imgEffect>
                      <a14:backgroundRemoval t="17544" b="94737" l="63429" r="93429">
                        <a14:foregroundMark x1="80286" y1="23684" x2="71714" y2="21053"/>
                        <a14:foregroundMark x1="77143" y1="17982" x2="72857" y2="17982"/>
                        <a14:foregroundMark x1="87714" y1="94298" x2="74286" y2="94737"/>
                        <a14:foregroundMark x1="74286" y1="94737" x2="72286" y2="87281"/>
                        <a14:foregroundMark x1="93429" y1="78947" x2="90286" y2="89035"/>
                        <a14:foregroundMark x1="63429" y1="60088" x2="63714" y2="59211"/>
                      </a14:backgroundRemoval>
                    </a14:imgEffect>
                    <a14:imgEffect>
                      <a14:sharpenSoften amount="50000"/>
                    </a14:imgEffect>
                  </a14:imgLayer>
                </a14:imgProps>
              </a:ext>
              <a:ext uri="{28A0092B-C50C-407E-A947-70E740481C1C}">
                <a14:useLocalDpi xmlns:a14="http://schemas.microsoft.com/office/drawing/2010/main" xmlns="" val="0"/>
              </a:ext>
            </a:extLst>
          </a:blip>
          <a:srcRect l="60007" t="14102" r="4678" b="4581"/>
          <a:stretch>
            <a:fillRect/>
          </a:stretch>
        </p:blipFill>
        <p:spPr bwMode="auto">
          <a:xfrm rot="21091095" flipH="1">
            <a:off x="2232973" y="2267305"/>
            <a:ext cx="228000" cy="396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p:cNvPicPr>
            <a:picLocks noChangeAspect="1" noChangeArrowheads="1"/>
          </p:cNvPicPr>
          <p:nvPr/>
        </p:nvPicPr>
        <p:blipFill>
          <a:blip r:embed="rId9" cstate="print"/>
          <a:stretch>
            <a:fillRect/>
          </a:stretch>
        </p:blipFill>
        <p:spPr bwMode="auto">
          <a:xfrm>
            <a:off x="2912384" y="2927434"/>
            <a:ext cx="288000" cy="230102"/>
          </a:xfrm>
          <a:prstGeom prst="rect">
            <a:avLst/>
          </a:prstGeom>
          <a:noFill/>
          <a:ln>
            <a:noFill/>
          </a:ln>
        </p:spPr>
      </p:pic>
      <p:pic>
        <p:nvPicPr>
          <p:cNvPr id="12" name="Picture 4" descr="Free photos of Children"/>
          <p:cNvPicPr>
            <a:picLocks noChangeAspect="1" noChangeArrowheads="1"/>
          </p:cNvPicPr>
          <p:nvPr/>
        </p:nvPicPr>
        <p:blipFill>
          <a:blip r:embed="rId10" cstate="print"/>
          <a:stretch>
            <a:fillRect/>
          </a:stretch>
        </p:blipFill>
        <p:spPr bwMode="auto">
          <a:xfrm>
            <a:off x="2205016" y="2905536"/>
            <a:ext cx="378000" cy="2520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353</TotalTime>
  <Words>260</Words>
  <Application>Microsoft Office PowerPoint</Application>
  <PresentationFormat>Custom</PresentationFormat>
  <Paragraphs>64</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DD</vt:lpstr>
      <vt:lpstr>Adverbs in daily life</vt:lpstr>
      <vt:lpstr>At School</vt:lpstr>
      <vt:lpstr>In the Library</vt:lpstr>
      <vt:lpstr>At Home</vt:lpstr>
      <vt:lpstr>MM Index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Madhumika</cp:lastModifiedBy>
  <cp:revision>48</cp:revision>
  <dcterms:created xsi:type="dcterms:W3CDTF">2020-08-28T09:38:22Z</dcterms:created>
  <dcterms:modified xsi:type="dcterms:W3CDTF">2022-09-11T12:29:07Z</dcterms:modified>
</cp:coreProperties>
</file>