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1" r:id="rId4"/>
    <p:sldId id="262" r:id="rId5"/>
    <p:sldId id="260"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7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34" autoAdjust="0"/>
    <p:restoredTop sz="36398" autoAdjust="0"/>
  </p:normalViewPr>
  <p:slideViewPr>
    <p:cSldViewPr>
      <p:cViewPr varScale="1">
        <p:scale>
          <a:sx n="51" d="100"/>
          <a:sy n="51" d="100"/>
        </p:scale>
        <p:origin x="-475" y="-7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9/3/2022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Sunrise: https://pixabay.com/photos/sunrise-sun-clouds-heaven-nature-3533193/</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b="0" i="0" u="none" strike="noStrike" kern="1200" baseline="0" dirty="0" smtClean="0">
                <a:solidFill>
                  <a:schemeClr val="tx1"/>
                </a:solidFill>
                <a:latin typeface="+mn-lt"/>
                <a:ea typeface="+mn-ea"/>
                <a:cs typeface="+mn-cs"/>
              </a:rPr>
              <a:t>Shirts: https://pixabay.com/photos/jacket-fashion-male-style-suit-1868990/</a:t>
            </a:r>
          </a:p>
          <a:p>
            <a:pPr marL="228600" indent="-228600" rtl="0">
              <a:buAutoNum type="arabicPeriod"/>
            </a:pP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u="none" strike="noStrike" kern="1200" dirty="0" smtClean="0">
                <a:solidFill>
                  <a:schemeClr val="tx1"/>
                </a:solidFill>
                <a:latin typeface="+mn-lt"/>
                <a:ea typeface="+mn-ea"/>
                <a:cs typeface="+mn-cs"/>
              </a:rPr>
              <a:t>There are 4 sections.</a:t>
            </a:r>
            <a:endParaRPr lang="en-US" b="0" dirty="0" smtClean="0"/>
          </a:p>
          <a:p>
            <a:pPr rtl="0" fontAlgn="base"/>
            <a:r>
              <a:rPr lang="en-US" sz="1200" b="0" i="0" u="none" strike="noStrike" kern="1200" dirty="0" smtClean="0">
                <a:solidFill>
                  <a:schemeClr val="tx1"/>
                </a:solidFill>
                <a:latin typeface="+mn-lt"/>
                <a:ea typeface="+mn-ea"/>
                <a:cs typeface="+mn-cs"/>
              </a:rPr>
              <a:t>1. Choose the correct adverb</a:t>
            </a:r>
          </a:p>
          <a:p>
            <a:pPr rtl="0" fontAlgn="base"/>
            <a:r>
              <a:rPr lang="en-US" sz="1200" b="0" i="0" u="none" strike="noStrike" kern="1200" dirty="0" smtClean="0">
                <a:solidFill>
                  <a:schemeClr val="tx1"/>
                </a:solidFill>
                <a:latin typeface="+mn-lt"/>
                <a:ea typeface="+mn-ea"/>
                <a:cs typeface="+mn-cs"/>
              </a:rPr>
              <a:t>2. Look at the picture, choose a correct adverb and fill in the blanks</a:t>
            </a:r>
          </a:p>
          <a:p>
            <a:pPr rtl="0" fontAlgn="base"/>
            <a:r>
              <a:rPr lang="en-US" sz="1200" b="0" i="0" u="none" strike="noStrike" kern="1200" dirty="0" smtClean="0">
                <a:solidFill>
                  <a:schemeClr val="tx1"/>
                </a:solidFill>
                <a:latin typeface="+mn-lt"/>
                <a:ea typeface="+mn-ea"/>
                <a:cs typeface="+mn-cs"/>
              </a:rPr>
              <a:t>3. Put the sentences in the correct order</a:t>
            </a:r>
          </a:p>
          <a:p>
            <a:pPr rtl="0" fontAlgn="base"/>
            <a:r>
              <a:rPr lang="en-US" sz="1200" b="0" i="0" u="none" strike="noStrike" kern="1200" dirty="0" smtClean="0">
                <a:solidFill>
                  <a:schemeClr val="tx1"/>
                </a:solidFill>
                <a:latin typeface="+mn-lt"/>
                <a:ea typeface="+mn-ea"/>
                <a:cs typeface="+mn-cs"/>
              </a:rPr>
              <a:t>4. Underline the adverbs in the word box. Use them correctly to complete the sentences.</a:t>
            </a:r>
          </a:p>
          <a:p>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a:buAutoNum type="arabicPeriod"/>
            </a:pPr>
            <a:r>
              <a:rPr lang="en-IN" sz="1200" b="0" i="0" u="none" strike="noStrike" kern="1200" dirty="0" smtClean="0">
                <a:solidFill>
                  <a:schemeClr val="tx1"/>
                </a:solidFill>
                <a:latin typeface="+mn-lt"/>
                <a:ea typeface="+mn-ea"/>
                <a:cs typeface="+mn-cs"/>
              </a:rPr>
              <a:t>Ants: https://pixabay.com/photos/insects-hornet-black-ants-wasp-7345839/</a:t>
            </a:r>
          </a:p>
          <a:p>
            <a:pPr marL="228600" indent="-228600">
              <a:buAutoNum type="arabicPeriod"/>
            </a:pPr>
            <a:r>
              <a:rPr lang="en-IN" sz="1200" b="0" i="0" u="none" strike="noStrike" kern="1200" dirty="0" smtClean="0">
                <a:solidFill>
                  <a:schemeClr val="tx1"/>
                </a:solidFill>
                <a:latin typeface="+mn-lt"/>
                <a:ea typeface="+mn-ea"/>
                <a:cs typeface="+mn-cs"/>
              </a:rPr>
              <a:t>Puzzles: https://pixabay.com/photos/jigsaw-puzzle-jigsaw-puzzle-ships-286595/</a:t>
            </a:r>
          </a:p>
          <a:p>
            <a:pPr marL="228600" indent="-228600">
              <a:buAutoNum type="arabicPeriod"/>
            </a:pPr>
            <a:r>
              <a:rPr lang="en-IN" sz="1200" b="0" i="0" u="none" strike="noStrike" kern="1200" dirty="0" smtClean="0">
                <a:solidFill>
                  <a:schemeClr val="tx1"/>
                </a:solidFill>
                <a:latin typeface="+mn-lt"/>
                <a:ea typeface="+mn-ea"/>
                <a:cs typeface="+mn-cs"/>
              </a:rPr>
              <a:t>Students: https://www.flickr.com/photos/35026043@N03/3671656156 (Attribution: </a:t>
            </a:r>
            <a:r>
              <a:rPr lang="en-IN" sz="1200" b="0" i="0" u="none" strike="noStrike" kern="1200" dirty="0" err="1" smtClean="0">
                <a:solidFill>
                  <a:schemeClr val="tx1"/>
                </a:solidFill>
                <a:latin typeface="+mn-lt"/>
                <a:ea typeface="+mn-ea"/>
                <a:cs typeface="+mn-cs"/>
              </a:rPr>
              <a:t>Pratham</a:t>
            </a:r>
            <a:r>
              <a:rPr lang="en-IN" sz="1200" b="0" i="0" u="none" strike="noStrike" kern="1200" dirty="0" smtClean="0">
                <a:solidFill>
                  <a:schemeClr val="tx1"/>
                </a:solidFill>
                <a:latin typeface="+mn-lt"/>
                <a:ea typeface="+mn-ea"/>
                <a:cs typeface="+mn-cs"/>
              </a:rPr>
              <a:t> Books)</a:t>
            </a:r>
          </a:p>
          <a:p>
            <a:pPr marL="228600" indent="-228600">
              <a:buAutoNum type="arabicPeriod"/>
            </a:pPr>
            <a:r>
              <a:rPr lang="en-IN" sz="1200" b="0" i="0" u="none" strike="noStrike" kern="1200" dirty="0" smtClean="0">
                <a:solidFill>
                  <a:schemeClr val="tx1"/>
                </a:solidFill>
                <a:latin typeface="+mn-lt"/>
                <a:ea typeface="+mn-ea"/>
                <a:cs typeface="+mn-cs"/>
              </a:rPr>
              <a:t>Sunrise: https://pixabay.com/photos/sunrise-sun-clouds-heaven-nature-3533193/</a:t>
            </a:r>
          </a:p>
          <a:p>
            <a:pPr marL="228600" indent="-228600">
              <a:buAutoNum type="arabicPeriod"/>
            </a:pP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rtl="0">
              <a:buAutoNum type="arabicPeriod"/>
            </a:pPr>
            <a:r>
              <a:rPr lang="en-IN" sz="1200" b="0" i="0" u="none" strike="noStrike" kern="1200" baseline="0" dirty="0" smtClean="0">
                <a:solidFill>
                  <a:schemeClr val="tx1"/>
                </a:solidFill>
                <a:latin typeface="+mn-lt"/>
                <a:ea typeface="+mn-ea"/>
                <a:cs typeface="+mn-cs"/>
              </a:rPr>
              <a:t>Rain: https://pixabay.com/photos/car-rain-gloomy-raindrop-water-2150838/</a:t>
            </a:r>
          </a:p>
          <a:p>
            <a:pPr marL="228600" indent="-228600" rtl="0">
              <a:buAutoNum type="arabicPeriod"/>
            </a:pPr>
            <a:r>
              <a:rPr lang="en-IN" sz="1200" b="0" i="0" u="none" strike="noStrike" kern="1200" baseline="0" dirty="0" smtClean="0">
                <a:solidFill>
                  <a:schemeClr val="tx1"/>
                </a:solidFill>
                <a:latin typeface="+mn-lt"/>
                <a:ea typeface="+mn-ea"/>
                <a:cs typeface="+mn-cs"/>
              </a:rPr>
              <a:t>Children: https://cdn.pixabay.com/photo/2022/05/10/09/49/children-7186580__340.jpg</a:t>
            </a:r>
          </a:p>
          <a:p>
            <a:pPr marL="228600" indent="-228600" rtl="0">
              <a:buAutoNum type="arabicPeriod"/>
            </a:pPr>
            <a:r>
              <a:rPr lang="en-IN" sz="1200" b="0" i="0" u="none" strike="noStrike" kern="1200" baseline="0" dirty="0" smtClean="0">
                <a:solidFill>
                  <a:schemeClr val="tx1"/>
                </a:solidFill>
                <a:latin typeface="+mn-lt"/>
                <a:ea typeface="+mn-ea"/>
                <a:cs typeface="+mn-cs"/>
              </a:rPr>
              <a:t>Football: https://pixabay.com/photos/football-sports-soccer-7047125/</a:t>
            </a:r>
          </a:p>
          <a:p>
            <a:pPr marL="228600" indent="-228600" rtl="0">
              <a:buAutoNum type="arabicPeriod"/>
            </a:pPr>
            <a:r>
              <a:rPr lang="en-IN" sz="1200" b="0" i="0" u="none" strike="noStrike" kern="1200" baseline="0" dirty="0" smtClean="0">
                <a:solidFill>
                  <a:schemeClr val="tx1"/>
                </a:solidFill>
                <a:latin typeface="+mn-lt"/>
                <a:ea typeface="+mn-ea"/>
                <a:cs typeface="+mn-cs"/>
              </a:rPr>
              <a:t>Shirts: https://pixabay.com/photos/jacket-fashion-male-style-suit-1868990/</a:t>
            </a:r>
          </a:p>
          <a:p>
            <a:pPr marL="228600" indent="-228600" rtl="0">
              <a:buAutoNum type="arabicPeriod"/>
            </a:pP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a:t>
            </a:r>
            <a:r>
              <a:rPr lang="en-IN" sz="1200" b="0" i="0" u="none" strike="noStrike" kern="1200" baseline="0" dirty="0" smtClean="0">
                <a:solidFill>
                  <a:schemeClr val="tx1"/>
                </a:solidFill>
                <a:latin typeface="+mn-lt"/>
                <a:ea typeface="+mn-ea"/>
                <a:cs typeface="+mn-cs"/>
              </a:rPr>
              <a:t> If the wishes, a demonstration may be done in class.</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Lemonade: https://pixabay.com/photos/lemonade-drink-soft-drink-lemons-2097312/</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Elders: https://pixabay.com/vectors/grandparents-family-people-4387074/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Father: https://pixabay.com/photos/man-chairman-person-important-367355/</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Flute: https://pixabay.com/photos/india-man-flute-instrument-5978576/</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Girls: https://pixabay.com/illustrations/children-girls-school-friends-4888996/</a:t>
            </a:r>
          </a:p>
          <a:p>
            <a:pPr rtl="0"/>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32B2550C-E334-410C-A8D5-BDCC3B12752A}"/>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 xmlns:a16="http://schemas.microsoft.com/office/drawing/2014/main" id="{B692E92C-8302-4BEF-A74B-2A7EADDBDD3B}"/>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51B7FA20-1129-4EFF-895B-7ACDF3A101E0}"/>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 xmlns:a16="http://schemas.microsoft.com/office/drawing/2014/main" id="{9D81579E-00DA-4798-BDD1-D15D5C767B5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 xmlns:a16="http://schemas.microsoft.com/office/drawing/2014/main" id="{57A42AAF-D943-43DC-BC30-BFB93833B1B0}"/>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 xmlns:a16="http://schemas.microsoft.com/office/drawing/2014/main" id="{4EB87868-EA43-4610-9B75-91ECD0733A46}"/>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 xmlns:a16="http://schemas.microsoft.com/office/drawing/2014/main" id="{91823326-A623-4232-9434-FB98ECDCE1E6}"/>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8" Type="http://schemas.openxmlformats.org/officeDocument/2006/relationships/image" Target="../media/image22.jpeg"/><Relationship Id="rId13" Type="http://schemas.openxmlformats.org/officeDocument/2006/relationships/image" Target="../media/image27.png"/><Relationship Id="rId3" Type="http://schemas.openxmlformats.org/officeDocument/2006/relationships/image" Target="../media/image17.jpeg"/><Relationship Id="rId7" Type="http://schemas.openxmlformats.org/officeDocument/2006/relationships/image" Target="../media/image21.jpeg"/><Relationship Id="rId12" Type="http://schemas.openxmlformats.org/officeDocument/2006/relationships/image" Target="../media/image26.jpeg"/><Relationship Id="rId2" Type="http://schemas.openxmlformats.org/officeDocument/2006/relationships/notesSlide" Target="../notesSlides/notesSlide6.xml"/><Relationship Id="rId16" Type="http://schemas.openxmlformats.org/officeDocument/2006/relationships/image" Target="../media/image30.png"/><Relationship Id="rId1" Type="http://schemas.openxmlformats.org/officeDocument/2006/relationships/slideLayout" Target="../slideLayouts/slideLayout3.xml"/><Relationship Id="rId6" Type="http://schemas.openxmlformats.org/officeDocument/2006/relationships/image" Target="../media/image20.jpeg"/><Relationship Id="rId11" Type="http://schemas.openxmlformats.org/officeDocument/2006/relationships/image" Target="../media/image25.jpeg"/><Relationship Id="rId5" Type="http://schemas.openxmlformats.org/officeDocument/2006/relationships/image" Target="../media/image19.jpeg"/><Relationship Id="rId15" Type="http://schemas.openxmlformats.org/officeDocument/2006/relationships/image" Target="../media/image2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 Id="rId14" Type="http://schemas.openxmlformats.org/officeDocument/2006/relationships/image" Target="../media/image2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6000" y="80944"/>
            <a:ext cx="7200000" cy="1548000"/>
          </a:xfr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8900000" scaled="1"/>
            <a:tileRect/>
          </a:gradFill>
          <a:scene3d>
            <a:camera prst="orthographicFront"/>
            <a:lightRig rig="threePt" dir="t"/>
          </a:scene3d>
          <a:sp3d>
            <a:bevelT/>
          </a:sp3d>
        </p:spPr>
        <p:txBody>
          <a:bodyPr/>
          <a:lstStyle/>
          <a:p>
            <a:r>
              <a:rPr lang="en-IN" dirty="0" smtClean="0"/>
              <a:t>Recalling Adverbs</a:t>
            </a:r>
            <a:endParaRPr lang="en-IN" dirty="0"/>
          </a:p>
        </p:txBody>
      </p:sp>
      <p:pic>
        <p:nvPicPr>
          <p:cNvPr id="3" name="Picture 8" descr="Free photos of Jacket"/>
          <p:cNvPicPr>
            <a:picLocks noChangeAspect="1" noChangeArrowheads="1"/>
          </p:cNvPicPr>
          <p:nvPr/>
        </p:nvPicPr>
        <p:blipFill>
          <a:blip r:embed="rId3"/>
          <a:srcRect l="8407" t="19559" r="11725" b="18970"/>
          <a:stretch>
            <a:fillRect/>
          </a:stretch>
        </p:blipFill>
        <p:spPr bwMode="auto">
          <a:xfrm>
            <a:off x="2114528" y="1895466"/>
            <a:ext cx="3167080" cy="3248044"/>
          </a:xfrm>
          <a:prstGeom prst="rect">
            <a:avLst/>
          </a:prstGeom>
          <a:noFill/>
          <a:effectLst>
            <a:innerShdw blurRad="114300">
              <a:prstClr val="black"/>
            </a:innerShdw>
          </a:effectLst>
        </p:spPr>
      </p:pic>
      <p:pic>
        <p:nvPicPr>
          <p:cNvPr id="4" name="Picture 20" descr="Free photos of Sunrise"/>
          <p:cNvPicPr>
            <a:picLocks noChangeAspect="1" noChangeArrowheads="1"/>
          </p:cNvPicPr>
          <p:nvPr/>
        </p:nvPicPr>
        <p:blipFill>
          <a:blip r:embed="rId4"/>
          <a:srcRect/>
          <a:stretch>
            <a:fillRect/>
          </a:stretch>
        </p:blipFill>
        <p:spPr bwMode="auto">
          <a:xfrm>
            <a:off x="5356348" y="1916911"/>
            <a:ext cx="4811612" cy="3205154"/>
          </a:xfrm>
          <a:prstGeom prst="rect">
            <a:avLst/>
          </a:prstGeom>
          <a:ln>
            <a:noFill/>
          </a:ln>
          <a:effectLst>
            <a:innerShdw blurRad="114300">
              <a:prstClr val="black"/>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71414"/>
            <a:ext cx="9296427" cy="654032"/>
          </a:xfrm>
          <a:solidFill>
            <a:schemeClr val="bg2">
              <a:lumMod val="90000"/>
            </a:schemeClr>
          </a:solidFill>
          <a:scene3d>
            <a:camera prst="orthographicFront"/>
            <a:lightRig rig="threePt" dir="t"/>
          </a:scene3d>
          <a:sp3d>
            <a:bevelT/>
          </a:sp3d>
        </p:spPr>
        <p:txBody>
          <a:bodyPr/>
          <a:lstStyle/>
          <a:p>
            <a:r>
              <a:rPr lang="en-IN" dirty="0" smtClean="0"/>
              <a:t>1. Choose the correct adverb</a:t>
            </a:r>
            <a:endParaRPr lang="en-IN" dirty="0"/>
          </a:p>
        </p:txBody>
      </p:sp>
      <p:sp>
        <p:nvSpPr>
          <p:cNvPr id="5" name="Oval 4"/>
          <p:cNvSpPr/>
          <p:nvPr/>
        </p:nvSpPr>
        <p:spPr>
          <a:xfrm>
            <a:off x="123792" y="1579634"/>
            <a:ext cx="648000" cy="648000"/>
          </a:xfrm>
          <a:prstGeom prst="ellipse">
            <a:avLst/>
          </a:prstGeom>
          <a:gradFill flip="none" rotWithShape="1">
            <a:gsLst>
              <a:gs pos="0">
                <a:srgbClr val="F06F6C">
                  <a:shade val="30000"/>
                  <a:satMod val="115000"/>
                </a:srgbClr>
              </a:gs>
              <a:gs pos="50000">
                <a:srgbClr val="F06F6C">
                  <a:shade val="67500"/>
                  <a:satMod val="115000"/>
                </a:srgbClr>
              </a:gs>
              <a:gs pos="100000">
                <a:srgbClr val="F06F6C">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1</a:t>
            </a:r>
            <a:endParaRPr lang="en-US" sz="2400" dirty="0"/>
          </a:p>
        </p:txBody>
      </p:sp>
      <p:sp>
        <p:nvSpPr>
          <p:cNvPr id="6" name="Oval 5"/>
          <p:cNvSpPr/>
          <p:nvPr/>
        </p:nvSpPr>
        <p:spPr>
          <a:xfrm>
            <a:off x="123792" y="2925594"/>
            <a:ext cx="648000" cy="648000"/>
          </a:xfrm>
          <a:prstGeom prst="ellipse">
            <a:avLst/>
          </a:prstGeom>
          <a:gradFill flip="none" rotWithShape="1">
            <a:gsLst>
              <a:gs pos="0">
                <a:srgbClr val="C52BD5">
                  <a:shade val="30000"/>
                  <a:satMod val="115000"/>
                </a:srgbClr>
              </a:gs>
              <a:gs pos="50000">
                <a:srgbClr val="C52BD5">
                  <a:shade val="67500"/>
                  <a:satMod val="115000"/>
                </a:srgbClr>
              </a:gs>
              <a:gs pos="100000">
                <a:srgbClr val="C52BD5">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2</a:t>
            </a:r>
            <a:endParaRPr lang="en-US" sz="2400" dirty="0"/>
          </a:p>
        </p:txBody>
      </p:sp>
      <p:sp>
        <p:nvSpPr>
          <p:cNvPr id="7" name="Oval 6"/>
          <p:cNvSpPr/>
          <p:nvPr/>
        </p:nvSpPr>
        <p:spPr>
          <a:xfrm>
            <a:off x="123792" y="4271554"/>
            <a:ext cx="648000" cy="648000"/>
          </a:xfrm>
          <a:prstGeom prst="ellipse">
            <a:avLst/>
          </a:prstGeom>
          <a:solidFill>
            <a:srgbClr val="92D050"/>
          </a:soli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3</a:t>
            </a:r>
            <a:endParaRPr lang="en-US" sz="2400" dirty="0"/>
          </a:p>
        </p:txBody>
      </p:sp>
      <p:sp>
        <p:nvSpPr>
          <p:cNvPr id="8" name="Oval 7"/>
          <p:cNvSpPr/>
          <p:nvPr/>
        </p:nvSpPr>
        <p:spPr>
          <a:xfrm>
            <a:off x="123792" y="5617515"/>
            <a:ext cx="648000" cy="648000"/>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a:noFill/>
          </a:ln>
          <a:effectLst>
            <a:outerShdw blurRad="1079500" sx="39000" sy="39000" algn="ctr" rotWithShape="0">
              <a:prstClr val="black">
                <a:alpha val="50000"/>
              </a:prstClr>
            </a:outerShdw>
          </a:effectLst>
          <a:scene3d>
            <a:camera prst="orthographicFront"/>
            <a:lightRig rig="balanced" dir="t"/>
          </a:scene3d>
          <a:sp3d prstMaterial="dkEdge">
            <a:bevelT w="184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4</a:t>
            </a:r>
            <a:endParaRPr lang="en-US" sz="2400" dirty="0"/>
          </a:p>
        </p:txBody>
      </p:sp>
      <p:sp>
        <p:nvSpPr>
          <p:cNvPr id="9" name="Rectangle 8"/>
          <p:cNvSpPr>
            <a:spLocks noChangeAspect="1"/>
          </p:cNvSpPr>
          <p:nvPr/>
        </p:nvSpPr>
        <p:spPr>
          <a:xfrm>
            <a:off x="1028672" y="1438263"/>
            <a:ext cx="5724000" cy="830997"/>
          </a:xfrm>
          <a:prstGeom prst="rect">
            <a:avLst/>
          </a:prstGeom>
        </p:spPr>
        <p:txBody>
          <a:bodyPr wrap="square">
            <a:spAutoFit/>
          </a:bodyPr>
          <a:lstStyle/>
          <a:p>
            <a:pPr fontAlgn="base"/>
            <a:r>
              <a:rPr lang="en-US" sz="2400" dirty="0" smtClean="0"/>
              <a:t>The ants _____ gathered food for the winter. </a:t>
            </a:r>
          </a:p>
          <a:p>
            <a:pPr fontAlgn="base"/>
            <a:r>
              <a:rPr lang="en-US" sz="2400" dirty="0" smtClean="0"/>
              <a:t>(busily, heavily)</a:t>
            </a:r>
          </a:p>
        </p:txBody>
      </p:sp>
      <p:sp>
        <p:nvSpPr>
          <p:cNvPr id="10" name="Rectangle 9"/>
          <p:cNvSpPr>
            <a:spLocks noChangeAspect="1"/>
          </p:cNvSpPr>
          <p:nvPr/>
        </p:nvSpPr>
        <p:spPr>
          <a:xfrm>
            <a:off x="1028670" y="2795583"/>
            <a:ext cx="4841582" cy="830997"/>
          </a:xfrm>
          <a:prstGeom prst="rect">
            <a:avLst/>
          </a:prstGeom>
        </p:spPr>
        <p:txBody>
          <a:bodyPr wrap="none">
            <a:spAutoFit/>
          </a:bodyPr>
          <a:lstStyle/>
          <a:p>
            <a:pPr fontAlgn="base"/>
            <a:r>
              <a:rPr lang="en-US" sz="2400" dirty="0" smtClean="0"/>
              <a:t>Mona solved all the puzzles _______.</a:t>
            </a:r>
          </a:p>
          <a:p>
            <a:pPr fontAlgn="base"/>
            <a:r>
              <a:rPr lang="en-US" sz="2400" dirty="0" smtClean="0"/>
              <a:t>(correctly, bravely)</a:t>
            </a:r>
          </a:p>
        </p:txBody>
      </p:sp>
      <p:sp>
        <p:nvSpPr>
          <p:cNvPr id="11" name="Rectangle 10"/>
          <p:cNvSpPr>
            <a:spLocks noChangeAspect="1"/>
          </p:cNvSpPr>
          <p:nvPr/>
        </p:nvSpPr>
        <p:spPr>
          <a:xfrm>
            <a:off x="1028670" y="4152903"/>
            <a:ext cx="5039393" cy="830997"/>
          </a:xfrm>
          <a:prstGeom prst="rect">
            <a:avLst/>
          </a:prstGeom>
        </p:spPr>
        <p:txBody>
          <a:bodyPr wrap="none">
            <a:spAutoFit/>
          </a:bodyPr>
          <a:lstStyle/>
          <a:p>
            <a:r>
              <a:rPr lang="en-US" sz="2400" dirty="0" smtClean="0"/>
              <a:t>The teacher stopped talking ________.</a:t>
            </a:r>
          </a:p>
          <a:p>
            <a:r>
              <a:rPr lang="en-US" sz="2400" dirty="0" smtClean="0"/>
              <a:t>(lazily, suddenly)</a:t>
            </a:r>
            <a:endParaRPr lang="en-US" sz="2400" dirty="0"/>
          </a:p>
        </p:txBody>
      </p:sp>
      <p:sp>
        <p:nvSpPr>
          <p:cNvPr id="12" name="Rectangle 11"/>
          <p:cNvSpPr>
            <a:spLocks noChangeAspect="1"/>
          </p:cNvSpPr>
          <p:nvPr/>
        </p:nvSpPr>
        <p:spPr>
          <a:xfrm>
            <a:off x="1028670" y="5510224"/>
            <a:ext cx="4429289" cy="830997"/>
          </a:xfrm>
          <a:prstGeom prst="rect">
            <a:avLst/>
          </a:prstGeom>
        </p:spPr>
        <p:txBody>
          <a:bodyPr wrap="none">
            <a:spAutoFit/>
          </a:bodyPr>
          <a:lstStyle/>
          <a:p>
            <a:pPr fontAlgn="base"/>
            <a:r>
              <a:rPr lang="en-US" sz="2400" dirty="0" smtClean="0"/>
              <a:t>The sun is shining _______today. </a:t>
            </a:r>
          </a:p>
          <a:p>
            <a:pPr fontAlgn="base"/>
            <a:r>
              <a:rPr lang="en-US" sz="2400" dirty="0" smtClean="0"/>
              <a:t>(brightly, slowly)</a:t>
            </a:r>
          </a:p>
        </p:txBody>
      </p:sp>
      <p:pic>
        <p:nvPicPr>
          <p:cNvPr id="10242" name="Picture 2" descr="Insects, Hornet, Black Ants, Wasp, Ants"/>
          <p:cNvPicPr>
            <a:picLocks noChangeAspect="1" noChangeArrowheads="1"/>
          </p:cNvPicPr>
          <p:nvPr/>
        </p:nvPicPr>
        <p:blipFill>
          <a:blip r:embed="rId3"/>
          <a:srcRect/>
          <a:stretch>
            <a:fillRect/>
          </a:stretch>
        </p:blipFill>
        <p:spPr bwMode="auto">
          <a:xfrm>
            <a:off x="9277722" y="1267048"/>
            <a:ext cx="2699998" cy="1800000"/>
          </a:xfrm>
          <a:prstGeom prst="rect">
            <a:avLst/>
          </a:prstGeom>
          <a:ln>
            <a:noFill/>
          </a:ln>
          <a:effectLst/>
        </p:spPr>
      </p:pic>
      <p:pic>
        <p:nvPicPr>
          <p:cNvPr id="10244" name="Picture 4" descr="Free photos of Jigsaw puzzle"/>
          <p:cNvPicPr preferRelativeResize="0">
            <a:picLocks noChangeAspect="1" noChangeArrowheads="1"/>
          </p:cNvPicPr>
          <p:nvPr/>
        </p:nvPicPr>
        <p:blipFill>
          <a:blip r:embed="rId4"/>
          <a:srcRect/>
          <a:stretch>
            <a:fillRect/>
          </a:stretch>
        </p:blipFill>
        <p:spPr bwMode="auto">
          <a:xfrm>
            <a:off x="6471502" y="1981192"/>
            <a:ext cx="2700000" cy="1800000"/>
          </a:xfrm>
          <a:prstGeom prst="rect">
            <a:avLst/>
          </a:prstGeom>
          <a:ln>
            <a:noFill/>
          </a:ln>
          <a:effectLst/>
        </p:spPr>
      </p:pic>
      <p:sp>
        <p:nvSpPr>
          <p:cNvPr id="10246" name="AutoShape 6" descr="Storytelling and Puppet Making Worksho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8" name="AutoShape 8" descr="Storytelling and Puppet Making Worksho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0" name="AutoShape 10" descr="Storytelling and Puppet Making Worksho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52" name="Picture 12" descr="Storytelling and Puppet Making Workshop"/>
          <p:cNvPicPr>
            <a:picLocks noChangeAspect="1" noChangeArrowheads="1"/>
          </p:cNvPicPr>
          <p:nvPr/>
        </p:nvPicPr>
        <p:blipFill>
          <a:blip r:embed="rId5" cstate="print"/>
          <a:srcRect/>
          <a:stretch>
            <a:fillRect/>
          </a:stretch>
        </p:blipFill>
        <p:spPr bwMode="auto">
          <a:xfrm>
            <a:off x="9263080" y="4072176"/>
            <a:ext cx="2702635" cy="1800000"/>
          </a:xfrm>
          <a:prstGeom prst="rect">
            <a:avLst/>
          </a:prstGeom>
          <a:ln>
            <a:noFill/>
          </a:ln>
          <a:effectLst/>
        </p:spPr>
      </p:pic>
      <p:sp>
        <p:nvSpPr>
          <p:cNvPr id="10254" name="AutoShape 14" descr="Free photos of Sunri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6" name="AutoShape 16" descr="Free photos of Sunri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8" name="AutoShape 18" descr="Free photos of Sunri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60" name="Picture 20" descr="Free photos of Sunrise"/>
          <p:cNvPicPr>
            <a:picLocks noChangeAspect="1" noChangeArrowheads="1"/>
          </p:cNvPicPr>
          <p:nvPr/>
        </p:nvPicPr>
        <p:blipFill>
          <a:blip r:embed="rId6"/>
          <a:srcRect/>
          <a:stretch>
            <a:fillRect/>
          </a:stretch>
        </p:blipFill>
        <p:spPr bwMode="auto">
          <a:xfrm>
            <a:off x="6470413" y="4605344"/>
            <a:ext cx="2702179" cy="1800000"/>
          </a:xfrm>
          <a:prstGeom prst="rect">
            <a:avLst/>
          </a:prstGeom>
          <a:ln>
            <a:noFill/>
          </a:ln>
          <a:effectLst/>
        </p:spPr>
      </p:pic>
      <p:sp>
        <p:nvSpPr>
          <p:cNvPr id="22" name="TextBox 21"/>
          <p:cNvSpPr txBox="1"/>
          <p:nvPr/>
        </p:nvSpPr>
        <p:spPr>
          <a:xfrm>
            <a:off x="2114528" y="1429039"/>
            <a:ext cx="909223" cy="461665"/>
          </a:xfrm>
          <a:prstGeom prst="rect">
            <a:avLst/>
          </a:prstGeom>
          <a:noFill/>
        </p:spPr>
        <p:txBody>
          <a:bodyPr wrap="none" rtlCol="0">
            <a:spAutoFit/>
          </a:bodyPr>
          <a:lstStyle/>
          <a:p>
            <a:r>
              <a:rPr lang="en-IN" sz="2400" dirty="0" smtClean="0"/>
              <a:t>busily</a:t>
            </a:r>
            <a:endParaRPr lang="en-US" dirty="0"/>
          </a:p>
        </p:txBody>
      </p:sp>
      <p:sp>
        <p:nvSpPr>
          <p:cNvPr id="23" name="TextBox 22"/>
          <p:cNvSpPr txBox="1"/>
          <p:nvPr/>
        </p:nvSpPr>
        <p:spPr>
          <a:xfrm>
            <a:off x="4467216" y="2786359"/>
            <a:ext cx="1188000" cy="461665"/>
          </a:xfrm>
          <a:prstGeom prst="rect">
            <a:avLst/>
          </a:prstGeom>
          <a:noFill/>
        </p:spPr>
        <p:txBody>
          <a:bodyPr wrap="none" rtlCol="0">
            <a:spAutoFit/>
          </a:bodyPr>
          <a:lstStyle/>
          <a:p>
            <a:r>
              <a:rPr lang="en-IN" sz="2400" dirty="0" smtClean="0"/>
              <a:t>correctly</a:t>
            </a:r>
            <a:endParaRPr lang="en-US" dirty="0"/>
          </a:p>
        </p:txBody>
      </p:sp>
      <p:sp>
        <p:nvSpPr>
          <p:cNvPr id="24" name="TextBox 23"/>
          <p:cNvSpPr txBox="1"/>
          <p:nvPr/>
        </p:nvSpPr>
        <p:spPr>
          <a:xfrm>
            <a:off x="4467216" y="4152904"/>
            <a:ext cx="1296000" cy="461665"/>
          </a:xfrm>
          <a:prstGeom prst="rect">
            <a:avLst/>
          </a:prstGeom>
          <a:noFill/>
        </p:spPr>
        <p:txBody>
          <a:bodyPr wrap="none" rtlCol="0">
            <a:spAutoFit/>
          </a:bodyPr>
          <a:lstStyle/>
          <a:p>
            <a:r>
              <a:rPr lang="en-IN" sz="2400" dirty="0" smtClean="0"/>
              <a:t> suddenly </a:t>
            </a:r>
            <a:endParaRPr lang="en-US" dirty="0"/>
          </a:p>
        </p:txBody>
      </p:sp>
      <p:sp>
        <p:nvSpPr>
          <p:cNvPr id="25" name="TextBox 24"/>
          <p:cNvSpPr txBox="1"/>
          <p:nvPr/>
        </p:nvSpPr>
        <p:spPr>
          <a:xfrm>
            <a:off x="3290872" y="5500999"/>
            <a:ext cx="1140377" cy="461665"/>
          </a:xfrm>
          <a:prstGeom prst="rect">
            <a:avLst/>
          </a:prstGeom>
          <a:noFill/>
        </p:spPr>
        <p:txBody>
          <a:bodyPr wrap="none" rtlCol="0">
            <a:spAutoFit/>
          </a:bodyPr>
          <a:lstStyle/>
          <a:p>
            <a:r>
              <a:rPr lang="en-IN" sz="2400" dirty="0" smtClean="0"/>
              <a:t>brightly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ppt_w/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 calcmode="lin" valueType="num">
                                      <p:cBhvr>
                                        <p:cTn id="9" dur="1000" fill="hold"/>
                                        <p:tgtEl>
                                          <p:spTgt spid="5"/>
                                        </p:tgtEl>
                                        <p:attrNameLst>
                                          <p:attrName>ppt_w</p:attrName>
                                        </p:attrNameLst>
                                      </p:cBhvr>
                                      <p:tavLst>
                                        <p:tav tm="0">
                                          <p:val>
                                            <p:fltVal val="0"/>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1000"/>
                                        <p:tgtEl>
                                          <p:spTgt spid="9"/>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0242"/>
                                        </p:tgtEl>
                                        <p:attrNameLst>
                                          <p:attrName>style.visibility</p:attrName>
                                        </p:attrNameLst>
                                      </p:cBhvr>
                                      <p:to>
                                        <p:strVal val="visible"/>
                                      </p:to>
                                    </p:set>
                                    <p:animEffect transition="in" filter="fade">
                                      <p:cBhvr>
                                        <p:cTn id="18" dur="1000"/>
                                        <p:tgtEl>
                                          <p:spTgt spid="10242"/>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animEffect transition="in" filter="strips(downRight)">
                                      <p:cBhvr>
                                        <p:cTn id="23" dur="1000"/>
                                        <p:tgtEl>
                                          <p:spTgt spid="22">
                                            <p:txEl>
                                              <p:pRg st="0" end="0"/>
                                            </p:txEl>
                                          </p:spTgt>
                                        </p:tgtEl>
                                      </p:cBhvr>
                                    </p:animEffect>
                                  </p:childTnLst>
                                </p:cTn>
                              </p:par>
                            </p:childTnLst>
                          </p:cTn>
                        </p:par>
                        <p:par>
                          <p:cTn id="24" fill="hold">
                            <p:stCondLst>
                              <p:cond delay="1000"/>
                            </p:stCondLst>
                            <p:childTnLst>
                              <p:par>
                                <p:cTn id="25" presetID="17"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ppt_x</p:attrName>
                                        </p:attrNameLst>
                                      </p:cBhvr>
                                      <p:tavLst>
                                        <p:tav tm="0">
                                          <p:val>
                                            <p:strVal val="#ppt_x-#ppt_w/2"/>
                                          </p:val>
                                        </p:tav>
                                        <p:tav tm="100000">
                                          <p:val>
                                            <p:strVal val="#ppt_x"/>
                                          </p:val>
                                        </p:tav>
                                      </p:tavLst>
                                    </p:anim>
                                    <p:anim calcmode="lin" valueType="num">
                                      <p:cBhvr>
                                        <p:cTn id="28" dur="1000" fill="hold"/>
                                        <p:tgtEl>
                                          <p:spTgt spid="6"/>
                                        </p:tgtEl>
                                        <p:attrNameLst>
                                          <p:attrName>ppt_y</p:attrName>
                                        </p:attrNameLst>
                                      </p:cBhvr>
                                      <p:tavLst>
                                        <p:tav tm="0">
                                          <p:val>
                                            <p:strVal val="#ppt_y"/>
                                          </p:val>
                                        </p:tav>
                                        <p:tav tm="100000">
                                          <p:val>
                                            <p:strVal val="#ppt_y"/>
                                          </p:val>
                                        </p:tav>
                                      </p:tavLst>
                                    </p:anim>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1000"/>
                                        <p:tgtEl>
                                          <p:spTgt spid="10"/>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10244"/>
                                        </p:tgtEl>
                                        <p:attrNameLst>
                                          <p:attrName>style.visibility</p:attrName>
                                        </p:attrNameLst>
                                      </p:cBhvr>
                                      <p:to>
                                        <p:strVal val="visible"/>
                                      </p:to>
                                    </p:set>
                                    <p:animEffect transition="in" filter="fade">
                                      <p:cBhvr>
                                        <p:cTn id="38" dur="1000"/>
                                        <p:tgtEl>
                                          <p:spTgt spid="10244"/>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nodeType="clickEffect">
                                  <p:stCondLst>
                                    <p:cond delay="0"/>
                                  </p:stCondLst>
                                  <p:childTnLst>
                                    <p:set>
                                      <p:cBhvr>
                                        <p:cTn id="42" dur="1" fill="hold">
                                          <p:stCondLst>
                                            <p:cond delay="0"/>
                                          </p:stCondLst>
                                        </p:cTn>
                                        <p:tgtEl>
                                          <p:spTgt spid="23">
                                            <p:txEl>
                                              <p:pRg st="0" end="0"/>
                                            </p:txEl>
                                          </p:spTgt>
                                        </p:tgtEl>
                                        <p:attrNameLst>
                                          <p:attrName>style.visibility</p:attrName>
                                        </p:attrNameLst>
                                      </p:cBhvr>
                                      <p:to>
                                        <p:strVal val="visible"/>
                                      </p:to>
                                    </p:set>
                                    <p:animEffect transition="in" filter="strips(downRight)">
                                      <p:cBhvr>
                                        <p:cTn id="43" dur="1000"/>
                                        <p:tgtEl>
                                          <p:spTgt spid="23">
                                            <p:txEl>
                                              <p:pRg st="0" end="0"/>
                                            </p:txEl>
                                          </p:spTgt>
                                        </p:tgtEl>
                                      </p:cBhvr>
                                    </p:animEffect>
                                  </p:childTnLst>
                                </p:cTn>
                              </p:par>
                            </p:childTnLst>
                          </p:cTn>
                        </p:par>
                        <p:par>
                          <p:cTn id="44" fill="hold">
                            <p:stCondLst>
                              <p:cond delay="1000"/>
                            </p:stCondLst>
                            <p:childTnLst>
                              <p:par>
                                <p:cTn id="45" presetID="17" presetClass="entr" presetSubtype="8"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1000" fill="hold"/>
                                        <p:tgtEl>
                                          <p:spTgt spid="7"/>
                                        </p:tgtEl>
                                        <p:attrNameLst>
                                          <p:attrName>ppt_x</p:attrName>
                                        </p:attrNameLst>
                                      </p:cBhvr>
                                      <p:tavLst>
                                        <p:tav tm="0">
                                          <p:val>
                                            <p:strVal val="#ppt_x-#ppt_w/2"/>
                                          </p:val>
                                        </p:tav>
                                        <p:tav tm="100000">
                                          <p:val>
                                            <p:strVal val="#ppt_x"/>
                                          </p:val>
                                        </p:tav>
                                      </p:tavLst>
                                    </p:anim>
                                    <p:anim calcmode="lin" valueType="num">
                                      <p:cBhvr>
                                        <p:cTn id="48" dur="1000" fill="hold"/>
                                        <p:tgtEl>
                                          <p:spTgt spid="7"/>
                                        </p:tgtEl>
                                        <p:attrNameLst>
                                          <p:attrName>ppt_y</p:attrName>
                                        </p:attrNameLst>
                                      </p:cBhvr>
                                      <p:tavLst>
                                        <p:tav tm="0">
                                          <p:val>
                                            <p:strVal val="#ppt_y"/>
                                          </p:val>
                                        </p:tav>
                                        <p:tav tm="100000">
                                          <p:val>
                                            <p:strVal val="#ppt_y"/>
                                          </p:val>
                                        </p:tav>
                                      </p:tavLst>
                                    </p:anim>
                                    <p:anim calcmode="lin" valueType="num">
                                      <p:cBhvr>
                                        <p:cTn id="49" dur="1000" fill="hold"/>
                                        <p:tgtEl>
                                          <p:spTgt spid="7"/>
                                        </p:tgtEl>
                                        <p:attrNameLst>
                                          <p:attrName>ppt_w</p:attrName>
                                        </p:attrNameLst>
                                      </p:cBhvr>
                                      <p:tavLst>
                                        <p:tav tm="0">
                                          <p:val>
                                            <p:fltVal val="0"/>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1000"/>
                                        <p:tgtEl>
                                          <p:spTgt spid="11"/>
                                        </p:tgtEl>
                                      </p:cBhvr>
                                    </p:animEffect>
                                  </p:childTnLst>
                                </p:cTn>
                              </p:par>
                            </p:childTnLst>
                          </p:cTn>
                        </p:par>
                        <p:par>
                          <p:cTn id="55" fill="hold">
                            <p:stCondLst>
                              <p:cond delay="3000"/>
                            </p:stCondLst>
                            <p:childTnLst>
                              <p:par>
                                <p:cTn id="56" presetID="10" presetClass="entr" presetSubtype="0" fill="hold" nodeType="afterEffect">
                                  <p:stCondLst>
                                    <p:cond delay="0"/>
                                  </p:stCondLst>
                                  <p:childTnLst>
                                    <p:set>
                                      <p:cBhvr>
                                        <p:cTn id="57" dur="1" fill="hold">
                                          <p:stCondLst>
                                            <p:cond delay="0"/>
                                          </p:stCondLst>
                                        </p:cTn>
                                        <p:tgtEl>
                                          <p:spTgt spid="10252"/>
                                        </p:tgtEl>
                                        <p:attrNameLst>
                                          <p:attrName>style.visibility</p:attrName>
                                        </p:attrNameLst>
                                      </p:cBhvr>
                                      <p:to>
                                        <p:strVal val="visible"/>
                                      </p:to>
                                    </p:set>
                                    <p:animEffect transition="in" filter="fade">
                                      <p:cBhvr>
                                        <p:cTn id="58" dur="1000"/>
                                        <p:tgtEl>
                                          <p:spTgt spid="10252"/>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6"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1000"/>
                                        <p:tgtEl>
                                          <p:spTgt spid="24"/>
                                        </p:tgtEl>
                                      </p:cBhvr>
                                    </p:animEffect>
                                  </p:childTnLst>
                                </p:cTn>
                              </p:par>
                            </p:childTnLst>
                          </p:cTn>
                        </p:par>
                        <p:par>
                          <p:cTn id="64" fill="hold">
                            <p:stCondLst>
                              <p:cond delay="1000"/>
                            </p:stCondLst>
                            <p:childTnLst>
                              <p:par>
                                <p:cTn id="65" presetID="17" presetClass="entr" presetSubtype="8"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1000" fill="hold"/>
                                        <p:tgtEl>
                                          <p:spTgt spid="8"/>
                                        </p:tgtEl>
                                        <p:attrNameLst>
                                          <p:attrName>ppt_x</p:attrName>
                                        </p:attrNameLst>
                                      </p:cBhvr>
                                      <p:tavLst>
                                        <p:tav tm="0">
                                          <p:val>
                                            <p:strVal val="#ppt_x-#ppt_w/2"/>
                                          </p:val>
                                        </p:tav>
                                        <p:tav tm="100000">
                                          <p:val>
                                            <p:strVal val="#ppt_x"/>
                                          </p:val>
                                        </p:tav>
                                      </p:tavLst>
                                    </p:anim>
                                    <p:anim calcmode="lin" valueType="num">
                                      <p:cBhvr>
                                        <p:cTn id="68" dur="1000" fill="hold"/>
                                        <p:tgtEl>
                                          <p:spTgt spid="8"/>
                                        </p:tgtEl>
                                        <p:attrNameLst>
                                          <p:attrName>ppt_y</p:attrName>
                                        </p:attrNameLst>
                                      </p:cBhvr>
                                      <p:tavLst>
                                        <p:tav tm="0">
                                          <p:val>
                                            <p:strVal val="#ppt_y"/>
                                          </p:val>
                                        </p:tav>
                                        <p:tav tm="100000">
                                          <p:val>
                                            <p:strVal val="#ppt_y"/>
                                          </p:val>
                                        </p:tav>
                                      </p:tavLst>
                                    </p:anim>
                                    <p:anim calcmode="lin" valueType="num">
                                      <p:cBhvr>
                                        <p:cTn id="69" dur="1000" fill="hold"/>
                                        <p:tgtEl>
                                          <p:spTgt spid="8"/>
                                        </p:tgtEl>
                                        <p:attrNameLst>
                                          <p:attrName>ppt_w</p:attrName>
                                        </p:attrNameLst>
                                      </p:cBhvr>
                                      <p:tavLst>
                                        <p:tav tm="0">
                                          <p:val>
                                            <p:fltVal val="0"/>
                                          </p:val>
                                        </p:tav>
                                        <p:tav tm="100000">
                                          <p:val>
                                            <p:strVal val="#ppt_w"/>
                                          </p:val>
                                        </p:tav>
                                      </p:tavLst>
                                    </p:anim>
                                    <p:anim calcmode="lin" valueType="num">
                                      <p:cBhvr>
                                        <p:cTn id="70" dur="1000" fill="hold"/>
                                        <p:tgtEl>
                                          <p:spTgt spid="8"/>
                                        </p:tgtEl>
                                        <p:attrNameLst>
                                          <p:attrName>ppt_h</p:attrName>
                                        </p:attrNameLst>
                                      </p:cBhvr>
                                      <p:tavLst>
                                        <p:tav tm="0">
                                          <p:val>
                                            <p:strVal val="#ppt_h"/>
                                          </p:val>
                                        </p:tav>
                                        <p:tav tm="100000">
                                          <p:val>
                                            <p:strVal val="#ppt_h"/>
                                          </p:val>
                                        </p:tav>
                                      </p:tavLst>
                                    </p:anim>
                                  </p:childTnLst>
                                </p:cTn>
                              </p:par>
                            </p:childTnLst>
                          </p:cTn>
                        </p:par>
                        <p:par>
                          <p:cTn id="71" fill="hold">
                            <p:stCondLst>
                              <p:cond delay="2000"/>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1000"/>
                                        <p:tgtEl>
                                          <p:spTgt spid="12"/>
                                        </p:tgtEl>
                                      </p:cBhvr>
                                    </p:animEffect>
                                  </p:childTnLst>
                                </p:cTn>
                              </p:par>
                            </p:childTnLst>
                          </p:cTn>
                        </p:par>
                        <p:par>
                          <p:cTn id="75" fill="hold">
                            <p:stCondLst>
                              <p:cond delay="3000"/>
                            </p:stCondLst>
                            <p:childTnLst>
                              <p:par>
                                <p:cTn id="76" presetID="10" presetClass="entr" presetSubtype="0" fill="hold" nodeType="afterEffect">
                                  <p:stCondLst>
                                    <p:cond delay="0"/>
                                  </p:stCondLst>
                                  <p:childTnLst>
                                    <p:set>
                                      <p:cBhvr>
                                        <p:cTn id="77" dur="1" fill="hold">
                                          <p:stCondLst>
                                            <p:cond delay="0"/>
                                          </p:stCondLst>
                                        </p:cTn>
                                        <p:tgtEl>
                                          <p:spTgt spid="10260"/>
                                        </p:tgtEl>
                                        <p:attrNameLst>
                                          <p:attrName>style.visibility</p:attrName>
                                        </p:attrNameLst>
                                      </p:cBhvr>
                                      <p:to>
                                        <p:strVal val="visible"/>
                                      </p:to>
                                    </p:set>
                                    <p:animEffect transition="in" filter="fade">
                                      <p:cBhvr>
                                        <p:cTn id="78" dur="1000"/>
                                        <p:tgtEl>
                                          <p:spTgt spid="10260"/>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6"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strips(downRight)">
                                      <p:cBhvr>
                                        <p:cTn id="8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71414"/>
            <a:ext cx="9296427" cy="654032"/>
          </a:xfrm>
          <a:solidFill>
            <a:schemeClr val="bg1">
              <a:lumMod val="75000"/>
            </a:schemeClr>
          </a:solidFill>
          <a:scene3d>
            <a:camera prst="orthographicFront"/>
            <a:lightRig rig="threePt" dir="t"/>
          </a:scene3d>
          <a:sp3d>
            <a:bevelT/>
          </a:sp3d>
        </p:spPr>
        <p:txBody>
          <a:bodyPr/>
          <a:lstStyle/>
          <a:p>
            <a:r>
              <a:rPr lang="en-IN" dirty="0" smtClean="0"/>
              <a:t>2. Look at the pictures</a:t>
            </a:r>
            <a:endParaRPr lang="en-IN" dirty="0"/>
          </a:p>
        </p:txBody>
      </p:sp>
      <p:sp>
        <p:nvSpPr>
          <p:cNvPr id="5" name="Rectangle 4"/>
          <p:cNvSpPr/>
          <p:nvPr/>
        </p:nvSpPr>
        <p:spPr>
          <a:xfrm>
            <a:off x="1740000" y="804848"/>
            <a:ext cx="8712000" cy="461665"/>
          </a:xfrm>
          <a:prstGeom prst="rect">
            <a:avLst/>
          </a:prstGeom>
          <a:solidFill>
            <a:schemeClr val="accent2">
              <a:lumMod val="20000"/>
              <a:lumOff val="80000"/>
            </a:schemeClr>
          </a:solidFill>
          <a:ln>
            <a:solidFill>
              <a:schemeClr val="accent2">
                <a:lumMod val="75000"/>
              </a:schemeClr>
            </a:solidFill>
          </a:ln>
          <a:scene3d>
            <a:camera prst="orthographicFront"/>
            <a:lightRig rig="threePt" dir="t"/>
          </a:scene3d>
          <a:sp3d>
            <a:bevelT/>
          </a:sp3d>
        </p:spPr>
        <p:txBody>
          <a:bodyPr>
            <a:spAutoFit/>
          </a:bodyPr>
          <a:lstStyle/>
          <a:p>
            <a:pPr lvl="0" fontAlgn="base">
              <a:spcBef>
                <a:spcPct val="0"/>
              </a:spcBef>
              <a:spcAft>
                <a:spcPct val="0"/>
              </a:spcAft>
            </a:pPr>
            <a:r>
              <a:rPr lang="en-US" sz="2400" dirty="0" smtClean="0">
                <a:solidFill>
                  <a:srgbClr val="000000"/>
                </a:solidFill>
                <a:latin typeface="Calibri" pitchFamily="34" charset="0"/>
                <a:cs typeface="Calibri" pitchFamily="34" charset="0"/>
              </a:rPr>
              <a:t>Look at the pictures, choose the correct adverb and fill in the blanks</a:t>
            </a:r>
            <a:endParaRPr lang="en-US" sz="2000" dirty="0" smtClean="0">
              <a:latin typeface="Arial" pitchFamily="34" charset="0"/>
              <a:cs typeface="Arial" pitchFamily="34" charset="0"/>
            </a:endParaRPr>
          </a:p>
        </p:txBody>
      </p:sp>
      <p:grpSp>
        <p:nvGrpSpPr>
          <p:cNvPr id="19" name="Group 18"/>
          <p:cNvGrpSpPr/>
          <p:nvPr/>
        </p:nvGrpSpPr>
        <p:grpSpPr>
          <a:xfrm>
            <a:off x="3208192" y="1438264"/>
            <a:ext cx="5775616" cy="468000"/>
            <a:chOff x="3125512" y="1438264"/>
            <a:chExt cx="5775616" cy="468000"/>
          </a:xfrm>
        </p:grpSpPr>
        <p:sp>
          <p:nvSpPr>
            <p:cNvPr id="6" name="Rectangle 5"/>
            <p:cNvSpPr/>
            <p:nvPr/>
          </p:nvSpPr>
          <p:spPr>
            <a:xfrm>
              <a:off x="3125512" y="1438264"/>
              <a:ext cx="1440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neatly</a:t>
              </a:r>
              <a:endParaRPr lang="en-US" sz="2400" dirty="0">
                <a:solidFill>
                  <a:schemeClr val="tx1"/>
                </a:solidFill>
              </a:endParaRPr>
            </a:p>
          </p:txBody>
        </p:sp>
        <p:sp>
          <p:nvSpPr>
            <p:cNvPr id="7" name="Rectangle 6"/>
            <p:cNvSpPr/>
            <p:nvPr/>
          </p:nvSpPr>
          <p:spPr>
            <a:xfrm>
              <a:off x="4573320" y="1438264"/>
              <a:ext cx="1440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carefully</a:t>
              </a:r>
              <a:endParaRPr lang="en-US" sz="2400" dirty="0">
                <a:solidFill>
                  <a:schemeClr val="tx1"/>
                </a:solidFill>
              </a:endParaRPr>
            </a:p>
          </p:txBody>
        </p:sp>
        <p:sp>
          <p:nvSpPr>
            <p:cNvPr id="8" name="Rectangle 7"/>
            <p:cNvSpPr/>
            <p:nvPr/>
          </p:nvSpPr>
          <p:spPr>
            <a:xfrm>
              <a:off x="6013320" y="1438264"/>
              <a:ext cx="1440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happily</a:t>
              </a:r>
              <a:endParaRPr lang="en-US" sz="2400" dirty="0">
                <a:solidFill>
                  <a:schemeClr val="tx1"/>
                </a:solidFill>
              </a:endParaRPr>
            </a:p>
          </p:txBody>
        </p:sp>
        <p:sp>
          <p:nvSpPr>
            <p:cNvPr id="9" name="Rectangle 8"/>
            <p:cNvSpPr/>
            <p:nvPr/>
          </p:nvSpPr>
          <p:spPr>
            <a:xfrm>
              <a:off x="7461128" y="1438264"/>
              <a:ext cx="1440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finally</a:t>
              </a:r>
              <a:endParaRPr lang="en-US" sz="2400" dirty="0">
                <a:solidFill>
                  <a:schemeClr val="tx1"/>
                </a:solidFill>
              </a:endParaRPr>
            </a:p>
          </p:txBody>
        </p:sp>
      </p:grpSp>
      <p:sp>
        <p:nvSpPr>
          <p:cNvPr id="50" name="TextBox 49">
            <a:extLst>
              <a:ext uri="{FF2B5EF4-FFF2-40B4-BE49-F238E27FC236}">
                <a16:creationId xmlns="" xmlns:a16="http://schemas.microsoft.com/office/drawing/2014/main" id="{039390DA-778B-4957-ACB9-1B9416E309C7}"/>
              </a:ext>
            </a:extLst>
          </p:cNvPr>
          <p:cNvSpPr txBox="1">
            <a:spLocks noChangeAspect="1"/>
          </p:cNvSpPr>
          <p:nvPr/>
        </p:nvSpPr>
        <p:spPr>
          <a:xfrm>
            <a:off x="740148" y="3515838"/>
            <a:ext cx="5076000" cy="461665"/>
          </a:xfrm>
          <a:prstGeom prst="rect">
            <a:avLst/>
          </a:prstGeom>
          <a:noFill/>
        </p:spPr>
        <p:txBody>
          <a:bodyPr wrap="square" rtlCol="0">
            <a:spAutoFit/>
          </a:bodyPr>
          <a:lstStyle/>
          <a:p>
            <a:r>
              <a:rPr lang="en-IN" sz="2400" dirty="0" smtClean="0"/>
              <a:t> It is raining. Drive _______.</a:t>
            </a:r>
            <a:endParaRPr lang="en-IN" sz="2400" dirty="0"/>
          </a:p>
        </p:txBody>
      </p:sp>
      <p:sp>
        <p:nvSpPr>
          <p:cNvPr id="48" name="Freeform: Shape 46">
            <a:extLst>
              <a:ext uri="{FF2B5EF4-FFF2-40B4-BE49-F238E27FC236}">
                <a16:creationId xmlns="" xmlns:a16="http://schemas.microsoft.com/office/drawing/2014/main" id="{AAE683BE-72B4-4112-87DA-77DE6FCCDF69}"/>
              </a:ext>
            </a:extLst>
          </p:cNvPr>
          <p:cNvSpPr>
            <a:spLocks noChangeAspect="1"/>
          </p:cNvSpPr>
          <p:nvPr/>
        </p:nvSpPr>
        <p:spPr>
          <a:xfrm>
            <a:off x="123792" y="3382792"/>
            <a:ext cx="666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ln/>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IN" dirty="0" smtClean="0">
                <a:solidFill>
                  <a:schemeClr val="tx1"/>
                </a:solidFill>
              </a:rPr>
              <a:t> 1</a:t>
            </a:r>
            <a:endParaRPr lang="en-IN" dirty="0">
              <a:solidFill>
                <a:schemeClr val="tx1"/>
              </a:solidFill>
            </a:endParaRPr>
          </a:p>
        </p:txBody>
      </p:sp>
      <p:sp>
        <p:nvSpPr>
          <p:cNvPr id="60" name="TextBox 59">
            <a:extLst>
              <a:ext uri="{FF2B5EF4-FFF2-40B4-BE49-F238E27FC236}">
                <a16:creationId xmlns="" xmlns:a16="http://schemas.microsoft.com/office/drawing/2014/main" id="{039390DA-778B-4957-ACB9-1B9416E309C7}"/>
              </a:ext>
            </a:extLst>
          </p:cNvPr>
          <p:cNvSpPr txBox="1">
            <a:spLocks noChangeAspect="1"/>
          </p:cNvSpPr>
          <p:nvPr/>
        </p:nvSpPr>
        <p:spPr>
          <a:xfrm>
            <a:off x="7905760" y="3515851"/>
            <a:ext cx="4212000" cy="461665"/>
          </a:xfrm>
          <a:prstGeom prst="rect">
            <a:avLst/>
          </a:prstGeom>
          <a:noFill/>
        </p:spPr>
        <p:txBody>
          <a:bodyPr wrap="square" rtlCol="0">
            <a:spAutoFit/>
          </a:bodyPr>
          <a:lstStyle/>
          <a:p>
            <a:r>
              <a:rPr lang="en-IN" sz="2400" dirty="0" smtClean="0"/>
              <a:t>The children are playing </a:t>
            </a:r>
            <a:r>
              <a:rPr lang="en-IN" sz="2400" dirty="0" smtClean="0"/>
              <a:t>______</a:t>
            </a:r>
            <a:endParaRPr lang="en-IN" sz="2400" dirty="0"/>
          </a:p>
        </p:txBody>
      </p:sp>
      <p:sp>
        <p:nvSpPr>
          <p:cNvPr id="58" name="Freeform: Shape 46">
            <a:extLst>
              <a:ext uri="{FF2B5EF4-FFF2-40B4-BE49-F238E27FC236}">
                <a16:creationId xmlns="" xmlns:a16="http://schemas.microsoft.com/office/drawing/2014/main" id="{AAE683BE-72B4-4112-87DA-77DE6FCCDF69}"/>
              </a:ext>
            </a:extLst>
          </p:cNvPr>
          <p:cNvSpPr>
            <a:spLocks noChangeAspect="1"/>
          </p:cNvSpPr>
          <p:nvPr/>
        </p:nvSpPr>
        <p:spPr>
          <a:xfrm>
            <a:off x="7181856" y="3382792"/>
            <a:ext cx="666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ln/>
        </p:spPr>
        <p:style>
          <a:lnRef idx="1">
            <a:schemeClr val="accent1"/>
          </a:lnRef>
          <a:fillRef idx="2">
            <a:schemeClr val="accent1"/>
          </a:fillRef>
          <a:effectRef idx="1">
            <a:schemeClr val="accent1"/>
          </a:effectRef>
          <a:fontRef idx="minor">
            <a:schemeClr val="dk1"/>
          </a:fontRef>
        </p:style>
        <p:txBody>
          <a:bodyPr wrap="square" rtlCol="0" anchor="ctr">
            <a:noAutofit/>
          </a:bodyPr>
          <a:lstStyle/>
          <a:p>
            <a:pPr algn="ctr"/>
            <a:r>
              <a:rPr lang="en-IN" dirty="0" smtClean="0">
                <a:solidFill>
                  <a:schemeClr val="tx1"/>
                </a:solidFill>
              </a:rPr>
              <a:t> 2</a:t>
            </a:r>
            <a:endParaRPr lang="en-IN" dirty="0">
              <a:solidFill>
                <a:schemeClr val="tx1"/>
              </a:solidFill>
            </a:endParaRPr>
          </a:p>
        </p:txBody>
      </p:sp>
      <p:sp>
        <p:nvSpPr>
          <p:cNvPr id="65" name="TextBox 64">
            <a:extLst>
              <a:ext uri="{FF2B5EF4-FFF2-40B4-BE49-F238E27FC236}">
                <a16:creationId xmlns="" xmlns:a16="http://schemas.microsoft.com/office/drawing/2014/main" id="{039390DA-778B-4957-ACB9-1B9416E309C7}"/>
              </a:ext>
            </a:extLst>
          </p:cNvPr>
          <p:cNvSpPr txBox="1">
            <a:spLocks noChangeAspect="1"/>
          </p:cNvSpPr>
          <p:nvPr/>
        </p:nvSpPr>
        <p:spPr>
          <a:xfrm>
            <a:off x="823463" y="5781690"/>
            <a:ext cx="4680000" cy="461665"/>
          </a:xfrm>
          <a:prstGeom prst="rect">
            <a:avLst/>
          </a:prstGeom>
          <a:noFill/>
        </p:spPr>
        <p:txBody>
          <a:bodyPr wrap="square" rtlCol="0">
            <a:spAutoFit/>
          </a:bodyPr>
          <a:lstStyle/>
          <a:p>
            <a:r>
              <a:rPr lang="en-IN" sz="2400" dirty="0" smtClean="0"/>
              <a:t>The shirts are folded _____.</a:t>
            </a:r>
            <a:endParaRPr lang="en-IN" sz="2400" dirty="0"/>
          </a:p>
        </p:txBody>
      </p:sp>
      <p:sp>
        <p:nvSpPr>
          <p:cNvPr id="63" name="Freeform: Shape 46">
            <a:extLst>
              <a:ext uri="{FF2B5EF4-FFF2-40B4-BE49-F238E27FC236}">
                <a16:creationId xmlns="" xmlns:a16="http://schemas.microsoft.com/office/drawing/2014/main" id="{AAE683BE-72B4-4112-87DA-77DE6FCCDF69}"/>
              </a:ext>
            </a:extLst>
          </p:cNvPr>
          <p:cNvSpPr>
            <a:spLocks noChangeAspect="1"/>
          </p:cNvSpPr>
          <p:nvPr/>
        </p:nvSpPr>
        <p:spPr>
          <a:xfrm>
            <a:off x="123792" y="5689271"/>
            <a:ext cx="666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ln/>
        </p:spPr>
        <p:style>
          <a:lnRef idx="1">
            <a:schemeClr val="dk1"/>
          </a:lnRef>
          <a:fillRef idx="2">
            <a:schemeClr val="dk1"/>
          </a:fillRef>
          <a:effectRef idx="1">
            <a:schemeClr val="dk1"/>
          </a:effectRef>
          <a:fontRef idx="minor">
            <a:schemeClr val="dk1"/>
          </a:fontRef>
        </p:style>
        <p:txBody>
          <a:bodyPr wrap="square" rtlCol="0" anchor="ctr">
            <a:noAutofit/>
          </a:bodyPr>
          <a:lstStyle/>
          <a:p>
            <a:pPr algn="ctr"/>
            <a:r>
              <a:rPr lang="en-IN" dirty="0" smtClean="0">
                <a:solidFill>
                  <a:schemeClr val="tx1"/>
                </a:solidFill>
              </a:rPr>
              <a:t>3</a:t>
            </a:r>
            <a:endParaRPr lang="en-IN" dirty="0">
              <a:solidFill>
                <a:schemeClr val="tx1"/>
              </a:solidFill>
            </a:endParaRPr>
          </a:p>
        </p:txBody>
      </p:sp>
      <p:sp>
        <p:nvSpPr>
          <p:cNvPr id="66" name="Freeform: Shape 46">
            <a:extLst>
              <a:ext uri="{FF2B5EF4-FFF2-40B4-BE49-F238E27FC236}">
                <a16:creationId xmlns="" xmlns:a16="http://schemas.microsoft.com/office/drawing/2014/main" id="{AAE683BE-72B4-4112-87DA-77DE6FCCDF69}"/>
              </a:ext>
            </a:extLst>
          </p:cNvPr>
          <p:cNvSpPr>
            <a:spLocks noChangeAspect="1"/>
          </p:cNvSpPr>
          <p:nvPr/>
        </p:nvSpPr>
        <p:spPr>
          <a:xfrm>
            <a:off x="7181856" y="5598783"/>
            <a:ext cx="666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a:r>
              <a:rPr lang="en-IN" dirty="0" smtClean="0">
                <a:solidFill>
                  <a:schemeClr val="tx1"/>
                </a:solidFill>
              </a:rPr>
              <a:t>4</a:t>
            </a:r>
            <a:endParaRPr lang="en-IN" dirty="0">
              <a:solidFill>
                <a:schemeClr val="tx1"/>
              </a:solidFill>
            </a:endParaRPr>
          </a:p>
        </p:txBody>
      </p:sp>
      <p:sp>
        <p:nvSpPr>
          <p:cNvPr id="67" name="TextBox 66">
            <a:extLst>
              <a:ext uri="{FF2B5EF4-FFF2-40B4-BE49-F238E27FC236}">
                <a16:creationId xmlns="" xmlns:a16="http://schemas.microsoft.com/office/drawing/2014/main" id="{039390DA-778B-4957-ACB9-1B9416E309C7}"/>
              </a:ext>
            </a:extLst>
          </p:cNvPr>
          <p:cNvSpPr txBox="1">
            <a:spLocks noChangeAspect="1"/>
          </p:cNvSpPr>
          <p:nvPr/>
        </p:nvSpPr>
        <p:spPr>
          <a:xfrm>
            <a:off x="8006603" y="5772470"/>
            <a:ext cx="3960000" cy="426460"/>
          </a:xfrm>
          <a:prstGeom prst="rect">
            <a:avLst/>
          </a:prstGeom>
          <a:noFill/>
        </p:spPr>
        <p:txBody>
          <a:bodyPr wrap="square" rtlCol="0">
            <a:spAutoFit/>
          </a:bodyPr>
          <a:lstStyle/>
          <a:p>
            <a:r>
              <a:rPr lang="en-IN" sz="2400" dirty="0" smtClean="0"/>
              <a:t>Team B _____ won the game.</a:t>
            </a:r>
            <a:endParaRPr lang="en-IN" sz="2400" dirty="0"/>
          </a:p>
        </p:txBody>
      </p:sp>
      <p:pic>
        <p:nvPicPr>
          <p:cNvPr id="8194" name="Picture 2" descr="Free photos of Car"/>
          <p:cNvPicPr>
            <a:picLocks noChangeAspect="1" noChangeArrowheads="1"/>
          </p:cNvPicPr>
          <p:nvPr/>
        </p:nvPicPr>
        <p:blipFill>
          <a:blip r:embed="rId3"/>
          <a:srcRect/>
          <a:stretch>
            <a:fillRect/>
          </a:stretch>
        </p:blipFill>
        <p:spPr bwMode="auto">
          <a:xfrm>
            <a:off x="757208" y="1881000"/>
            <a:ext cx="2321999" cy="1548000"/>
          </a:xfrm>
          <a:prstGeom prst="rect">
            <a:avLst/>
          </a:prstGeom>
          <a:noFill/>
        </p:spPr>
      </p:pic>
      <p:pic>
        <p:nvPicPr>
          <p:cNvPr id="8196" name="Picture 4" descr="Free photos of Football"/>
          <p:cNvPicPr>
            <a:picLocks noChangeAspect="1" noChangeArrowheads="1"/>
          </p:cNvPicPr>
          <p:nvPr/>
        </p:nvPicPr>
        <p:blipFill>
          <a:blip r:embed="rId4" cstate="print"/>
          <a:srcRect/>
          <a:stretch>
            <a:fillRect/>
          </a:stretch>
        </p:blipFill>
        <p:spPr bwMode="auto">
          <a:xfrm>
            <a:off x="9192962" y="4143200"/>
            <a:ext cx="2322000" cy="1548000"/>
          </a:xfrm>
          <a:prstGeom prst="rect">
            <a:avLst/>
          </a:prstGeom>
          <a:noFill/>
        </p:spPr>
      </p:pic>
      <p:pic>
        <p:nvPicPr>
          <p:cNvPr id="8198" name="Picture 6" descr="Free photos of Children"/>
          <p:cNvPicPr>
            <a:picLocks noChangeAspect="1" noChangeArrowheads="1"/>
          </p:cNvPicPr>
          <p:nvPr/>
        </p:nvPicPr>
        <p:blipFill>
          <a:blip r:embed="rId5"/>
          <a:srcRect/>
          <a:stretch>
            <a:fillRect/>
          </a:stretch>
        </p:blipFill>
        <p:spPr bwMode="auto">
          <a:xfrm>
            <a:off x="9082104" y="1790512"/>
            <a:ext cx="2362740" cy="1548000"/>
          </a:xfrm>
          <a:prstGeom prst="rect">
            <a:avLst/>
          </a:prstGeom>
          <a:noFill/>
        </p:spPr>
      </p:pic>
      <p:pic>
        <p:nvPicPr>
          <p:cNvPr id="8200" name="Picture 8" descr="Free photos of Jacket"/>
          <p:cNvPicPr>
            <a:picLocks noChangeAspect="1" noChangeArrowheads="1"/>
          </p:cNvPicPr>
          <p:nvPr/>
        </p:nvPicPr>
        <p:blipFill>
          <a:blip r:embed="rId6"/>
          <a:srcRect l="8407" t="19559" r="11725" b="18970"/>
          <a:stretch>
            <a:fillRect/>
          </a:stretch>
        </p:blipFill>
        <p:spPr bwMode="auto">
          <a:xfrm>
            <a:off x="1028672" y="4084808"/>
            <a:ext cx="1476000" cy="1709053"/>
          </a:xfrm>
          <a:prstGeom prst="rect">
            <a:avLst/>
          </a:prstGeom>
          <a:noFill/>
        </p:spPr>
      </p:pic>
      <p:sp>
        <p:nvSpPr>
          <p:cNvPr id="23" name="TextBox 22"/>
          <p:cNvSpPr txBox="1"/>
          <p:nvPr/>
        </p:nvSpPr>
        <p:spPr>
          <a:xfrm>
            <a:off x="2928920" y="3519488"/>
            <a:ext cx="1319913" cy="461665"/>
          </a:xfrm>
          <a:prstGeom prst="rect">
            <a:avLst/>
          </a:prstGeom>
          <a:noFill/>
        </p:spPr>
        <p:txBody>
          <a:bodyPr wrap="none" rtlCol="0">
            <a:spAutoFit/>
          </a:bodyPr>
          <a:lstStyle/>
          <a:p>
            <a:r>
              <a:rPr lang="en-IN" sz="2400" dirty="0" smtClean="0"/>
              <a:t> carefully</a:t>
            </a:r>
            <a:endParaRPr lang="en-US" dirty="0"/>
          </a:p>
        </p:txBody>
      </p:sp>
      <p:sp>
        <p:nvSpPr>
          <p:cNvPr id="24" name="TextBox 23"/>
          <p:cNvSpPr txBox="1"/>
          <p:nvPr/>
        </p:nvSpPr>
        <p:spPr>
          <a:xfrm>
            <a:off x="10891864" y="3519488"/>
            <a:ext cx="1185517" cy="461665"/>
          </a:xfrm>
          <a:prstGeom prst="rect">
            <a:avLst/>
          </a:prstGeom>
          <a:noFill/>
        </p:spPr>
        <p:txBody>
          <a:bodyPr wrap="none" rtlCol="0">
            <a:spAutoFit/>
          </a:bodyPr>
          <a:lstStyle/>
          <a:p>
            <a:r>
              <a:rPr lang="en-IN" sz="2400" dirty="0" smtClean="0"/>
              <a:t>happily.</a:t>
            </a:r>
            <a:endParaRPr lang="en-US" dirty="0"/>
          </a:p>
        </p:txBody>
      </p:sp>
      <p:sp>
        <p:nvSpPr>
          <p:cNvPr id="25" name="TextBox 24"/>
          <p:cNvSpPr txBox="1"/>
          <p:nvPr/>
        </p:nvSpPr>
        <p:spPr>
          <a:xfrm>
            <a:off x="3419094" y="5781688"/>
            <a:ext cx="957634" cy="461665"/>
          </a:xfrm>
          <a:prstGeom prst="rect">
            <a:avLst/>
          </a:prstGeom>
          <a:noFill/>
        </p:spPr>
        <p:txBody>
          <a:bodyPr wrap="none" rtlCol="0">
            <a:spAutoFit/>
          </a:bodyPr>
          <a:lstStyle/>
          <a:p>
            <a:r>
              <a:rPr lang="en-IN" sz="2400" dirty="0" smtClean="0"/>
              <a:t>neatly</a:t>
            </a:r>
            <a:endParaRPr lang="en-US" dirty="0"/>
          </a:p>
        </p:txBody>
      </p:sp>
      <p:sp>
        <p:nvSpPr>
          <p:cNvPr id="26" name="TextBox 25"/>
          <p:cNvSpPr txBox="1"/>
          <p:nvPr/>
        </p:nvSpPr>
        <p:spPr>
          <a:xfrm>
            <a:off x="8971176" y="5772463"/>
            <a:ext cx="939681" cy="461665"/>
          </a:xfrm>
          <a:prstGeom prst="rect">
            <a:avLst/>
          </a:prstGeom>
          <a:noFill/>
        </p:spPr>
        <p:txBody>
          <a:bodyPr wrap="none" rtlCol="0">
            <a:spAutoFit/>
          </a:bodyPr>
          <a:lstStyle/>
          <a:p>
            <a:r>
              <a:rPr lang="en-IN" sz="2400" dirty="0" smtClean="0"/>
              <a:t>finally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1000"/>
                                        <p:tgtEl>
                                          <p:spTgt spid="19"/>
                                        </p:tgtEl>
                                      </p:cBhvr>
                                    </p:animEffect>
                                  </p:childTnLst>
                                </p:cTn>
                              </p:par>
                            </p:childTnLst>
                          </p:cTn>
                        </p:par>
                        <p:par>
                          <p:cTn id="12" fill="hold">
                            <p:stCondLst>
                              <p:cond delay="2000"/>
                            </p:stCondLst>
                            <p:childTnLst>
                              <p:par>
                                <p:cTn id="13" presetID="18" presetClass="entr" presetSubtype="6" fill="hold" nodeType="after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strips(downRight)">
                                      <p:cBhvr>
                                        <p:cTn id="15" dur="1000"/>
                                        <p:tgtEl>
                                          <p:spTgt spid="8194"/>
                                        </p:tgtEl>
                                      </p:cBhvr>
                                    </p:animEffect>
                                  </p:childTnLst>
                                </p:cTn>
                              </p:par>
                            </p:childTnLst>
                          </p:cTn>
                        </p:par>
                        <p:par>
                          <p:cTn id="16" fill="hold">
                            <p:stCondLst>
                              <p:cond delay="3000"/>
                            </p:stCondLst>
                            <p:childTnLst>
                              <p:par>
                                <p:cTn id="17" presetID="22" presetClass="entr" presetSubtype="8" fill="hold" grpId="1"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left)">
                                      <p:cBhvr>
                                        <p:cTn id="19" dur="1000"/>
                                        <p:tgtEl>
                                          <p:spTgt spid="48"/>
                                        </p:tgtEl>
                                      </p:cBhvr>
                                    </p:animEffect>
                                  </p:childTnLst>
                                </p:cTn>
                              </p:par>
                            </p:childTnLst>
                          </p:cTn>
                        </p:par>
                        <p:par>
                          <p:cTn id="20" fill="hold">
                            <p:stCondLst>
                              <p:cond delay="4000"/>
                            </p:stCondLst>
                            <p:childTnLst>
                              <p:par>
                                <p:cTn id="21" presetID="22" presetClass="entr" presetSubtype="8" fill="hold" grpId="1"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left)">
                                      <p:cBhvr>
                                        <p:cTn id="23" dur="1000"/>
                                        <p:tgtEl>
                                          <p:spTgt spid="50"/>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strips(downRight)">
                                      <p:cBhvr>
                                        <p:cTn id="28" dur="1000"/>
                                        <p:tgtEl>
                                          <p:spTgt spid="23"/>
                                        </p:tgtEl>
                                      </p:cBhvr>
                                    </p:animEffect>
                                  </p:childTnLst>
                                </p:cTn>
                              </p:par>
                            </p:childTnLst>
                          </p:cTn>
                        </p:par>
                        <p:par>
                          <p:cTn id="29" fill="hold">
                            <p:stCondLst>
                              <p:cond delay="1000"/>
                            </p:stCondLst>
                            <p:childTnLst>
                              <p:par>
                                <p:cTn id="30" presetID="18" presetClass="entr" presetSubtype="6" fill="hold" nodeType="afterEffect">
                                  <p:stCondLst>
                                    <p:cond delay="0"/>
                                  </p:stCondLst>
                                  <p:childTnLst>
                                    <p:set>
                                      <p:cBhvr>
                                        <p:cTn id="31" dur="1" fill="hold">
                                          <p:stCondLst>
                                            <p:cond delay="0"/>
                                          </p:stCondLst>
                                        </p:cTn>
                                        <p:tgtEl>
                                          <p:spTgt spid="8198"/>
                                        </p:tgtEl>
                                        <p:attrNameLst>
                                          <p:attrName>style.visibility</p:attrName>
                                        </p:attrNameLst>
                                      </p:cBhvr>
                                      <p:to>
                                        <p:strVal val="visible"/>
                                      </p:to>
                                    </p:set>
                                    <p:animEffect transition="in" filter="strips(downRight)">
                                      <p:cBhvr>
                                        <p:cTn id="32" dur="1000"/>
                                        <p:tgtEl>
                                          <p:spTgt spid="8198"/>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wipe(left)">
                                      <p:cBhvr>
                                        <p:cTn id="36" dur="1000"/>
                                        <p:tgtEl>
                                          <p:spTgt spid="58"/>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wipe(left)">
                                      <p:cBhvr>
                                        <p:cTn id="40" dur="1000"/>
                                        <p:tgtEl>
                                          <p:spTgt spid="60"/>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1"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strips(downRight)">
                                      <p:cBhvr>
                                        <p:cTn id="45" dur="1000"/>
                                        <p:tgtEl>
                                          <p:spTgt spid="24"/>
                                        </p:tgtEl>
                                      </p:cBhvr>
                                    </p:animEffect>
                                  </p:childTnLst>
                                </p:cTn>
                              </p:par>
                            </p:childTnLst>
                          </p:cTn>
                        </p:par>
                        <p:par>
                          <p:cTn id="46" fill="hold">
                            <p:stCondLst>
                              <p:cond delay="1000"/>
                            </p:stCondLst>
                            <p:childTnLst>
                              <p:par>
                                <p:cTn id="47" presetID="18" presetClass="entr" presetSubtype="6" fill="hold" nodeType="afterEffect">
                                  <p:stCondLst>
                                    <p:cond delay="0"/>
                                  </p:stCondLst>
                                  <p:childTnLst>
                                    <p:set>
                                      <p:cBhvr>
                                        <p:cTn id="48" dur="1" fill="hold">
                                          <p:stCondLst>
                                            <p:cond delay="0"/>
                                          </p:stCondLst>
                                        </p:cTn>
                                        <p:tgtEl>
                                          <p:spTgt spid="8200"/>
                                        </p:tgtEl>
                                        <p:attrNameLst>
                                          <p:attrName>style.visibility</p:attrName>
                                        </p:attrNameLst>
                                      </p:cBhvr>
                                      <p:to>
                                        <p:strVal val="visible"/>
                                      </p:to>
                                    </p:set>
                                    <p:animEffect transition="in" filter="strips(downRight)">
                                      <p:cBhvr>
                                        <p:cTn id="49" dur="1000"/>
                                        <p:tgtEl>
                                          <p:spTgt spid="8200"/>
                                        </p:tgtEl>
                                      </p:cBhvr>
                                    </p:animEffect>
                                  </p:childTnLst>
                                </p:cTn>
                              </p:par>
                            </p:childTnLst>
                          </p:cTn>
                        </p:par>
                        <p:par>
                          <p:cTn id="50" fill="hold">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1000"/>
                                        <p:tgtEl>
                                          <p:spTgt spid="63"/>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wipe(left)">
                                      <p:cBhvr>
                                        <p:cTn id="57" dur="1000"/>
                                        <p:tgtEl>
                                          <p:spTgt spid="65"/>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grpId="1"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strips(downRight)">
                                      <p:cBhvr>
                                        <p:cTn id="62" dur="1000"/>
                                        <p:tgtEl>
                                          <p:spTgt spid="25"/>
                                        </p:tgtEl>
                                      </p:cBhvr>
                                    </p:animEffect>
                                  </p:childTnLst>
                                </p:cTn>
                              </p:par>
                            </p:childTnLst>
                          </p:cTn>
                        </p:par>
                        <p:par>
                          <p:cTn id="63" fill="hold">
                            <p:stCondLst>
                              <p:cond delay="1000"/>
                            </p:stCondLst>
                            <p:childTnLst>
                              <p:par>
                                <p:cTn id="64" presetID="18" presetClass="entr" presetSubtype="6" fill="hold" nodeType="afterEffect">
                                  <p:stCondLst>
                                    <p:cond delay="0"/>
                                  </p:stCondLst>
                                  <p:childTnLst>
                                    <p:set>
                                      <p:cBhvr>
                                        <p:cTn id="65" dur="1" fill="hold">
                                          <p:stCondLst>
                                            <p:cond delay="0"/>
                                          </p:stCondLst>
                                        </p:cTn>
                                        <p:tgtEl>
                                          <p:spTgt spid="8196"/>
                                        </p:tgtEl>
                                        <p:attrNameLst>
                                          <p:attrName>style.visibility</p:attrName>
                                        </p:attrNameLst>
                                      </p:cBhvr>
                                      <p:to>
                                        <p:strVal val="visible"/>
                                      </p:to>
                                    </p:set>
                                    <p:animEffect transition="in" filter="strips(downRight)">
                                      <p:cBhvr>
                                        <p:cTn id="66" dur="1000"/>
                                        <p:tgtEl>
                                          <p:spTgt spid="8196"/>
                                        </p:tgtEl>
                                      </p:cBhvr>
                                    </p:animEffect>
                                  </p:childTnLst>
                                </p:cTn>
                              </p:par>
                            </p:childTnLst>
                          </p:cTn>
                        </p:par>
                        <p:par>
                          <p:cTn id="67" fill="hold">
                            <p:stCondLst>
                              <p:cond delay="2000"/>
                            </p:stCondLst>
                            <p:childTnLst>
                              <p:par>
                                <p:cTn id="68" presetID="22" presetClass="entr" presetSubtype="8" fill="hold" grpId="0" nodeType="afterEffect">
                                  <p:stCondLst>
                                    <p:cond delay="0"/>
                                  </p:stCondLst>
                                  <p:childTnLst>
                                    <p:set>
                                      <p:cBhvr>
                                        <p:cTn id="69" dur="1" fill="hold">
                                          <p:stCondLst>
                                            <p:cond delay="0"/>
                                          </p:stCondLst>
                                        </p:cTn>
                                        <p:tgtEl>
                                          <p:spTgt spid="66"/>
                                        </p:tgtEl>
                                        <p:attrNameLst>
                                          <p:attrName>style.visibility</p:attrName>
                                        </p:attrNameLst>
                                      </p:cBhvr>
                                      <p:to>
                                        <p:strVal val="visible"/>
                                      </p:to>
                                    </p:set>
                                    <p:animEffect transition="in" filter="wipe(left)">
                                      <p:cBhvr>
                                        <p:cTn id="70" dur="1000"/>
                                        <p:tgtEl>
                                          <p:spTgt spid="66"/>
                                        </p:tgtEl>
                                      </p:cBhvr>
                                    </p:animEffect>
                                  </p:childTnLst>
                                </p:cTn>
                              </p:par>
                            </p:childTnLst>
                          </p:cTn>
                        </p:par>
                        <p:par>
                          <p:cTn id="71" fill="hold">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67"/>
                                        </p:tgtEl>
                                        <p:attrNameLst>
                                          <p:attrName>style.visibility</p:attrName>
                                        </p:attrNameLst>
                                      </p:cBhvr>
                                      <p:to>
                                        <p:strVal val="visible"/>
                                      </p:to>
                                    </p:set>
                                    <p:animEffect transition="in" filter="wipe(left)">
                                      <p:cBhvr>
                                        <p:cTn id="74" dur="1000"/>
                                        <p:tgtEl>
                                          <p:spTgt spid="67"/>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grpId="1"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strips(downRight)">
                                      <p:cBhvr>
                                        <p:cTn id="7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0" grpId="1"/>
      <p:bldP spid="48" grpId="1" animBg="1"/>
      <p:bldP spid="60" grpId="0"/>
      <p:bldP spid="58" grpId="0" animBg="1"/>
      <p:bldP spid="65" grpId="0"/>
      <p:bldP spid="63" grpId="0" animBg="1"/>
      <p:bldP spid="66" grpId="0" animBg="1"/>
      <p:bldP spid="67" grpId="0"/>
      <p:bldP spid="23" grpId="0"/>
      <p:bldP spid="24" grpId="1"/>
      <p:bldP spid="25" grpId="1"/>
      <p:bldP spid="2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71414"/>
            <a:ext cx="9296427" cy="654032"/>
          </a:xfr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0" scaled="1"/>
            <a:tileRect/>
          </a:gradFill>
          <a:scene3d>
            <a:camera prst="orthographicFront"/>
            <a:lightRig rig="threePt" dir="t"/>
          </a:scene3d>
          <a:sp3d>
            <a:bevelT/>
          </a:sp3d>
        </p:spPr>
        <p:txBody>
          <a:bodyPr/>
          <a:lstStyle/>
          <a:p>
            <a:r>
              <a:rPr lang="en-IN" dirty="0" smtClean="0"/>
              <a:t>3. Put the sentences in the correct order</a:t>
            </a:r>
            <a:endParaRPr lang="en-IN" dirty="0"/>
          </a:p>
        </p:txBody>
      </p:sp>
      <p:sp>
        <p:nvSpPr>
          <p:cNvPr id="4" name="Rectangle 3"/>
          <p:cNvSpPr/>
          <p:nvPr/>
        </p:nvSpPr>
        <p:spPr>
          <a:xfrm>
            <a:off x="4868124" y="804848"/>
            <a:ext cx="2844000" cy="523220"/>
          </a:xfrm>
          <a:prstGeom prst="rect">
            <a:avLst/>
          </a:prstGeom>
          <a:solidFill>
            <a:schemeClr val="accent2">
              <a:lumMod val="20000"/>
              <a:lumOff val="80000"/>
            </a:schemeClr>
          </a:solidFill>
          <a:ln>
            <a:solidFill>
              <a:schemeClr val="accent2">
                <a:lumMod val="75000"/>
              </a:schemeClr>
            </a:solidFill>
          </a:ln>
          <a:scene3d>
            <a:camera prst="orthographicFront"/>
            <a:lightRig rig="threePt" dir="t"/>
          </a:scene3d>
          <a:sp3d>
            <a:bevelT/>
          </a:sp3d>
        </p:spPr>
        <p:txBody>
          <a:bodyPr wrap="square">
            <a:spAutoFit/>
          </a:bodyPr>
          <a:lstStyle/>
          <a:p>
            <a:pPr lvl="0" fontAlgn="base">
              <a:spcBef>
                <a:spcPct val="0"/>
              </a:spcBef>
              <a:spcAft>
                <a:spcPct val="0"/>
              </a:spcAft>
            </a:pPr>
            <a:r>
              <a:rPr lang="en-US" sz="2800" dirty="0" smtClean="0">
                <a:solidFill>
                  <a:srgbClr val="000000"/>
                </a:solidFill>
                <a:latin typeface="Calibri" pitchFamily="34" charset="0"/>
                <a:cs typeface="Calibri" pitchFamily="34" charset="0"/>
              </a:rPr>
              <a:t>Making lemonade</a:t>
            </a:r>
            <a:endParaRPr lang="en-US" sz="2400" dirty="0" smtClean="0">
              <a:latin typeface="Arial" pitchFamily="34" charset="0"/>
              <a:cs typeface="Arial" pitchFamily="34" charset="0"/>
            </a:endParaRPr>
          </a:p>
        </p:txBody>
      </p:sp>
      <p:grpSp>
        <p:nvGrpSpPr>
          <p:cNvPr id="5" name="Group 4">
            <a:extLst>
              <a:ext uri="{FF2B5EF4-FFF2-40B4-BE49-F238E27FC236}">
                <a16:creationId xmlns="" xmlns:a16="http://schemas.microsoft.com/office/drawing/2014/main" id="{0BF264DE-42B9-7B3E-4EF9-38F0CC6CCE70}"/>
              </a:ext>
            </a:extLst>
          </p:cNvPr>
          <p:cNvGrpSpPr/>
          <p:nvPr/>
        </p:nvGrpSpPr>
        <p:grpSpPr>
          <a:xfrm>
            <a:off x="0" y="1528752"/>
            <a:ext cx="9060699" cy="586980"/>
            <a:chOff x="713818" y="2834095"/>
            <a:chExt cx="9060699" cy="586980"/>
          </a:xfrm>
        </p:grpSpPr>
        <p:grpSp>
          <p:nvGrpSpPr>
            <p:cNvPr id="6" name="Group 26">
              <a:extLst>
                <a:ext uri="{FF2B5EF4-FFF2-40B4-BE49-F238E27FC236}">
                  <a16:creationId xmlns="" xmlns:a16="http://schemas.microsoft.com/office/drawing/2014/main" id="{0C002F76-FBC4-937A-02C6-714000AD3627}"/>
                </a:ext>
              </a:extLst>
            </p:cNvPr>
            <p:cNvGrpSpPr/>
            <p:nvPr/>
          </p:nvGrpSpPr>
          <p:grpSpPr>
            <a:xfrm>
              <a:off x="713818" y="2834095"/>
              <a:ext cx="9060699" cy="586980"/>
              <a:chOff x="4284878" y="2351978"/>
              <a:chExt cx="8985967" cy="586980"/>
            </a:xfrm>
          </p:grpSpPr>
          <p:sp>
            <p:nvSpPr>
              <p:cNvPr id="8" name="Hexagon 7">
                <a:extLst>
                  <a:ext uri="{FF2B5EF4-FFF2-40B4-BE49-F238E27FC236}">
                    <a16:creationId xmlns="" xmlns:a16="http://schemas.microsoft.com/office/drawing/2014/main" id="{64EE44DD-B9E8-48C2-665D-E9A245D823B5}"/>
                  </a:ext>
                </a:extLst>
              </p:cNvPr>
              <p:cNvSpPr/>
              <p:nvPr/>
            </p:nvSpPr>
            <p:spPr>
              <a:xfrm>
                <a:off x="4631517" y="2357832"/>
                <a:ext cx="8639328" cy="581126"/>
              </a:xfrm>
              <a:prstGeom prst="hexagon">
                <a:avLst>
                  <a:gd name="adj" fmla="val 47373"/>
                  <a:gd name="vf" fmla="val 115470"/>
                </a:avLst>
              </a:prstGeom>
              <a:solidFill>
                <a:schemeClr val="bg1"/>
              </a:solidFill>
              <a:ln>
                <a:solidFill>
                  <a:schemeClr val="accent2">
                    <a:lumMod val="75000"/>
                  </a:schemeClr>
                </a:solid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 xmlns:a16="http://schemas.microsoft.com/office/drawing/2014/main" id="{41767A20-8374-06BE-7FB1-78E264F950B3}"/>
                  </a:ext>
                </a:extLst>
              </p:cNvPr>
              <p:cNvSpPr>
                <a:spLocks noChangeAspect="1"/>
              </p:cNvSpPr>
              <p:nvPr/>
            </p:nvSpPr>
            <p:spPr>
              <a:xfrm rot="10800000" flipV="1">
                <a:off x="4284878" y="2351978"/>
                <a:ext cx="581127" cy="581127"/>
              </a:xfrm>
              <a:prstGeom prst="ellipse">
                <a:avLst/>
              </a:prstGeom>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a:t>
                </a:r>
                <a:endParaRPr lang="en-US" sz="2400" dirty="0"/>
              </a:p>
            </p:txBody>
          </p:sp>
        </p:grpSp>
        <p:sp>
          <p:nvSpPr>
            <p:cNvPr id="7" name="TextBox 6">
              <a:extLst>
                <a:ext uri="{FF2B5EF4-FFF2-40B4-BE49-F238E27FC236}">
                  <a16:creationId xmlns="" xmlns:a16="http://schemas.microsoft.com/office/drawing/2014/main" id="{413D2185-C9E8-FF2C-75D3-918E087F2E32}"/>
                </a:ext>
              </a:extLst>
            </p:cNvPr>
            <p:cNvSpPr txBox="1"/>
            <p:nvPr/>
          </p:nvSpPr>
          <p:spPr>
            <a:xfrm>
              <a:off x="1513260" y="2881549"/>
              <a:ext cx="8129550" cy="461665"/>
            </a:xfrm>
            <a:prstGeom prst="rect">
              <a:avLst/>
            </a:prstGeom>
            <a:noFill/>
          </p:spPr>
          <p:txBody>
            <a:bodyPr wrap="square">
              <a:spAutoFit/>
            </a:bodyPr>
            <a:lstStyle/>
            <a:p>
              <a:r>
                <a:rPr lang="en-US" sz="2400" b="0" i="0" u="none" strike="noStrike" dirty="0" smtClean="0">
                  <a:solidFill>
                    <a:srgbClr val="000000"/>
                  </a:solidFill>
                  <a:effectLst/>
                  <a:latin typeface="Calibri" panose="020F0502020204030204" pitchFamily="34" charset="0"/>
                </a:rPr>
                <a:t>After that, add 2 tablespoons of sugar and mix well. </a:t>
              </a:r>
              <a:endParaRPr lang="en-US" sz="2400" dirty="0"/>
            </a:p>
          </p:txBody>
        </p:sp>
      </p:grpSp>
      <p:grpSp>
        <p:nvGrpSpPr>
          <p:cNvPr id="10" name="Group 9">
            <a:extLst>
              <a:ext uri="{FF2B5EF4-FFF2-40B4-BE49-F238E27FC236}">
                <a16:creationId xmlns="" xmlns:a16="http://schemas.microsoft.com/office/drawing/2014/main" id="{0BF264DE-42B9-7B3E-4EF9-38F0CC6CCE70}"/>
              </a:ext>
            </a:extLst>
          </p:cNvPr>
          <p:cNvGrpSpPr/>
          <p:nvPr/>
        </p:nvGrpSpPr>
        <p:grpSpPr>
          <a:xfrm>
            <a:off x="0" y="2765421"/>
            <a:ext cx="9060699" cy="586980"/>
            <a:chOff x="713818" y="2834095"/>
            <a:chExt cx="9060699" cy="586980"/>
          </a:xfrm>
        </p:grpSpPr>
        <p:grpSp>
          <p:nvGrpSpPr>
            <p:cNvPr id="11" name="Group 26">
              <a:extLst>
                <a:ext uri="{FF2B5EF4-FFF2-40B4-BE49-F238E27FC236}">
                  <a16:creationId xmlns="" xmlns:a16="http://schemas.microsoft.com/office/drawing/2014/main" id="{0C002F76-FBC4-937A-02C6-714000AD3627}"/>
                </a:ext>
              </a:extLst>
            </p:cNvPr>
            <p:cNvGrpSpPr/>
            <p:nvPr/>
          </p:nvGrpSpPr>
          <p:grpSpPr>
            <a:xfrm>
              <a:off x="713818" y="2834095"/>
              <a:ext cx="9060699" cy="586980"/>
              <a:chOff x="4284878" y="2351978"/>
              <a:chExt cx="8985967" cy="586980"/>
            </a:xfrm>
          </p:grpSpPr>
          <p:sp>
            <p:nvSpPr>
              <p:cNvPr id="13" name="Hexagon 12">
                <a:extLst>
                  <a:ext uri="{FF2B5EF4-FFF2-40B4-BE49-F238E27FC236}">
                    <a16:creationId xmlns="" xmlns:a16="http://schemas.microsoft.com/office/drawing/2014/main" id="{64EE44DD-B9E8-48C2-665D-E9A245D823B5}"/>
                  </a:ext>
                </a:extLst>
              </p:cNvPr>
              <p:cNvSpPr/>
              <p:nvPr/>
            </p:nvSpPr>
            <p:spPr>
              <a:xfrm>
                <a:off x="4631517" y="2357832"/>
                <a:ext cx="8639328" cy="581126"/>
              </a:xfrm>
              <a:prstGeom prst="hexagon">
                <a:avLst>
                  <a:gd name="adj" fmla="val 47373"/>
                  <a:gd name="vf" fmla="val 115470"/>
                </a:avLst>
              </a:prstGeom>
              <a:solidFill>
                <a:schemeClr val="bg1"/>
              </a:solidFill>
              <a:ln>
                <a:solidFill>
                  <a:schemeClr val="accent4">
                    <a:lumMod val="75000"/>
                  </a:schemeClr>
                </a:solid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 xmlns:a16="http://schemas.microsoft.com/office/drawing/2014/main" id="{41767A20-8374-06BE-7FB1-78E264F950B3}"/>
                  </a:ext>
                </a:extLst>
              </p:cNvPr>
              <p:cNvSpPr>
                <a:spLocks noChangeAspect="1"/>
              </p:cNvSpPr>
              <p:nvPr/>
            </p:nvSpPr>
            <p:spPr>
              <a:xfrm rot="10800000" flipV="1">
                <a:off x="4284878" y="2351978"/>
                <a:ext cx="581127" cy="581127"/>
              </a:xfrm>
              <a:prstGeom prst="ellipse">
                <a:avLst/>
              </a:prstGeom>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b</a:t>
                </a:r>
                <a:endParaRPr lang="en-US" sz="2400" dirty="0"/>
              </a:p>
            </p:txBody>
          </p:sp>
        </p:grpSp>
        <p:sp>
          <p:nvSpPr>
            <p:cNvPr id="12" name="TextBox 11">
              <a:extLst>
                <a:ext uri="{FF2B5EF4-FFF2-40B4-BE49-F238E27FC236}">
                  <a16:creationId xmlns="" xmlns:a16="http://schemas.microsoft.com/office/drawing/2014/main" id="{413D2185-C9E8-FF2C-75D3-918E087F2E32}"/>
                </a:ext>
              </a:extLst>
            </p:cNvPr>
            <p:cNvSpPr txBox="1"/>
            <p:nvPr/>
          </p:nvSpPr>
          <p:spPr>
            <a:xfrm>
              <a:off x="1513260" y="2881549"/>
              <a:ext cx="8129550" cy="461665"/>
            </a:xfrm>
            <a:prstGeom prst="rect">
              <a:avLst/>
            </a:prstGeom>
            <a:noFill/>
          </p:spPr>
          <p:txBody>
            <a:bodyPr wrap="square">
              <a:spAutoFit/>
            </a:bodyPr>
            <a:lstStyle/>
            <a:p>
              <a:r>
                <a:rPr lang="en-US" sz="2400" b="0" i="0" u="none" strike="noStrike" dirty="0" smtClean="0">
                  <a:solidFill>
                    <a:srgbClr val="000000"/>
                  </a:solidFill>
                  <a:effectLst/>
                  <a:latin typeface="Calibri" panose="020F0502020204030204" pitchFamily="34" charset="0"/>
                </a:rPr>
                <a:t>Finally pour into glasses and add 2 ice cubes into each glass. </a:t>
              </a:r>
              <a:endParaRPr lang="en-US" sz="2400" dirty="0"/>
            </a:p>
          </p:txBody>
        </p:sp>
      </p:grpSp>
      <p:grpSp>
        <p:nvGrpSpPr>
          <p:cNvPr id="15" name="Group 14">
            <a:extLst>
              <a:ext uri="{FF2B5EF4-FFF2-40B4-BE49-F238E27FC236}">
                <a16:creationId xmlns="" xmlns:a16="http://schemas.microsoft.com/office/drawing/2014/main" id="{0BF264DE-42B9-7B3E-4EF9-38F0CC6CCE70}"/>
              </a:ext>
            </a:extLst>
          </p:cNvPr>
          <p:cNvGrpSpPr/>
          <p:nvPr/>
        </p:nvGrpSpPr>
        <p:grpSpPr>
          <a:xfrm>
            <a:off x="0" y="4002090"/>
            <a:ext cx="9060699" cy="586980"/>
            <a:chOff x="713818" y="2834095"/>
            <a:chExt cx="9060699" cy="586980"/>
          </a:xfrm>
        </p:grpSpPr>
        <p:grpSp>
          <p:nvGrpSpPr>
            <p:cNvPr id="16" name="Group 26">
              <a:extLst>
                <a:ext uri="{FF2B5EF4-FFF2-40B4-BE49-F238E27FC236}">
                  <a16:creationId xmlns="" xmlns:a16="http://schemas.microsoft.com/office/drawing/2014/main" id="{0C002F76-FBC4-937A-02C6-714000AD3627}"/>
                </a:ext>
              </a:extLst>
            </p:cNvPr>
            <p:cNvGrpSpPr/>
            <p:nvPr/>
          </p:nvGrpSpPr>
          <p:grpSpPr>
            <a:xfrm>
              <a:off x="713818" y="2834095"/>
              <a:ext cx="9060699" cy="586980"/>
              <a:chOff x="4284878" y="2351978"/>
              <a:chExt cx="8985967" cy="586980"/>
            </a:xfrm>
          </p:grpSpPr>
          <p:sp>
            <p:nvSpPr>
              <p:cNvPr id="18" name="Hexagon 17">
                <a:extLst>
                  <a:ext uri="{FF2B5EF4-FFF2-40B4-BE49-F238E27FC236}">
                    <a16:creationId xmlns="" xmlns:a16="http://schemas.microsoft.com/office/drawing/2014/main" id="{64EE44DD-B9E8-48C2-665D-E9A245D823B5}"/>
                  </a:ext>
                </a:extLst>
              </p:cNvPr>
              <p:cNvSpPr/>
              <p:nvPr/>
            </p:nvSpPr>
            <p:spPr>
              <a:xfrm>
                <a:off x="4631517" y="2357832"/>
                <a:ext cx="8639328" cy="581126"/>
              </a:xfrm>
              <a:prstGeom prst="hexagon">
                <a:avLst>
                  <a:gd name="adj" fmla="val 47373"/>
                  <a:gd name="vf" fmla="val 115470"/>
                </a:avLst>
              </a:prstGeom>
              <a:solidFill>
                <a:schemeClr val="bg1"/>
              </a:solidFill>
              <a:ln>
                <a:solidFill>
                  <a:schemeClr val="accent6">
                    <a:lumMod val="75000"/>
                  </a:schemeClr>
                </a:solid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 xmlns:a16="http://schemas.microsoft.com/office/drawing/2014/main" id="{41767A20-8374-06BE-7FB1-78E264F950B3}"/>
                  </a:ext>
                </a:extLst>
              </p:cNvPr>
              <p:cNvSpPr>
                <a:spLocks noChangeAspect="1"/>
              </p:cNvSpPr>
              <p:nvPr/>
            </p:nvSpPr>
            <p:spPr>
              <a:xfrm rot="10800000" flipV="1">
                <a:off x="4284878" y="2351978"/>
                <a:ext cx="581127" cy="581127"/>
              </a:xfrm>
              <a:prstGeom prst="ellipse">
                <a:avLst/>
              </a:prstGeom>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a:t>
                </a:r>
                <a:endParaRPr lang="en-US" sz="2400" dirty="0"/>
              </a:p>
            </p:txBody>
          </p:sp>
        </p:grpSp>
        <p:sp>
          <p:nvSpPr>
            <p:cNvPr id="17" name="TextBox 16">
              <a:extLst>
                <a:ext uri="{FF2B5EF4-FFF2-40B4-BE49-F238E27FC236}">
                  <a16:creationId xmlns="" xmlns:a16="http://schemas.microsoft.com/office/drawing/2014/main" id="{413D2185-C9E8-FF2C-75D3-918E087F2E32}"/>
                </a:ext>
              </a:extLst>
            </p:cNvPr>
            <p:cNvSpPr txBox="1"/>
            <p:nvPr/>
          </p:nvSpPr>
          <p:spPr>
            <a:xfrm>
              <a:off x="1513260" y="2881549"/>
              <a:ext cx="8129550" cy="461665"/>
            </a:xfrm>
            <a:prstGeom prst="rect">
              <a:avLst/>
            </a:prstGeom>
            <a:noFill/>
          </p:spPr>
          <p:txBody>
            <a:bodyPr wrap="square">
              <a:spAutoFit/>
            </a:bodyPr>
            <a:lstStyle/>
            <a:p>
              <a:r>
                <a:rPr lang="en-US" sz="2400" b="0" i="0" u="none" strike="noStrike" dirty="0" smtClean="0">
                  <a:solidFill>
                    <a:srgbClr val="000000"/>
                  </a:solidFill>
                  <a:effectLst/>
                  <a:latin typeface="Calibri" panose="020F0502020204030204" pitchFamily="34" charset="0"/>
                </a:rPr>
                <a:t>Then, squeeze out their juice. To it add 4 glasses of water. </a:t>
              </a:r>
              <a:endParaRPr lang="en-US" sz="2400" dirty="0"/>
            </a:p>
          </p:txBody>
        </p:sp>
      </p:grpSp>
      <p:grpSp>
        <p:nvGrpSpPr>
          <p:cNvPr id="20" name="Group 19">
            <a:extLst>
              <a:ext uri="{FF2B5EF4-FFF2-40B4-BE49-F238E27FC236}">
                <a16:creationId xmlns="" xmlns:a16="http://schemas.microsoft.com/office/drawing/2014/main" id="{0BF264DE-42B9-7B3E-4EF9-38F0CC6CCE70}"/>
              </a:ext>
            </a:extLst>
          </p:cNvPr>
          <p:cNvGrpSpPr/>
          <p:nvPr/>
        </p:nvGrpSpPr>
        <p:grpSpPr>
          <a:xfrm>
            <a:off x="0" y="5238760"/>
            <a:ext cx="9060699" cy="586980"/>
            <a:chOff x="713818" y="2834095"/>
            <a:chExt cx="9060699" cy="586980"/>
          </a:xfrm>
        </p:grpSpPr>
        <p:grpSp>
          <p:nvGrpSpPr>
            <p:cNvPr id="21" name="Group 26">
              <a:extLst>
                <a:ext uri="{FF2B5EF4-FFF2-40B4-BE49-F238E27FC236}">
                  <a16:creationId xmlns="" xmlns:a16="http://schemas.microsoft.com/office/drawing/2014/main" id="{0C002F76-FBC4-937A-02C6-714000AD3627}"/>
                </a:ext>
              </a:extLst>
            </p:cNvPr>
            <p:cNvGrpSpPr/>
            <p:nvPr/>
          </p:nvGrpSpPr>
          <p:grpSpPr>
            <a:xfrm>
              <a:off x="713818" y="2834095"/>
              <a:ext cx="9060699" cy="586980"/>
              <a:chOff x="4284878" y="2351978"/>
              <a:chExt cx="8985967" cy="586980"/>
            </a:xfrm>
          </p:grpSpPr>
          <p:sp>
            <p:nvSpPr>
              <p:cNvPr id="23" name="Hexagon 22">
                <a:extLst>
                  <a:ext uri="{FF2B5EF4-FFF2-40B4-BE49-F238E27FC236}">
                    <a16:creationId xmlns="" xmlns:a16="http://schemas.microsoft.com/office/drawing/2014/main" id="{64EE44DD-B9E8-48C2-665D-E9A245D823B5}"/>
                  </a:ext>
                </a:extLst>
              </p:cNvPr>
              <p:cNvSpPr/>
              <p:nvPr/>
            </p:nvSpPr>
            <p:spPr>
              <a:xfrm>
                <a:off x="4631517" y="2357832"/>
                <a:ext cx="8639328" cy="581126"/>
              </a:xfrm>
              <a:prstGeom prst="hexagon">
                <a:avLst>
                  <a:gd name="adj" fmla="val 47373"/>
                  <a:gd name="vf" fmla="val 115470"/>
                </a:avLst>
              </a:prstGeom>
              <a:solidFill>
                <a:schemeClr val="bg1"/>
              </a:solidFill>
              <a:ln>
                <a:solidFill>
                  <a:srgbClr val="00B0F0"/>
                </a:solid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 xmlns:a16="http://schemas.microsoft.com/office/drawing/2014/main" id="{41767A20-8374-06BE-7FB1-78E264F950B3}"/>
                  </a:ext>
                </a:extLst>
              </p:cNvPr>
              <p:cNvSpPr>
                <a:spLocks noChangeAspect="1"/>
              </p:cNvSpPr>
              <p:nvPr/>
            </p:nvSpPr>
            <p:spPr>
              <a:xfrm rot="10800000" flipV="1">
                <a:off x="4284878" y="2351978"/>
                <a:ext cx="581127" cy="581127"/>
              </a:xfrm>
              <a:prstGeom prst="ellipse">
                <a:avLst/>
              </a:prstGeom>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d</a:t>
                </a:r>
                <a:endParaRPr lang="en-US" sz="2400" dirty="0"/>
              </a:p>
            </p:txBody>
          </p:sp>
        </p:grpSp>
        <p:sp>
          <p:nvSpPr>
            <p:cNvPr id="22" name="TextBox 21">
              <a:extLst>
                <a:ext uri="{FF2B5EF4-FFF2-40B4-BE49-F238E27FC236}">
                  <a16:creationId xmlns="" xmlns:a16="http://schemas.microsoft.com/office/drawing/2014/main" id="{413D2185-C9E8-FF2C-75D3-918E087F2E32}"/>
                </a:ext>
              </a:extLst>
            </p:cNvPr>
            <p:cNvSpPr txBox="1"/>
            <p:nvPr/>
          </p:nvSpPr>
          <p:spPr>
            <a:xfrm>
              <a:off x="1513260" y="2881549"/>
              <a:ext cx="8129550" cy="461665"/>
            </a:xfrm>
            <a:prstGeom prst="rect">
              <a:avLst/>
            </a:prstGeom>
            <a:noFill/>
          </p:spPr>
          <p:txBody>
            <a:bodyPr wrap="square">
              <a:spAutoFit/>
            </a:bodyPr>
            <a:lstStyle/>
            <a:p>
              <a:r>
                <a:rPr lang="en-US" sz="2400" b="0" i="0" u="none" strike="noStrike" dirty="0" smtClean="0">
                  <a:solidFill>
                    <a:srgbClr val="000000"/>
                  </a:solidFill>
                  <a:effectLst/>
                  <a:latin typeface="Calibri" panose="020F0502020204030204" pitchFamily="34" charset="0"/>
                </a:rPr>
                <a:t>First, take 4 lemons and wash them well. Cut them into halves. </a:t>
              </a:r>
              <a:endParaRPr lang="en-US" sz="2400" dirty="0"/>
            </a:p>
          </p:txBody>
        </p:sp>
      </p:grpSp>
      <p:sp>
        <p:nvSpPr>
          <p:cNvPr id="25" name="Oval 24">
            <a:extLst>
              <a:ext uri="{FF2B5EF4-FFF2-40B4-BE49-F238E27FC236}">
                <a16:creationId xmlns="" xmlns:a16="http://schemas.microsoft.com/office/drawing/2014/main" id="{41767A20-8374-06BE-7FB1-78E264F950B3}"/>
              </a:ext>
            </a:extLst>
          </p:cNvPr>
          <p:cNvSpPr>
            <a:spLocks noChangeAspect="1"/>
          </p:cNvSpPr>
          <p:nvPr/>
        </p:nvSpPr>
        <p:spPr>
          <a:xfrm rot="10800000" flipV="1">
            <a:off x="8073866" y="6053152"/>
            <a:ext cx="585960" cy="581127"/>
          </a:xfrm>
          <a:prstGeom prst="ellipse">
            <a:avLst/>
          </a:prstGeom>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a:t>
            </a:r>
            <a:endParaRPr lang="en-US" sz="2400" dirty="0"/>
          </a:p>
        </p:txBody>
      </p:sp>
      <p:sp>
        <p:nvSpPr>
          <p:cNvPr id="26" name="Oval 25">
            <a:extLst>
              <a:ext uri="{FF2B5EF4-FFF2-40B4-BE49-F238E27FC236}">
                <a16:creationId xmlns="" xmlns:a16="http://schemas.microsoft.com/office/drawing/2014/main" id="{41767A20-8374-06BE-7FB1-78E264F950B3}"/>
              </a:ext>
            </a:extLst>
          </p:cNvPr>
          <p:cNvSpPr>
            <a:spLocks noChangeAspect="1"/>
          </p:cNvSpPr>
          <p:nvPr/>
        </p:nvSpPr>
        <p:spPr>
          <a:xfrm rot="10800000" flipV="1">
            <a:off x="9762976" y="6053152"/>
            <a:ext cx="585960" cy="581127"/>
          </a:xfrm>
          <a:prstGeom prst="ellipse">
            <a:avLst/>
          </a:prstGeom>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b</a:t>
            </a:r>
            <a:endParaRPr lang="en-US" sz="2400" dirty="0"/>
          </a:p>
        </p:txBody>
      </p:sp>
      <p:sp>
        <p:nvSpPr>
          <p:cNvPr id="27" name="Oval 26">
            <a:extLst>
              <a:ext uri="{FF2B5EF4-FFF2-40B4-BE49-F238E27FC236}">
                <a16:creationId xmlns="" xmlns:a16="http://schemas.microsoft.com/office/drawing/2014/main" id="{41767A20-8374-06BE-7FB1-78E264F950B3}"/>
              </a:ext>
            </a:extLst>
          </p:cNvPr>
          <p:cNvSpPr>
            <a:spLocks noChangeAspect="1"/>
          </p:cNvSpPr>
          <p:nvPr/>
        </p:nvSpPr>
        <p:spPr>
          <a:xfrm rot="10800000" flipV="1">
            <a:off x="6384757" y="6053152"/>
            <a:ext cx="585960" cy="581127"/>
          </a:xfrm>
          <a:prstGeom prst="ellipse">
            <a:avLst/>
          </a:prstGeom>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a:t>
            </a:r>
            <a:endParaRPr lang="en-US" sz="2400" dirty="0"/>
          </a:p>
        </p:txBody>
      </p:sp>
      <p:sp>
        <p:nvSpPr>
          <p:cNvPr id="28" name="Oval 27">
            <a:extLst>
              <a:ext uri="{FF2B5EF4-FFF2-40B4-BE49-F238E27FC236}">
                <a16:creationId xmlns="" xmlns:a16="http://schemas.microsoft.com/office/drawing/2014/main" id="{41767A20-8374-06BE-7FB1-78E264F950B3}"/>
              </a:ext>
            </a:extLst>
          </p:cNvPr>
          <p:cNvSpPr>
            <a:spLocks noChangeAspect="1"/>
          </p:cNvSpPr>
          <p:nvPr/>
        </p:nvSpPr>
        <p:spPr>
          <a:xfrm rot="10800000" flipV="1">
            <a:off x="4695648" y="6053152"/>
            <a:ext cx="585960" cy="581127"/>
          </a:xfrm>
          <a:prstGeom prst="ellipse">
            <a:avLst/>
          </a:prstGeom>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d</a:t>
            </a:r>
            <a:endParaRPr lang="en-US" sz="2400" dirty="0"/>
          </a:p>
        </p:txBody>
      </p:sp>
      <p:sp>
        <p:nvSpPr>
          <p:cNvPr id="29" name="Right Arrow 28"/>
          <p:cNvSpPr/>
          <p:nvPr/>
        </p:nvSpPr>
        <p:spPr>
          <a:xfrm>
            <a:off x="5281608" y="6234128"/>
            <a:ext cx="978408" cy="288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7000880" y="6234128"/>
            <a:ext cx="978408" cy="288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8646624" y="6234128"/>
            <a:ext cx="978408" cy="288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6" name="Picture 2" descr="Free photos of Lemonade"/>
          <p:cNvPicPr>
            <a:picLocks noChangeAspect="1" noChangeArrowheads="1"/>
          </p:cNvPicPr>
          <p:nvPr/>
        </p:nvPicPr>
        <p:blipFill>
          <a:blip r:embed="rId3"/>
          <a:srcRect/>
          <a:stretch>
            <a:fillRect/>
          </a:stretch>
        </p:blipFill>
        <p:spPr bwMode="auto">
          <a:xfrm>
            <a:off x="9172592" y="1728795"/>
            <a:ext cx="2881161" cy="3871917"/>
          </a:xfrm>
          <a:prstGeom prst="rect">
            <a:avLst/>
          </a:prstGeom>
          <a:noFill/>
        </p:spPr>
      </p:pic>
      <p:sp>
        <p:nvSpPr>
          <p:cNvPr id="33" name="TextBox 32"/>
          <p:cNvSpPr txBox="1"/>
          <p:nvPr/>
        </p:nvSpPr>
        <p:spPr>
          <a:xfrm>
            <a:off x="2731455" y="6143640"/>
            <a:ext cx="1554785" cy="461665"/>
          </a:xfrm>
          <a:prstGeom prst="rect">
            <a:avLst/>
          </a:prstGeom>
          <a:solidFill>
            <a:schemeClr val="accent4">
              <a:lumMod val="40000"/>
              <a:lumOff val="60000"/>
            </a:schemeClr>
          </a:solidFill>
          <a:scene3d>
            <a:camera prst="orthographicFront"/>
            <a:lightRig rig="threePt" dir="t"/>
          </a:scene3d>
          <a:sp3d>
            <a:bevelT/>
          </a:sp3d>
        </p:spPr>
        <p:txBody>
          <a:bodyPr wrap="none" rtlCol="0">
            <a:spAutoFit/>
          </a:bodyPr>
          <a:lstStyle/>
          <a:p>
            <a:r>
              <a:rPr lang="en-IN" sz="2400" b="1" dirty="0" smtClean="0"/>
              <a:t>SEQUENCE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1000"/>
                                        <p:tgtEl>
                                          <p:spTgt spid="20"/>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6146"/>
                                        </p:tgtEl>
                                        <p:attrNameLst>
                                          <p:attrName>style.visibility</p:attrName>
                                        </p:attrNameLst>
                                      </p:cBhvr>
                                      <p:to>
                                        <p:strVal val="visible"/>
                                      </p:to>
                                    </p:set>
                                    <p:animEffect transition="in" filter="fade">
                                      <p:cBhvr>
                                        <p:cTn id="31" dur="1000"/>
                                        <p:tgtEl>
                                          <p:spTgt spid="614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left)">
                                      <p:cBhvr>
                                        <p:cTn id="36" dur="1000"/>
                                        <p:tgtEl>
                                          <p:spTgt spid="33"/>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1000"/>
                                        <p:tgtEl>
                                          <p:spTgt spid="28"/>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wipe(left)">
                                      <p:cBhvr>
                                        <p:cTn id="44" dur="1000"/>
                                        <p:tgtEl>
                                          <p:spTgt spid="29"/>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1000"/>
                                        <p:tgtEl>
                                          <p:spTgt spid="27"/>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left)">
                                      <p:cBhvr>
                                        <p:cTn id="52" dur="1000"/>
                                        <p:tgtEl>
                                          <p:spTgt spid="30"/>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left)">
                                      <p:cBhvr>
                                        <p:cTn id="56" dur="1000"/>
                                        <p:tgtEl>
                                          <p:spTgt spid="25"/>
                                        </p:tgtEl>
                                      </p:cBhvr>
                                    </p:animEffect>
                                  </p:childTnLst>
                                </p:cTn>
                              </p:par>
                            </p:childTnLst>
                          </p:cTn>
                        </p:par>
                        <p:par>
                          <p:cTn id="57" fill="hold">
                            <p:stCondLst>
                              <p:cond delay="6000"/>
                            </p:stCondLst>
                            <p:childTnLst>
                              <p:par>
                                <p:cTn id="58" presetID="22" presetClass="entr" presetSubtype="8"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left)">
                                      <p:cBhvr>
                                        <p:cTn id="60" dur="1000"/>
                                        <p:tgtEl>
                                          <p:spTgt spid="31"/>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animBg="1"/>
      <p:bldP spid="26" grpId="0" animBg="1"/>
      <p:bldP spid="27" grpId="0" animBg="1"/>
      <p:bldP spid="28" grpId="0" animBg="1"/>
      <p:bldP spid="29" grpId="0" animBg="1"/>
      <p:bldP spid="30" grpId="0" animBg="1"/>
      <p:bldP spid="31"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08" y="150816"/>
            <a:ext cx="10152000" cy="654032"/>
          </a:xfrm>
          <a:gradFill flip="none" rotWithShape="1">
            <a:gsLst>
              <a:gs pos="0">
                <a:srgbClr val="FF37FF">
                  <a:tint val="66000"/>
                  <a:satMod val="160000"/>
                </a:srgbClr>
              </a:gs>
              <a:gs pos="50000">
                <a:srgbClr val="FF37FF">
                  <a:tint val="44500"/>
                  <a:satMod val="160000"/>
                </a:srgbClr>
              </a:gs>
              <a:gs pos="100000">
                <a:srgbClr val="FF37FF">
                  <a:tint val="23500"/>
                  <a:satMod val="160000"/>
                </a:srgbClr>
              </a:gs>
            </a:gsLst>
            <a:lin ang="10800000" scaled="1"/>
            <a:tileRect/>
          </a:gradFill>
          <a:scene3d>
            <a:camera prst="orthographicFront"/>
            <a:lightRig rig="threePt" dir="t"/>
          </a:scene3d>
          <a:sp3d>
            <a:bevelT/>
          </a:sp3d>
        </p:spPr>
        <p:txBody>
          <a:bodyPr>
            <a:noAutofit/>
          </a:bodyPr>
          <a:lstStyle/>
          <a:p>
            <a:pPr algn="l"/>
            <a:r>
              <a:rPr lang="en-IN" dirty="0" smtClean="0"/>
              <a:t>4. Identify the </a:t>
            </a:r>
            <a:r>
              <a:rPr lang="en-IN" dirty="0" smtClean="0"/>
              <a:t>adverbs and </a:t>
            </a:r>
            <a:r>
              <a:rPr lang="en-IN" dirty="0" smtClean="0"/>
              <a:t>use them in the sentences</a:t>
            </a:r>
            <a:endParaRPr lang="en-IN" dirty="0"/>
          </a:p>
        </p:txBody>
      </p:sp>
      <p:grpSp>
        <p:nvGrpSpPr>
          <p:cNvPr id="15" name="Group 14"/>
          <p:cNvGrpSpPr/>
          <p:nvPr/>
        </p:nvGrpSpPr>
        <p:grpSpPr>
          <a:xfrm>
            <a:off x="1684968" y="1081192"/>
            <a:ext cx="8784000" cy="900000"/>
            <a:chOff x="621992" y="1347776"/>
            <a:chExt cx="8822064" cy="1085856"/>
          </a:xfrm>
        </p:grpSpPr>
        <p:sp>
          <p:nvSpPr>
            <p:cNvPr id="5" name="Rectangle 4"/>
            <p:cNvSpPr/>
            <p:nvPr/>
          </p:nvSpPr>
          <p:spPr>
            <a:xfrm>
              <a:off x="621992" y="1347776"/>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cute</a:t>
              </a:r>
              <a:endParaRPr lang="en-US" sz="2400" dirty="0">
                <a:solidFill>
                  <a:schemeClr val="tx1"/>
                </a:solidFill>
              </a:endParaRPr>
            </a:p>
          </p:txBody>
        </p:sp>
        <p:sp>
          <p:nvSpPr>
            <p:cNvPr id="6" name="Rectangle 5"/>
            <p:cNvSpPr/>
            <p:nvPr/>
          </p:nvSpPr>
          <p:spPr>
            <a:xfrm>
              <a:off x="2385992" y="1347776"/>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big</a:t>
              </a:r>
              <a:endParaRPr lang="en-US" sz="2400" dirty="0">
                <a:solidFill>
                  <a:schemeClr val="tx1"/>
                </a:solidFill>
              </a:endParaRPr>
            </a:p>
          </p:txBody>
        </p:sp>
        <p:sp>
          <p:nvSpPr>
            <p:cNvPr id="7" name="Rectangle 6"/>
            <p:cNvSpPr/>
            <p:nvPr/>
          </p:nvSpPr>
          <p:spPr>
            <a:xfrm>
              <a:off x="4151024" y="1347776"/>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softly</a:t>
              </a:r>
              <a:endParaRPr lang="en-US" sz="2400" dirty="0">
                <a:solidFill>
                  <a:schemeClr val="tx1"/>
                </a:solidFill>
              </a:endParaRPr>
            </a:p>
          </p:txBody>
        </p:sp>
        <p:sp>
          <p:nvSpPr>
            <p:cNvPr id="8" name="Rectangle 7"/>
            <p:cNvSpPr/>
            <p:nvPr/>
          </p:nvSpPr>
          <p:spPr>
            <a:xfrm>
              <a:off x="5915024" y="1347776"/>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neatly</a:t>
              </a:r>
              <a:endParaRPr lang="en-US" sz="2400" dirty="0">
                <a:solidFill>
                  <a:schemeClr val="tx1"/>
                </a:solidFill>
              </a:endParaRPr>
            </a:p>
          </p:txBody>
        </p:sp>
        <p:sp>
          <p:nvSpPr>
            <p:cNvPr id="9" name="Rectangle 8"/>
            <p:cNvSpPr/>
            <p:nvPr/>
          </p:nvSpPr>
          <p:spPr>
            <a:xfrm>
              <a:off x="621992" y="1890704"/>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nice</a:t>
              </a:r>
              <a:endParaRPr lang="en-US" sz="2400" dirty="0">
                <a:solidFill>
                  <a:schemeClr val="tx1"/>
                </a:solidFill>
              </a:endParaRPr>
            </a:p>
          </p:txBody>
        </p:sp>
        <p:sp>
          <p:nvSpPr>
            <p:cNvPr id="10" name="Rectangle 9"/>
            <p:cNvSpPr/>
            <p:nvPr/>
          </p:nvSpPr>
          <p:spPr>
            <a:xfrm>
              <a:off x="2385992" y="1890704"/>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politely</a:t>
              </a:r>
              <a:endParaRPr lang="en-US" sz="2400" dirty="0">
                <a:solidFill>
                  <a:schemeClr val="tx1"/>
                </a:solidFill>
              </a:endParaRPr>
            </a:p>
          </p:txBody>
        </p:sp>
        <p:sp>
          <p:nvSpPr>
            <p:cNvPr id="11" name="Rectangle 10"/>
            <p:cNvSpPr/>
            <p:nvPr/>
          </p:nvSpPr>
          <p:spPr>
            <a:xfrm>
              <a:off x="4151024" y="1890704"/>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jump</a:t>
              </a:r>
              <a:endParaRPr lang="en-US" sz="2400" dirty="0">
                <a:solidFill>
                  <a:schemeClr val="tx1"/>
                </a:solidFill>
              </a:endParaRPr>
            </a:p>
          </p:txBody>
        </p:sp>
        <p:sp>
          <p:nvSpPr>
            <p:cNvPr id="12" name="Rectangle 11"/>
            <p:cNvSpPr/>
            <p:nvPr/>
          </p:nvSpPr>
          <p:spPr>
            <a:xfrm>
              <a:off x="5915024" y="1890704"/>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slowly</a:t>
              </a:r>
              <a:endParaRPr lang="en-US" sz="2400" dirty="0">
                <a:solidFill>
                  <a:schemeClr val="tx1"/>
                </a:solidFill>
              </a:endParaRPr>
            </a:p>
          </p:txBody>
        </p:sp>
        <p:sp>
          <p:nvSpPr>
            <p:cNvPr id="13" name="Rectangle 12"/>
            <p:cNvSpPr/>
            <p:nvPr/>
          </p:nvSpPr>
          <p:spPr>
            <a:xfrm>
              <a:off x="7680056" y="1347776"/>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fat</a:t>
              </a:r>
              <a:endParaRPr lang="en-US" sz="2400" dirty="0">
                <a:solidFill>
                  <a:schemeClr val="tx1"/>
                </a:solidFill>
              </a:endParaRPr>
            </a:p>
          </p:txBody>
        </p:sp>
        <p:sp>
          <p:nvSpPr>
            <p:cNvPr id="14" name="Rectangle 13"/>
            <p:cNvSpPr/>
            <p:nvPr/>
          </p:nvSpPr>
          <p:spPr>
            <a:xfrm>
              <a:off x="7680056" y="1890704"/>
              <a:ext cx="1764000" cy="542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beautifully</a:t>
              </a:r>
              <a:endParaRPr lang="en-US" sz="2400" dirty="0">
                <a:solidFill>
                  <a:schemeClr val="tx1"/>
                </a:solidFill>
              </a:endParaRPr>
            </a:p>
          </p:txBody>
        </p:sp>
      </p:grpSp>
      <p:grpSp>
        <p:nvGrpSpPr>
          <p:cNvPr id="25" name="Group 24"/>
          <p:cNvGrpSpPr/>
          <p:nvPr/>
        </p:nvGrpSpPr>
        <p:grpSpPr>
          <a:xfrm>
            <a:off x="1119160" y="3160139"/>
            <a:ext cx="1368000" cy="720000"/>
            <a:chOff x="1617206" y="2434883"/>
            <a:chExt cx="2622418" cy="1509885"/>
          </a:xfrm>
        </p:grpSpPr>
        <p:grpSp>
          <p:nvGrpSpPr>
            <p:cNvPr id="26" name="Group 25"/>
            <p:cNvGrpSpPr/>
            <p:nvPr/>
          </p:nvGrpSpPr>
          <p:grpSpPr>
            <a:xfrm>
              <a:off x="2791423" y="2994799"/>
              <a:ext cx="1448201" cy="360040"/>
              <a:chOff x="4870463" y="4238962"/>
              <a:chExt cx="1448201" cy="360040"/>
            </a:xfrm>
          </p:grpSpPr>
          <p:sp>
            <p:nvSpPr>
              <p:cNvPr id="30" name="Minus 29"/>
              <p:cNvSpPr/>
              <p:nvPr/>
            </p:nvSpPr>
            <p:spPr>
              <a:xfrm>
                <a:off x="4870463" y="4329543"/>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31" name="Group 30"/>
              <p:cNvGrpSpPr/>
              <p:nvPr/>
            </p:nvGrpSpPr>
            <p:grpSpPr>
              <a:xfrm>
                <a:off x="5958624" y="4238962"/>
                <a:ext cx="360040" cy="360040"/>
                <a:chOff x="6051476" y="3306320"/>
                <a:chExt cx="360040" cy="360040"/>
              </a:xfrm>
            </p:grpSpPr>
            <p:sp>
              <p:nvSpPr>
                <p:cNvPr id="32" name="Oval 31">
                  <a:extLst>
                    <a:ext uri="{FF2B5EF4-FFF2-40B4-BE49-F238E27FC236}">
                      <a16:creationId xmlns:a16="http://schemas.microsoft.com/office/drawing/2014/main" xmlns="" id="{3F105D29-5277-40B7-97B2-4D6F9C44D18B}"/>
                    </a:ext>
                  </a:extLst>
                </p:cNvPr>
                <p:cNvSpPr/>
                <p:nvPr/>
              </p:nvSpPr>
              <p:spPr>
                <a:xfrm>
                  <a:off x="6051476" y="3306320"/>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3" name="Oval 32"/>
                <p:cNvSpPr/>
                <p:nvPr/>
              </p:nvSpPr>
              <p:spPr>
                <a:xfrm>
                  <a:off x="6139624" y="3388950"/>
                  <a:ext cx="181088" cy="178878"/>
                </a:xfrm>
                <a:prstGeom prst="ellipse">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grpSp>
          <p:nvGrpSpPr>
            <p:cNvPr id="27" name="Group 26"/>
            <p:cNvGrpSpPr/>
            <p:nvPr/>
          </p:nvGrpSpPr>
          <p:grpSpPr>
            <a:xfrm>
              <a:off x="1617206" y="2434883"/>
              <a:ext cx="1368153" cy="1509885"/>
              <a:chOff x="4139951" y="1919117"/>
              <a:chExt cx="1780007" cy="1800200"/>
            </a:xfrm>
          </p:grpSpPr>
          <p:sp>
            <p:nvSpPr>
              <p:cNvPr id="28" name="Hexagon 27"/>
              <p:cNvSpPr/>
              <p:nvPr/>
            </p:nvSpPr>
            <p:spPr>
              <a:xfrm rot="5400000">
                <a:off x="4129855" y="1929213"/>
                <a:ext cx="1800200" cy="1780007"/>
              </a:xfrm>
              <a:prstGeom prst="hex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Hexagon 28"/>
              <p:cNvSpPr/>
              <p:nvPr/>
            </p:nvSpPr>
            <p:spPr>
              <a:xfrm rot="5400000">
                <a:off x="4420171" y="2207148"/>
                <a:ext cx="1219568" cy="1224136"/>
              </a:xfrm>
              <a:prstGeom prst="hexagon">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400" dirty="0" smtClean="0">
                    <a:solidFill>
                      <a:schemeClr val="tx1"/>
                    </a:solidFill>
                  </a:rPr>
                  <a:t>2</a:t>
                </a:r>
                <a:endParaRPr lang="en-IN" sz="2400" dirty="0">
                  <a:solidFill>
                    <a:schemeClr val="tx1"/>
                  </a:solidFill>
                </a:endParaRPr>
              </a:p>
            </p:txBody>
          </p:sp>
        </p:grpSp>
      </p:grpSp>
      <p:grpSp>
        <p:nvGrpSpPr>
          <p:cNvPr id="34" name="Group 33"/>
          <p:cNvGrpSpPr/>
          <p:nvPr/>
        </p:nvGrpSpPr>
        <p:grpSpPr>
          <a:xfrm>
            <a:off x="1119160" y="4244694"/>
            <a:ext cx="1368000" cy="720000"/>
            <a:chOff x="1617206" y="3708140"/>
            <a:chExt cx="2648389" cy="1509885"/>
          </a:xfrm>
        </p:grpSpPr>
        <p:grpSp>
          <p:nvGrpSpPr>
            <p:cNvPr id="35" name="Group 34"/>
            <p:cNvGrpSpPr/>
            <p:nvPr/>
          </p:nvGrpSpPr>
          <p:grpSpPr>
            <a:xfrm>
              <a:off x="2817394" y="4283165"/>
              <a:ext cx="1448201" cy="360040"/>
              <a:chOff x="4870463" y="4199207"/>
              <a:chExt cx="1448201" cy="360040"/>
            </a:xfrm>
          </p:grpSpPr>
          <p:sp>
            <p:nvSpPr>
              <p:cNvPr id="39" name="Minus 38"/>
              <p:cNvSpPr/>
              <p:nvPr/>
            </p:nvSpPr>
            <p:spPr>
              <a:xfrm>
                <a:off x="4870463" y="4289788"/>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0" name="Group 39"/>
              <p:cNvGrpSpPr/>
              <p:nvPr/>
            </p:nvGrpSpPr>
            <p:grpSpPr>
              <a:xfrm>
                <a:off x="5958624" y="4199207"/>
                <a:ext cx="360040" cy="360040"/>
                <a:chOff x="6051476" y="3266565"/>
                <a:chExt cx="360040" cy="360040"/>
              </a:xfrm>
            </p:grpSpPr>
            <p:sp>
              <p:nvSpPr>
                <p:cNvPr id="41" name="Oval 40">
                  <a:extLst>
                    <a:ext uri="{FF2B5EF4-FFF2-40B4-BE49-F238E27FC236}">
                      <a16:creationId xmlns:a16="http://schemas.microsoft.com/office/drawing/2014/main" xmlns="" id="{3F105D29-5277-40B7-97B2-4D6F9C44D18B}"/>
                    </a:ext>
                  </a:extLst>
                </p:cNvPr>
                <p:cNvSpPr/>
                <p:nvPr/>
              </p:nvSpPr>
              <p:spPr>
                <a:xfrm>
                  <a:off x="6051476" y="3266565"/>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Oval 41"/>
                <p:cNvSpPr/>
                <p:nvPr/>
              </p:nvSpPr>
              <p:spPr>
                <a:xfrm>
                  <a:off x="6147575" y="3365097"/>
                  <a:ext cx="181088" cy="178878"/>
                </a:xfrm>
                <a:prstGeom prst="ellipse">
                  <a:avLst/>
                </a:prstGeom>
                <a:solidFill>
                  <a:srgbClr val="00206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grpSp>
          <p:nvGrpSpPr>
            <p:cNvPr id="36" name="Group 35"/>
            <p:cNvGrpSpPr/>
            <p:nvPr/>
          </p:nvGrpSpPr>
          <p:grpSpPr>
            <a:xfrm>
              <a:off x="1617206" y="3708140"/>
              <a:ext cx="1368153" cy="1509885"/>
              <a:chOff x="4139951" y="1919117"/>
              <a:chExt cx="1780007" cy="1800200"/>
            </a:xfrm>
          </p:grpSpPr>
          <p:sp>
            <p:nvSpPr>
              <p:cNvPr id="37" name="Hexagon 36"/>
              <p:cNvSpPr/>
              <p:nvPr/>
            </p:nvSpPr>
            <p:spPr>
              <a:xfrm rot="5400000">
                <a:off x="4129855" y="1929213"/>
                <a:ext cx="1800200" cy="1780007"/>
              </a:xfrm>
              <a:prstGeom prst="hexag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400" dirty="0" smtClean="0">
                    <a:solidFill>
                      <a:schemeClr val="tx1"/>
                    </a:solidFill>
                  </a:rPr>
                  <a:t>3</a:t>
                </a:r>
                <a:endParaRPr lang="en-IN" sz="2400" dirty="0">
                  <a:solidFill>
                    <a:schemeClr val="tx1"/>
                  </a:solidFill>
                </a:endParaRPr>
              </a:p>
            </p:txBody>
          </p:sp>
          <p:sp>
            <p:nvSpPr>
              <p:cNvPr id="38" name="Hexagon 37"/>
              <p:cNvSpPr/>
              <p:nvPr/>
            </p:nvSpPr>
            <p:spPr>
              <a:xfrm rot="5400000">
                <a:off x="4420172" y="2207149"/>
                <a:ext cx="1219568" cy="1224136"/>
              </a:xfrm>
              <a:prstGeom prst="hexagon">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400" dirty="0" smtClean="0">
                    <a:solidFill>
                      <a:schemeClr val="tx1"/>
                    </a:solidFill>
                  </a:rPr>
                  <a:t>3</a:t>
                </a:r>
                <a:endParaRPr lang="en-IN" sz="2400" dirty="0">
                  <a:solidFill>
                    <a:schemeClr val="tx1"/>
                  </a:solidFill>
                </a:endParaRPr>
              </a:p>
            </p:txBody>
          </p:sp>
        </p:grpSp>
      </p:grpSp>
      <p:grpSp>
        <p:nvGrpSpPr>
          <p:cNvPr id="43" name="Group 42"/>
          <p:cNvGrpSpPr/>
          <p:nvPr/>
        </p:nvGrpSpPr>
        <p:grpSpPr>
          <a:xfrm>
            <a:off x="1119160" y="2075584"/>
            <a:ext cx="1368000" cy="720000"/>
            <a:chOff x="1617206" y="2434883"/>
            <a:chExt cx="2622418" cy="1509885"/>
          </a:xfrm>
        </p:grpSpPr>
        <p:grpSp>
          <p:nvGrpSpPr>
            <p:cNvPr id="44" name="Group 43"/>
            <p:cNvGrpSpPr/>
            <p:nvPr/>
          </p:nvGrpSpPr>
          <p:grpSpPr>
            <a:xfrm>
              <a:off x="2791423" y="2994799"/>
              <a:ext cx="1448201" cy="360040"/>
              <a:chOff x="4870463" y="4238962"/>
              <a:chExt cx="1448201" cy="360040"/>
            </a:xfrm>
          </p:grpSpPr>
          <p:sp>
            <p:nvSpPr>
              <p:cNvPr id="48" name="Minus 47"/>
              <p:cNvSpPr/>
              <p:nvPr/>
            </p:nvSpPr>
            <p:spPr>
              <a:xfrm>
                <a:off x="4870463" y="4329543"/>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9" name="Group 48"/>
              <p:cNvGrpSpPr/>
              <p:nvPr/>
            </p:nvGrpSpPr>
            <p:grpSpPr>
              <a:xfrm>
                <a:off x="5958624" y="4238962"/>
                <a:ext cx="360040" cy="360040"/>
                <a:chOff x="6051476" y="3306320"/>
                <a:chExt cx="360040" cy="360040"/>
              </a:xfrm>
            </p:grpSpPr>
            <p:sp>
              <p:nvSpPr>
                <p:cNvPr id="50" name="Oval 49">
                  <a:extLst>
                    <a:ext uri="{FF2B5EF4-FFF2-40B4-BE49-F238E27FC236}">
                      <a16:creationId xmlns:a16="http://schemas.microsoft.com/office/drawing/2014/main" xmlns="" id="{3F105D29-5277-40B7-97B2-4D6F9C44D18B}"/>
                    </a:ext>
                  </a:extLst>
                </p:cNvPr>
                <p:cNvSpPr/>
                <p:nvPr/>
              </p:nvSpPr>
              <p:spPr>
                <a:xfrm>
                  <a:off x="6051476" y="3306320"/>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1" name="Oval 50"/>
                <p:cNvSpPr/>
                <p:nvPr/>
              </p:nvSpPr>
              <p:spPr>
                <a:xfrm>
                  <a:off x="6139624" y="3388950"/>
                  <a:ext cx="181088" cy="178878"/>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grpSp>
          <p:nvGrpSpPr>
            <p:cNvPr id="45" name="Group 44"/>
            <p:cNvGrpSpPr/>
            <p:nvPr/>
          </p:nvGrpSpPr>
          <p:grpSpPr>
            <a:xfrm>
              <a:off x="1617206" y="2434883"/>
              <a:ext cx="1368153" cy="1509885"/>
              <a:chOff x="4139951" y="1919117"/>
              <a:chExt cx="1780007" cy="1800200"/>
            </a:xfrm>
          </p:grpSpPr>
          <p:sp>
            <p:nvSpPr>
              <p:cNvPr id="46" name="Hexagon 45"/>
              <p:cNvSpPr/>
              <p:nvPr/>
            </p:nvSpPr>
            <p:spPr>
              <a:xfrm rot="5400000">
                <a:off x="4129855" y="1929213"/>
                <a:ext cx="1800200" cy="1780007"/>
              </a:xfrm>
              <a:prstGeom prst="hexagon">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Hexagon 46"/>
              <p:cNvSpPr/>
              <p:nvPr/>
            </p:nvSpPr>
            <p:spPr>
              <a:xfrm rot="5400000">
                <a:off x="4420171" y="2207148"/>
                <a:ext cx="1219568" cy="1224136"/>
              </a:xfrm>
              <a:prstGeom prst="hexagon">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400" dirty="0" smtClean="0">
                    <a:solidFill>
                      <a:schemeClr val="tx1"/>
                    </a:solidFill>
                  </a:rPr>
                  <a:t>1</a:t>
                </a:r>
                <a:endParaRPr lang="en-IN" sz="2400" dirty="0">
                  <a:solidFill>
                    <a:schemeClr val="tx1"/>
                  </a:solidFill>
                </a:endParaRPr>
              </a:p>
            </p:txBody>
          </p:sp>
        </p:grpSp>
      </p:grpSp>
      <p:grpSp>
        <p:nvGrpSpPr>
          <p:cNvPr id="52" name="Group 51"/>
          <p:cNvGrpSpPr/>
          <p:nvPr/>
        </p:nvGrpSpPr>
        <p:grpSpPr>
          <a:xfrm>
            <a:off x="1119160" y="5329248"/>
            <a:ext cx="1368000" cy="720000"/>
            <a:chOff x="1617206" y="3708140"/>
            <a:chExt cx="2648389" cy="1509885"/>
          </a:xfrm>
        </p:grpSpPr>
        <p:grpSp>
          <p:nvGrpSpPr>
            <p:cNvPr id="53" name="Group 52"/>
            <p:cNvGrpSpPr/>
            <p:nvPr/>
          </p:nvGrpSpPr>
          <p:grpSpPr>
            <a:xfrm>
              <a:off x="2817394" y="4283165"/>
              <a:ext cx="1448201" cy="360040"/>
              <a:chOff x="4870463" y="4199207"/>
              <a:chExt cx="1448201" cy="360040"/>
            </a:xfrm>
          </p:grpSpPr>
          <p:sp>
            <p:nvSpPr>
              <p:cNvPr id="57" name="Minus 56"/>
              <p:cNvSpPr/>
              <p:nvPr/>
            </p:nvSpPr>
            <p:spPr>
              <a:xfrm>
                <a:off x="4870463" y="4289788"/>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58" name="Group 57"/>
              <p:cNvGrpSpPr/>
              <p:nvPr/>
            </p:nvGrpSpPr>
            <p:grpSpPr>
              <a:xfrm>
                <a:off x="5958624" y="4199207"/>
                <a:ext cx="360040" cy="360040"/>
                <a:chOff x="6051476" y="3266565"/>
                <a:chExt cx="360040" cy="360040"/>
              </a:xfrm>
            </p:grpSpPr>
            <p:sp>
              <p:nvSpPr>
                <p:cNvPr id="59" name="Oval 58">
                  <a:extLst>
                    <a:ext uri="{FF2B5EF4-FFF2-40B4-BE49-F238E27FC236}">
                      <a16:creationId xmlns:a16="http://schemas.microsoft.com/office/drawing/2014/main" xmlns="" id="{3F105D29-5277-40B7-97B2-4D6F9C44D18B}"/>
                    </a:ext>
                  </a:extLst>
                </p:cNvPr>
                <p:cNvSpPr/>
                <p:nvPr/>
              </p:nvSpPr>
              <p:spPr>
                <a:xfrm>
                  <a:off x="6051476" y="3266565"/>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0" name="Oval 59"/>
                <p:cNvSpPr/>
                <p:nvPr/>
              </p:nvSpPr>
              <p:spPr>
                <a:xfrm>
                  <a:off x="6147575" y="3365097"/>
                  <a:ext cx="181088" cy="178878"/>
                </a:xfrm>
                <a:prstGeom prst="ellipse">
                  <a:avLst/>
                </a:prstGeom>
                <a:solidFill>
                  <a:srgbClr val="296F8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grpSp>
          <p:nvGrpSpPr>
            <p:cNvPr id="54" name="Group 53"/>
            <p:cNvGrpSpPr/>
            <p:nvPr/>
          </p:nvGrpSpPr>
          <p:grpSpPr>
            <a:xfrm>
              <a:off x="1617206" y="3708140"/>
              <a:ext cx="1368153" cy="1509885"/>
              <a:chOff x="4139951" y="1919117"/>
              <a:chExt cx="1780007" cy="1800200"/>
            </a:xfrm>
          </p:grpSpPr>
          <p:sp>
            <p:nvSpPr>
              <p:cNvPr id="55" name="Hexagon 54"/>
              <p:cNvSpPr/>
              <p:nvPr/>
            </p:nvSpPr>
            <p:spPr>
              <a:xfrm rot="5400000">
                <a:off x="4129855" y="1929213"/>
                <a:ext cx="1800200" cy="1780007"/>
              </a:xfrm>
              <a:prstGeom prst="hexagon">
                <a:avLst/>
              </a:prstGeom>
              <a:solidFill>
                <a:srgbClr val="296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6" name="Hexagon 55"/>
              <p:cNvSpPr/>
              <p:nvPr/>
            </p:nvSpPr>
            <p:spPr>
              <a:xfrm rot="5400000">
                <a:off x="4420171" y="2207148"/>
                <a:ext cx="1219568" cy="1224136"/>
              </a:xfrm>
              <a:prstGeom prst="hexagon">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400" dirty="0" smtClean="0">
                    <a:solidFill>
                      <a:schemeClr val="tx1"/>
                    </a:solidFill>
                  </a:rPr>
                  <a:t>4</a:t>
                </a:r>
                <a:endParaRPr lang="en-IN" sz="2400" dirty="0">
                  <a:solidFill>
                    <a:schemeClr val="tx1"/>
                  </a:solidFill>
                </a:endParaRPr>
              </a:p>
            </p:txBody>
          </p:sp>
        </p:grpSp>
      </p:grpSp>
      <p:sp>
        <p:nvSpPr>
          <p:cNvPr id="70" name="Rectangle 69"/>
          <p:cNvSpPr/>
          <p:nvPr/>
        </p:nvSpPr>
        <p:spPr>
          <a:xfrm>
            <a:off x="2566968" y="2162167"/>
            <a:ext cx="5570051" cy="830997"/>
          </a:xfrm>
          <a:prstGeom prst="rect">
            <a:avLst/>
          </a:prstGeom>
        </p:spPr>
        <p:txBody>
          <a:bodyPr wrap="none">
            <a:spAutoFit/>
          </a:bodyPr>
          <a:lstStyle/>
          <a:p>
            <a:r>
              <a:rPr lang="en-US" sz="2400" dirty="0" smtClean="0">
                <a:solidFill>
                  <a:srgbClr val="000000"/>
                </a:solidFill>
                <a:latin typeface="Calibri" pitchFamily="34" charset="0"/>
                <a:cs typeface="Calibri" pitchFamily="34" charset="0"/>
              </a:rPr>
              <a:t>My father dressed up _____ for the parent </a:t>
            </a:r>
          </a:p>
          <a:p>
            <a:r>
              <a:rPr lang="en-US" sz="2400" dirty="0" smtClean="0">
                <a:solidFill>
                  <a:srgbClr val="000000"/>
                </a:solidFill>
                <a:latin typeface="Calibri" pitchFamily="34" charset="0"/>
                <a:cs typeface="Calibri" pitchFamily="34" charset="0"/>
              </a:rPr>
              <a:t>teacher meeting</a:t>
            </a:r>
            <a:endParaRPr lang="en-US" sz="2400" dirty="0"/>
          </a:p>
        </p:txBody>
      </p:sp>
      <p:sp>
        <p:nvSpPr>
          <p:cNvPr id="73" name="Rectangle 72"/>
          <p:cNvSpPr/>
          <p:nvPr/>
        </p:nvSpPr>
        <p:spPr>
          <a:xfrm>
            <a:off x="2566968" y="3140931"/>
            <a:ext cx="6102696" cy="830997"/>
          </a:xfrm>
          <a:prstGeom prst="rect">
            <a:avLst/>
          </a:prstGeom>
        </p:spPr>
        <p:txBody>
          <a:bodyPr wrap="none">
            <a:spAutoFit/>
          </a:bodyPr>
          <a:lstStyle/>
          <a:p>
            <a:r>
              <a:rPr lang="en-US" sz="2400" dirty="0" smtClean="0">
                <a:latin typeface="Calibri" pitchFamily="34" charset="0"/>
                <a:cs typeface="Calibri" pitchFamily="34" charset="0"/>
              </a:rPr>
              <a:t>Anita and  </a:t>
            </a:r>
            <a:r>
              <a:rPr lang="en-US" sz="2400" dirty="0" err="1" smtClean="0">
                <a:latin typeface="Calibri" pitchFamily="34" charset="0"/>
                <a:cs typeface="Calibri" pitchFamily="34" charset="0"/>
              </a:rPr>
              <a:t>Anju</a:t>
            </a:r>
            <a:r>
              <a:rPr lang="en-US" sz="2400" dirty="0" smtClean="0">
                <a:latin typeface="Calibri" pitchFamily="34" charset="0"/>
                <a:cs typeface="Calibri" pitchFamily="34" charset="0"/>
              </a:rPr>
              <a:t> speak _____ in class so that the</a:t>
            </a:r>
          </a:p>
          <a:p>
            <a:r>
              <a:rPr lang="en-US" sz="2400" dirty="0" smtClean="0">
                <a:latin typeface="Calibri" pitchFamily="34" charset="0"/>
                <a:cs typeface="Calibri" pitchFamily="34" charset="0"/>
              </a:rPr>
              <a:t> teacher cannot hear them.</a:t>
            </a:r>
            <a:endParaRPr lang="en-US" sz="2400" dirty="0"/>
          </a:p>
        </p:txBody>
      </p:sp>
      <p:sp>
        <p:nvSpPr>
          <p:cNvPr id="74" name="Rectangle 73"/>
          <p:cNvSpPr/>
          <p:nvPr/>
        </p:nvSpPr>
        <p:spPr>
          <a:xfrm>
            <a:off x="2566968" y="4333880"/>
            <a:ext cx="5658985" cy="830997"/>
          </a:xfrm>
          <a:prstGeom prst="rect">
            <a:avLst/>
          </a:prstGeom>
        </p:spPr>
        <p:txBody>
          <a:bodyPr wrap="none">
            <a:spAutoFit/>
          </a:bodyPr>
          <a:lstStyle/>
          <a:p>
            <a:r>
              <a:rPr lang="en-US" sz="2400" dirty="0" smtClean="0">
                <a:latin typeface="Calibri" pitchFamily="34" charset="0"/>
                <a:cs typeface="Calibri" pitchFamily="34" charset="0"/>
              </a:rPr>
              <a:t>My grandparents walk very ______ because</a:t>
            </a:r>
          </a:p>
          <a:p>
            <a:r>
              <a:rPr lang="en-US" sz="2400" dirty="0" smtClean="0">
                <a:latin typeface="Calibri" pitchFamily="34" charset="0"/>
                <a:cs typeface="Calibri" pitchFamily="34" charset="0"/>
              </a:rPr>
              <a:t> they are old.</a:t>
            </a:r>
            <a:endParaRPr lang="en-US" sz="2400" dirty="0"/>
          </a:p>
        </p:txBody>
      </p:sp>
      <p:sp>
        <p:nvSpPr>
          <p:cNvPr id="75" name="Rectangle 74"/>
          <p:cNvSpPr/>
          <p:nvPr/>
        </p:nvSpPr>
        <p:spPr>
          <a:xfrm>
            <a:off x="2566968" y="5510224"/>
            <a:ext cx="4255589" cy="461665"/>
          </a:xfrm>
          <a:prstGeom prst="rect">
            <a:avLst/>
          </a:prstGeom>
        </p:spPr>
        <p:txBody>
          <a:bodyPr wrap="none">
            <a:spAutoFit/>
          </a:bodyPr>
          <a:lstStyle/>
          <a:p>
            <a:r>
              <a:rPr lang="en-US" sz="2400" dirty="0" err="1" smtClean="0">
                <a:latin typeface="Calibri" pitchFamily="34" charset="0"/>
                <a:cs typeface="Calibri" pitchFamily="34" charset="0"/>
              </a:rPr>
              <a:t>Raju</a:t>
            </a:r>
            <a:r>
              <a:rPr lang="en-US" sz="2400" dirty="0" smtClean="0">
                <a:latin typeface="Calibri" pitchFamily="34" charset="0"/>
                <a:cs typeface="Calibri" pitchFamily="34" charset="0"/>
              </a:rPr>
              <a:t> plays the flute _________.</a:t>
            </a:r>
            <a:endParaRPr lang="en-US" sz="2400" dirty="0"/>
          </a:p>
        </p:txBody>
      </p:sp>
      <p:pic>
        <p:nvPicPr>
          <p:cNvPr id="76" name="Picture 75" descr="Grandparents, Family, People"/>
          <p:cNvPicPr preferRelativeResize="0">
            <a:picLocks noChangeAspect="1"/>
          </p:cNvPicPr>
          <p:nvPr/>
        </p:nvPicPr>
        <p:blipFill>
          <a:blip r:embed="rId3" cstate="print"/>
          <a:srcRect/>
          <a:stretch>
            <a:fillRect/>
          </a:stretch>
        </p:blipFill>
        <p:spPr bwMode="auto">
          <a:xfrm>
            <a:off x="10303692" y="4243392"/>
            <a:ext cx="1357320" cy="1468616"/>
          </a:xfrm>
          <a:prstGeom prst="rect">
            <a:avLst/>
          </a:prstGeom>
          <a:ln>
            <a:solidFill>
              <a:schemeClr val="accent4">
                <a:lumMod val="75000"/>
              </a:schemeClr>
            </a:solidFill>
          </a:ln>
          <a:effectLst>
            <a:outerShdw blurRad="63500" sx="102000" sy="102000" algn="ctr" rotWithShape="0">
              <a:prstClr val="black">
                <a:alpha val="40000"/>
              </a:prstClr>
            </a:outerShdw>
          </a:effectLst>
        </p:spPr>
      </p:pic>
      <p:pic>
        <p:nvPicPr>
          <p:cNvPr id="4098" name="Picture 2" descr="Man, Chairman, Person, Important, India"/>
          <p:cNvPicPr>
            <a:picLocks noChangeAspect="1" noChangeArrowheads="1"/>
          </p:cNvPicPr>
          <p:nvPr/>
        </p:nvPicPr>
        <p:blipFill>
          <a:blip r:embed="rId4"/>
          <a:srcRect l="37182" t="4975" r="29354"/>
          <a:stretch>
            <a:fillRect/>
          </a:stretch>
        </p:blipFill>
        <p:spPr bwMode="auto">
          <a:xfrm>
            <a:off x="8962824" y="2223488"/>
            <a:ext cx="962464" cy="1386488"/>
          </a:xfrm>
          <a:prstGeom prst="rect">
            <a:avLst/>
          </a:prstGeom>
          <a:noFill/>
        </p:spPr>
      </p:pic>
      <p:pic>
        <p:nvPicPr>
          <p:cNvPr id="4100" name="Picture 4" descr="Free photos of India"/>
          <p:cNvPicPr>
            <a:picLocks noChangeAspect="1" noChangeArrowheads="1"/>
          </p:cNvPicPr>
          <p:nvPr/>
        </p:nvPicPr>
        <p:blipFill>
          <a:blip r:embed="rId5" cstate="print"/>
          <a:srcRect l="11111"/>
          <a:stretch>
            <a:fillRect/>
          </a:stretch>
        </p:blipFill>
        <p:spPr bwMode="auto">
          <a:xfrm>
            <a:off x="8720152" y="5359410"/>
            <a:ext cx="1447808" cy="1327158"/>
          </a:xfrm>
          <a:prstGeom prst="rect">
            <a:avLst/>
          </a:prstGeom>
          <a:noFill/>
        </p:spPr>
      </p:pic>
      <p:pic>
        <p:nvPicPr>
          <p:cNvPr id="4102" name="Picture 6" descr="Children, Girls, School, Friends"/>
          <p:cNvPicPr>
            <a:picLocks noChangeAspect="1" noChangeArrowheads="1"/>
          </p:cNvPicPr>
          <p:nvPr/>
        </p:nvPicPr>
        <p:blipFill>
          <a:blip r:embed="rId6"/>
          <a:srcRect l="49966" t="41912" r="33938" b="8242"/>
          <a:stretch>
            <a:fillRect/>
          </a:stretch>
        </p:blipFill>
        <p:spPr bwMode="auto">
          <a:xfrm>
            <a:off x="10303692" y="2524120"/>
            <a:ext cx="1357320" cy="1538296"/>
          </a:xfrm>
          <a:prstGeom prst="rect">
            <a:avLst/>
          </a:prstGeom>
          <a:noFill/>
        </p:spPr>
      </p:pic>
      <p:sp>
        <p:nvSpPr>
          <p:cNvPr id="80" name="TextBox 79"/>
          <p:cNvSpPr txBox="1"/>
          <p:nvPr/>
        </p:nvSpPr>
        <p:spPr>
          <a:xfrm>
            <a:off x="5281608" y="2152943"/>
            <a:ext cx="957634" cy="461665"/>
          </a:xfrm>
          <a:prstGeom prst="rect">
            <a:avLst/>
          </a:prstGeom>
          <a:noFill/>
        </p:spPr>
        <p:txBody>
          <a:bodyPr wrap="none" rtlCol="0">
            <a:spAutoFit/>
          </a:bodyPr>
          <a:lstStyle/>
          <a:p>
            <a:r>
              <a:rPr lang="en-IN" sz="2400" dirty="0" smtClean="0"/>
              <a:t>neatly</a:t>
            </a:r>
            <a:endParaRPr lang="en-US" sz="2400" dirty="0"/>
          </a:p>
        </p:txBody>
      </p:sp>
      <p:sp>
        <p:nvSpPr>
          <p:cNvPr id="81" name="TextBox 80"/>
          <p:cNvSpPr txBox="1"/>
          <p:nvPr/>
        </p:nvSpPr>
        <p:spPr>
          <a:xfrm>
            <a:off x="5372096" y="3148311"/>
            <a:ext cx="873957" cy="461665"/>
          </a:xfrm>
          <a:prstGeom prst="rect">
            <a:avLst/>
          </a:prstGeom>
          <a:noFill/>
        </p:spPr>
        <p:txBody>
          <a:bodyPr wrap="none" rtlCol="0">
            <a:spAutoFit/>
          </a:bodyPr>
          <a:lstStyle/>
          <a:p>
            <a:r>
              <a:rPr lang="en-IN" sz="2400" dirty="0" smtClean="0"/>
              <a:t>softly</a:t>
            </a:r>
            <a:endParaRPr lang="en-US" sz="2400" dirty="0"/>
          </a:p>
        </p:txBody>
      </p:sp>
      <p:sp>
        <p:nvSpPr>
          <p:cNvPr id="82" name="TextBox 81"/>
          <p:cNvSpPr txBox="1"/>
          <p:nvPr/>
        </p:nvSpPr>
        <p:spPr>
          <a:xfrm>
            <a:off x="6005512" y="4324655"/>
            <a:ext cx="965714" cy="461665"/>
          </a:xfrm>
          <a:prstGeom prst="rect">
            <a:avLst/>
          </a:prstGeom>
          <a:noFill/>
        </p:spPr>
        <p:txBody>
          <a:bodyPr wrap="none" rtlCol="0">
            <a:spAutoFit/>
          </a:bodyPr>
          <a:lstStyle/>
          <a:p>
            <a:r>
              <a:rPr lang="en-IN" sz="2400" dirty="0" smtClean="0"/>
              <a:t>slowly</a:t>
            </a:r>
            <a:endParaRPr lang="en-US" sz="2400" dirty="0"/>
          </a:p>
        </p:txBody>
      </p:sp>
      <p:sp>
        <p:nvSpPr>
          <p:cNvPr id="83" name="TextBox 82"/>
          <p:cNvSpPr txBox="1"/>
          <p:nvPr/>
        </p:nvSpPr>
        <p:spPr>
          <a:xfrm>
            <a:off x="5010144" y="5500999"/>
            <a:ext cx="1476000" cy="461665"/>
          </a:xfrm>
          <a:prstGeom prst="rect">
            <a:avLst/>
          </a:prstGeom>
          <a:noFill/>
        </p:spPr>
        <p:txBody>
          <a:bodyPr wrap="none" rtlCol="0">
            <a:spAutoFit/>
          </a:bodyPr>
          <a:lstStyle/>
          <a:p>
            <a:r>
              <a:rPr lang="en-IN" sz="2400" dirty="0" smtClean="0"/>
              <a:t>beautifully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500"/>
                                        <p:tgtEl>
                                          <p:spTgt spid="43"/>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wipe(left)">
                                      <p:cBhvr>
                                        <p:cTn id="18" dur="1000"/>
                                        <p:tgtEl>
                                          <p:spTgt spid="70"/>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fade">
                                      <p:cBhvr>
                                        <p:cTn id="22" dur="1000"/>
                                        <p:tgtEl>
                                          <p:spTgt spid="409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strips(downRight)">
                                      <p:cBhvr>
                                        <p:cTn id="27" dur="10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wipe(left)">
                                      <p:cBhvr>
                                        <p:cTn id="36" dur="1000"/>
                                        <p:tgtEl>
                                          <p:spTgt spid="73"/>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fade">
                                      <p:cBhvr>
                                        <p:cTn id="40" dur="1000"/>
                                        <p:tgtEl>
                                          <p:spTgt spid="4102"/>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81"/>
                                        </p:tgtEl>
                                        <p:attrNameLst>
                                          <p:attrName>style.visibility</p:attrName>
                                        </p:attrNameLst>
                                      </p:cBhvr>
                                      <p:to>
                                        <p:strVal val="visible"/>
                                      </p:to>
                                    </p:set>
                                    <p:animEffect transition="in" filter="strips(downRight)">
                                      <p:cBhvr>
                                        <p:cTn id="45" dur="1000"/>
                                        <p:tgtEl>
                                          <p:spTgt spid="8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74"/>
                                        </p:tgtEl>
                                        <p:attrNameLst>
                                          <p:attrName>style.visibility</p:attrName>
                                        </p:attrNameLst>
                                      </p:cBhvr>
                                      <p:to>
                                        <p:strVal val="visible"/>
                                      </p:to>
                                    </p:set>
                                    <p:animEffect transition="in" filter="wipe(left)">
                                      <p:cBhvr>
                                        <p:cTn id="54" dur="1000"/>
                                        <p:tgtEl>
                                          <p:spTgt spid="74"/>
                                        </p:tgtEl>
                                      </p:cBhvr>
                                    </p:animEffect>
                                  </p:childTnLst>
                                </p:cTn>
                              </p:par>
                            </p:childTnLst>
                          </p:cTn>
                        </p:par>
                        <p:par>
                          <p:cTn id="55" fill="hold">
                            <p:stCondLst>
                              <p:cond delay="1500"/>
                            </p:stCondLst>
                            <p:childTnLst>
                              <p:par>
                                <p:cTn id="56" presetID="22" presetClass="entr" presetSubtype="8" fill="hold"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wipe(left)">
                                      <p:cBhvr>
                                        <p:cTn id="58" dur="1000"/>
                                        <p:tgtEl>
                                          <p:spTgt spid="76"/>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6" fill="hold" grpId="0" nodeType="clickEffect">
                                  <p:stCondLst>
                                    <p:cond delay="0"/>
                                  </p:stCondLst>
                                  <p:childTnLst>
                                    <p:set>
                                      <p:cBhvr>
                                        <p:cTn id="62" dur="1" fill="hold">
                                          <p:stCondLst>
                                            <p:cond delay="0"/>
                                          </p:stCondLst>
                                        </p:cTn>
                                        <p:tgtEl>
                                          <p:spTgt spid="82"/>
                                        </p:tgtEl>
                                        <p:attrNameLst>
                                          <p:attrName>style.visibility</p:attrName>
                                        </p:attrNameLst>
                                      </p:cBhvr>
                                      <p:to>
                                        <p:strVal val="visible"/>
                                      </p:to>
                                    </p:set>
                                    <p:animEffect transition="in" filter="strips(downRight)">
                                      <p:cBhvr>
                                        <p:cTn id="63" dur="1000"/>
                                        <p:tgtEl>
                                          <p:spTgt spid="8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fade">
                                      <p:cBhvr>
                                        <p:cTn id="68" dur="500"/>
                                        <p:tgtEl>
                                          <p:spTgt spid="52"/>
                                        </p:tgtEl>
                                      </p:cBhvr>
                                    </p:animEffec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1000"/>
                                        <p:tgtEl>
                                          <p:spTgt spid="75"/>
                                        </p:tgtEl>
                                      </p:cBhvr>
                                    </p:animEffect>
                                  </p:childTnLst>
                                </p:cTn>
                              </p:par>
                            </p:childTnLst>
                          </p:cTn>
                        </p:par>
                        <p:par>
                          <p:cTn id="73" fill="hold">
                            <p:stCondLst>
                              <p:cond delay="1500"/>
                            </p:stCondLst>
                            <p:childTnLst>
                              <p:par>
                                <p:cTn id="74" presetID="10" presetClass="entr" presetSubtype="0" fill="hold" nodeType="afterEffect">
                                  <p:stCondLst>
                                    <p:cond delay="0"/>
                                  </p:stCondLst>
                                  <p:childTnLst>
                                    <p:set>
                                      <p:cBhvr>
                                        <p:cTn id="75" dur="1" fill="hold">
                                          <p:stCondLst>
                                            <p:cond delay="0"/>
                                          </p:stCondLst>
                                        </p:cTn>
                                        <p:tgtEl>
                                          <p:spTgt spid="4100"/>
                                        </p:tgtEl>
                                        <p:attrNameLst>
                                          <p:attrName>style.visibility</p:attrName>
                                        </p:attrNameLst>
                                      </p:cBhvr>
                                      <p:to>
                                        <p:strVal val="visible"/>
                                      </p:to>
                                    </p:set>
                                    <p:animEffect transition="in" filter="fade">
                                      <p:cBhvr>
                                        <p:cTn id="76" dur="1000"/>
                                        <p:tgtEl>
                                          <p:spTgt spid="4100"/>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grpId="0" nodeType="clickEffect">
                                  <p:stCondLst>
                                    <p:cond delay="0"/>
                                  </p:stCondLst>
                                  <p:childTnLst>
                                    <p:set>
                                      <p:cBhvr>
                                        <p:cTn id="80" dur="1" fill="hold">
                                          <p:stCondLst>
                                            <p:cond delay="0"/>
                                          </p:stCondLst>
                                        </p:cTn>
                                        <p:tgtEl>
                                          <p:spTgt spid="83"/>
                                        </p:tgtEl>
                                        <p:attrNameLst>
                                          <p:attrName>style.visibility</p:attrName>
                                        </p:attrNameLst>
                                      </p:cBhvr>
                                      <p:to>
                                        <p:strVal val="visible"/>
                                      </p:to>
                                    </p:set>
                                    <p:animEffect transition="in" filter="strips(downRight)">
                                      <p:cBhvr>
                                        <p:cTn id="81"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3" grpId="0"/>
      <p:bldP spid="74" grpId="0"/>
      <p:bldP spid="75" grpId="0"/>
      <p:bldP spid="80" grpId="0"/>
      <p:bldP spid="81" grpId="0"/>
      <p:bldP spid="82" grpId="0"/>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 xmlns:a16="http://schemas.microsoft.com/office/drawing/2014/main" id="{7C292E11-7A95-4830-A9C6-AC9B8E3974B2}"/>
              </a:ext>
            </a:extLst>
          </p:cNvPr>
          <p:cNvGraphicFramePr>
            <a:graphicFrameLocks noGrp="1"/>
          </p:cNvGraphicFramePr>
          <p:nvPr>
            <p:extLst>
              <p:ext uri="{D42A27DB-BD31-4B8C-83A1-F6EECF244321}">
                <p14:modId xmlns="" xmlns:p14="http://schemas.microsoft.com/office/powerpoint/2010/main" val="1795298"/>
              </p:ext>
            </p:extLst>
          </p:nvPr>
        </p:nvGraphicFramePr>
        <p:xfrm>
          <a:off x="1127448" y="700345"/>
          <a:ext cx="9937104" cy="5702532"/>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522480">
                  <a:extLst>
                    <a:ext uri="{9D8B030D-6E8A-4147-A177-3AD203B41FA5}">
                      <a16:colId xmlns=""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 xmlns:a16="http://schemas.microsoft.com/office/drawing/2014/main"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Sunrise: https://pixabay.com/photos/sunrise-sun-clouds-heaven-nature-3533193/</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b="0" i="0" u="none" strike="noStrike" kern="1200" baseline="0" dirty="0" smtClean="0">
                          <a:solidFill>
                            <a:schemeClr val="tx1"/>
                          </a:solidFill>
                          <a:latin typeface="+mn-lt"/>
                          <a:ea typeface="+mn-ea"/>
                          <a:cs typeface="+mn-cs"/>
                        </a:rPr>
                        <a:t>Shirts: https://pixabay.com/photos/jacket-fashion-male-style-suit-1868990/</a:t>
                      </a:r>
                    </a:p>
                    <a:p>
                      <a:endParaRPr lang="en-IN" sz="900" dirty="0" smtClean="0"/>
                    </a:p>
                    <a:p>
                      <a:endParaRPr lang="en-IN" sz="900" dirty="0"/>
                    </a:p>
                  </a:txBody>
                  <a:tcPr/>
                </a:tc>
                <a:extLst>
                  <a:ext uri="{0D108BD9-81ED-4DB2-BD59-A6C34878D82A}">
                    <a16:rowId xmlns="" xmlns:a16="http://schemas.microsoft.com/office/drawing/2014/main"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228600" indent="-228600">
                        <a:buAutoNum type="arabicPeriod"/>
                      </a:pPr>
                      <a:r>
                        <a:rPr lang="en-IN" sz="900" b="0" i="0" u="none" strike="noStrike" kern="1200" dirty="0" smtClean="0">
                          <a:solidFill>
                            <a:schemeClr val="tx1"/>
                          </a:solidFill>
                          <a:latin typeface="+mn-lt"/>
                          <a:ea typeface="+mn-ea"/>
                          <a:cs typeface="+mn-cs"/>
                        </a:rPr>
                        <a:t>Ants: https://pixabay.com/photos/insects-hornet-black-ants-wasp-7345839/</a:t>
                      </a:r>
                    </a:p>
                    <a:p>
                      <a:pPr marL="228600" indent="-228600">
                        <a:buAutoNum type="arabicPeriod"/>
                      </a:pPr>
                      <a:r>
                        <a:rPr lang="en-IN" sz="900" b="0" i="0" u="none" strike="noStrike" kern="1200" dirty="0" smtClean="0">
                          <a:solidFill>
                            <a:schemeClr val="tx1"/>
                          </a:solidFill>
                          <a:latin typeface="+mn-lt"/>
                          <a:ea typeface="+mn-ea"/>
                          <a:cs typeface="+mn-cs"/>
                        </a:rPr>
                        <a:t>Puzzles: https://pixabay.com/photos/jigsaw-puzzle-jigsaw-puzzle-ships-286595/</a:t>
                      </a:r>
                    </a:p>
                    <a:p>
                      <a:pPr marL="228600" indent="-228600">
                        <a:buAutoNum type="arabicPeriod"/>
                      </a:pPr>
                      <a:r>
                        <a:rPr lang="en-IN" sz="900" b="0" i="0" u="none" strike="noStrike" kern="1200" dirty="0" smtClean="0">
                          <a:solidFill>
                            <a:schemeClr val="tx1"/>
                          </a:solidFill>
                          <a:latin typeface="+mn-lt"/>
                          <a:ea typeface="+mn-ea"/>
                          <a:cs typeface="+mn-cs"/>
                        </a:rPr>
                        <a:t>Students: https://www.flickr.com/photos/35026043@N03/3671656156 (Attribution: </a:t>
                      </a:r>
                      <a:r>
                        <a:rPr lang="en-IN" sz="900" b="0" i="0" u="none" strike="noStrike" kern="1200" dirty="0" err="1" smtClean="0">
                          <a:solidFill>
                            <a:schemeClr val="tx1"/>
                          </a:solidFill>
                          <a:latin typeface="+mn-lt"/>
                          <a:ea typeface="+mn-ea"/>
                          <a:cs typeface="+mn-cs"/>
                        </a:rPr>
                        <a:t>Pratham</a:t>
                      </a:r>
                      <a:r>
                        <a:rPr lang="en-IN" sz="900" b="0" i="0" u="none" strike="noStrike" kern="1200" dirty="0" smtClean="0">
                          <a:solidFill>
                            <a:schemeClr val="tx1"/>
                          </a:solidFill>
                          <a:latin typeface="+mn-lt"/>
                          <a:ea typeface="+mn-ea"/>
                          <a:cs typeface="+mn-cs"/>
                        </a:rPr>
                        <a:t> Books)</a:t>
                      </a:r>
                    </a:p>
                    <a:p>
                      <a:pPr marL="228600" indent="-228600">
                        <a:buAutoNum type="arabicPeriod"/>
                      </a:pPr>
                      <a:r>
                        <a:rPr lang="en-IN" sz="900" b="0" i="0" u="none" strike="noStrike" kern="1200" dirty="0" smtClean="0">
                          <a:solidFill>
                            <a:schemeClr val="tx1"/>
                          </a:solidFill>
                          <a:latin typeface="+mn-lt"/>
                          <a:ea typeface="+mn-ea"/>
                          <a:cs typeface="+mn-cs"/>
                        </a:rPr>
                        <a:t>Sunrise: https://pixabay.com/photos/sunrise-sun-clouds-heaven-nature-3533193/</a:t>
                      </a:r>
                    </a:p>
                    <a:p>
                      <a:endParaRPr lang="en-IN" sz="900" dirty="0" smtClean="0"/>
                    </a:p>
                  </a:txBody>
                  <a:tcPr/>
                </a:tc>
                <a:extLst>
                  <a:ext uri="{0D108BD9-81ED-4DB2-BD59-A6C34878D82A}">
                    <a16:rowId xmlns="" xmlns:a16="http://schemas.microsoft.com/office/drawing/2014/main" val="10002"/>
                  </a:ext>
                </a:extLst>
              </a:tr>
              <a:tr h="389313">
                <a:tc>
                  <a:txBody>
                    <a:bodyPr/>
                    <a:lstStyle/>
                    <a:p>
                      <a:r>
                        <a:rPr lang="en-IN" sz="900" dirty="0" smtClean="0"/>
                        <a:t>3</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baseline="0" dirty="0" smtClean="0">
                          <a:solidFill>
                            <a:schemeClr val="tx1"/>
                          </a:solidFill>
                          <a:latin typeface="+mn-lt"/>
                          <a:ea typeface="+mn-ea"/>
                          <a:cs typeface="+mn-cs"/>
                        </a:rPr>
                        <a:t>Rain: https://pixabay.com/photos/car-rain-gloomy-raindrop-water-2150838/</a:t>
                      </a:r>
                    </a:p>
                    <a:p>
                      <a:pPr marL="228600" indent="-228600" rtl="0">
                        <a:buAutoNum type="arabicPeriod"/>
                      </a:pPr>
                      <a:r>
                        <a:rPr lang="en-IN" sz="900" b="0" i="0" u="none" strike="noStrike" kern="1200" baseline="0" dirty="0" smtClean="0">
                          <a:solidFill>
                            <a:schemeClr val="tx1"/>
                          </a:solidFill>
                          <a:latin typeface="+mn-lt"/>
                          <a:ea typeface="+mn-ea"/>
                          <a:cs typeface="+mn-cs"/>
                        </a:rPr>
                        <a:t>Children: https://cdn.pixabay.com/photo/2022/05/10/09/49/children-7186580__340.jpg</a:t>
                      </a:r>
                    </a:p>
                    <a:p>
                      <a:pPr marL="228600" indent="-228600" rtl="0">
                        <a:buAutoNum type="arabicPeriod"/>
                      </a:pPr>
                      <a:r>
                        <a:rPr lang="en-IN" sz="900" b="0" i="0" u="none" strike="noStrike" kern="1200" baseline="0" dirty="0" smtClean="0">
                          <a:solidFill>
                            <a:schemeClr val="tx1"/>
                          </a:solidFill>
                          <a:latin typeface="+mn-lt"/>
                          <a:ea typeface="+mn-ea"/>
                          <a:cs typeface="+mn-cs"/>
                        </a:rPr>
                        <a:t>Football: https://pixabay.com/photos/football-sports-soccer-7047125/</a:t>
                      </a:r>
                    </a:p>
                    <a:p>
                      <a:pPr marL="228600" indent="-228600" rtl="0">
                        <a:buAutoNum type="arabicPeriod"/>
                      </a:pPr>
                      <a:r>
                        <a:rPr lang="en-IN" sz="900" b="0" i="0" u="none" strike="noStrike" kern="1200" baseline="0" dirty="0" smtClean="0">
                          <a:solidFill>
                            <a:schemeClr val="tx1"/>
                          </a:solidFill>
                          <a:latin typeface="+mn-lt"/>
                          <a:ea typeface="+mn-ea"/>
                          <a:cs typeface="+mn-cs"/>
                        </a:rPr>
                        <a:t>Shirts: https://pixabay.com/photos/jacket-fashion-male-style-suit-1868990/</a:t>
                      </a:r>
                    </a:p>
                    <a:p>
                      <a:endParaRPr lang="en-IN" sz="900" dirty="0" smtClean="0"/>
                    </a:p>
                  </a:txBody>
                  <a:tcPr/>
                </a:tc>
                <a:extLst>
                  <a:ext uri="{0D108BD9-81ED-4DB2-BD59-A6C34878D82A}">
                    <a16:rowId xmlns="" xmlns:a16="http://schemas.microsoft.com/office/drawing/2014/main" val="10003"/>
                  </a:ext>
                </a:extLst>
              </a:tr>
              <a:tr h="389313">
                <a:tc>
                  <a:txBody>
                    <a:bodyPr/>
                    <a:lstStyle/>
                    <a:p>
                      <a:endParaRPr lang="en-IN" sz="900" dirty="0" smtClean="0"/>
                    </a:p>
                    <a:p>
                      <a:r>
                        <a:rPr lang="en-IN" sz="900" dirty="0" smtClean="0"/>
                        <a:t>4</a:t>
                      </a:r>
                    </a:p>
                    <a:p>
                      <a:endParaRPr lang="en-IN" sz="900" dirty="0" smtClean="0"/>
                    </a:p>
                    <a:p>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 Lemonade: https://pixabay.com/photos/lemonade-drink-soft-drink-lemons-2097312/</a:t>
                      </a:r>
                    </a:p>
                    <a:p>
                      <a:endParaRPr lang="en-IN" sz="900" dirty="0"/>
                    </a:p>
                  </a:txBody>
                  <a:tcPr/>
                </a:tc>
                <a:extLst>
                  <a:ext uri="{0D108BD9-81ED-4DB2-BD59-A6C34878D82A}">
                    <a16:rowId xmlns="" xmlns:a16="http://schemas.microsoft.com/office/drawing/2014/main" val="10004"/>
                  </a:ext>
                </a:extLst>
              </a:tr>
              <a:tr h="389313">
                <a:tc>
                  <a:txBody>
                    <a:bodyPr/>
                    <a:lstStyle/>
                    <a:p>
                      <a:endParaRPr lang="en-IN" sz="900" dirty="0" smtClean="0"/>
                    </a:p>
                    <a:p>
                      <a:endParaRPr lang="en-IN" sz="900" dirty="0" smtClean="0"/>
                    </a:p>
                    <a:p>
                      <a:r>
                        <a:rPr lang="en-IN" sz="900" dirty="0" smtClean="0"/>
                        <a:t>5</a:t>
                      </a:r>
                    </a:p>
                    <a:p>
                      <a:endParaRPr lang="en-IN" sz="900" dirty="0" smtClean="0"/>
                    </a:p>
                    <a:p>
                      <a:endParaRPr lang="en-IN" sz="900" dirty="0" smtClean="0"/>
                    </a:p>
                    <a:p>
                      <a:endParaRPr lang="en-IN" sz="900" dirty="0"/>
                    </a:p>
                  </a:txBody>
                  <a:tcPr/>
                </a:tc>
                <a:tc>
                  <a:txBody>
                    <a:bodyPr/>
                    <a:lstStyle/>
                    <a:p>
                      <a:endParaRPr lang="en-IN" sz="900" dirty="0"/>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Elders: https://pixabay.com/vectors/grandparents-family-people-4387074/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Father: https://pixabay.com/photos/man-chairman-person-important-367355/</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Flute: https://pixabay.com/photos/india-man-flute-instrument-5978576/</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Girls: https://pixabay.com/illustrations/children-girls-school-friends-4888996/</a:t>
                      </a:r>
                    </a:p>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9"/>
                  </a:ext>
                </a:extLst>
              </a:tr>
            </a:tbl>
          </a:graphicData>
        </a:graphic>
      </p:graphicFrame>
      <p:pic>
        <p:nvPicPr>
          <p:cNvPr id="4" name="Picture 8" descr="Free photos of Jacket"/>
          <p:cNvPicPr>
            <a:picLocks noChangeAspect="1" noChangeArrowheads="1"/>
          </p:cNvPicPr>
          <p:nvPr/>
        </p:nvPicPr>
        <p:blipFill>
          <a:blip r:embed="rId3" cstate="print"/>
          <a:srcRect l="8407" t="19559" r="11725" b="18970"/>
          <a:stretch>
            <a:fillRect/>
          </a:stretch>
        </p:blipFill>
        <p:spPr bwMode="auto">
          <a:xfrm>
            <a:off x="2205016" y="1166800"/>
            <a:ext cx="252000" cy="258442"/>
          </a:xfrm>
          <a:prstGeom prst="rect">
            <a:avLst/>
          </a:prstGeom>
          <a:noFill/>
          <a:effectLst>
            <a:innerShdw blurRad="114300">
              <a:prstClr val="black"/>
            </a:innerShdw>
          </a:effectLst>
        </p:spPr>
      </p:pic>
      <p:pic>
        <p:nvPicPr>
          <p:cNvPr id="6" name="Picture 20" descr="Free photos of Sunrise"/>
          <p:cNvPicPr>
            <a:picLocks noChangeAspect="1" noChangeArrowheads="1"/>
          </p:cNvPicPr>
          <p:nvPr/>
        </p:nvPicPr>
        <p:blipFill>
          <a:blip r:embed="rId4" cstate="print"/>
          <a:srcRect/>
          <a:stretch>
            <a:fillRect/>
          </a:stretch>
        </p:blipFill>
        <p:spPr bwMode="auto">
          <a:xfrm>
            <a:off x="2838432" y="1166800"/>
            <a:ext cx="252000" cy="167864"/>
          </a:xfrm>
          <a:prstGeom prst="rect">
            <a:avLst/>
          </a:prstGeom>
          <a:ln>
            <a:noFill/>
          </a:ln>
          <a:effectLst>
            <a:innerShdw blurRad="114300">
              <a:prstClr val="black"/>
            </a:innerShdw>
          </a:effectLst>
        </p:spPr>
      </p:pic>
      <p:pic>
        <p:nvPicPr>
          <p:cNvPr id="7" name="Picture 2" descr="Insects, Hornet, Black Ants, Wasp, Ants"/>
          <p:cNvPicPr>
            <a:picLocks noChangeAspect="1" noChangeArrowheads="1"/>
          </p:cNvPicPr>
          <p:nvPr/>
        </p:nvPicPr>
        <p:blipFill>
          <a:blip r:embed="rId5" cstate="print"/>
          <a:srcRect/>
          <a:stretch>
            <a:fillRect/>
          </a:stretch>
        </p:blipFill>
        <p:spPr bwMode="auto">
          <a:xfrm>
            <a:off x="3109896" y="1890704"/>
            <a:ext cx="252000" cy="168000"/>
          </a:xfrm>
          <a:prstGeom prst="rect">
            <a:avLst/>
          </a:prstGeom>
          <a:ln>
            <a:noFill/>
          </a:ln>
          <a:effectLst/>
        </p:spPr>
      </p:pic>
      <p:pic>
        <p:nvPicPr>
          <p:cNvPr id="8" name="Picture 4" descr="Free photos of Jigsaw puzzle"/>
          <p:cNvPicPr preferRelativeResize="0">
            <a:picLocks noChangeAspect="1" noChangeArrowheads="1"/>
          </p:cNvPicPr>
          <p:nvPr/>
        </p:nvPicPr>
        <p:blipFill>
          <a:blip r:embed="rId6" cstate="print"/>
          <a:srcRect/>
          <a:stretch>
            <a:fillRect/>
          </a:stretch>
        </p:blipFill>
        <p:spPr bwMode="auto">
          <a:xfrm>
            <a:off x="2205016" y="1890704"/>
            <a:ext cx="252000" cy="168000"/>
          </a:xfrm>
          <a:prstGeom prst="rect">
            <a:avLst/>
          </a:prstGeom>
          <a:ln>
            <a:noFill/>
          </a:ln>
          <a:effectLst/>
        </p:spPr>
      </p:pic>
      <p:pic>
        <p:nvPicPr>
          <p:cNvPr id="9" name="Picture 12" descr="Storytelling and Puppet Making Workshop"/>
          <p:cNvPicPr>
            <a:picLocks noChangeAspect="1" noChangeArrowheads="1"/>
          </p:cNvPicPr>
          <p:nvPr/>
        </p:nvPicPr>
        <p:blipFill>
          <a:blip r:embed="rId7" cstate="print"/>
          <a:srcRect/>
          <a:stretch>
            <a:fillRect/>
          </a:stretch>
        </p:blipFill>
        <p:spPr bwMode="auto">
          <a:xfrm>
            <a:off x="2566968" y="2252656"/>
            <a:ext cx="252000" cy="167836"/>
          </a:xfrm>
          <a:prstGeom prst="rect">
            <a:avLst/>
          </a:prstGeom>
          <a:ln>
            <a:noFill/>
          </a:ln>
          <a:effectLst/>
        </p:spPr>
      </p:pic>
      <p:pic>
        <p:nvPicPr>
          <p:cNvPr id="10" name="Picture 20" descr="Free photos of Sunrise"/>
          <p:cNvPicPr>
            <a:picLocks noChangeAspect="1" noChangeArrowheads="1"/>
          </p:cNvPicPr>
          <p:nvPr/>
        </p:nvPicPr>
        <p:blipFill>
          <a:blip r:embed="rId4" cstate="print"/>
          <a:srcRect/>
          <a:stretch>
            <a:fillRect/>
          </a:stretch>
        </p:blipFill>
        <p:spPr bwMode="auto">
          <a:xfrm>
            <a:off x="2657456" y="1890704"/>
            <a:ext cx="252000" cy="167865"/>
          </a:xfrm>
          <a:prstGeom prst="rect">
            <a:avLst/>
          </a:prstGeom>
          <a:ln>
            <a:noFill/>
          </a:ln>
          <a:effectLst/>
        </p:spPr>
      </p:pic>
      <p:pic>
        <p:nvPicPr>
          <p:cNvPr id="11" name="Picture 2" descr="Free photos of Car"/>
          <p:cNvPicPr>
            <a:picLocks noChangeAspect="1" noChangeArrowheads="1"/>
          </p:cNvPicPr>
          <p:nvPr/>
        </p:nvPicPr>
        <p:blipFill>
          <a:blip r:embed="rId8" cstate="print"/>
          <a:srcRect/>
          <a:stretch>
            <a:fillRect/>
          </a:stretch>
        </p:blipFill>
        <p:spPr bwMode="auto">
          <a:xfrm>
            <a:off x="2295504" y="2614608"/>
            <a:ext cx="252000" cy="168000"/>
          </a:xfrm>
          <a:prstGeom prst="rect">
            <a:avLst/>
          </a:prstGeom>
          <a:noFill/>
        </p:spPr>
      </p:pic>
      <p:pic>
        <p:nvPicPr>
          <p:cNvPr id="12" name="Picture 4" descr="Free photos of Football"/>
          <p:cNvPicPr>
            <a:picLocks noChangeAspect="1" noChangeArrowheads="1"/>
          </p:cNvPicPr>
          <p:nvPr/>
        </p:nvPicPr>
        <p:blipFill>
          <a:blip r:embed="rId9" cstate="print"/>
          <a:srcRect/>
          <a:stretch>
            <a:fillRect/>
          </a:stretch>
        </p:blipFill>
        <p:spPr bwMode="auto">
          <a:xfrm>
            <a:off x="2295504" y="2976560"/>
            <a:ext cx="252000" cy="168000"/>
          </a:xfrm>
          <a:prstGeom prst="rect">
            <a:avLst/>
          </a:prstGeom>
          <a:noFill/>
        </p:spPr>
      </p:pic>
      <p:pic>
        <p:nvPicPr>
          <p:cNvPr id="13" name="Picture 6" descr="Free photos of Children"/>
          <p:cNvPicPr>
            <a:picLocks noChangeAspect="1" noChangeArrowheads="1"/>
          </p:cNvPicPr>
          <p:nvPr/>
        </p:nvPicPr>
        <p:blipFill>
          <a:blip r:embed="rId10" cstate="print"/>
          <a:srcRect/>
          <a:stretch>
            <a:fillRect/>
          </a:stretch>
        </p:blipFill>
        <p:spPr bwMode="auto">
          <a:xfrm>
            <a:off x="2928920" y="2705096"/>
            <a:ext cx="252000" cy="165103"/>
          </a:xfrm>
          <a:prstGeom prst="rect">
            <a:avLst/>
          </a:prstGeom>
          <a:noFill/>
        </p:spPr>
      </p:pic>
      <p:pic>
        <p:nvPicPr>
          <p:cNvPr id="14" name="Picture 8" descr="Free photos of Jacket"/>
          <p:cNvPicPr>
            <a:picLocks noChangeAspect="1" noChangeArrowheads="1"/>
          </p:cNvPicPr>
          <p:nvPr/>
        </p:nvPicPr>
        <p:blipFill>
          <a:blip r:embed="rId11" cstate="print"/>
          <a:srcRect l="8407" t="19559" r="11725" b="18970"/>
          <a:stretch>
            <a:fillRect/>
          </a:stretch>
        </p:blipFill>
        <p:spPr bwMode="auto">
          <a:xfrm>
            <a:off x="2566968" y="2614608"/>
            <a:ext cx="252000" cy="291790"/>
          </a:xfrm>
          <a:prstGeom prst="rect">
            <a:avLst/>
          </a:prstGeom>
          <a:noFill/>
        </p:spPr>
      </p:pic>
      <p:pic>
        <p:nvPicPr>
          <p:cNvPr id="15" name="Picture 2" descr="Free photos of Lemonade"/>
          <p:cNvPicPr>
            <a:picLocks noChangeAspect="1" noChangeArrowheads="1"/>
          </p:cNvPicPr>
          <p:nvPr/>
        </p:nvPicPr>
        <p:blipFill>
          <a:blip r:embed="rId12" cstate="print"/>
          <a:srcRect/>
          <a:stretch>
            <a:fillRect/>
          </a:stretch>
        </p:blipFill>
        <p:spPr bwMode="auto">
          <a:xfrm>
            <a:off x="2476480" y="3429000"/>
            <a:ext cx="255147" cy="342885"/>
          </a:xfrm>
          <a:prstGeom prst="rect">
            <a:avLst/>
          </a:prstGeom>
          <a:noFill/>
        </p:spPr>
      </p:pic>
      <p:pic>
        <p:nvPicPr>
          <p:cNvPr id="16" name="Picture 15" descr="Grandparents, Family, People"/>
          <p:cNvPicPr preferRelativeResize="0">
            <a:picLocks noChangeAspect="1"/>
          </p:cNvPicPr>
          <p:nvPr/>
        </p:nvPicPr>
        <p:blipFill>
          <a:blip r:embed="rId13" cstate="print"/>
          <a:srcRect/>
          <a:stretch>
            <a:fillRect/>
          </a:stretch>
        </p:blipFill>
        <p:spPr bwMode="auto">
          <a:xfrm>
            <a:off x="3109896" y="4243392"/>
            <a:ext cx="252000" cy="272663"/>
          </a:xfrm>
          <a:prstGeom prst="rect">
            <a:avLst/>
          </a:prstGeom>
          <a:ln>
            <a:solidFill>
              <a:schemeClr val="accent4">
                <a:lumMod val="75000"/>
              </a:schemeClr>
            </a:solidFill>
          </a:ln>
          <a:effectLst>
            <a:outerShdw blurRad="63500" sx="102000" sy="102000" algn="ctr" rotWithShape="0">
              <a:prstClr val="black">
                <a:alpha val="40000"/>
              </a:prstClr>
            </a:outerShdw>
          </a:effectLst>
        </p:spPr>
      </p:pic>
      <p:pic>
        <p:nvPicPr>
          <p:cNvPr id="17" name="Picture 2" descr="Man, Chairman, Person, Important, India"/>
          <p:cNvPicPr>
            <a:picLocks noChangeAspect="1" noChangeArrowheads="1"/>
          </p:cNvPicPr>
          <p:nvPr/>
        </p:nvPicPr>
        <p:blipFill>
          <a:blip r:embed="rId14" cstate="print"/>
          <a:srcRect l="37182" t="4975" r="29354"/>
          <a:stretch>
            <a:fillRect/>
          </a:stretch>
        </p:blipFill>
        <p:spPr bwMode="auto">
          <a:xfrm>
            <a:off x="2205016" y="4152904"/>
            <a:ext cx="252000" cy="363020"/>
          </a:xfrm>
          <a:prstGeom prst="rect">
            <a:avLst/>
          </a:prstGeom>
          <a:noFill/>
        </p:spPr>
      </p:pic>
      <p:pic>
        <p:nvPicPr>
          <p:cNvPr id="18" name="Picture 4" descr="Free photos of India"/>
          <p:cNvPicPr>
            <a:picLocks noChangeAspect="1" noChangeArrowheads="1"/>
          </p:cNvPicPr>
          <p:nvPr/>
        </p:nvPicPr>
        <p:blipFill>
          <a:blip r:embed="rId15" cstate="print"/>
          <a:srcRect l="11111"/>
          <a:stretch>
            <a:fillRect/>
          </a:stretch>
        </p:blipFill>
        <p:spPr bwMode="auto">
          <a:xfrm>
            <a:off x="2657456" y="4152904"/>
            <a:ext cx="252000" cy="231000"/>
          </a:xfrm>
          <a:prstGeom prst="rect">
            <a:avLst/>
          </a:prstGeom>
          <a:noFill/>
        </p:spPr>
      </p:pic>
      <p:pic>
        <p:nvPicPr>
          <p:cNvPr id="19" name="Picture 6" descr="Children, Girls, School, Friends"/>
          <p:cNvPicPr>
            <a:picLocks noChangeAspect="1" noChangeArrowheads="1"/>
          </p:cNvPicPr>
          <p:nvPr/>
        </p:nvPicPr>
        <p:blipFill>
          <a:blip r:embed="rId16" cstate="print"/>
          <a:srcRect l="49966" t="41912" r="33938" b="8242"/>
          <a:stretch>
            <a:fillRect/>
          </a:stretch>
        </p:blipFill>
        <p:spPr bwMode="auto">
          <a:xfrm>
            <a:off x="2676920" y="4500720"/>
            <a:ext cx="252000" cy="285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781</TotalTime>
  <Words>504</Words>
  <Application>Microsoft Office PowerPoint</Application>
  <PresentationFormat>Custom</PresentationFormat>
  <Paragraphs>149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DD</vt:lpstr>
      <vt:lpstr>Recalling Adverbs</vt:lpstr>
      <vt:lpstr>1. Choose the correct adverb</vt:lpstr>
      <vt:lpstr>2. Look at the pictures</vt:lpstr>
      <vt:lpstr>3. Put the sentences in the correct order</vt:lpstr>
      <vt:lpstr>4. Identify the adverbs and use them in the sentences</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84</cp:revision>
  <dcterms:created xsi:type="dcterms:W3CDTF">2020-08-28T09:38:22Z</dcterms:created>
  <dcterms:modified xsi:type="dcterms:W3CDTF">2022-09-03T09:37:58Z</dcterms:modified>
</cp:coreProperties>
</file>