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Default Extension="wdp" ContentType="image/vnd.ms-photo"/>
  <Override PartName="/ppt/notesSlides/notesSlide6.xml" ContentType="application/vnd.openxmlformats-officedocument.presentationml.notes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9" r:id="rId3"/>
    <p:sldId id="260" r:id="rId4"/>
    <p:sldId id="261" r:id="rId5"/>
    <p:sldId id="262" r:id="rId6"/>
    <p:sldId id="258"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7B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10"/>
    <p:restoredTop sz="73160" autoAdjust="0"/>
  </p:normalViewPr>
  <p:slideViewPr>
    <p:cSldViewPr>
      <p:cViewPr varScale="1">
        <p:scale>
          <a:sx n="51" d="100"/>
          <a:sy n="51" d="100"/>
        </p:scale>
        <p:origin x="-475" y="-77"/>
      </p:cViewPr>
      <p:guideLst>
        <p:guide orient="horz" pos="2160"/>
        <p:guide pos="3840"/>
      </p:guideLst>
    </p:cSldViewPr>
  </p:slideViewPr>
  <p:notesTextViewPr>
    <p:cViewPr>
      <p:scale>
        <a:sx n="100" d="100"/>
        <a:sy n="100" d="100"/>
      </p:scale>
      <p:origin x="0" y="0"/>
    </p:cViewPr>
  </p:notesTextViewPr>
  <p:notesViewPr>
    <p:cSldViewPr>
      <p:cViewPr varScale="1">
        <p:scale>
          <a:sx n="52" d="100"/>
          <a:sy n="52" d="100"/>
        </p:scale>
        <p:origin x="-2892" y="-108"/>
      </p:cViewPr>
      <p:guideLst>
        <p:guide orient="horz" pos="2880"/>
        <p:guide pos="2160"/>
      </p:guideLst>
    </p:cSldViewPr>
  </p:notesViewPr>
  <p:gridSpacing cx="92171838" cy="9217183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D63FCF-EB07-4405-8E50-2DF523C4C7CF}" type="datetimeFigureOut">
              <a:rPr lang="en-US" smtClean="0"/>
              <a:pPr/>
              <a:t>9/12/2022</a:t>
            </a:fld>
            <a:endParaRPr lang="en-I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C117F3-D578-453C-A69F-AF307B3027E4}"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&lt; Information for further reference or explanation &gt;</a:t>
            </a:r>
            <a:endParaRPr lang="en-IN" b="0" dirty="0"/>
          </a:p>
          <a:p>
            <a:pPr rtl="0"/>
            <a:r>
              <a:rPr lang="en-IN" b="0" dirty="0"/>
              <a:t/>
            </a:r>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&lt;Please</a:t>
            </a:r>
            <a:r>
              <a:rPr lang="en-IN" sz="1200" b="0" i="0" u="none" strike="noStrike" kern="1200" baseline="0" dirty="0">
                <a:solidFill>
                  <a:schemeClr val="tx1"/>
                </a:solidFill>
                <a:latin typeface="+mn-lt"/>
                <a:ea typeface="+mn-ea"/>
                <a:cs typeface="+mn-cs"/>
              </a:rPr>
              <a:t> provide source URL where we find the image and the license agreement&gt; </a:t>
            </a:r>
            <a:endParaRPr lang="en-IN" b="0" dirty="0"/>
          </a:p>
          <a:p>
            <a:r>
              <a:rPr lang="en-IN" dirty="0"/>
              <a:t>&lt;studying&gt; &lt;</a:t>
            </a:r>
            <a:r>
              <a:rPr lang="en-IN" sz="1200" b="0" i="0" kern="1200" dirty="0">
                <a:solidFill>
                  <a:schemeClr val="tx1"/>
                </a:solidFill>
                <a:effectLst/>
                <a:latin typeface="+mn-lt"/>
                <a:ea typeface="+mn-ea"/>
                <a:cs typeface="+mn-cs"/>
              </a:rPr>
              <a:t>Studying in outdoors, studying on the grass&gt;</a:t>
            </a:r>
            <a:endParaRPr lang="en-IN" dirty="0"/>
          </a:p>
        </p:txBody>
      </p:sp>
      <p:sp>
        <p:nvSpPr>
          <p:cNvPr id="4" name="Slide Number Placeholder 3"/>
          <p:cNvSpPr>
            <a:spLocks noGrp="1"/>
          </p:cNvSpPr>
          <p:nvPr>
            <p:ph type="sldNum" sz="quarter" idx="10"/>
          </p:nvPr>
        </p:nvSpPr>
        <p:spPr/>
        <p:txBody>
          <a:bodyPr/>
          <a:lstStyle/>
          <a:p>
            <a:fld id="{0DC117F3-D578-453C-A69F-AF307B3027E4}" type="slidenum">
              <a:rPr lang="en-IN" smtClean="0"/>
              <a:pPr/>
              <a:t>1</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a:t>
            </a:r>
            <a:r>
              <a:rPr lang="en-US" sz="1200" kern="1200" dirty="0">
                <a:solidFill>
                  <a:schemeClr val="tx1"/>
                </a:solidFill>
                <a:latin typeface="+mn-lt"/>
                <a:ea typeface="+mn-ea"/>
                <a:cs typeface="+mn-cs"/>
              </a:rPr>
              <a:t> </a:t>
            </a:r>
            <a:r>
              <a:rPr lang="en-IE" sz="1200" b="1" i="1" kern="1200" dirty="0">
                <a:solidFill>
                  <a:schemeClr val="tx1"/>
                </a:solidFill>
                <a:latin typeface="+mn-lt"/>
                <a:ea typeface="+mn-ea"/>
                <a:cs typeface="+mn-cs"/>
              </a:rPr>
              <a:t>Concept- Value Connection</a:t>
            </a:r>
            <a:endParaRPr lang="en-US" sz="1200" kern="1200" dirty="0">
              <a:solidFill>
                <a:schemeClr val="tx1"/>
              </a:solidFill>
              <a:latin typeface="+mn-lt"/>
              <a:ea typeface="+mn-ea"/>
              <a:cs typeface="+mn-cs"/>
            </a:endParaRPr>
          </a:p>
          <a:p>
            <a:pPr marL="228600" indent="-228600">
              <a:buAutoNum type="arabicPeriod"/>
            </a:pPr>
            <a:r>
              <a:rPr lang="en-IE" sz="1200" kern="1200" dirty="0">
                <a:solidFill>
                  <a:schemeClr val="tx1"/>
                </a:solidFill>
                <a:latin typeface="+mn-lt"/>
                <a:ea typeface="+mn-ea"/>
                <a:cs typeface="+mn-cs"/>
              </a:rPr>
              <a:t>An adverb adds value to the action verb.</a:t>
            </a:r>
          </a:p>
          <a:p>
            <a:r>
              <a:rPr lang="en-IE" sz="1200" kern="1200" dirty="0">
                <a:solidFill>
                  <a:schemeClr val="tx1"/>
                </a:solidFill>
                <a:latin typeface="+mn-lt"/>
                <a:ea typeface="+mn-ea"/>
                <a:cs typeface="+mn-cs"/>
              </a:rPr>
              <a:t>2.</a:t>
            </a:r>
            <a:r>
              <a:rPr lang="en-IE" sz="1200" kern="1200" baseline="0" dirty="0">
                <a:solidFill>
                  <a:schemeClr val="tx1"/>
                </a:solidFill>
                <a:latin typeface="+mn-lt"/>
                <a:ea typeface="+mn-ea"/>
                <a:cs typeface="+mn-cs"/>
              </a:rPr>
              <a:t>  </a:t>
            </a:r>
            <a:r>
              <a:rPr lang="en-IE" sz="1200" kern="1200" dirty="0">
                <a:solidFill>
                  <a:schemeClr val="tx1"/>
                </a:solidFill>
                <a:latin typeface="+mn-lt"/>
                <a:ea typeface="+mn-ea"/>
                <a:cs typeface="+mn-cs"/>
              </a:rPr>
              <a:t>Likewise in life, any additional skill or knowledge always adds value to our lifestyle.</a:t>
            </a:r>
            <a:endParaRPr lang="en-US" sz="1200" kern="1200" dirty="0">
              <a:solidFill>
                <a:schemeClr val="tx1"/>
              </a:solidFill>
              <a:latin typeface="+mn-lt"/>
              <a:ea typeface="+mn-ea"/>
              <a:cs typeface="+mn-cs"/>
            </a:endParaRPr>
          </a:p>
          <a:p>
            <a:pPr rtl="0"/>
            <a:r>
              <a:rPr lang="en-IN" b="0" dirty="0"/>
              <a:t/>
            </a:r>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a:t>
            </a:r>
            <a:endParaRPr lang="en-IN" b="0" dirty="0"/>
          </a:p>
          <a:p>
            <a:r>
              <a:rPr lang="en-IN" dirty="0"/>
              <a:t>1. Living room: MM app</a:t>
            </a:r>
          </a:p>
        </p:txBody>
      </p:sp>
      <p:sp>
        <p:nvSpPr>
          <p:cNvPr id="4" name="Slide Number Placeholder 3"/>
          <p:cNvSpPr>
            <a:spLocks noGrp="1"/>
          </p:cNvSpPr>
          <p:nvPr>
            <p:ph type="sldNum" sz="quarter" idx="10"/>
          </p:nvPr>
        </p:nvSpPr>
        <p:spPr/>
        <p:txBody>
          <a:bodyPr/>
          <a:lstStyle/>
          <a:p>
            <a:fld id="{0DC117F3-D578-453C-A69F-AF307B3027E4}" type="slidenum">
              <a:rPr lang="en-IN" smtClean="0"/>
              <a:pPr/>
              <a:t>2</a:t>
            </a:fld>
            <a:endParaRPr lang="en-I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&lt; Information for further reference or explanation &gt;</a:t>
            </a:r>
            <a:endParaRPr lang="en-IN" b="0" dirty="0"/>
          </a:p>
          <a:p>
            <a:pPr rtl="0"/>
            <a:r>
              <a:rPr lang="en-IN" b="0" dirty="0"/>
              <a:t/>
            </a:r>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&lt;Please</a:t>
            </a:r>
            <a:r>
              <a:rPr lang="en-IN" sz="1200" b="0" i="0" u="none" strike="noStrike" kern="1200" baseline="0" dirty="0">
                <a:solidFill>
                  <a:schemeClr val="tx1"/>
                </a:solidFill>
                <a:latin typeface="+mn-lt"/>
                <a:ea typeface="+mn-ea"/>
                <a:cs typeface="+mn-cs"/>
              </a:rPr>
              <a:t> provide source URL where we find the image and the license agreement&gt; </a:t>
            </a:r>
            <a:endParaRPr lang="en-IN" b="0" dirty="0"/>
          </a:p>
          <a:p>
            <a:r>
              <a:rPr lang="en-IN" dirty="0"/>
              <a:t>&lt;</a:t>
            </a:r>
            <a:r>
              <a:rPr lang="en-IN" dirty="0" err="1"/>
              <a:t>gareden</a:t>
            </a:r>
            <a:r>
              <a:rPr lang="en-IN" dirty="0"/>
              <a:t>&gt; &lt;MM app&gt;</a:t>
            </a:r>
          </a:p>
        </p:txBody>
      </p:sp>
      <p:sp>
        <p:nvSpPr>
          <p:cNvPr id="4" name="Slide Number Placeholder 3"/>
          <p:cNvSpPr>
            <a:spLocks noGrp="1"/>
          </p:cNvSpPr>
          <p:nvPr>
            <p:ph type="sldNum" sz="quarter" idx="10"/>
          </p:nvPr>
        </p:nvSpPr>
        <p:spPr/>
        <p:txBody>
          <a:bodyPr/>
          <a:lstStyle/>
          <a:p>
            <a:fld id="{0DC117F3-D578-453C-A69F-AF307B3027E4}" type="slidenum">
              <a:rPr lang="en-IN" smtClean="0"/>
              <a:pPr/>
              <a:t>3</a:t>
            </a:fld>
            <a:endParaRPr lang="en-IN"/>
          </a:p>
        </p:txBody>
      </p:sp>
    </p:spTree>
    <p:extLst>
      <p:ext uri="{BB962C8B-B14F-4D97-AF65-F5344CB8AC3E}">
        <p14:creationId xmlns:p14="http://schemas.microsoft.com/office/powerpoint/2010/main" xmlns="" val="1013068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a:t>
            </a:r>
            <a:r>
              <a:rPr lang="en-US" sz="1200" kern="1200" dirty="0">
                <a:solidFill>
                  <a:schemeClr val="tx1"/>
                </a:solidFill>
                <a:latin typeface="+mn-lt"/>
                <a:ea typeface="+mn-ea"/>
                <a:cs typeface="+mn-cs"/>
              </a:rPr>
              <a:t> </a:t>
            </a:r>
            <a:r>
              <a:rPr lang="en-IE" sz="1200" b="1" kern="1200" dirty="0">
                <a:solidFill>
                  <a:schemeClr val="tx1"/>
                </a:solidFill>
                <a:latin typeface="+mn-lt"/>
                <a:ea typeface="+mn-ea"/>
                <a:cs typeface="+mn-cs"/>
              </a:rPr>
              <a:t>Grandfather: </a:t>
            </a:r>
            <a:r>
              <a:rPr lang="en-IE" sz="1200" kern="1200" dirty="0">
                <a:solidFill>
                  <a:schemeClr val="tx1"/>
                </a:solidFill>
                <a:latin typeface="+mn-lt"/>
                <a:ea typeface="+mn-ea"/>
                <a:cs typeface="+mn-cs"/>
              </a:rPr>
              <a:t>Gardening makes you a responsible person as you start caring for the environment. Moreover, you become creative and try to grow different varieties of fruits and vegetables according to the season.</a:t>
            </a:r>
            <a:endParaRPr lang="en-US" sz="1200" kern="1200">
              <a:solidFill>
                <a:schemeClr val="tx1"/>
              </a:solidFill>
              <a:latin typeface="+mn-lt"/>
              <a:ea typeface="+mn-ea"/>
              <a:cs typeface="+mn-cs"/>
            </a:endParaRPr>
          </a:p>
          <a:p>
            <a:pPr rtl="0"/>
            <a:endParaRPr lang="en-IN" b="0" dirty="0"/>
          </a:p>
          <a:p>
            <a:pPr rtl="0"/>
            <a:r>
              <a:rPr lang="en-IN" b="0" dirty="0"/>
              <a:t/>
            </a:r>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&lt;Please</a:t>
            </a:r>
            <a:r>
              <a:rPr lang="en-IN" sz="1200" b="0" i="0" u="none" strike="noStrike" kern="1200" baseline="0" dirty="0">
                <a:solidFill>
                  <a:schemeClr val="tx1"/>
                </a:solidFill>
                <a:latin typeface="+mn-lt"/>
                <a:ea typeface="+mn-ea"/>
                <a:cs typeface="+mn-cs"/>
              </a:rPr>
              <a:t> provide source URL where we find the image and the license agreement&gt; </a:t>
            </a:r>
            <a:endParaRPr lang="en-IN" b="0" dirty="0"/>
          </a:p>
          <a:p>
            <a:r>
              <a:rPr lang="en-IN" dirty="0"/>
              <a:t>&lt;dining table&gt; &lt;&lt;MM app&gt;</a:t>
            </a:r>
          </a:p>
        </p:txBody>
      </p:sp>
      <p:sp>
        <p:nvSpPr>
          <p:cNvPr id="4" name="Slide Number Placeholder 3"/>
          <p:cNvSpPr>
            <a:spLocks noGrp="1"/>
          </p:cNvSpPr>
          <p:nvPr>
            <p:ph type="sldNum" sz="quarter" idx="10"/>
          </p:nvPr>
        </p:nvSpPr>
        <p:spPr/>
        <p:txBody>
          <a:bodyPr/>
          <a:lstStyle/>
          <a:p>
            <a:fld id="{0DC117F3-D578-453C-A69F-AF307B3027E4}" type="slidenum">
              <a:rPr lang="en-IN" smtClean="0"/>
              <a:pPr/>
              <a:t>4</a:t>
            </a:fld>
            <a:endParaRPr lang="en-IN"/>
          </a:p>
        </p:txBody>
      </p:sp>
    </p:spTree>
    <p:extLst>
      <p:ext uri="{BB962C8B-B14F-4D97-AF65-F5344CB8AC3E}">
        <p14:creationId xmlns:p14="http://schemas.microsoft.com/office/powerpoint/2010/main" xmlns="" val="1977427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&lt; Information for further reference or explanation &gt;</a:t>
            </a:r>
            <a:endParaRPr lang="en-IN" b="0" dirty="0"/>
          </a:p>
          <a:p>
            <a:pPr rtl="0"/>
            <a:r>
              <a:rPr lang="en-IN" b="0" dirty="0"/>
              <a:t/>
            </a:r>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dirty="0">
                <a:solidFill>
                  <a:schemeClr val="tx1"/>
                </a:solidFill>
                <a:latin typeface="+mn-lt"/>
                <a:ea typeface="+mn-ea"/>
                <a:cs typeface="+mn-cs"/>
              </a:rPr>
              <a:t>Source of Multimedia used in this slide - </a:t>
            </a:r>
            <a:r>
              <a:rPr lang="en-IN" sz="1200" b="0" i="0" u="none" strike="noStrike" kern="1200" dirty="0">
                <a:solidFill>
                  <a:schemeClr val="tx1"/>
                </a:solidFill>
                <a:latin typeface="+mn-lt"/>
                <a:ea typeface="+mn-ea"/>
                <a:cs typeface="+mn-cs"/>
              </a:rPr>
              <a:t> &lt;Please</a:t>
            </a:r>
            <a:r>
              <a:rPr lang="en-IN" sz="1200" b="0" i="0" u="none" strike="noStrike" kern="1200" baseline="0" dirty="0">
                <a:solidFill>
                  <a:schemeClr val="tx1"/>
                </a:solidFill>
                <a:latin typeface="+mn-lt"/>
                <a:ea typeface="+mn-ea"/>
                <a:cs typeface="+mn-cs"/>
              </a:rPr>
              <a:t> provide source URL where we find the image and the license agreement&gt; </a:t>
            </a:r>
            <a:endParaRPr lang="en-IN" b="0" dirty="0"/>
          </a:p>
          <a:p>
            <a:r>
              <a:rPr lang="en-IN" dirty="0"/>
              <a:t>&lt;dining table&gt; &lt;&lt;MM app&gt;</a:t>
            </a:r>
          </a:p>
        </p:txBody>
      </p:sp>
      <p:sp>
        <p:nvSpPr>
          <p:cNvPr id="4" name="Slide Number Placeholder 3"/>
          <p:cNvSpPr>
            <a:spLocks noGrp="1"/>
          </p:cNvSpPr>
          <p:nvPr>
            <p:ph type="sldNum" sz="quarter" idx="10"/>
          </p:nvPr>
        </p:nvSpPr>
        <p:spPr/>
        <p:txBody>
          <a:bodyPr/>
          <a:lstStyle/>
          <a:p>
            <a:fld id="{0DC117F3-D578-453C-A69F-AF307B3027E4}" type="slidenum">
              <a:rPr lang="en-IN" smtClean="0"/>
              <a:pPr/>
              <a:t>5</a:t>
            </a:fld>
            <a:endParaRPr lang="en-IN"/>
          </a:p>
        </p:txBody>
      </p:sp>
    </p:spTree>
    <p:extLst>
      <p:ext uri="{BB962C8B-B14F-4D97-AF65-F5344CB8AC3E}">
        <p14:creationId xmlns:p14="http://schemas.microsoft.com/office/powerpoint/2010/main" xmlns="" val="1977427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r>
              <a:rPr lang="en-IN" sz="1200" b="1" i="0" u="none" strike="noStrike" kern="1200" dirty="0">
                <a:solidFill>
                  <a:schemeClr val="tx1"/>
                </a:solidFill>
                <a:latin typeface="+mn-lt"/>
                <a:ea typeface="+mn-ea"/>
                <a:cs typeface="+mn-cs"/>
              </a:rPr>
              <a:t>Notes for Teacher</a:t>
            </a:r>
            <a:r>
              <a:rPr lang="en-IN" sz="1200" b="0" i="0" u="none" strike="noStrike" kern="1200" dirty="0">
                <a:solidFill>
                  <a:schemeClr val="tx1"/>
                </a:solidFill>
                <a:latin typeface="+mn-lt"/>
                <a:ea typeface="+mn-ea"/>
                <a:cs typeface="+mn-cs"/>
              </a:rPr>
              <a:t> - &lt; Information for further reference or explanation &gt;</a:t>
            </a:r>
            <a:endParaRPr lang="en-IN" b="0" dirty="0"/>
          </a:p>
          <a:p>
            <a:pPr rtl="0"/>
            <a:r>
              <a:rPr lang="en-IN" b="0" dirty="0"/>
              <a:t/>
            </a:r>
            <a:br>
              <a:rPr lang="en-IN" b="0" dirty="0"/>
            </a:br>
            <a:r>
              <a:rPr lang="en-IN" sz="1200" b="1" i="0" u="none" strike="noStrike" kern="1200" dirty="0">
                <a:solidFill>
                  <a:schemeClr val="tx1"/>
                </a:solidFill>
                <a:latin typeface="+mn-lt"/>
                <a:ea typeface="+mn-ea"/>
                <a:cs typeface="+mn-cs"/>
              </a:rPr>
              <a:t>Suggestions: </a:t>
            </a:r>
            <a:r>
              <a:rPr lang="en-IN" sz="1200" b="0" i="0" u="none" strike="noStrike" kern="1200" dirty="0">
                <a:solidFill>
                  <a:schemeClr val="tx1"/>
                </a:solidFill>
                <a:latin typeface="+mn-lt"/>
                <a:ea typeface="+mn-ea"/>
                <a:cs typeface="+mn-cs"/>
              </a:rPr>
              <a:t>&lt;Ideas/ Images/ Animations / Others – To make better representation of the content &gt;</a:t>
            </a:r>
            <a:br>
              <a:rPr lang="en-IN" sz="1200" b="0" i="0" u="none" strike="noStrike" kern="1200" dirty="0">
                <a:solidFill>
                  <a:schemeClr val="tx1"/>
                </a:solidFill>
                <a:latin typeface="+mn-lt"/>
                <a:ea typeface="+mn-ea"/>
                <a:cs typeface="+mn-cs"/>
              </a:rPr>
            </a:br>
            <a:endParaRPr lang="en-IN" b="0" dirty="0"/>
          </a:p>
          <a:p>
            <a:pPr rtl="0"/>
            <a:r>
              <a:rPr lang="en-IN" sz="1200" b="1" i="0" u="none" strike="noStrike" kern="1200">
                <a:solidFill>
                  <a:schemeClr val="tx1"/>
                </a:solidFill>
                <a:latin typeface="+mn-lt"/>
                <a:ea typeface="+mn-ea"/>
                <a:cs typeface="+mn-cs"/>
              </a:rPr>
              <a:t>Source of Multimedia used in this slide - </a:t>
            </a:r>
            <a:r>
              <a:rPr lang="en-IN" sz="1200" b="0" i="0" u="none" strike="noStrike" kern="1200">
                <a:solidFill>
                  <a:schemeClr val="tx1"/>
                </a:solidFill>
                <a:latin typeface="+mn-lt"/>
                <a:ea typeface="+mn-ea"/>
                <a:cs typeface="+mn-cs"/>
              </a:rPr>
              <a:t> &lt;Please</a:t>
            </a:r>
            <a:r>
              <a:rPr lang="en-IN" sz="1200" b="0" i="0" u="none" strike="noStrike" kern="1200" baseline="0">
                <a:solidFill>
                  <a:schemeClr val="tx1"/>
                </a:solidFill>
                <a:latin typeface="+mn-lt"/>
                <a:ea typeface="+mn-ea"/>
                <a:cs typeface="+mn-cs"/>
              </a:rPr>
              <a:t> provide source URL where we find the image and the license agreement&gt; </a:t>
            </a:r>
            <a:endParaRPr lang="en-IN" b="0"/>
          </a:p>
          <a:p>
            <a:endParaRPr lang="en-IN" dirty="0"/>
          </a:p>
        </p:txBody>
      </p:sp>
      <p:sp>
        <p:nvSpPr>
          <p:cNvPr id="4" name="Slide Number Placeholder 3"/>
          <p:cNvSpPr>
            <a:spLocks noGrp="1"/>
          </p:cNvSpPr>
          <p:nvPr>
            <p:ph type="sldNum" sz="quarter" idx="10"/>
          </p:nvPr>
        </p:nvSpPr>
        <p:spPr/>
        <p:txBody>
          <a:bodyPr/>
          <a:lstStyle/>
          <a:p>
            <a:fld id="{0DC117F3-D578-453C-A69F-AF307B3027E4}" type="slidenum">
              <a:rPr lang="en-IN" smtClean="0"/>
              <a:pPr/>
              <a:t>6</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srisathyasaividyavahini.org/"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risathyasaividyavahini.or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risathyasaividyavahini.or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79155" y="836582"/>
            <a:ext cx="10363200" cy="1512297"/>
          </a:xfrm>
          <a:prstGeom prst="rect">
            <a:avLst/>
          </a:prstGeom>
        </p:spPr>
        <p:txBody>
          <a:bodyPr anchor="ctr">
            <a:noAutofit/>
          </a:bodyPr>
          <a:lstStyle>
            <a:lvl1pPr>
              <a:defRPr sz="5400"/>
            </a:lvl1pPr>
          </a:lstStyle>
          <a:p>
            <a:r>
              <a:rPr lang="en-US" dirty="0"/>
              <a:t>Click to add Asset Title </a:t>
            </a:r>
            <a:br>
              <a:rPr lang="en-US" dirty="0"/>
            </a:br>
            <a:r>
              <a:rPr lang="en-US" dirty="0"/>
              <a:t>(Size 54)</a:t>
            </a:r>
            <a:endParaRPr lang="en-IN" dirty="0"/>
          </a:p>
        </p:txBody>
      </p:sp>
      <p:sp>
        <p:nvSpPr>
          <p:cNvPr id="3" name="Subtitle 2"/>
          <p:cNvSpPr>
            <a:spLocks noGrp="1"/>
          </p:cNvSpPr>
          <p:nvPr>
            <p:ph type="subTitle" idx="1" hasCustomPrompt="1"/>
          </p:nvPr>
        </p:nvSpPr>
        <p:spPr>
          <a:xfrm>
            <a:off x="1828800" y="2785097"/>
            <a:ext cx="8534400" cy="1752600"/>
          </a:xfrm>
          <a:prstGeom prst="rect">
            <a:avLst/>
          </a:prstGeom>
        </p:spPr>
        <p:txBody>
          <a:bodyPr anchor="ctr"/>
          <a:lstStyle>
            <a:lvl1pPr marL="0" indent="0" algn="ctr">
              <a:buNone/>
              <a:defRPr lang="en-US" smtClean="0"/>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 (Size 32)</a:t>
            </a:r>
            <a:endParaRPr lang="en-IN" dirty="0"/>
          </a:p>
        </p:txBody>
      </p:sp>
      <p:sp>
        <p:nvSpPr>
          <p:cNvPr id="8" name="Google Shape;11;p4">
            <a:hlinkClick r:id="rId2"/>
          </p:cNvPr>
          <p:cNvSpPr/>
          <p:nvPr userDrawn="1"/>
        </p:nvSpPr>
        <p:spPr>
          <a:xfrm>
            <a:off x="-406400" y="6488114"/>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100" b="1" i="0" u="none" strike="noStrike" cap="none">
                <a:solidFill>
                  <a:srgbClr val="0000CC"/>
                </a:solidFill>
                <a:latin typeface="Calibri"/>
                <a:ea typeface="Calibri"/>
                <a:cs typeface="Calibri"/>
                <a:sym typeface="Calibri"/>
              </a:rPr>
              <a:t>©www.srisathyasaividyavahini.org</a:t>
            </a:r>
            <a:endParaRPr sz="1100" b="1" i="0" u="none" strike="noStrike" cap="none">
              <a:solidFill>
                <a:srgbClr val="0000CC"/>
              </a:solidFill>
              <a:latin typeface="Calibri"/>
              <a:ea typeface="Calibri"/>
              <a:cs typeface="Calibri"/>
              <a:sym typeface="Calibri"/>
            </a:endParaRPr>
          </a:p>
        </p:txBody>
      </p:sp>
      <p:sp>
        <p:nvSpPr>
          <p:cNvPr id="18" name="Google Shape;23;p5"/>
          <p:cNvSpPr/>
          <p:nvPr userDrawn="1"/>
        </p:nvSpPr>
        <p:spPr>
          <a:xfrm>
            <a:off x="7635686" y="6509319"/>
            <a:ext cx="4467257" cy="41260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rgbClr val="08482B"/>
                </a:solidFill>
                <a:latin typeface="Calibri"/>
                <a:ea typeface="Calibri"/>
                <a:cs typeface="Calibri"/>
                <a:sym typeface="Calibri"/>
              </a:rPr>
              <a:t>Integral Education</a:t>
            </a:r>
            <a:r>
              <a:rPr lang="en-US" sz="1400" b="0" i="0" u="none" strike="noStrike" cap="none">
                <a:solidFill>
                  <a:srgbClr val="08482B"/>
                </a:solidFill>
                <a:latin typeface="Calibri"/>
                <a:ea typeface="Calibri"/>
                <a:cs typeface="Calibri"/>
                <a:sym typeface="Calibri"/>
              </a:rPr>
              <a:t> </a:t>
            </a:r>
            <a:r>
              <a:rPr lang="en-US" sz="1400" b="1" i="0" u="none" strike="noStrike" cap="none">
                <a:solidFill>
                  <a:srgbClr val="002060"/>
                </a:solidFill>
                <a:latin typeface="Calibri"/>
                <a:ea typeface="Calibri"/>
                <a:cs typeface="Calibri"/>
                <a:sym typeface="Calibri"/>
              </a:rPr>
              <a:t>FOR  </a:t>
            </a:r>
            <a:r>
              <a:rPr lang="en-US" sz="1400" b="1" i="0" u="none" strike="noStrike" cap="none">
                <a:solidFill>
                  <a:srgbClr val="C00000"/>
                </a:solidFill>
                <a:latin typeface="Calibri"/>
                <a:ea typeface="Calibri"/>
                <a:cs typeface="Calibri"/>
                <a:sym typeface="Calibri"/>
              </a:rPr>
              <a:t>ALL, </a:t>
            </a:r>
            <a:r>
              <a:rPr lang="en-US" sz="1400" b="1" i="0" u="none" strike="noStrike" cap="none">
                <a:solidFill>
                  <a:srgbClr val="002060"/>
                </a:solidFill>
                <a:latin typeface="Calibri"/>
                <a:ea typeface="Calibri"/>
                <a:cs typeface="Calibri"/>
                <a:sym typeface="Calibri"/>
              </a:rPr>
              <a:t>BY</a:t>
            </a:r>
            <a:r>
              <a:rPr lang="en-US" sz="1400" b="1" i="0" u="none" strike="noStrike" cap="none">
                <a:solidFill>
                  <a:srgbClr val="C00000"/>
                </a:solidFill>
                <a:latin typeface="Calibri"/>
                <a:ea typeface="Calibri"/>
                <a:cs typeface="Calibri"/>
                <a:sym typeface="Calibri"/>
              </a:rPr>
              <a:t> ALL</a:t>
            </a:r>
            <a:endParaRPr sz="1800"/>
          </a:p>
        </p:txBody>
      </p:sp>
      <p:pic>
        <p:nvPicPr>
          <p:cNvPr id="5" name="Picture 4" descr="A picture containing text, clock&#10;&#10;Description automatically generated">
            <a:extLst>
              <a:ext uri="{FF2B5EF4-FFF2-40B4-BE49-F238E27FC236}">
                <a16:creationId xmlns:a16="http://schemas.microsoft.com/office/drawing/2014/main" xmlns="" id="{561099B0-7160-48EE-9392-7E92AD91EE27}"/>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79532" y="38099"/>
            <a:ext cx="902286" cy="957155"/>
          </a:xfrm>
          <a:prstGeom prst="rect">
            <a:avLst/>
          </a:prstGeom>
        </p:spPr>
      </p:pic>
      <p:pic>
        <p:nvPicPr>
          <p:cNvPr id="19" name="Picture 18" descr="A picture containing text, night sky&#10;&#10;Description automatically generated">
            <a:extLst>
              <a:ext uri="{FF2B5EF4-FFF2-40B4-BE49-F238E27FC236}">
                <a16:creationId xmlns:a16="http://schemas.microsoft.com/office/drawing/2014/main" xmlns="" id="{7B47226B-318E-494E-AD71-BFA94D79CEFE}"/>
              </a:ext>
            </a:extLst>
          </p:cNvPr>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11164077" y="5943521"/>
            <a:ext cx="914479" cy="914479"/>
          </a:xfrm>
          <a:prstGeom prst="rect">
            <a:avLst/>
          </a:prstGeom>
        </p:spPr>
      </p:pic>
      <p:pic>
        <p:nvPicPr>
          <p:cNvPr id="21" name="Picture 20" descr="Calendar&#10;&#10;Description automatically generated with low confidence">
            <a:extLst>
              <a:ext uri="{FF2B5EF4-FFF2-40B4-BE49-F238E27FC236}">
                <a16:creationId xmlns:a16="http://schemas.microsoft.com/office/drawing/2014/main" xmlns="" id="{1EEDD738-94BA-4D39-9B0E-6BB90D2D7F9E}"/>
              </a:ext>
            </a:extLst>
          </p:cNvPr>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11139692" y="132686"/>
            <a:ext cx="963251" cy="938865"/>
          </a:xfrm>
          <a:prstGeom prst="rect">
            <a:avLst/>
          </a:prstGeom>
        </p:spPr>
      </p:pic>
      <p:sp>
        <p:nvSpPr>
          <p:cNvPr id="9" name="TextBox 8">
            <a:extLst>
              <a:ext uri="{FF2B5EF4-FFF2-40B4-BE49-F238E27FC236}">
                <a16:creationId xmlns:a16="http://schemas.microsoft.com/office/drawing/2014/main" xmlns="" id="{F1FC6F74-8A38-4692-848A-4DCCCC9B9439}"/>
              </a:ext>
            </a:extLst>
          </p:cNvPr>
          <p:cNvSpPr txBox="1"/>
          <p:nvPr userDrawn="1"/>
        </p:nvSpPr>
        <p:spPr>
          <a:xfrm>
            <a:off x="1550132" y="5293602"/>
            <a:ext cx="9091736" cy="1215717"/>
          </a:xfrm>
          <a:prstGeom prst="rect">
            <a:avLst/>
          </a:prstGeom>
          <a:noFill/>
          <a:ln>
            <a:solidFill>
              <a:schemeClr val="tx1"/>
            </a:solidFill>
          </a:ln>
        </p:spPr>
        <p:txBody>
          <a:bodyPr wrap="square">
            <a:spAutoFit/>
          </a:bodyPr>
          <a:lstStyle/>
          <a:p>
            <a:pPr algn="ctr">
              <a:spcAft>
                <a:spcPts val="600"/>
              </a:spcAft>
            </a:pPr>
            <a:r>
              <a:rPr lang="en-US" sz="800" u="sng" dirty="0">
                <a:solidFill>
                  <a:schemeClr val="tx1"/>
                </a:solidFill>
              </a:rPr>
              <a:t>COPYRIGHT NOTICE</a:t>
            </a:r>
            <a:endParaRPr lang="en-US" sz="800" dirty="0">
              <a:solidFill>
                <a:schemeClr val="tx1"/>
              </a:solidFill>
            </a:endParaRPr>
          </a:p>
          <a:p>
            <a:pPr algn="ctr">
              <a:spcAft>
                <a:spcPts val="600"/>
              </a:spcAft>
              <a:buFont typeface="Wingdings" pitchFamily="2" charset="2"/>
              <a:buChar char="ü"/>
            </a:pPr>
            <a:r>
              <a:rPr lang="en-US" sz="800" dirty="0">
                <a:solidFill>
                  <a:schemeClr val="tx1"/>
                </a:solidFill>
              </a:rPr>
              <a:t>Strictly not for Commercial use. </a:t>
            </a:r>
          </a:p>
          <a:p>
            <a:pPr algn="ctr">
              <a:spcAft>
                <a:spcPts val="600"/>
              </a:spcAft>
              <a:buFont typeface="Wingdings" pitchFamily="2" charset="2"/>
              <a:buChar char="ü"/>
            </a:pPr>
            <a:r>
              <a:rPr lang="en-US" sz="800" dirty="0">
                <a:solidFill>
                  <a:schemeClr val="tx1"/>
                </a:solidFill>
              </a:rPr>
              <a:t>Provided on ‘as is’ basis with no warranties of any kind. </a:t>
            </a:r>
          </a:p>
          <a:p>
            <a:pPr algn="ctr">
              <a:spcAft>
                <a:spcPts val="600"/>
              </a:spcAft>
              <a:buFont typeface="Wingdings" pitchFamily="2" charset="2"/>
              <a:buChar char="ü"/>
            </a:pPr>
            <a:r>
              <a:rPr lang="en-US" sz="800" dirty="0">
                <a:solidFill>
                  <a:schemeClr val="tx1"/>
                </a:solidFill>
              </a:rPr>
              <a:t>Content that falls in Public Domain or common Knowledge facts can be used freely. </a:t>
            </a:r>
          </a:p>
          <a:p>
            <a:pPr algn="ctr">
              <a:spcAft>
                <a:spcPts val="600"/>
              </a:spcAft>
              <a:buFont typeface="Wingdings" pitchFamily="2" charset="2"/>
              <a:buChar char="ü"/>
            </a:pPr>
            <a:r>
              <a:rPr lang="en-US" sz="800" dirty="0">
                <a:solidFill>
                  <a:schemeClr val="tx1"/>
                </a:solidFill>
              </a:rPr>
              <a:t>Some of the contents are owned by the Third parties and are used in compliance with their licensing conditions. Any one infringing the Copyright of such Third parties will be doing so at their own risks and costs. </a:t>
            </a:r>
          </a:p>
          <a:p>
            <a:pPr algn="ctr">
              <a:spcAft>
                <a:spcPts val="600"/>
              </a:spcAft>
              <a:buFont typeface="Wingdings" pitchFamily="2" charset="2"/>
              <a:buChar char="ü"/>
            </a:pPr>
            <a:r>
              <a:rPr lang="en-US" sz="800" dirty="0">
                <a:solidFill>
                  <a:schemeClr val="tx1"/>
                </a:solidFill>
              </a:rPr>
              <a:t>Content can be downloaded and used for Personal, educational and informational purposes only.  Any attempt to remove, alter, circumvent or  distort  the data that is accessed Is Illegal and strictly prohibited.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6856" y="71414"/>
            <a:ext cx="9296427" cy="654032"/>
          </a:xfrm>
          <a:prstGeom prst="rect">
            <a:avLst/>
          </a:prstGeom>
        </p:spPr>
        <p:txBody>
          <a:bodyPr>
            <a:normAutofit/>
          </a:bodyPr>
          <a:lstStyle>
            <a:lvl1pPr>
              <a:defRPr sz="3600" baseline="0"/>
            </a:lvl1pPr>
          </a:lstStyle>
          <a:p>
            <a:r>
              <a:rPr lang="en-US" dirty="0"/>
              <a:t>Click </a:t>
            </a:r>
            <a:r>
              <a:rPr lang="en-US"/>
              <a:t>to add </a:t>
            </a:r>
            <a:r>
              <a:rPr lang="en-US" dirty="0"/>
              <a:t>slide title (Size 36)</a:t>
            </a:r>
            <a:endParaRPr lang="en-IN" dirty="0"/>
          </a:p>
        </p:txBody>
      </p:sp>
      <p:sp>
        <p:nvSpPr>
          <p:cNvPr id="9" name="Google Shape;11;p4">
            <a:hlinkClick r:id="rId2"/>
          </p:cNvPr>
          <p:cNvSpPr/>
          <p:nvPr userDrawn="1"/>
        </p:nvSpPr>
        <p:spPr>
          <a:xfrm>
            <a:off x="-406400" y="6488114"/>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100" b="1" i="0" u="none" strike="noStrike" cap="none">
                <a:solidFill>
                  <a:srgbClr val="0000CC"/>
                </a:solidFill>
                <a:latin typeface="Calibri"/>
                <a:ea typeface="Calibri"/>
                <a:cs typeface="Calibri"/>
                <a:sym typeface="Calibri"/>
              </a:rPr>
              <a:t>©www.srisathyasaividyavahini.org</a:t>
            </a:r>
            <a:endParaRPr sz="1100" b="1" i="0" u="none" strike="noStrike" cap="none">
              <a:solidFill>
                <a:srgbClr val="0000CC"/>
              </a:solidFill>
              <a:latin typeface="Calibri"/>
              <a:ea typeface="Calibri"/>
              <a:cs typeface="Calibri"/>
              <a:sym typeface="Calibri"/>
            </a:endParaRPr>
          </a:p>
        </p:txBody>
      </p:sp>
      <p:sp>
        <p:nvSpPr>
          <p:cNvPr id="11" name="Text Placeholder 10"/>
          <p:cNvSpPr>
            <a:spLocks noGrp="1"/>
          </p:cNvSpPr>
          <p:nvPr>
            <p:ph type="body" sz="quarter" idx="10" hasCustomPrompt="1"/>
          </p:nvPr>
        </p:nvSpPr>
        <p:spPr>
          <a:xfrm>
            <a:off x="857251" y="1214438"/>
            <a:ext cx="10668000" cy="4786312"/>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baseline="0"/>
            </a:lvl1pPr>
            <a:lvl2pPr>
              <a:defRPr/>
            </a:lvl2pPr>
            <a:lvl3pPr>
              <a:defRPr/>
            </a:lvl3pPr>
            <a:lvl4pPr>
              <a:defRPr sz="1800"/>
            </a:lvl4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Text font </a:t>
            </a:r>
            <a:r>
              <a:rPr lang="en-US" dirty="0" err="1"/>
              <a:t>calibri</a:t>
            </a:r>
            <a:r>
              <a:rPr lang="en-US" dirty="0"/>
              <a:t> , Size range 32 to 20.  Table / GO size &gt;= 18</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IN" dirty="0"/>
          </a:p>
        </p:txBody>
      </p:sp>
      <p:pic>
        <p:nvPicPr>
          <p:cNvPr id="7" name="Picture 6" descr="A picture containing text, night sky&#10;&#10;Description automatically generated">
            <a:extLst>
              <a:ext uri="{FF2B5EF4-FFF2-40B4-BE49-F238E27FC236}">
                <a16:creationId xmlns:a16="http://schemas.microsoft.com/office/drawing/2014/main" xmlns="" id="{DF7FF9F2-3489-4F6D-A30B-2F0931ED6275}"/>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11164077" y="5943521"/>
            <a:ext cx="914479" cy="914479"/>
          </a:xfrm>
          <a:prstGeom prst="rect">
            <a:avLst/>
          </a:prstGeom>
        </p:spPr>
      </p:pic>
      <p:pic>
        <p:nvPicPr>
          <p:cNvPr id="10" name="Picture 9" descr="Calendar&#10;&#10;Description automatically generated with low confidence">
            <a:extLst>
              <a:ext uri="{FF2B5EF4-FFF2-40B4-BE49-F238E27FC236}">
                <a16:creationId xmlns:a16="http://schemas.microsoft.com/office/drawing/2014/main" xmlns="" id="{094A42EF-3D19-4F8F-892C-FDFE4FA21389}"/>
              </a:ext>
            </a:extLst>
          </p:cNvPr>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11139692" y="132686"/>
            <a:ext cx="963251" cy="93886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4280" y="52322"/>
            <a:ext cx="3203440" cy="500042"/>
          </a:xfrm>
          <a:prstGeom prst="rect">
            <a:avLst/>
          </a:prstGeom>
        </p:spPr>
        <p:txBody>
          <a:bodyPr anchor="t">
            <a:normAutofit/>
          </a:bodyPr>
          <a:lstStyle>
            <a:lvl1pPr algn="ctr">
              <a:defRPr sz="3600" b="1" cap="all"/>
            </a:lvl1pPr>
          </a:lstStyle>
          <a:p>
            <a:r>
              <a:rPr lang="en-US" dirty="0"/>
              <a:t>MM Index</a:t>
            </a:r>
            <a:endParaRPr lang="en-IN" dirty="0"/>
          </a:p>
        </p:txBody>
      </p:sp>
      <p:sp>
        <p:nvSpPr>
          <p:cNvPr id="10" name="Google Shape;11;p4">
            <a:hlinkClick r:id="rId2"/>
          </p:cNvPr>
          <p:cNvSpPr/>
          <p:nvPr userDrawn="1"/>
        </p:nvSpPr>
        <p:spPr>
          <a:xfrm>
            <a:off x="-406400" y="6488114"/>
            <a:ext cx="3683000" cy="377825"/>
          </a:xfrm>
          <a:prstGeom prst="rect">
            <a:avLst/>
          </a:prstGeom>
          <a:noFill/>
          <a:ln>
            <a:noFill/>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100" b="1" i="0" u="none" strike="noStrike" cap="none">
                <a:solidFill>
                  <a:srgbClr val="0000CC"/>
                </a:solidFill>
                <a:latin typeface="Calibri"/>
                <a:ea typeface="Calibri"/>
                <a:cs typeface="Calibri"/>
                <a:sym typeface="Calibri"/>
              </a:rPr>
              <a:t>©www.srisathyasaividyavahini.org</a:t>
            </a:r>
            <a:endParaRPr sz="1100" b="1" i="0" u="none" strike="noStrike" cap="none">
              <a:solidFill>
                <a:srgbClr val="0000CC"/>
              </a:solidFill>
              <a:latin typeface="Calibri"/>
              <a:ea typeface="Calibri"/>
              <a:cs typeface="Calibri"/>
              <a:sym typeface="Calibri"/>
            </a:endParaRPr>
          </a:p>
        </p:txBody>
      </p:sp>
      <p:pic>
        <p:nvPicPr>
          <p:cNvPr id="6" name="Picture 5" descr="A picture containing text, night sky&#10;&#10;Description automatically generated">
            <a:extLst>
              <a:ext uri="{FF2B5EF4-FFF2-40B4-BE49-F238E27FC236}">
                <a16:creationId xmlns:a16="http://schemas.microsoft.com/office/drawing/2014/main" xmlns="" id="{4832AE60-5C29-48B6-95CC-812084D9019C}"/>
              </a:ext>
            </a:extLst>
          </p:cNvPr>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11164077" y="5943521"/>
            <a:ext cx="914479" cy="914479"/>
          </a:xfrm>
          <a:prstGeom prst="rect">
            <a:avLst/>
          </a:prstGeom>
        </p:spPr>
      </p:pic>
      <p:pic>
        <p:nvPicPr>
          <p:cNvPr id="7" name="Picture 6" descr="Calendar&#10;&#10;Description automatically generated with low confidence">
            <a:extLst>
              <a:ext uri="{FF2B5EF4-FFF2-40B4-BE49-F238E27FC236}">
                <a16:creationId xmlns:a16="http://schemas.microsoft.com/office/drawing/2014/main" xmlns="" id="{FEE9CED9-8D8B-4D2A-95EC-21CAE5CD8491}"/>
              </a:ext>
            </a:extLst>
          </p:cNvPr>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11139692" y="132686"/>
            <a:ext cx="963251" cy="93886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png"/><Relationship Id="rId5" Type="http://schemas.microsoft.com/office/2007/relationships/hdphoto" Target="../media/hdphoto4.wdp"/><Relationship Id="rId4" Type="http://schemas.openxmlformats.org/officeDocument/2006/relationships/image" Target="../media/image9.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D7428575-E1B6-2170-9A1F-2F32C33C784A}"/>
              </a:ext>
            </a:extLst>
          </p:cNvPr>
          <p:cNvGrpSpPr/>
          <p:nvPr/>
        </p:nvGrpSpPr>
        <p:grpSpPr>
          <a:xfrm>
            <a:off x="2567608" y="171432"/>
            <a:ext cx="7200000" cy="1512000"/>
            <a:chOff x="1199455" y="4278368"/>
            <a:chExt cx="4185465" cy="907930"/>
          </a:xfrm>
        </p:grpSpPr>
        <p:sp>
          <p:nvSpPr>
            <p:cNvPr id="9" name="Rectangle: Rounded Corners 34">
              <a:extLst>
                <a:ext uri="{FF2B5EF4-FFF2-40B4-BE49-F238E27FC236}">
                  <a16:creationId xmlns:a16="http://schemas.microsoft.com/office/drawing/2014/main" xmlns="" id="{0ABA3BBF-5DEE-C44F-48BF-33729596D0EE}"/>
                </a:ext>
              </a:extLst>
            </p:cNvPr>
            <p:cNvSpPr/>
            <p:nvPr/>
          </p:nvSpPr>
          <p:spPr>
            <a:xfrm>
              <a:off x="1199455" y="4278368"/>
              <a:ext cx="4185465" cy="907930"/>
            </a:xfrm>
            <a:prstGeom prst="roundRect">
              <a:avLst/>
            </a:prstGeom>
            <a:solidFill>
              <a:srgbClr val="F15BB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Rounded Corners 35">
              <a:extLst>
                <a:ext uri="{FF2B5EF4-FFF2-40B4-BE49-F238E27FC236}">
                  <a16:creationId xmlns:a16="http://schemas.microsoft.com/office/drawing/2014/main" xmlns="" id="{37C352DF-573E-A7AF-D223-8E2E550D753D}"/>
                </a:ext>
              </a:extLst>
            </p:cNvPr>
            <p:cNvSpPr/>
            <p:nvPr/>
          </p:nvSpPr>
          <p:spPr>
            <a:xfrm>
              <a:off x="1383976" y="4408297"/>
              <a:ext cx="3816423" cy="6480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 name="Title 1"/>
          <p:cNvSpPr>
            <a:spLocks noGrp="1"/>
          </p:cNvSpPr>
          <p:nvPr>
            <p:ph type="ctrTitle"/>
          </p:nvPr>
        </p:nvSpPr>
        <p:spPr>
          <a:xfrm>
            <a:off x="2671928" y="442896"/>
            <a:ext cx="6991360" cy="1052080"/>
          </a:xfrm>
        </p:spPr>
        <p:txBody>
          <a:bodyPr/>
          <a:lstStyle/>
          <a:p>
            <a:r>
              <a:rPr lang="en-IN" b="1" dirty="0"/>
              <a:t>Learning always helps</a:t>
            </a:r>
          </a:p>
        </p:txBody>
      </p:sp>
      <p:pic>
        <p:nvPicPr>
          <p:cNvPr id="5" name="Picture 4" descr="A picture containing text, painting, fabric, painted&#10;&#10;Description automatically generated">
            <a:extLst>
              <a:ext uri="{FF2B5EF4-FFF2-40B4-BE49-F238E27FC236}">
                <a16:creationId xmlns:a16="http://schemas.microsoft.com/office/drawing/2014/main" xmlns="" id="{00CA9C65-6D35-B1A9-26E9-EF88F1F7B19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343169" y="1836272"/>
            <a:ext cx="5505662" cy="3312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856" y="150816"/>
            <a:ext cx="9296427" cy="654032"/>
          </a:xfrm>
          <a:solidFill>
            <a:schemeClr val="accent4">
              <a:lumMod val="20000"/>
              <a:lumOff val="80000"/>
            </a:schemeClr>
          </a:solidFill>
          <a:effectLst>
            <a:outerShdw blurRad="63500" sx="102000" sy="102000" algn="ctr" rotWithShape="0">
              <a:prstClr val="black">
                <a:alpha val="40000"/>
              </a:prstClr>
            </a:outerShdw>
          </a:effectLst>
          <a:scene3d>
            <a:camera prst="orthographicFront"/>
            <a:lightRig rig="threePt" dir="t"/>
          </a:scene3d>
          <a:sp3d>
            <a:bevelT/>
          </a:sp3d>
        </p:spPr>
        <p:txBody>
          <a:bodyPr/>
          <a:lstStyle/>
          <a:p>
            <a:r>
              <a:rPr lang="en-IN" dirty="0"/>
              <a:t>Scene 1 – Living room</a:t>
            </a:r>
          </a:p>
        </p:txBody>
      </p:sp>
      <p:sp>
        <p:nvSpPr>
          <p:cNvPr id="3" name="Text Placeholder 2"/>
          <p:cNvSpPr>
            <a:spLocks noGrp="1"/>
          </p:cNvSpPr>
          <p:nvPr>
            <p:ph type="body" sz="quarter" idx="10"/>
          </p:nvPr>
        </p:nvSpPr>
        <p:spPr>
          <a:xfrm>
            <a:off x="2288493" y="1027726"/>
            <a:ext cx="7615013" cy="1134442"/>
          </a:xfrm>
        </p:spPr>
        <p:style>
          <a:lnRef idx="1">
            <a:schemeClr val="dk1"/>
          </a:lnRef>
          <a:fillRef idx="2">
            <a:schemeClr val="dk1"/>
          </a:fillRef>
          <a:effectRef idx="1">
            <a:schemeClr val="dk1"/>
          </a:effectRef>
          <a:fontRef idx="minor">
            <a:schemeClr val="dk1"/>
          </a:fontRef>
        </p:style>
        <p:txBody>
          <a:bodyPr/>
          <a:lstStyle/>
          <a:p>
            <a:pPr marL="0" indent="0">
              <a:buNone/>
            </a:pPr>
            <a:r>
              <a:rPr lang="en-IN" dirty="0"/>
              <a:t>It is a relaxing Sunday afternoon and Rohan’s grandparents have come to see him.</a:t>
            </a:r>
          </a:p>
        </p:txBody>
      </p:sp>
      <p:pic>
        <p:nvPicPr>
          <p:cNvPr id="5" name="Picture 4" descr="A picture containing text&#10;&#10;Description automatically generated">
            <a:extLst>
              <a:ext uri="{FF2B5EF4-FFF2-40B4-BE49-F238E27FC236}">
                <a16:creationId xmlns:a16="http://schemas.microsoft.com/office/drawing/2014/main" xmlns="" id="{E2204A93-8C84-CD27-3DAE-CA5017D67B9F}"/>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rightnessContrast bright="28000"/>
                    </a14:imgEffect>
                  </a14:imgLayer>
                </a14:imgProps>
              </a:ext>
              <a:ext uri="{28A0092B-C50C-407E-A947-70E740481C1C}">
                <a14:useLocalDpi xmlns:a14="http://schemas.microsoft.com/office/drawing/2010/main" xmlns="" val="0"/>
              </a:ext>
            </a:extLst>
          </a:blip>
          <a:srcRect l="11368" t="14534" r="10580" b="13250"/>
          <a:stretch/>
        </p:blipFill>
        <p:spPr>
          <a:xfrm>
            <a:off x="3562336" y="2524119"/>
            <a:ext cx="5112000" cy="3880664"/>
          </a:xfrm>
          <a:prstGeom prst="rect">
            <a:avLst/>
          </a:prstGeom>
          <a:ln>
            <a:solidFill>
              <a:schemeClr val="tx1"/>
            </a:solidFill>
          </a:ln>
        </p:spPr>
      </p:pic>
      <p:sp>
        <p:nvSpPr>
          <p:cNvPr id="6" name="Rectangular Callout 5">
            <a:extLst>
              <a:ext uri="{FF2B5EF4-FFF2-40B4-BE49-F238E27FC236}">
                <a16:creationId xmlns:a16="http://schemas.microsoft.com/office/drawing/2014/main" xmlns="" id="{98BE7237-EF9D-3C98-ACE0-23175376E9E2}"/>
              </a:ext>
            </a:extLst>
          </p:cNvPr>
          <p:cNvSpPr/>
          <p:nvPr/>
        </p:nvSpPr>
        <p:spPr>
          <a:xfrm>
            <a:off x="407368" y="2863247"/>
            <a:ext cx="3124955" cy="1134441"/>
          </a:xfrm>
          <a:prstGeom prst="wedgeRectCallout">
            <a:avLst>
              <a:gd name="adj1" fmla="val 129757"/>
              <a:gd name="adj2" fmla="val 110238"/>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t>Grandpa, did you buy these vegetables from the market?</a:t>
            </a:r>
          </a:p>
        </p:txBody>
      </p:sp>
      <p:sp>
        <p:nvSpPr>
          <p:cNvPr id="9" name="Rectangular Callout 8">
            <a:extLst>
              <a:ext uri="{FF2B5EF4-FFF2-40B4-BE49-F238E27FC236}">
                <a16:creationId xmlns:a16="http://schemas.microsoft.com/office/drawing/2014/main" xmlns="" id="{68A67D56-5F5B-A251-9231-EEFCFB47B618}"/>
              </a:ext>
            </a:extLst>
          </p:cNvPr>
          <p:cNvSpPr/>
          <p:nvPr/>
        </p:nvSpPr>
        <p:spPr>
          <a:xfrm>
            <a:off x="8760296" y="2863247"/>
            <a:ext cx="3196963" cy="2635473"/>
          </a:xfrm>
          <a:prstGeom prst="wedgeRectCallout">
            <a:avLst>
              <a:gd name="adj1" fmla="val -64900"/>
              <a:gd name="adj2" fmla="val 8480"/>
            </a:avLst>
          </a:prstGeom>
        </p:spPr>
        <p:style>
          <a:lnRef idx="1">
            <a:schemeClr val="accent1"/>
          </a:lnRef>
          <a:fillRef idx="2">
            <a:schemeClr val="accent1"/>
          </a:fillRef>
          <a:effectRef idx="1">
            <a:schemeClr val="accent1"/>
          </a:effectRef>
          <a:fontRef idx="minor">
            <a:schemeClr val="dk1"/>
          </a:fontRef>
        </p:style>
        <p:txBody>
          <a:bodyPr rtlCol="0" anchor="ctr"/>
          <a:lstStyle/>
          <a:p>
            <a:pPr>
              <a:lnSpc>
                <a:spcPct val="114000"/>
              </a:lnSpc>
              <a:spcBef>
                <a:spcPts val="1200"/>
              </a:spcBef>
              <a:spcAft>
                <a:spcPts val="1200"/>
              </a:spcAft>
            </a:pPr>
            <a:r>
              <a:rPr lang="en-IE" sz="2400" dirty="0" smtClean="0">
                <a:latin typeface="Calibri" panose="020F0502020204030204" pitchFamily="34" charset="0"/>
                <a:ea typeface="Calibri" panose="020F0502020204030204" pitchFamily="34" charset="0"/>
              </a:rPr>
              <a:t>No, </a:t>
            </a:r>
            <a:r>
              <a:rPr lang="en-IE" sz="2400" dirty="0" err="1" smtClean="0">
                <a:latin typeface="Calibri" panose="020F0502020204030204" pitchFamily="34" charset="0"/>
                <a:ea typeface="Calibri" panose="020F0502020204030204" pitchFamily="34" charset="0"/>
              </a:rPr>
              <a:t>Rohan</a:t>
            </a:r>
            <a:r>
              <a:rPr lang="en-IE" sz="2400" dirty="0" smtClean="0">
                <a:latin typeface="Calibri" panose="020F0502020204030204" pitchFamily="34" charset="0"/>
                <a:ea typeface="Calibri" panose="020F0502020204030204" pitchFamily="34" charset="0"/>
              </a:rPr>
              <a:t>. </a:t>
            </a:r>
            <a:r>
              <a:rPr lang="en-IE" sz="2400" dirty="0">
                <a:latin typeface="Calibri" panose="020F0502020204030204" pitchFamily="34" charset="0"/>
                <a:ea typeface="Calibri" panose="020F0502020204030204" pitchFamily="34" charset="0"/>
              </a:rPr>
              <a:t>These are home-grown vegetables. This tomato jam was prepared by your grandma using home-grown tomatoes.</a:t>
            </a:r>
            <a:endParaRPr lang="en-IN" sz="1600" dirty="0">
              <a:latin typeface="Calibri" panose="020F0502020204030204" pitchFamily="34" charset="0"/>
              <a:ea typeface="Calibri" panose="020F0502020204030204" pitchFamily="34" charset="0"/>
            </a:endParaRPr>
          </a:p>
        </p:txBody>
      </p:sp>
      <p:sp>
        <p:nvSpPr>
          <p:cNvPr id="10" name="TextBox 9">
            <a:extLst>
              <a:ext uri="{FF2B5EF4-FFF2-40B4-BE49-F238E27FC236}">
                <a16:creationId xmlns:a16="http://schemas.microsoft.com/office/drawing/2014/main" xmlns="" id="{9A362DFE-50CA-7768-2257-4D1F612647FB}"/>
              </a:ext>
            </a:extLst>
          </p:cNvPr>
          <p:cNvSpPr txBox="1"/>
          <p:nvPr/>
        </p:nvSpPr>
        <p:spPr>
          <a:xfrm>
            <a:off x="3562336" y="5578292"/>
            <a:ext cx="540000" cy="307777"/>
          </a:xfrm>
          <a:prstGeom prst="rect">
            <a:avLst/>
          </a:prstGeom>
          <a:noFill/>
        </p:spPr>
        <p:txBody>
          <a:bodyPr wrap="square" rtlCol="0">
            <a:spAutoFit/>
          </a:bodyPr>
          <a:lstStyle/>
          <a:p>
            <a:r>
              <a:rPr lang="en-US" sz="1400" dirty="0">
                <a:solidFill>
                  <a:schemeClr val="bg1"/>
                </a:solidFill>
              </a:rPr>
              <a:t>JAM</a:t>
            </a:r>
            <a:endParaRPr lang="en-US" sz="1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10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1000"/>
                                        <p:tgtEl>
                                          <p:spTgt spid="3">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a:scene3d>
            <a:camera prst="orthographicFront"/>
            <a:lightRig rig="threePt" dir="t"/>
          </a:scene3d>
          <a:sp3d>
            <a:bevelT/>
          </a:sp3d>
        </p:spPr>
        <p:txBody>
          <a:bodyPr/>
          <a:lstStyle/>
          <a:p>
            <a:r>
              <a:rPr lang="en-IN" dirty="0"/>
              <a:t>Scene 2 - Garden</a:t>
            </a:r>
          </a:p>
        </p:txBody>
      </p:sp>
      <p:pic>
        <p:nvPicPr>
          <p:cNvPr id="5" name="Picture 4" descr="A picture containing text, picture frame&#10;&#10;Description automatically generated">
            <a:extLst>
              <a:ext uri="{FF2B5EF4-FFF2-40B4-BE49-F238E27FC236}">
                <a16:creationId xmlns:a16="http://schemas.microsoft.com/office/drawing/2014/main" xmlns="" id="{604F0E1F-B94F-9378-1CAC-B01F5F460C46}"/>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rightnessContrast bright="24000"/>
                    </a14:imgEffect>
                  </a14:imgLayer>
                </a14:imgProps>
              </a:ext>
              <a:ext uri="{28A0092B-C50C-407E-A947-70E740481C1C}">
                <a14:useLocalDpi xmlns:a14="http://schemas.microsoft.com/office/drawing/2010/main" xmlns="" val="0"/>
              </a:ext>
            </a:extLst>
          </a:blip>
          <a:srcRect l="52277" t="8365" r="6638" b="12500"/>
          <a:stretch/>
        </p:blipFill>
        <p:spPr>
          <a:xfrm>
            <a:off x="3290872" y="1438264"/>
            <a:ext cx="5131432" cy="5065884"/>
          </a:xfrm>
          <a:prstGeom prst="rect">
            <a:avLst/>
          </a:prstGeom>
          <a:ln>
            <a:noFill/>
          </a:ln>
          <a:effectLst>
            <a:outerShdw blurRad="292100" dist="139700" dir="2700000" algn="tl" rotWithShape="0">
              <a:srgbClr val="333333">
                <a:alpha val="65000"/>
              </a:srgbClr>
            </a:outerShdw>
          </a:effectLst>
        </p:spPr>
      </p:pic>
      <p:sp>
        <p:nvSpPr>
          <p:cNvPr id="6" name="Oval Callout 5">
            <a:extLst>
              <a:ext uri="{FF2B5EF4-FFF2-40B4-BE49-F238E27FC236}">
                <a16:creationId xmlns:a16="http://schemas.microsoft.com/office/drawing/2014/main" xmlns="" id="{367160E6-CDA5-EB8C-B7DB-21703A13C5E4}"/>
              </a:ext>
            </a:extLst>
          </p:cNvPr>
          <p:cNvSpPr/>
          <p:nvPr/>
        </p:nvSpPr>
        <p:spPr>
          <a:xfrm>
            <a:off x="666720" y="1619240"/>
            <a:ext cx="2520280" cy="1008112"/>
          </a:xfrm>
          <a:prstGeom prst="wedgeEllipseCallout">
            <a:avLst>
              <a:gd name="adj1" fmla="val 143773"/>
              <a:gd name="adj2" fmla="val 15582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t>Wow! Is it your hobby?</a:t>
            </a:r>
          </a:p>
        </p:txBody>
      </p:sp>
      <p:sp>
        <p:nvSpPr>
          <p:cNvPr id="7" name="Oval Callout 6">
            <a:extLst>
              <a:ext uri="{FF2B5EF4-FFF2-40B4-BE49-F238E27FC236}">
                <a16:creationId xmlns:a16="http://schemas.microsoft.com/office/drawing/2014/main" xmlns="" id="{DDAA3401-A11B-2504-9E10-B26002C1818E}"/>
              </a:ext>
            </a:extLst>
          </p:cNvPr>
          <p:cNvSpPr/>
          <p:nvPr/>
        </p:nvSpPr>
        <p:spPr>
          <a:xfrm>
            <a:off x="8901128" y="1347776"/>
            <a:ext cx="2808000" cy="2052000"/>
          </a:xfrm>
          <a:prstGeom prst="wedgeEllipseCallout">
            <a:avLst>
              <a:gd name="adj1" fmla="val -90225"/>
              <a:gd name="adj2" fmla="val 4598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t>It started off as a hobby, but it has been very useful. </a:t>
            </a:r>
          </a:p>
        </p:txBody>
      </p:sp>
      <p:sp>
        <p:nvSpPr>
          <p:cNvPr id="8" name="Oval Callout 7">
            <a:extLst>
              <a:ext uri="{FF2B5EF4-FFF2-40B4-BE49-F238E27FC236}">
                <a16:creationId xmlns:a16="http://schemas.microsoft.com/office/drawing/2014/main" xmlns="" id="{5B12A5F3-2CF7-03F2-BC49-B08F58BF5288}"/>
              </a:ext>
            </a:extLst>
          </p:cNvPr>
          <p:cNvSpPr/>
          <p:nvPr/>
        </p:nvSpPr>
        <p:spPr>
          <a:xfrm>
            <a:off x="395256" y="3083384"/>
            <a:ext cx="2736304" cy="1008112"/>
          </a:xfrm>
          <a:prstGeom prst="wedgeEllipseCallout">
            <a:avLst>
              <a:gd name="adj1" fmla="val 139309"/>
              <a:gd name="adj2" fmla="val 3857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a:t>How grandfather?</a:t>
            </a:r>
          </a:p>
        </p:txBody>
      </p:sp>
      <p:sp>
        <p:nvSpPr>
          <p:cNvPr id="9" name="Oval Callout 8">
            <a:extLst>
              <a:ext uri="{FF2B5EF4-FFF2-40B4-BE49-F238E27FC236}">
                <a16:creationId xmlns:a16="http://schemas.microsoft.com/office/drawing/2014/main" xmlns="" id="{F5BA1C1C-B12F-3492-854A-237C92927505}"/>
              </a:ext>
            </a:extLst>
          </p:cNvPr>
          <p:cNvSpPr/>
          <p:nvPr/>
        </p:nvSpPr>
        <p:spPr>
          <a:xfrm>
            <a:off x="8108208" y="3790952"/>
            <a:ext cx="3960000" cy="2628000"/>
          </a:xfrm>
          <a:prstGeom prst="wedgeEllipseCallout">
            <a:avLst>
              <a:gd name="adj1" fmla="val -54048"/>
              <a:gd name="adj2" fmla="val -6047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dirty="0"/>
              <a:t>It keeps me </a:t>
            </a:r>
            <a:r>
              <a:rPr lang="en-US" sz="2400" dirty="0" smtClean="0"/>
              <a:t>healthy and has taught </a:t>
            </a:r>
            <a:r>
              <a:rPr lang="en-US" sz="2400" dirty="0"/>
              <a:t>me patience and </a:t>
            </a:r>
            <a:r>
              <a:rPr lang="en-US" sz="2400" dirty="0" smtClean="0"/>
              <a:t>sharing. I share the  extra </a:t>
            </a:r>
            <a:r>
              <a:rPr lang="en-US" sz="2400" dirty="0"/>
              <a:t>vegetables with my neighbours.</a:t>
            </a:r>
          </a:p>
        </p:txBody>
      </p:sp>
    </p:spTree>
    <p:extLst>
      <p:ext uri="{BB962C8B-B14F-4D97-AF65-F5344CB8AC3E}">
        <p14:creationId xmlns:p14="http://schemas.microsoft.com/office/powerpoint/2010/main" xmlns="" val="53916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heckerboard(across)">
                                      <p:cBhvr>
                                        <p:cTn id="21" dur="1000"/>
                                        <p:tgtEl>
                                          <p:spTgt spid="8"/>
                                        </p:tgtEl>
                                      </p:cBhvr>
                                    </p:animEffect>
                                  </p:childTnLst>
                                </p:cTn>
                              </p:par>
                            </p:childTnLst>
                          </p:cTn>
                        </p:par>
                        <p:par>
                          <p:cTn id="22" fill="hold">
                            <p:stCondLst>
                              <p:cond delay="1000"/>
                            </p:stCondLst>
                            <p:childTnLst>
                              <p:par>
                                <p:cTn id="23" presetID="5" presetClass="entr" presetSubtype="1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lumMod val="75000"/>
            </a:schemeClr>
          </a:solidFill>
          <a:scene3d>
            <a:camera prst="orthographicFront"/>
            <a:lightRig rig="threePt" dir="t"/>
          </a:scene3d>
          <a:sp3d>
            <a:bevelT/>
          </a:sp3d>
        </p:spPr>
        <p:txBody>
          <a:bodyPr/>
          <a:lstStyle/>
          <a:p>
            <a:r>
              <a:rPr lang="en-IN" dirty="0"/>
              <a:t>Scene 3 – Dining room </a:t>
            </a:r>
          </a:p>
        </p:txBody>
      </p:sp>
      <p:pic>
        <p:nvPicPr>
          <p:cNvPr id="5" name="Picture 4" descr="A picture containing text&#10;&#10;Description automatically generated">
            <a:extLst>
              <a:ext uri="{FF2B5EF4-FFF2-40B4-BE49-F238E27FC236}">
                <a16:creationId xmlns:a16="http://schemas.microsoft.com/office/drawing/2014/main" xmlns="" id="{306BCF51-E852-4D4B-88F4-9E96E021C43B}"/>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rightnessContrast bright="22000"/>
                    </a14:imgEffect>
                  </a14:imgLayer>
                </a14:imgProps>
              </a:ext>
              <a:ext uri="{28A0092B-C50C-407E-A947-70E740481C1C}">
                <a14:useLocalDpi xmlns:a14="http://schemas.microsoft.com/office/drawing/2010/main" xmlns="" val="0"/>
              </a:ext>
            </a:extLst>
          </a:blip>
          <a:srcRect l="9792" t="13663" r="11369" b="12499"/>
          <a:stretch/>
        </p:blipFill>
        <p:spPr>
          <a:xfrm>
            <a:off x="2992346" y="1166800"/>
            <a:ext cx="6160156" cy="4603416"/>
          </a:xfrm>
          <a:prstGeom prst="rect">
            <a:avLst/>
          </a:prstGeom>
          <a:ln>
            <a:noFill/>
          </a:ln>
          <a:effectLst>
            <a:outerShdw blurRad="292100" dist="139700" dir="2700000" algn="tl" rotWithShape="0">
              <a:srgbClr val="333333">
                <a:alpha val="65000"/>
              </a:srgbClr>
            </a:outerShdw>
          </a:effectLst>
        </p:spPr>
      </p:pic>
      <p:sp>
        <p:nvSpPr>
          <p:cNvPr id="6" name="Rounded Rectangular Callout 5">
            <a:extLst>
              <a:ext uri="{FF2B5EF4-FFF2-40B4-BE49-F238E27FC236}">
                <a16:creationId xmlns:a16="http://schemas.microsoft.com/office/drawing/2014/main" xmlns="" id="{768B8DF4-6DFA-82B5-F34C-1DCD94B24007}"/>
              </a:ext>
            </a:extLst>
          </p:cNvPr>
          <p:cNvSpPr/>
          <p:nvPr/>
        </p:nvSpPr>
        <p:spPr>
          <a:xfrm>
            <a:off x="9239504" y="2005427"/>
            <a:ext cx="2376264" cy="2690405"/>
          </a:xfrm>
          <a:prstGeom prst="wedgeRoundRectCallout">
            <a:avLst>
              <a:gd name="adj1" fmla="val -68625"/>
              <a:gd name="adj2" fmla="val -3301"/>
              <a:gd name="adj3" fmla="val 16667"/>
            </a:avLst>
          </a:prstGeom>
          <a:solidFill>
            <a:schemeClr val="accent2">
              <a:lumMod val="20000"/>
              <a:lumOff val="80000"/>
            </a:schemeClr>
          </a:solidFill>
          <a:ln>
            <a:solidFill>
              <a:schemeClr val="accent2">
                <a:lumMod val="75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dirty="0"/>
              <a:t>Rohan, subjects like science and geography </a:t>
            </a:r>
            <a:r>
              <a:rPr lang="en-US" sz="2400" dirty="0" smtClean="0"/>
              <a:t>help </a:t>
            </a:r>
            <a:r>
              <a:rPr lang="en-US" sz="2400" dirty="0"/>
              <a:t>you understand what the plants need.</a:t>
            </a:r>
          </a:p>
        </p:txBody>
      </p:sp>
      <p:sp>
        <p:nvSpPr>
          <p:cNvPr id="7" name="Rounded Rectangular Callout 6">
            <a:extLst>
              <a:ext uri="{FF2B5EF4-FFF2-40B4-BE49-F238E27FC236}">
                <a16:creationId xmlns:a16="http://schemas.microsoft.com/office/drawing/2014/main" xmlns="" id="{2A417D75-D901-D761-8CE3-115A70649FB0}"/>
              </a:ext>
            </a:extLst>
          </p:cNvPr>
          <p:cNvSpPr/>
          <p:nvPr/>
        </p:nvSpPr>
        <p:spPr>
          <a:xfrm>
            <a:off x="643144" y="1845749"/>
            <a:ext cx="2376264" cy="2690405"/>
          </a:xfrm>
          <a:prstGeom prst="wedgeRoundRectCallout">
            <a:avLst>
              <a:gd name="adj1" fmla="val 78884"/>
              <a:gd name="adj2" fmla="val -340"/>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IE" sz="2400" dirty="0"/>
              <a:t>Gardening makes you a responsible person as you start caring for the environment. </a:t>
            </a:r>
            <a:endParaRPr lang="en-US" sz="2400" dirty="0"/>
          </a:p>
        </p:txBody>
      </p:sp>
    </p:spTree>
    <p:extLst>
      <p:ext uri="{BB962C8B-B14F-4D97-AF65-F5344CB8AC3E}">
        <p14:creationId xmlns:p14="http://schemas.microsoft.com/office/powerpoint/2010/main" xmlns="" val="297677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787" y="71414"/>
            <a:ext cx="9296427" cy="654032"/>
          </a:xfrm>
          <a:gradFill flip="none" rotWithShape="1">
            <a:gsLst>
              <a:gs pos="0">
                <a:srgbClr val="37BCFF">
                  <a:shade val="30000"/>
                  <a:satMod val="115000"/>
                </a:srgbClr>
              </a:gs>
              <a:gs pos="50000">
                <a:srgbClr val="37BCFF">
                  <a:shade val="67500"/>
                  <a:satMod val="115000"/>
                </a:srgbClr>
              </a:gs>
              <a:gs pos="100000">
                <a:srgbClr val="37BCFF">
                  <a:shade val="100000"/>
                  <a:satMod val="115000"/>
                </a:srgbClr>
              </a:gs>
            </a:gsLst>
            <a:lin ang="2700000" scaled="1"/>
            <a:tileRect/>
          </a:gradFill>
          <a:scene3d>
            <a:camera prst="orthographicFront"/>
            <a:lightRig rig="threePt" dir="t"/>
          </a:scene3d>
          <a:sp3d>
            <a:bevelT/>
          </a:sp3d>
        </p:spPr>
        <p:txBody>
          <a:bodyPr/>
          <a:lstStyle/>
          <a:p>
            <a:r>
              <a:rPr lang="en-IN" dirty="0"/>
              <a:t>Points </a:t>
            </a:r>
            <a:r>
              <a:rPr lang="en-IN"/>
              <a:t>to Ponder</a:t>
            </a:r>
            <a:endParaRPr lang="en-IN" dirty="0"/>
          </a:p>
        </p:txBody>
      </p:sp>
      <p:sp>
        <p:nvSpPr>
          <p:cNvPr id="3" name="Can 2"/>
          <p:cNvSpPr/>
          <p:nvPr/>
        </p:nvSpPr>
        <p:spPr>
          <a:xfrm>
            <a:off x="2061308" y="2734128"/>
            <a:ext cx="2484000" cy="2449000"/>
          </a:xfrm>
          <a:prstGeom prst="can">
            <a:avLst/>
          </a:prstGeom>
          <a:solidFill>
            <a:srgbClr val="FFD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Can 3"/>
          <p:cNvSpPr/>
          <p:nvPr/>
        </p:nvSpPr>
        <p:spPr>
          <a:xfrm>
            <a:off x="4843230" y="2734128"/>
            <a:ext cx="2484000" cy="2449000"/>
          </a:xfrm>
          <a:prstGeom prst="can">
            <a:avLst/>
          </a:prstGeom>
          <a:solidFill>
            <a:srgbClr val="FFE692"/>
          </a:solidFill>
          <a:ln>
            <a:solidFill>
              <a:srgbClr val="FFE6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Can 4"/>
          <p:cNvSpPr/>
          <p:nvPr/>
        </p:nvSpPr>
        <p:spPr>
          <a:xfrm>
            <a:off x="7608374" y="2734128"/>
            <a:ext cx="2484000" cy="2449000"/>
          </a:xfrm>
          <a:prstGeom prst="can">
            <a:avLst/>
          </a:prstGeom>
          <a:solidFill>
            <a:srgbClr val="B0F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xmlns="" id="{CCAB0F08-7E07-4E51-9DE9-3C5C0C559C3E}"/>
              </a:ext>
            </a:extLst>
          </p:cNvPr>
          <p:cNvSpPr txBox="1"/>
          <p:nvPr/>
        </p:nvSpPr>
        <p:spPr>
          <a:xfrm>
            <a:off x="2024040" y="3454208"/>
            <a:ext cx="2539548" cy="1569660"/>
          </a:xfrm>
          <a:prstGeom prst="rect">
            <a:avLst/>
          </a:prstGeom>
          <a:noFill/>
        </p:spPr>
        <p:txBody>
          <a:bodyPr wrap="square">
            <a:spAutoFit/>
          </a:bodyPr>
          <a:lstStyle/>
          <a:p>
            <a:pPr algn="ctr"/>
            <a:r>
              <a:rPr lang="en-IN" sz="2400" dirty="0">
                <a:effectLst/>
                <a:latin typeface="Calibri" panose="020F0502020204030204" pitchFamily="34" charset="0"/>
                <a:ea typeface="Calibri" panose="020F0502020204030204" pitchFamily="34" charset="0"/>
              </a:rPr>
              <a:t>Learning something new is never a waste of time.</a:t>
            </a:r>
            <a:endParaRPr lang="en-IN" sz="2400" dirty="0"/>
          </a:p>
        </p:txBody>
      </p:sp>
      <p:sp>
        <p:nvSpPr>
          <p:cNvPr id="7" name="TextBox 6">
            <a:extLst>
              <a:ext uri="{FF2B5EF4-FFF2-40B4-BE49-F238E27FC236}">
                <a16:creationId xmlns:a16="http://schemas.microsoft.com/office/drawing/2014/main" xmlns="" id="{E145D362-3F7A-4137-BBD3-32E1E74496AA}"/>
              </a:ext>
            </a:extLst>
          </p:cNvPr>
          <p:cNvSpPr txBox="1"/>
          <p:nvPr/>
        </p:nvSpPr>
        <p:spPr>
          <a:xfrm>
            <a:off x="4832352" y="3454208"/>
            <a:ext cx="2539548" cy="1200329"/>
          </a:xfrm>
          <a:prstGeom prst="rect">
            <a:avLst/>
          </a:prstGeom>
          <a:noFill/>
        </p:spPr>
        <p:txBody>
          <a:bodyPr wrap="square">
            <a:spAutoFit/>
          </a:bodyPr>
          <a:lstStyle/>
          <a:p>
            <a:pPr algn="ctr"/>
            <a:r>
              <a:rPr lang="en-IN" sz="2400" dirty="0">
                <a:latin typeface="Calibri" panose="020F0502020204030204" pitchFamily="34" charset="0"/>
                <a:ea typeface="Calibri" panose="020F0502020204030204" pitchFamily="34" charset="0"/>
              </a:rPr>
              <a:t>It </a:t>
            </a:r>
            <a:r>
              <a:rPr lang="en-IN" sz="2400">
                <a:latin typeface="Calibri" panose="020F0502020204030204" pitchFamily="34" charset="0"/>
                <a:ea typeface="Calibri" panose="020F0502020204030204" pitchFamily="34" charset="0"/>
              </a:rPr>
              <a:t>keeps your mind </a:t>
            </a:r>
            <a:r>
              <a:rPr lang="en-IN" sz="2400" dirty="0">
                <a:latin typeface="Calibri" panose="020F0502020204030204" pitchFamily="34" charset="0"/>
                <a:ea typeface="Calibri" panose="020F0502020204030204" pitchFamily="34" charset="0"/>
              </a:rPr>
              <a:t>engaged and body active.</a:t>
            </a:r>
            <a:endParaRPr lang="en-IN" sz="2400" dirty="0"/>
          </a:p>
        </p:txBody>
      </p:sp>
      <p:sp>
        <p:nvSpPr>
          <p:cNvPr id="8" name="TextBox 7">
            <a:extLst>
              <a:ext uri="{FF2B5EF4-FFF2-40B4-BE49-F238E27FC236}">
                <a16:creationId xmlns:a16="http://schemas.microsoft.com/office/drawing/2014/main" xmlns="" id="{1F8B3C2E-B971-4F8C-98D1-497872A4536B}"/>
              </a:ext>
            </a:extLst>
          </p:cNvPr>
          <p:cNvSpPr txBox="1"/>
          <p:nvPr/>
        </p:nvSpPr>
        <p:spPr>
          <a:xfrm>
            <a:off x="7587924" y="3454207"/>
            <a:ext cx="2501094" cy="1200329"/>
          </a:xfrm>
          <a:prstGeom prst="rect">
            <a:avLst/>
          </a:prstGeom>
          <a:noFill/>
        </p:spPr>
        <p:txBody>
          <a:bodyPr wrap="square">
            <a:spAutoFit/>
          </a:bodyPr>
          <a:lstStyle/>
          <a:p>
            <a:pPr algn="ctr"/>
            <a:r>
              <a:rPr lang="en-IN" sz="2400" dirty="0">
                <a:latin typeface="Calibri" panose="020F0502020204030204" pitchFamily="34" charset="0"/>
                <a:ea typeface="Calibri" panose="020F0502020204030204" pitchFamily="34" charset="0"/>
              </a:rPr>
              <a:t>It adds value to our existing knowledge or skill.</a:t>
            </a:r>
            <a:endParaRPr lang="en-IN" sz="2400" b="1" dirty="0"/>
          </a:p>
        </p:txBody>
      </p:sp>
      <p:sp>
        <p:nvSpPr>
          <p:cNvPr id="9" name="Oval 8">
            <a:extLst>
              <a:ext uri="{FF2B5EF4-FFF2-40B4-BE49-F238E27FC236}">
                <a16:creationId xmlns:a16="http://schemas.microsoft.com/office/drawing/2014/main" xmlns="" id="{D9D52769-A0AC-4C68-9E22-B42C915C3FE2}"/>
              </a:ext>
            </a:extLst>
          </p:cNvPr>
          <p:cNvSpPr/>
          <p:nvPr/>
        </p:nvSpPr>
        <p:spPr>
          <a:xfrm>
            <a:off x="2043308" y="1438264"/>
            <a:ext cx="2520000" cy="2520000"/>
          </a:xfrm>
          <a:prstGeom prst="ellipse">
            <a:avLst/>
          </a:prstGeom>
          <a:solidFill>
            <a:srgbClr val="EF476F"/>
          </a:solidFill>
          <a:ln>
            <a:noFill/>
          </a:ln>
          <a:scene3d>
            <a:camera prst="isometricOffAxis2Top"/>
            <a:lightRig rig="threePt" dir="t"/>
          </a:scene3d>
          <a:sp3d extrusionH="215900" prstMaterial="softEdge">
            <a:bevelT w="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dirty="0"/>
          </a:p>
        </p:txBody>
      </p:sp>
      <p:sp>
        <p:nvSpPr>
          <p:cNvPr id="10" name="Oval 9">
            <a:extLst>
              <a:ext uri="{FF2B5EF4-FFF2-40B4-BE49-F238E27FC236}">
                <a16:creationId xmlns:a16="http://schemas.microsoft.com/office/drawing/2014/main" xmlns="" id="{5F0B395D-FE33-40B8-A531-E872D9FA8D7D}"/>
              </a:ext>
            </a:extLst>
          </p:cNvPr>
          <p:cNvSpPr/>
          <p:nvPr/>
        </p:nvSpPr>
        <p:spPr>
          <a:xfrm>
            <a:off x="4825230" y="1438264"/>
            <a:ext cx="2520000" cy="2520000"/>
          </a:xfrm>
          <a:prstGeom prst="ellipse">
            <a:avLst/>
          </a:prstGeom>
          <a:solidFill>
            <a:srgbClr val="FFD166"/>
          </a:solidFill>
          <a:ln>
            <a:noFill/>
          </a:ln>
          <a:scene3d>
            <a:camera prst="isometricOffAxis2Top"/>
            <a:lightRig rig="threePt" dir="t"/>
          </a:scene3d>
          <a:sp3d extrusionH="215900" prstMaterial="softEdge">
            <a:bevelT w="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dirty="0"/>
          </a:p>
        </p:txBody>
      </p:sp>
      <p:sp>
        <p:nvSpPr>
          <p:cNvPr id="11" name="Oval 10">
            <a:extLst>
              <a:ext uri="{FF2B5EF4-FFF2-40B4-BE49-F238E27FC236}">
                <a16:creationId xmlns:a16="http://schemas.microsoft.com/office/drawing/2014/main" xmlns="" id="{50D01867-093D-4F1D-B886-BD8C75016640}"/>
              </a:ext>
            </a:extLst>
          </p:cNvPr>
          <p:cNvSpPr/>
          <p:nvPr/>
        </p:nvSpPr>
        <p:spPr>
          <a:xfrm>
            <a:off x="7590374" y="1438264"/>
            <a:ext cx="2520000" cy="2520000"/>
          </a:xfrm>
          <a:prstGeom prst="ellipse">
            <a:avLst/>
          </a:prstGeom>
          <a:solidFill>
            <a:srgbClr val="06D6A0"/>
          </a:solidFill>
          <a:ln>
            <a:noFill/>
          </a:ln>
          <a:scene3d>
            <a:camera prst="isometricOffAxis2Top"/>
            <a:lightRig rig="threePt" dir="t"/>
          </a:scene3d>
          <a:sp3d extrusionH="215900" prstMaterial="softEdge">
            <a:bevelT w="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200" dirty="0"/>
          </a:p>
        </p:txBody>
      </p:sp>
    </p:spTree>
    <p:extLst>
      <p:ext uri="{BB962C8B-B14F-4D97-AF65-F5344CB8AC3E}">
        <p14:creationId xmlns:p14="http://schemas.microsoft.com/office/powerpoint/2010/main" xmlns="" val="297677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999"/>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99"/>
                                          </p:stCondLst>
                                        </p:cTn>
                                        <p:tgtEl>
                                          <p:spTgt spid="3"/>
                                        </p:tgtEl>
                                        <p:attrNameLst>
                                          <p:attrName>style.visibility</p:attrName>
                                        </p:attrNameLst>
                                      </p:cBhvr>
                                      <p:to>
                                        <p:strVal val="visible"/>
                                      </p:to>
                                    </p:set>
                                  </p:childTnLst>
                                </p:cTn>
                              </p:par>
                            </p:childTnLst>
                          </p:cTn>
                        </p:par>
                        <p:par>
                          <p:cTn id="9" fill="hold">
                            <p:stCondLst>
                              <p:cond delay="1000"/>
                            </p:stCondLst>
                            <p:childTnLst>
                              <p:par>
                                <p:cTn id="10" presetID="64" presetClass="path" presetSubtype="0" accel="50000" decel="50000" fill="hold" grpId="0" nodeType="afterEffect">
                                  <p:stCondLst>
                                    <p:cond delay="0"/>
                                  </p:stCondLst>
                                  <p:childTnLst>
                                    <p:animMotion origin="layout" path="M 3.54167E-6 0.00347 L 0.00312 -0.13102 " pathEditMode="relative" rAng="0" ptsTypes="AA">
                                      <p:cBhvr>
                                        <p:cTn id="11" dur="1000" fill="hold"/>
                                        <p:tgtEl>
                                          <p:spTgt spid="9"/>
                                        </p:tgtEl>
                                        <p:attrNameLst>
                                          <p:attrName>ppt_x</p:attrName>
                                          <p:attrName>ppt_y</p:attrName>
                                        </p:attrNameLst>
                                      </p:cBhvr>
                                      <p:rCtr x="156" y="-6736"/>
                                    </p:animMotion>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500"/>
                                        <p:tgtEl>
                                          <p:spTgt spid="6"/>
                                        </p:tgtEl>
                                      </p:cBhvr>
                                    </p:animEffect>
                                  </p:childTnLst>
                                </p:cTn>
                              </p:par>
                            </p:childTnLst>
                          </p:cTn>
                        </p:par>
                        <p:par>
                          <p:cTn id="16" fill="hold">
                            <p:stCondLst>
                              <p:cond delay="3500"/>
                            </p:stCondLst>
                            <p:childTnLst>
                              <p:par>
                                <p:cTn id="17" presetID="1" presetClass="entr" presetSubtype="0" fill="hold" grpId="1" nodeType="afterEffect">
                                  <p:stCondLst>
                                    <p:cond delay="0"/>
                                  </p:stCondLst>
                                  <p:childTnLst>
                                    <p:set>
                                      <p:cBhvr>
                                        <p:cTn id="18" dur="1" fill="hold">
                                          <p:stCondLst>
                                            <p:cond delay="999"/>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99"/>
                                          </p:stCondLst>
                                        </p:cTn>
                                        <p:tgtEl>
                                          <p:spTgt spid="4"/>
                                        </p:tgtEl>
                                        <p:attrNameLst>
                                          <p:attrName>style.visibility</p:attrName>
                                        </p:attrNameLst>
                                      </p:cBhvr>
                                      <p:to>
                                        <p:strVal val="visible"/>
                                      </p:to>
                                    </p:set>
                                  </p:childTnLst>
                                </p:cTn>
                              </p:par>
                            </p:childTnLst>
                          </p:cTn>
                        </p:par>
                        <p:par>
                          <p:cTn id="21" fill="hold">
                            <p:stCondLst>
                              <p:cond delay="4500"/>
                            </p:stCondLst>
                            <p:childTnLst>
                              <p:par>
                                <p:cTn id="22" presetID="64" presetClass="path" presetSubtype="0" accel="50000" decel="50000" fill="hold" grpId="0" nodeType="afterEffect">
                                  <p:stCondLst>
                                    <p:cond delay="0"/>
                                  </p:stCondLst>
                                  <p:childTnLst>
                                    <p:animMotion origin="layout" path="M -1.66667E-6 0.00347 L -0.00013 -0.13102 " pathEditMode="relative" rAng="0" ptsTypes="AA">
                                      <p:cBhvr>
                                        <p:cTn id="23" dur="1000" fill="hold"/>
                                        <p:tgtEl>
                                          <p:spTgt spid="10"/>
                                        </p:tgtEl>
                                        <p:attrNameLst>
                                          <p:attrName>ppt_x</p:attrName>
                                          <p:attrName>ppt_y</p:attrName>
                                        </p:attrNameLst>
                                      </p:cBhvr>
                                      <p:rCtr x="-13" y="-6736"/>
                                    </p:animMotion>
                                  </p:childTnLst>
                                </p:cTn>
                              </p:par>
                            </p:childTnLst>
                          </p:cTn>
                        </p:par>
                        <p:par>
                          <p:cTn id="24" fill="hold">
                            <p:stCondLst>
                              <p:cond delay="5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500"/>
                                        <p:tgtEl>
                                          <p:spTgt spid="7"/>
                                        </p:tgtEl>
                                      </p:cBhvr>
                                    </p:animEffect>
                                  </p:childTnLst>
                                </p:cTn>
                              </p:par>
                            </p:childTnLst>
                          </p:cTn>
                        </p:par>
                        <p:par>
                          <p:cTn id="28" fill="hold">
                            <p:stCondLst>
                              <p:cond delay="7000"/>
                            </p:stCondLst>
                            <p:childTnLst>
                              <p:par>
                                <p:cTn id="29" presetID="1" presetClass="entr" presetSubtype="0" fill="hold" grpId="1" nodeType="afterEffect">
                                  <p:stCondLst>
                                    <p:cond delay="0"/>
                                  </p:stCondLst>
                                  <p:childTnLst>
                                    <p:set>
                                      <p:cBhvr>
                                        <p:cTn id="30" dur="1" fill="hold">
                                          <p:stCondLst>
                                            <p:cond delay="999"/>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99"/>
                                          </p:stCondLst>
                                        </p:cTn>
                                        <p:tgtEl>
                                          <p:spTgt spid="5"/>
                                        </p:tgtEl>
                                        <p:attrNameLst>
                                          <p:attrName>style.visibility</p:attrName>
                                        </p:attrNameLst>
                                      </p:cBhvr>
                                      <p:to>
                                        <p:strVal val="visible"/>
                                      </p:to>
                                    </p:set>
                                  </p:childTnLst>
                                </p:cTn>
                              </p:par>
                            </p:childTnLst>
                          </p:cTn>
                        </p:par>
                        <p:par>
                          <p:cTn id="33" fill="hold">
                            <p:stCondLst>
                              <p:cond delay="8000"/>
                            </p:stCondLst>
                            <p:childTnLst>
                              <p:par>
                                <p:cTn id="34" presetID="64" presetClass="path" presetSubtype="0" accel="50000" decel="50000" fill="hold" grpId="0" nodeType="afterEffect">
                                  <p:stCondLst>
                                    <p:cond delay="0"/>
                                  </p:stCondLst>
                                  <p:childTnLst>
                                    <p:animMotion origin="layout" path="M -4.58333E-6 0.00347 L 0.00274 -0.13102 " pathEditMode="relative" rAng="0" ptsTypes="AA">
                                      <p:cBhvr>
                                        <p:cTn id="35" dur="1000" fill="hold"/>
                                        <p:tgtEl>
                                          <p:spTgt spid="11"/>
                                        </p:tgtEl>
                                        <p:attrNameLst>
                                          <p:attrName>ppt_x</p:attrName>
                                          <p:attrName>ppt_y</p:attrName>
                                        </p:attrNameLst>
                                      </p:cBhvr>
                                      <p:rCtr x="130" y="-6736"/>
                                    </p:animMotion>
                                  </p:childTnLst>
                                </p:cTn>
                              </p:par>
                            </p:childTnLst>
                          </p:cTn>
                        </p:par>
                        <p:par>
                          <p:cTn id="36" fill="hold">
                            <p:stCondLst>
                              <p:cond delay="90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P spid="8" grpId="0"/>
      <p:bldP spid="9" grpId="0" animBg="1"/>
      <p:bldP spid="9" grpId="1" animBg="1"/>
      <p:bldP spid="10" grpId="0" animBg="1"/>
      <p:bldP spid="10"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MM INDEX</a:t>
            </a:r>
          </a:p>
        </p:txBody>
      </p:sp>
      <p:graphicFrame>
        <p:nvGraphicFramePr>
          <p:cNvPr id="4" name="Table 3">
            <a:extLst>
              <a:ext uri="{FF2B5EF4-FFF2-40B4-BE49-F238E27FC236}">
                <a16:creationId xmlns:a16="http://schemas.microsoft.com/office/drawing/2014/main" xmlns="" id="{73678344-BA90-4966-BE23-0177B4F4B779}"/>
              </a:ext>
            </a:extLst>
          </p:cNvPr>
          <p:cNvGraphicFramePr>
            <a:graphicFrameLocks noGrp="1"/>
          </p:cNvGraphicFramePr>
          <p:nvPr>
            <p:extLst>
              <p:ext uri="{D42A27DB-BD31-4B8C-83A1-F6EECF244321}">
                <p14:modId xmlns:p14="http://schemas.microsoft.com/office/powerpoint/2010/main" xmlns="" val="3657910486"/>
              </p:ext>
            </p:extLst>
          </p:nvPr>
        </p:nvGraphicFramePr>
        <p:xfrm>
          <a:off x="1127448" y="700345"/>
          <a:ext cx="9937104" cy="5457309"/>
        </p:xfrm>
        <a:graphic>
          <a:graphicData uri="http://schemas.openxmlformats.org/drawingml/2006/table">
            <a:tbl>
              <a:tblPr firstRow="1" bandRow="1">
                <a:tableStyleId>{5C22544A-7EE6-4342-B048-85BDC9FD1C3A}</a:tableStyleId>
              </a:tblPr>
              <a:tblGrid>
                <a:gridCol w="928702">
                  <a:extLst>
                    <a:ext uri="{9D8B030D-6E8A-4147-A177-3AD203B41FA5}">
                      <a16:colId xmlns:a16="http://schemas.microsoft.com/office/drawing/2014/main" xmlns="" val="20000"/>
                    </a:ext>
                  </a:extLst>
                </a:gridCol>
                <a:gridCol w="1485922">
                  <a:extLst>
                    <a:ext uri="{9D8B030D-6E8A-4147-A177-3AD203B41FA5}">
                      <a16:colId xmlns:a16="http://schemas.microsoft.com/office/drawing/2014/main" xmlns="" val="20001"/>
                    </a:ext>
                  </a:extLst>
                </a:gridCol>
                <a:gridCol w="7522480">
                  <a:extLst>
                    <a:ext uri="{9D8B030D-6E8A-4147-A177-3AD203B41FA5}">
                      <a16:colId xmlns:a16="http://schemas.microsoft.com/office/drawing/2014/main" xmlns="" val="20002"/>
                    </a:ext>
                  </a:extLst>
                </a:gridCol>
              </a:tblGrid>
              <a:tr h="389313">
                <a:tc>
                  <a:txBody>
                    <a:bodyPr/>
                    <a:lstStyle/>
                    <a:p>
                      <a:pPr algn="ctr"/>
                      <a:r>
                        <a:rPr lang="en-IN" sz="2000" dirty="0"/>
                        <a:t>Slide</a:t>
                      </a:r>
                      <a:r>
                        <a:rPr lang="en-IN" sz="2000" baseline="0" dirty="0"/>
                        <a:t> #</a:t>
                      </a:r>
                      <a:endParaRPr lang="en-IN" sz="2000" dirty="0"/>
                    </a:p>
                  </a:txBody>
                  <a:tcPr/>
                </a:tc>
                <a:tc>
                  <a:txBody>
                    <a:bodyPr/>
                    <a:lstStyle/>
                    <a:p>
                      <a:pPr algn="ctr"/>
                      <a:r>
                        <a:rPr lang="en-IN" sz="2000" dirty="0"/>
                        <a:t>Thumbnail</a:t>
                      </a:r>
                    </a:p>
                  </a:txBody>
                  <a:tcPr/>
                </a:tc>
                <a:tc>
                  <a:txBody>
                    <a:bodyPr/>
                    <a:lstStyle/>
                    <a:p>
                      <a:pPr algn="ctr"/>
                      <a:r>
                        <a:rPr lang="en-IN" sz="2000" dirty="0"/>
                        <a:t>Source link and Attribution</a:t>
                      </a:r>
                    </a:p>
                  </a:txBody>
                  <a:tcPr/>
                </a:tc>
                <a:extLst>
                  <a:ext uri="{0D108BD9-81ED-4DB2-BD59-A6C34878D82A}">
                    <a16:rowId xmlns:a16="http://schemas.microsoft.com/office/drawing/2014/main" xmlns="" val="10000"/>
                  </a:ext>
                </a:extLst>
              </a:tr>
              <a:tr h="389313">
                <a:tc>
                  <a:txBody>
                    <a:bodyPr/>
                    <a:lstStyle/>
                    <a:p>
                      <a:r>
                        <a:rPr lang="en-IN" sz="900" dirty="0"/>
                        <a:t>1 </a:t>
                      </a:r>
                    </a:p>
                  </a:txBody>
                  <a:tcPr/>
                </a:tc>
                <a:tc>
                  <a:txBody>
                    <a:bodyPr/>
                    <a:lstStyle/>
                    <a:p>
                      <a:endParaRPr lang="en-IN" sz="9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dirty="0"/>
                        <a:t>&lt;studying&gt; &lt;</a:t>
                      </a:r>
                      <a:r>
                        <a:rPr lang="en-IN" sz="900" b="0" i="0" kern="1200" dirty="0">
                          <a:solidFill>
                            <a:schemeClr val="tx1"/>
                          </a:solidFill>
                          <a:effectLst/>
                          <a:latin typeface="+mn-lt"/>
                          <a:ea typeface="+mn-ea"/>
                          <a:cs typeface="+mn-cs"/>
                        </a:rPr>
                        <a:t>Studying in outdoors, studying on the grass&gt;</a:t>
                      </a:r>
                      <a:endParaRPr lang="en-IN" sz="900" dirty="0"/>
                    </a:p>
                    <a:p>
                      <a:endParaRPr lang="en-IN" sz="900" dirty="0"/>
                    </a:p>
                  </a:txBody>
                  <a:tcPr/>
                </a:tc>
                <a:extLst>
                  <a:ext uri="{0D108BD9-81ED-4DB2-BD59-A6C34878D82A}">
                    <a16:rowId xmlns:a16="http://schemas.microsoft.com/office/drawing/2014/main" xmlns="" val="10001"/>
                  </a:ext>
                </a:extLst>
              </a:tr>
              <a:tr h="389313">
                <a:tc>
                  <a:txBody>
                    <a:bodyPr/>
                    <a:lstStyle/>
                    <a:p>
                      <a:r>
                        <a:rPr lang="en-IN" sz="900" dirty="0"/>
                        <a:t>2</a:t>
                      </a:r>
                    </a:p>
                  </a:txBody>
                  <a:tcPr/>
                </a:tc>
                <a:tc>
                  <a:txBody>
                    <a:bodyPr/>
                    <a:lstStyle/>
                    <a:p>
                      <a:endParaRPr lang="en-IN" sz="9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dirty="0"/>
                        <a:t>&lt;living room&gt; &lt;MM app&gt;</a:t>
                      </a:r>
                    </a:p>
                    <a:p>
                      <a:endParaRPr lang="en-IN" sz="900" dirty="0"/>
                    </a:p>
                  </a:txBody>
                  <a:tcPr/>
                </a:tc>
                <a:extLst>
                  <a:ext uri="{0D108BD9-81ED-4DB2-BD59-A6C34878D82A}">
                    <a16:rowId xmlns:a16="http://schemas.microsoft.com/office/drawing/2014/main" xmlns="" val="10002"/>
                  </a:ext>
                </a:extLst>
              </a:tr>
              <a:tr h="389313">
                <a:tc>
                  <a:txBody>
                    <a:bodyPr/>
                    <a:lstStyle/>
                    <a:p>
                      <a:r>
                        <a:rPr lang="en-IN" sz="900" dirty="0"/>
                        <a:t>3</a:t>
                      </a:r>
                    </a:p>
                  </a:txBody>
                  <a:tcPr/>
                </a:tc>
                <a:tc>
                  <a:txBody>
                    <a:bodyPr/>
                    <a:lstStyle/>
                    <a:p>
                      <a:endParaRPr lang="en-IN" sz="9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dirty="0"/>
                        <a:t>&lt;</a:t>
                      </a:r>
                      <a:r>
                        <a:rPr lang="en-IN" sz="900" dirty="0" err="1"/>
                        <a:t>gareden</a:t>
                      </a:r>
                      <a:r>
                        <a:rPr lang="en-IN" sz="900" dirty="0"/>
                        <a:t>&gt; &lt;MM app&gt;</a:t>
                      </a:r>
                    </a:p>
                    <a:p>
                      <a:endParaRPr lang="en-IN" sz="900" dirty="0"/>
                    </a:p>
                  </a:txBody>
                  <a:tcPr/>
                </a:tc>
                <a:extLst>
                  <a:ext uri="{0D108BD9-81ED-4DB2-BD59-A6C34878D82A}">
                    <a16:rowId xmlns:a16="http://schemas.microsoft.com/office/drawing/2014/main" xmlns="" val="10003"/>
                  </a:ext>
                </a:extLst>
              </a:tr>
              <a:tr h="389313">
                <a:tc>
                  <a:txBody>
                    <a:bodyPr/>
                    <a:lstStyle/>
                    <a:p>
                      <a:r>
                        <a:rPr lang="en-IN" sz="900" dirty="0"/>
                        <a:t>4</a:t>
                      </a:r>
                    </a:p>
                  </a:txBody>
                  <a:tcPr/>
                </a:tc>
                <a:tc>
                  <a:txBody>
                    <a:bodyPr/>
                    <a:lstStyle/>
                    <a:p>
                      <a:endParaRPr lang="en-IN" sz="9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900" dirty="0"/>
                        <a:t>&lt;dining table&gt; &lt;&lt;MM app&gt;</a:t>
                      </a:r>
                    </a:p>
                    <a:p>
                      <a:endParaRPr lang="en-IN" sz="900" dirty="0"/>
                    </a:p>
                  </a:txBody>
                  <a:tcPr/>
                </a:tc>
                <a:extLst>
                  <a:ext uri="{0D108BD9-81ED-4DB2-BD59-A6C34878D82A}">
                    <a16:rowId xmlns:a16="http://schemas.microsoft.com/office/drawing/2014/main" xmlns="" val="10004"/>
                  </a:ext>
                </a:extLst>
              </a:tr>
              <a:tr h="389313">
                <a:tc>
                  <a:txBody>
                    <a:bodyPr/>
                    <a:lstStyle/>
                    <a:p>
                      <a:endParaRPr lang="en-IN" sz="900" dirty="0"/>
                    </a:p>
                  </a:txBody>
                  <a:tcPr/>
                </a:tc>
                <a:tc>
                  <a:txBody>
                    <a:bodyPr/>
                    <a:lstStyle/>
                    <a:p>
                      <a:endParaRPr lang="en-IN" sz="900" dirty="0"/>
                    </a:p>
                  </a:txBody>
                  <a:tcPr/>
                </a:tc>
                <a:tc>
                  <a:txBody>
                    <a:bodyPr/>
                    <a:lstStyle/>
                    <a:p>
                      <a:endParaRPr lang="en-IN" sz="900" dirty="0"/>
                    </a:p>
                  </a:txBody>
                  <a:tcPr/>
                </a:tc>
                <a:extLst>
                  <a:ext uri="{0D108BD9-81ED-4DB2-BD59-A6C34878D82A}">
                    <a16:rowId xmlns:a16="http://schemas.microsoft.com/office/drawing/2014/main" xmlns="" val="10005"/>
                  </a:ext>
                </a:extLst>
              </a:tr>
              <a:tr h="389313">
                <a:tc>
                  <a:txBody>
                    <a:bodyPr/>
                    <a:lstStyle/>
                    <a:p>
                      <a:endParaRPr lang="en-IN" sz="900" dirty="0"/>
                    </a:p>
                  </a:txBody>
                  <a:tcPr/>
                </a:tc>
                <a:tc>
                  <a:txBody>
                    <a:bodyPr/>
                    <a:lstStyle/>
                    <a:p>
                      <a:endParaRPr lang="en-IN" sz="900" dirty="0"/>
                    </a:p>
                  </a:txBody>
                  <a:tcPr/>
                </a:tc>
                <a:tc>
                  <a:txBody>
                    <a:bodyPr/>
                    <a:lstStyle/>
                    <a:p>
                      <a:endParaRPr lang="en-IN" sz="900" dirty="0"/>
                    </a:p>
                  </a:txBody>
                  <a:tcPr/>
                </a:tc>
                <a:extLst>
                  <a:ext uri="{0D108BD9-81ED-4DB2-BD59-A6C34878D82A}">
                    <a16:rowId xmlns:a16="http://schemas.microsoft.com/office/drawing/2014/main" xmlns="" val="10006"/>
                  </a:ext>
                </a:extLst>
              </a:tr>
              <a:tr h="389313">
                <a:tc>
                  <a:txBody>
                    <a:bodyPr/>
                    <a:lstStyle/>
                    <a:p>
                      <a:endParaRPr lang="en-IN" sz="900" dirty="0"/>
                    </a:p>
                  </a:txBody>
                  <a:tcPr/>
                </a:tc>
                <a:tc>
                  <a:txBody>
                    <a:bodyPr/>
                    <a:lstStyle/>
                    <a:p>
                      <a:endParaRPr lang="en-IN" sz="900" dirty="0"/>
                    </a:p>
                  </a:txBody>
                  <a:tcPr/>
                </a:tc>
                <a:tc>
                  <a:txBody>
                    <a:bodyPr/>
                    <a:lstStyle/>
                    <a:p>
                      <a:endParaRPr lang="en-IN" sz="900" dirty="0"/>
                    </a:p>
                  </a:txBody>
                  <a:tcPr/>
                </a:tc>
                <a:extLst>
                  <a:ext uri="{0D108BD9-81ED-4DB2-BD59-A6C34878D82A}">
                    <a16:rowId xmlns:a16="http://schemas.microsoft.com/office/drawing/2014/main" xmlns="" val="10007"/>
                  </a:ext>
                </a:extLst>
              </a:tr>
              <a:tr h="389313">
                <a:tc>
                  <a:txBody>
                    <a:bodyPr/>
                    <a:lstStyle/>
                    <a:p>
                      <a:endParaRPr lang="en-IN" sz="900" dirty="0"/>
                    </a:p>
                  </a:txBody>
                  <a:tcPr/>
                </a:tc>
                <a:tc>
                  <a:txBody>
                    <a:bodyPr/>
                    <a:lstStyle/>
                    <a:p>
                      <a:endParaRPr lang="en-IN" sz="900" dirty="0"/>
                    </a:p>
                  </a:txBody>
                  <a:tcPr/>
                </a:tc>
                <a:tc>
                  <a:txBody>
                    <a:bodyPr/>
                    <a:lstStyle/>
                    <a:p>
                      <a:endParaRPr lang="en-IN" sz="900" dirty="0"/>
                    </a:p>
                  </a:txBody>
                  <a:tcPr/>
                </a:tc>
                <a:extLst>
                  <a:ext uri="{0D108BD9-81ED-4DB2-BD59-A6C34878D82A}">
                    <a16:rowId xmlns:a16="http://schemas.microsoft.com/office/drawing/2014/main" xmlns="" val="10008"/>
                  </a:ext>
                </a:extLst>
              </a:tr>
              <a:tr h="389313">
                <a:tc>
                  <a:txBody>
                    <a:bodyPr/>
                    <a:lstStyle/>
                    <a:p>
                      <a:endParaRPr lang="en-IN" sz="900" dirty="0"/>
                    </a:p>
                  </a:txBody>
                  <a:tcPr/>
                </a:tc>
                <a:tc>
                  <a:txBody>
                    <a:bodyPr/>
                    <a:lstStyle/>
                    <a:p>
                      <a:endParaRPr lang="en-IN" sz="900" dirty="0"/>
                    </a:p>
                  </a:txBody>
                  <a:tcPr/>
                </a:tc>
                <a:tc>
                  <a:txBody>
                    <a:bodyPr/>
                    <a:lstStyle/>
                    <a:p>
                      <a:endParaRPr lang="en-IN" sz="900" dirty="0"/>
                    </a:p>
                  </a:txBody>
                  <a:tcPr/>
                </a:tc>
                <a:extLst>
                  <a:ext uri="{0D108BD9-81ED-4DB2-BD59-A6C34878D82A}">
                    <a16:rowId xmlns:a16="http://schemas.microsoft.com/office/drawing/2014/main" xmlns="" val="10009"/>
                  </a:ext>
                </a:extLst>
              </a:tr>
              <a:tr h="389313">
                <a:tc>
                  <a:txBody>
                    <a:bodyPr/>
                    <a:lstStyle/>
                    <a:p>
                      <a:endParaRPr lang="en-IN" sz="900" dirty="0"/>
                    </a:p>
                  </a:txBody>
                  <a:tcPr/>
                </a:tc>
                <a:tc>
                  <a:txBody>
                    <a:bodyPr/>
                    <a:lstStyle/>
                    <a:p>
                      <a:endParaRPr lang="en-IN" sz="900" dirty="0"/>
                    </a:p>
                  </a:txBody>
                  <a:tcPr/>
                </a:tc>
                <a:tc>
                  <a:txBody>
                    <a:bodyPr/>
                    <a:lstStyle/>
                    <a:p>
                      <a:endParaRPr lang="en-IN" sz="900" dirty="0"/>
                    </a:p>
                  </a:txBody>
                  <a:tcPr/>
                </a:tc>
                <a:extLst>
                  <a:ext uri="{0D108BD9-81ED-4DB2-BD59-A6C34878D82A}">
                    <a16:rowId xmlns:a16="http://schemas.microsoft.com/office/drawing/2014/main" xmlns="" val="10010"/>
                  </a:ext>
                </a:extLst>
              </a:tr>
              <a:tr h="389313">
                <a:tc>
                  <a:txBody>
                    <a:bodyPr/>
                    <a:lstStyle/>
                    <a:p>
                      <a:endParaRPr lang="en-IN" sz="900" dirty="0"/>
                    </a:p>
                  </a:txBody>
                  <a:tcPr/>
                </a:tc>
                <a:tc>
                  <a:txBody>
                    <a:bodyPr/>
                    <a:lstStyle/>
                    <a:p>
                      <a:endParaRPr lang="en-IN" sz="900" dirty="0"/>
                    </a:p>
                  </a:txBody>
                  <a:tcPr/>
                </a:tc>
                <a:tc>
                  <a:txBody>
                    <a:bodyPr/>
                    <a:lstStyle/>
                    <a:p>
                      <a:endParaRPr lang="en-IN" sz="900" dirty="0"/>
                    </a:p>
                  </a:txBody>
                  <a:tcPr/>
                </a:tc>
                <a:extLst>
                  <a:ext uri="{0D108BD9-81ED-4DB2-BD59-A6C34878D82A}">
                    <a16:rowId xmlns:a16="http://schemas.microsoft.com/office/drawing/2014/main" xmlns="" val="10011"/>
                  </a:ext>
                </a:extLst>
              </a:tr>
              <a:tr h="389313">
                <a:tc>
                  <a:txBody>
                    <a:bodyPr/>
                    <a:lstStyle/>
                    <a:p>
                      <a:endParaRPr lang="en-IN" sz="900" dirty="0"/>
                    </a:p>
                  </a:txBody>
                  <a:tcPr/>
                </a:tc>
                <a:tc>
                  <a:txBody>
                    <a:bodyPr/>
                    <a:lstStyle/>
                    <a:p>
                      <a:endParaRPr lang="en-IN" sz="900" dirty="0"/>
                    </a:p>
                  </a:txBody>
                  <a:tcPr/>
                </a:tc>
                <a:tc>
                  <a:txBody>
                    <a:bodyPr/>
                    <a:lstStyle/>
                    <a:p>
                      <a:endParaRPr lang="en-IN" sz="900" dirty="0"/>
                    </a:p>
                  </a:txBody>
                  <a:tcPr/>
                </a:tc>
                <a:extLst>
                  <a:ext uri="{0D108BD9-81ED-4DB2-BD59-A6C34878D82A}">
                    <a16:rowId xmlns:a16="http://schemas.microsoft.com/office/drawing/2014/main" xmlns="" val="10012"/>
                  </a:ext>
                </a:extLst>
              </a:tr>
              <a:tr h="389313">
                <a:tc>
                  <a:txBody>
                    <a:bodyPr/>
                    <a:lstStyle/>
                    <a:p>
                      <a:endParaRPr lang="en-IN" sz="900" dirty="0"/>
                    </a:p>
                  </a:txBody>
                  <a:tcPr/>
                </a:tc>
                <a:tc>
                  <a:txBody>
                    <a:bodyPr/>
                    <a:lstStyle/>
                    <a:p>
                      <a:endParaRPr lang="en-IN" sz="900" dirty="0"/>
                    </a:p>
                  </a:txBody>
                  <a:tcPr/>
                </a:tc>
                <a:tc>
                  <a:txBody>
                    <a:bodyPr/>
                    <a:lstStyle/>
                    <a:p>
                      <a:endParaRPr lang="en-IN" sz="900" dirty="0"/>
                    </a:p>
                  </a:txBody>
                  <a:tcPr/>
                </a:tc>
                <a:extLst>
                  <a:ext uri="{0D108BD9-81ED-4DB2-BD59-A6C34878D82A}">
                    <a16:rowId xmlns:a16="http://schemas.microsoft.com/office/drawing/2014/main" xmlns="" val="10013"/>
                  </a:ext>
                </a:extLst>
              </a:tr>
            </a:tbl>
          </a:graphicData>
        </a:graphic>
      </p:graphicFrame>
      <p:pic>
        <p:nvPicPr>
          <p:cNvPr id="5" name="Picture 4" descr="A picture containing text, painting, fabric, painted&#10;&#10;Description automatically generated">
            <a:extLst>
              <a:ext uri="{FF2B5EF4-FFF2-40B4-BE49-F238E27FC236}">
                <a16:creationId xmlns:a16="http://schemas.microsoft.com/office/drawing/2014/main" xmlns="" id="{FECF910F-3CFC-7CC8-071C-0780FB32C18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423592" y="1124744"/>
            <a:ext cx="521273" cy="31357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A9B1E953-EBC7-C940-AFC1-68DFF2EE2FF9}"/>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rightnessContrast bright="28000"/>
                    </a14:imgEffect>
                  </a14:imgLayer>
                </a14:imgProps>
              </a:ext>
              <a:ext uri="{28A0092B-C50C-407E-A947-70E740481C1C}">
                <a14:useLocalDpi xmlns:a14="http://schemas.microsoft.com/office/drawing/2010/main" xmlns="" val="0"/>
              </a:ext>
            </a:extLst>
          </a:blip>
          <a:srcRect l="11368" t="10578" r="10580" b="13250"/>
          <a:stretch/>
        </p:blipFill>
        <p:spPr>
          <a:xfrm>
            <a:off x="2503442" y="1547127"/>
            <a:ext cx="361572" cy="264953"/>
          </a:xfrm>
          <a:prstGeom prst="rect">
            <a:avLst/>
          </a:prstGeom>
          <a:ln>
            <a:solidFill>
              <a:schemeClr val="tx1"/>
            </a:solidFill>
          </a:ln>
        </p:spPr>
      </p:pic>
      <p:pic>
        <p:nvPicPr>
          <p:cNvPr id="7" name="Picture 6" descr="A picture containing text, picture frame&#10;&#10;Description automatically generated">
            <a:extLst>
              <a:ext uri="{FF2B5EF4-FFF2-40B4-BE49-F238E27FC236}">
                <a16:creationId xmlns:a16="http://schemas.microsoft.com/office/drawing/2014/main" xmlns="" id="{19AE548A-A933-0E16-577F-E97A1E599462}"/>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rightnessContrast bright="24000"/>
                    </a14:imgEffect>
                  </a14:imgLayer>
                </a14:imgProps>
              </a:ext>
              <a:ext uri="{28A0092B-C50C-407E-A947-70E740481C1C}">
                <a14:useLocalDpi xmlns:a14="http://schemas.microsoft.com/office/drawing/2010/main" xmlns="" val="0"/>
              </a:ext>
            </a:extLst>
          </a:blip>
          <a:srcRect l="6638" t="6951" r="6638" b="12500"/>
          <a:stretch/>
        </p:blipFill>
        <p:spPr>
          <a:xfrm>
            <a:off x="2559632" y="1960061"/>
            <a:ext cx="260400" cy="181605"/>
          </a:xfrm>
          <a:prstGeom prst="rect">
            <a:avLst/>
          </a:prstGeom>
          <a:ln>
            <a:solidFill>
              <a:schemeClr val="tx1"/>
            </a:solidFill>
          </a:ln>
        </p:spPr>
      </p:pic>
      <p:pic>
        <p:nvPicPr>
          <p:cNvPr id="8" name="Picture 7" descr="A picture containing text&#10;&#10;Description automatically generated">
            <a:extLst>
              <a:ext uri="{FF2B5EF4-FFF2-40B4-BE49-F238E27FC236}">
                <a16:creationId xmlns:a16="http://schemas.microsoft.com/office/drawing/2014/main" xmlns="" id="{7694DDD4-008E-DC62-66C2-99E735281D00}"/>
              </a:ext>
            </a:extLst>
          </p:cNvPr>
          <p:cNvPicPr>
            <a:picLocks noChangeAspect="1"/>
          </p:cNvPicPr>
          <p:nvPr/>
        </p:nvPicPr>
        <p:blipFill rotWithShape="1">
          <a:blip r:embed="rId8" cstate="print">
            <a:extLst>
              <a:ext uri="{BEBA8EAE-BF5A-486C-A8C5-ECC9F3942E4B}">
                <a14:imgProps xmlns:a14="http://schemas.microsoft.com/office/drawing/2010/main" xmlns="">
                  <a14:imgLayer r:embed="rId9">
                    <a14:imgEffect>
                      <a14:brightnessContrast bright="22000"/>
                    </a14:imgEffect>
                  </a14:imgLayer>
                </a14:imgProps>
              </a:ext>
              <a:ext uri="{28A0092B-C50C-407E-A947-70E740481C1C}">
                <a14:useLocalDpi xmlns:a14="http://schemas.microsoft.com/office/drawing/2010/main" xmlns="" val="0"/>
              </a:ext>
            </a:extLst>
          </a:blip>
          <a:srcRect l="9792" t="10579" r="11369" b="12499"/>
          <a:stretch/>
        </p:blipFill>
        <p:spPr>
          <a:xfrm>
            <a:off x="2559632" y="2348009"/>
            <a:ext cx="247891" cy="181605"/>
          </a:xfrm>
          <a:prstGeom prst="rect">
            <a:avLst/>
          </a:prstGeom>
          <a:ln>
            <a:solidFill>
              <a:schemeClr val="tx1"/>
            </a:solidFill>
          </a:ln>
        </p:spPr>
      </p:pic>
    </p:spTree>
  </p:cSld>
  <p:clrMapOvr>
    <a:masterClrMapping/>
  </p:clrMapOvr>
</p:sld>
</file>

<file path=ppt/theme/theme1.xml><?xml version="1.0" encoding="utf-8"?>
<a:theme xmlns:a="http://schemas.openxmlformats.org/drawingml/2006/main" name="D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DD</Template>
  <TotalTime>20411</TotalTime>
  <Words>348</Words>
  <Application>Microsoft Macintosh PowerPoint</Application>
  <PresentationFormat>Custom</PresentationFormat>
  <Paragraphs>62</Paragraphs>
  <Slides>6</Slides>
  <Notes>6</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DD</vt:lpstr>
      <vt:lpstr>Learning always helps</vt:lpstr>
      <vt:lpstr>Scene 1 – Living room</vt:lpstr>
      <vt:lpstr>Scene 2 - Garden</vt:lpstr>
      <vt:lpstr>Scene 3 – Dining room </vt:lpstr>
      <vt:lpstr>Points to Ponder</vt:lpstr>
      <vt:lpstr>MM INDEX</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sssvv</dc:creator>
  <cp:lastModifiedBy>Madhumika</cp:lastModifiedBy>
  <cp:revision>50</cp:revision>
  <dcterms:created xsi:type="dcterms:W3CDTF">2020-08-28T09:38:22Z</dcterms:created>
  <dcterms:modified xsi:type="dcterms:W3CDTF">2022-09-12T15:44:01Z</dcterms:modified>
</cp:coreProperties>
</file>