
<file path=[Content_Types].xml><?xml version="1.0" encoding="utf-8"?>
<Types xmlns="http://schemas.openxmlformats.org/package/2006/content-types">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9"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8FCF1D"/>
    <a:srgbClr val="E57B1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82759" autoAdjust="0"/>
  </p:normalViewPr>
  <p:slideViewPr>
    <p:cSldViewPr>
      <p:cViewPr varScale="1">
        <p:scale>
          <a:sx n="51" d="100"/>
          <a:sy n="51" d="100"/>
        </p:scale>
        <p:origin x="-475" y="-77"/>
      </p:cViewPr>
      <p:guideLst>
        <p:guide orient="horz" pos="2160"/>
        <p:guide pos="3840"/>
      </p:guideLst>
    </p:cSldViewPr>
  </p:slideViewPr>
  <p:notesTextViewPr>
    <p:cViewPr>
      <p:scale>
        <a:sx n="100" d="100"/>
        <a:sy n="100" d="100"/>
      </p:scale>
      <p:origin x="0" y="0"/>
    </p:cViewPr>
  </p:notesTextViewPr>
  <p:gridSpacing cx="92171838" cy="9217183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038C4-BF72-4988-81DB-5A7A33E682F0}" type="datetimeFigureOut">
              <a:rPr lang="en-US" smtClean="0"/>
              <a:pPr/>
              <a:t>9/13/2022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B85EF6-E28C-49A7-8AAB-FE1184C01F95}"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marL="228600" indent="-228600" rtl="0">
              <a:buAutoNum type="arabicPeriod"/>
            </a:pPr>
            <a:r>
              <a:rPr lang="en-IN" sz="1200" b="0" i="0" u="none" strike="noStrike" kern="1200" dirty="0" smtClean="0">
                <a:solidFill>
                  <a:schemeClr val="tx1"/>
                </a:solidFill>
                <a:latin typeface="+mn-lt"/>
                <a:ea typeface="+mn-ea"/>
                <a:cs typeface="+mn-cs"/>
              </a:rPr>
              <a:t>Dancing gracefully/: https://pixabay.com/photos/girl-indian-dance-red-oriental-1505407/</a:t>
            </a:r>
          </a:p>
          <a:p>
            <a:pPr marL="228600" indent="-228600" rtl="0">
              <a:buAutoNum type="arabicPeriod"/>
            </a:pPr>
            <a:r>
              <a:rPr lang="en-IN" sz="1200" b="0" i="0" u="none" strike="noStrike" kern="1200" dirty="0" smtClean="0">
                <a:solidFill>
                  <a:schemeClr val="tx1"/>
                </a:solidFill>
                <a:latin typeface="+mn-lt"/>
                <a:ea typeface="+mn-ea"/>
                <a:cs typeface="+mn-cs"/>
              </a:rPr>
              <a:t>Playing happily: https://pixabay.com/photos/children-kids-playing-rajasthan-7186580/</a:t>
            </a:r>
          </a:p>
          <a:p>
            <a:pPr rtl="0"/>
            <a:endParaRPr lang="en-IN" sz="1200" b="0" i="0" u="none" strike="noStrike"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7B85EF6-E28C-49A7-8AAB-FE1184C01F95}"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a:t>
            </a:r>
            <a:r>
              <a:rPr lang="en-IN" sz="1200" b="1" i="0" u="none" strike="noStrike" kern="1200" dirty="0" smtClean="0">
                <a:solidFill>
                  <a:schemeClr val="tx1"/>
                </a:solidFill>
                <a:latin typeface="+mn-lt"/>
                <a:ea typeface="+mn-ea"/>
                <a:cs typeface="+mn-cs"/>
              </a:rPr>
              <a:t>Teacher</a:t>
            </a:r>
            <a:endParaRPr lang="en-IN" sz="1200" b="0" i="0" u="none" strike="noStrike" kern="1200" dirty="0" smtClean="0">
              <a:solidFill>
                <a:schemeClr val="tx1"/>
              </a:solidFill>
              <a:latin typeface="+mn-lt"/>
              <a:ea typeface="+mn-ea"/>
              <a:cs typeface="+mn-cs"/>
            </a:endParaRPr>
          </a:p>
          <a:p>
            <a:pPr rtl="0"/>
            <a:r>
              <a:rPr lang="en-IN" sz="1200" b="0" i="0" u="none" strike="noStrike" kern="1200" dirty="0" smtClean="0">
                <a:solidFill>
                  <a:schemeClr val="tx1"/>
                </a:solidFill>
                <a:latin typeface="+mn-lt"/>
                <a:ea typeface="+mn-ea"/>
                <a:cs typeface="+mn-cs"/>
              </a:rPr>
              <a:t>&lt; </a:t>
            </a:r>
            <a:r>
              <a:rPr lang="en-IN" sz="1200" b="0" i="0" u="none" strike="noStrike" kern="1200" dirty="0">
                <a:solidFill>
                  <a:schemeClr val="tx1"/>
                </a:solidFill>
                <a:latin typeface="+mn-lt"/>
                <a:ea typeface="+mn-ea"/>
                <a:cs typeface="+mn-cs"/>
              </a:rPr>
              <a:t>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endParaRPr lang="en-IN" sz="1200" b="0" i="0" u="none" strike="noStrike"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dk1"/>
              </a:solidFill>
              <a:latin typeface="+mn-lt"/>
              <a:ea typeface="+mn-ea"/>
              <a:cs typeface="+mn-cs"/>
            </a:endParaRPr>
          </a:p>
          <a:p>
            <a:pPr rtl="0"/>
            <a:endParaRPr lang="en-IN" sz="1200" b="0" i="0" u="none" strike="noStrike" kern="1200" dirty="0" smtClean="0">
              <a:solidFill>
                <a:schemeClr val="tx1"/>
              </a:solidFill>
              <a:latin typeface="+mn-lt"/>
              <a:ea typeface="+mn-ea"/>
              <a:cs typeface="+mn-cs"/>
            </a:endParaRPr>
          </a:p>
          <a:p>
            <a:pPr rtl="0"/>
            <a:r>
              <a:rPr lang="en-IN" sz="1200" b="0" i="0" u="none" strike="noStrike" kern="1200" dirty="0" smtClean="0">
                <a:solidFill>
                  <a:schemeClr val="tx1"/>
                </a:solidFill>
                <a:latin typeface="+mn-lt"/>
                <a:ea typeface="+mn-ea"/>
                <a:cs typeface="+mn-cs"/>
              </a:rPr>
              <a:t>&lt;</a:t>
            </a:r>
            <a:r>
              <a:rPr lang="en-IN" sz="1200" b="0" i="0" u="none" strike="noStrike" kern="1200" dirty="0">
                <a:solidFill>
                  <a:schemeClr val="tx1"/>
                </a:solidFill>
                <a:latin typeface="+mn-lt"/>
                <a:ea typeface="+mn-ea"/>
                <a:cs typeface="+mn-cs"/>
              </a:rPr>
              <a: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3</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981069"/>
            <a:ext cx="10363200" cy="1655843"/>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996952"/>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xmlns="" id="{428BD76F-BD24-44AD-BEDE-7058FCE91367}"/>
              </a:ext>
            </a:extLst>
          </p:cNvPr>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66539" y="47740"/>
            <a:ext cx="902286" cy="957155"/>
          </a:xfrm>
          <a:prstGeom prst="rect">
            <a:avLst/>
          </a:prstGeom>
        </p:spPr>
      </p:pic>
      <p:pic>
        <p:nvPicPr>
          <p:cNvPr id="19" name="Picture 18" descr="A picture containing text, light&#10;&#10;Description automatically generated">
            <a:extLst>
              <a:ext uri="{FF2B5EF4-FFF2-40B4-BE49-F238E27FC236}">
                <a16:creationId xmlns:a16="http://schemas.microsoft.com/office/drawing/2014/main" xmlns="" id="{D3D53DF3-BD88-4C6D-9E85-C8E61E5F24EE}"/>
              </a:ext>
            </a:extLst>
          </p:cNvPr>
          <p:cNvPicPr>
            <a:picLocks noChangeAspect="1"/>
          </p:cNvPicPr>
          <p:nvPr userDrawn="1"/>
        </p:nvPicPr>
        <p:blipFill>
          <a:blip r:embed="rId4">
            <a:extLst>
              <a:ext uri="{28A0092B-C50C-407E-A947-70E740481C1C}">
                <a14:useLocalDpi xmlns:a14="http://schemas.microsoft.com/office/drawing/2010/main" xmlns="" val="0"/>
              </a:ext>
            </a:extLst>
          </a:blip>
          <a:stretch>
            <a:fillRect/>
          </a:stretch>
        </p:blipFill>
        <p:spPr>
          <a:xfrm>
            <a:off x="11064552" y="5924470"/>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xmlns="" id="{9CE2D3C8-E81A-4774-AE86-696A10FEE4ED}"/>
              </a:ext>
            </a:extLst>
          </p:cNvPr>
          <p:cNvPicPr>
            <a:picLocks noChangeAspect="1"/>
          </p:cNvPicPr>
          <p:nvPr userDrawn="1"/>
        </p:nvPicPr>
        <p:blipFill>
          <a:blip r:embed="rId5">
            <a:extLst>
              <a:ext uri="{28A0092B-C50C-407E-A947-70E740481C1C}">
                <a14:useLocalDpi xmlns:a14="http://schemas.microsoft.com/office/drawing/2010/main" xmlns="" val="0"/>
              </a:ext>
            </a:extLst>
          </a:blip>
          <a:stretch>
            <a:fillRect/>
          </a:stretch>
        </p:blipFill>
        <p:spPr>
          <a:xfrm>
            <a:off x="11138893" y="66030"/>
            <a:ext cx="963251" cy="938865"/>
          </a:xfrm>
          <a:prstGeom prst="rect">
            <a:avLst/>
          </a:prstGeom>
        </p:spPr>
      </p:pic>
      <p:sp>
        <p:nvSpPr>
          <p:cNvPr id="9" name="TextBox 8">
            <a:extLst>
              <a:ext uri="{FF2B5EF4-FFF2-40B4-BE49-F238E27FC236}">
                <a16:creationId xmlns:a16="http://schemas.microsoft.com/office/drawing/2014/main" xmlns="" id="{26886058-AB27-4E28-9B3E-0249FA73FA1D}"/>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A picture containing text, light&#10;&#10;Description automatically generated">
            <a:extLst>
              <a:ext uri="{FF2B5EF4-FFF2-40B4-BE49-F238E27FC236}">
                <a16:creationId xmlns:a16="http://schemas.microsoft.com/office/drawing/2014/main" xmlns="" id="{406F829A-A9AE-454A-A57B-45B44CE3B345}"/>
              </a:ext>
            </a:extLst>
          </p:cNvPr>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11064552" y="5924470"/>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xmlns="" id="{3DB01AB4-72FA-43A4-A513-AF85E706263F}"/>
              </a:ext>
            </a:extLst>
          </p:cNvPr>
          <p:cNvPicPr>
            <a:picLocks noChangeAspect="1"/>
          </p:cNvPicPr>
          <p:nvPr userDrawn="1"/>
        </p:nvPicPr>
        <p:blipFill>
          <a:blip r:embed="rId4">
            <a:extLst>
              <a:ext uri="{28A0092B-C50C-407E-A947-70E740481C1C}">
                <a14:useLocalDpi xmlns:a14="http://schemas.microsoft.com/office/drawing/2010/main" xmlns="" val="0"/>
              </a:ext>
            </a:extLst>
          </a:blip>
          <a:stretch>
            <a:fillRect/>
          </a:stretch>
        </p:blipFill>
        <p:spPr>
          <a:xfrm>
            <a:off x="11138893" y="66030"/>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52464" y="-24"/>
            <a:ext cx="10363200"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A picture containing text, light&#10;&#10;Description automatically generated">
            <a:extLst>
              <a:ext uri="{FF2B5EF4-FFF2-40B4-BE49-F238E27FC236}">
                <a16:creationId xmlns:a16="http://schemas.microsoft.com/office/drawing/2014/main" xmlns="" id="{A295D194-953C-4C7A-B9AB-5EAC619F66A5}"/>
              </a:ext>
            </a:extLst>
          </p:cNvPr>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11064552" y="5924470"/>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xmlns="" id="{D60BDD97-0EE4-4885-8842-96419DB7F588}"/>
              </a:ext>
            </a:extLst>
          </p:cNvPr>
          <p:cNvPicPr>
            <a:picLocks noChangeAspect="1"/>
          </p:cNvPicPr>
          <p:nvPr userDrawn="1"/>
        </p:nvPicPr>
        <p:blipFill>
          <a:blip r:embed="rId4">
            <a:extLst>
              <a:ext uri="{28A0092B-C50C-407E-A947-70E740481C1C}">
                <a14:useLocalDpi xmlns:a14="http://schemas.microsoft.com/office/drawing/2010/main" xmlns="" val="0"/>
              </a:ext>
            </a:extLst>
          </a:blip>
          <a:stretch>
            <a:fillRect/>
          </a:stretch>
        </p:blipFill>
        <p:spPr>
          <a:xfrm>
            <a:off x="11138893" y="66030"/>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126572" y="171432"/>
            <a:ext cx="5938856" cy="1655843"/>
          </a:xfr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8900000" scaled="1"/>
            <a:tileRect/>
          </a:gradFill>
          <a:scene3d>
            <a:camera prst="orthographicFront"/>
            <a:lightRig rig="threePt" dir="t"/>
          </a:scene3d>
          <a:sp3d>
            <a:bevelT/>
          </a:sp3d>
        </p:spPr>
        <p:txBody>
          <a:bodyPr/>
          <a:lstStyle/>
          <a:p>
            <a:r>
              <a:rPr lang="en-IN" dirty="0" smtClean="0"/>
              <a:t>Summary</a:t>
            </a:r>
            <a:br>
              <a:rPr lang="en-IN" dirty="0" smtClean="0"/>
            </a:br>
            <a:r>
              <a:rPr lang="en-IN" dirty="0" smtClean="0"/>
              <a:t>ADVERBS</a:t>
            </a:r>
            <a:endParaRPr lang="en-US" dirty="0"/>
          </a:p>
        </p:txBody>
      </p:sp>
      <p:pic>
        <p:nvPicPr>
          <p:cNvPr id="4" name="Picture 2" descr="Girl, Indian, Dance, Red, Oriental"/>
          <p:cNvPicPr>
            <a:picLocks noChangeAspect="1" noChangeArrowheads="1"/>
          </p:cNvPicPr>
          <p:nvPr/>
        </p:nvPicPr>
        <p:blipFill>
          <a:blip r:embed="rId3"/>
          <a:srcRect l="27941" t="8382" r="25490"/>
          <a:stretch>
            <a:fillRect/>
          </a:stretch>
        </p:blipFill>
        <p:spPr bwMode="auto">
          <a:xfrm>
            <a:off x="2852096" y="1981192"/>
            <a:ext cx="2520000" cy="3240000"/>
          </a:xfrm>
          <a:prstGeom prst="rect">
            <a:avLst/>
          </a:prstGeom>
          <a:noFill/>
          <a:effectLst>
            <a:innerShdw blurRad="114300">
              <a:prstClr val="black"/>
            </a:innerShdw>
          </a:effectLst>
          <a:scene3d>
            <a:camera prst="orthographicFront"/>
            <a:lightRig rig="threePt" dir="t"/>
          </a:scene3d>
          <a:sp3d>
            <a:bevelT/>
          </a:sp3d>
        </p:spPr>
      </p:pic>
      <p:pic>
        <p:nvPicPr>
          <p:cNvPr id="5" name="Picture 4" descr="Free photos of Children"/>
          <p:cNvPicPr>
            <a:picLocks noChangeAspect="1" noChangeArrowheads="1"/>
          </p:cNvPicPr>
          <p:nvPr/>
        </p:nvPicPr>
        <p:blipFill>
          <a:blip r:embed="rId4"/>
          <a:srcRect l="5588" r="27352" b="10588"/>
          <a:stretch>
            <a:fillRect/>
          </a:stretch>
        </p:blipFill>
        <p:spPr bwMode="auto">
          <a:xfrm>
            <a:off x="6833568" y="1981192"/>
            <a:ext cx="2520000" cy="3240000"/>
          </a:xfrm>
          <a:prstGeom prst="rect">
            <a:avLst/>
          </a:prstGeom>
          <a:noFill/>
          <a:effectLst>
            <a:innerShdw blurRad="114300">
              <a:prstClr val="black"/>
            </a:innerShdw>
          </a:effectLst>
          <a:scene3d>
            <a:camera prst="orthographicFront"/>
            <a:lightRig rig="threePt" dir="t"/>
          </a:scene3d>
          <a:sp3d>
            <a:bevelT/>
          </a:sp3d>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a:xfrm>
            <a:off x="3600452" y="71414"/>
            <a:ext cx="4991096" cy="654032"/>
          </a:xfr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lin ang="18900000" scaled="1"/>
            <a:tileRect/>
          </a:gradFill>
          <a:scene3d>
            <a:camera prst="orthographicFront"/>
            <a:lightRig rig="threePt" dir="t"/>
          </a:scene3d>
          <a:sp3d>
            <a:bevelT/>
          </a:sp3d>
        </p:spPr>
        <p:txBody>
          <a:bodyPr/>
          <a:lstStyle/>
          <a:p>
            <a:r>
              <a:rPr lang="en-IN" dirty="0" smtClean="0"/>
              <a:t>Summary</a:t>
            </a:r>
            <a:endParaRPr lang="en-US" dirty="0"/>
          </a:p>
        </p:txBody>
      </p:sp>
      <p:grpSp>
        <p:nvGrpSpPr>
          <p:cNvPr id="54" name="Group 53"/>
          <p:cNvGrpSpPr/>
          <p:nvPr/>
        </p:nvGrpSpPr>
        <p:grpSpPr>
          <a:xfrm>
            <a:off x="2086448" y="2705871"/>
            <a:ext cx="8172000" cy="694700"/>
            <a:chOff x="2385992" y="2705871"/>
            <a:chExt cx="6696000" cy="694700"/>
          </a:xfrm>
        </p:grpSpPr>
        <p:sp>
          <p:nvSpPr>
            <p:cNvPr id="20" name="Rectangle: Rounded Corners 37">
              <a:extLst>
                <a:ext uri="{FF2B5EF4-FFF2-40B4-BE49-F238E27FC236}">
                  <a16:creationId xmlns:a16="http://schemas.microsoft.com/office/drawing/2014/main" xmlns="" id="{070E31E7-AA6E-4841-8B65-F9F8E27D6973}"/>
                </a:ext>
              </a:extLst>
            </p:cNvPr>
            <p:cNvSpPr/>
            <p:nvPr/>
          </p:nvSpPr>
          <p:spPr>
            <a:xfrm>
              <a:off x="2385992" y="2705871"/>
              <a:ext cx="5215785" cy="583979"/>
            </a:xfrm>
            <a:prstGeom prst="roundRect">
              <a:avLst/>
            </a:prstGeom>
            <a:solidFill>
              <a:srgbClr val="FFBA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sp>
          <p:nvSpPr>
            <p:cNvPr id="21" name="Rectangle: Rounded Corners 38">
              <a:extLst>
                <a:ext uri="{FF2B5EF4-FFF2-40B4-BE49-F238E27FC236}">
                  <a16:creationId xmlns:a16="http://schemas.microsoft.com/office/drawing/2014/main" xmlns="" id="{E28A86FB-CAC2-4025-A877-A1237C64291C}"/>
                </a:ext>
              </a:extLst>
            </p:cNvPr>
            <p:cNvSpPr/>
            <p:nvPr/>
          </p:nvSpPr>
          <p:spPr>
            <a:xfrm>
              <a:off x="2511003" y="2816592"/>
              <a:ext cx="6570989" cy="583979"/>
            </a:xfrm>
            <a:prstGeom prst="round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sp>
          <p:nvSpPr>
            <p:cNvPr id="22" name="TextBox 21">
              <a:extLst>
                <a:ext uri="{FF2B5EF4-FFF2-40B4-BE49-F238E27FC236}">
                  <a16:creationId xmlns:a16="http://schemas.microsoft.com/office/drawing/2014/main" xmlns="" id="{03ACFC69-CC50-4A1A-B7C0-81E925FD5875}"/>
                </a:ext>
              </a:extLst>
            </p:cNvPr>
            <p:cNvSpPr txBox="1"/>
            <p:nvPr/>
          </p:nvSpPr>
          <p:spPr>
            <a:xfrm>
              <a:off x="2626655" y="2881442"/>
              <a:ext cx="6419184" cy="461665"/>
            </a:xfrm>
            <a:prstGeom prst="rect">
              <a:avLst/>
            </a:prstGeom>
            <a:solidFill>
              <a:schemeClr val="bg1"/>
            </a:solidFill>
          </p:spPr>
          <p:txBody>
            <a:bodyPr wrap="square" rtlCol="0">
              <a:spAutoFit/>
            </a:bodyPr>
            <a:lstStyle/>
            <a:p>
              <a:r>
                <a:rPr lang="en-US" sz="2400" dirty="0" smtClean="0">
                  <a:effectLst/>
                  <a:highlight>
                    <a:srgbClr val="FFFFFF"/>
                  </a:highlight>
                  <a:latin typeface="Calibri" panose="020F0502020204030204" pitchFamily="34" charset="0"/>
                  <a:ea typeface="Arial" panose="020B0604020202020204" pitchFamily="34" charset="0"/>
                </a:rPr>
                <a:t>They are placed after the main verb or object.</a:t>
              </a:r>
              <a:endParaRPr lang="en-IN" sz="2400" dirty="0"/>
            </a:p>
          </p:txBody>
        </p:sp>
      </p:grpSp>
      <p:grpSp>
        <p:nvGrpSpPr>
          <p:cNvPr id="53" name="Group 52"/>
          <p:cNvGrpSpPr/>
          <p:nvPr/>
        </p:nvGrpSpPr>
        <p:grpSpPr>
          <a:xfrm>
            <a:off x="2086448" y="1675717"/>
            <a:ext cx="8172000" cy="694700"/>
            <a:chOff x="2385992" y="1675717"/>
            <a:chExt cx="6696000" cy="694700"/>
          </a:xfrm>
        </p:grpSpPr>
        <p:grpSp>
          <p:nvGrpSpPr>
            <p:cNvPr id="9" name="Group 8">
              <a:extLst>
                <a:ext uri="{FF2B5EF4-FFF2-40B4-BE49-F238E27FC236}">
                  <a16:creationId xmlns:a16="http://schemas.microsoft.com/office/drawing/2014/main" xmlns="" id="{F2C18C6E-85A4-44B1-9511-EF9C0FE44CB7}"/>
                </a:ext>
              </a:extLst>
            </p:cNvPr>
            <p:cNvGrpSpPr/>
            <p:nvPr/>
          </p:nvGrpSpPr>
          <p:grpSpPr>
            <a:xfrm>
              <a:off x="2385992" y="1675717"/>
              <a:ext cx="6696000" cy="694700"/>
              <a:chOff x="3434207" y="4779211"/>
              <a:chExt cx="5943612" cy="694700"/>
            </a:xfrm>
            <a:solidFill>
              <a:schemeClr val="bg1"/>
            </a:solidFill>
          </p:grpSpPr>
          <p:sp>
            <p:nvSpPr>
              <p:cNvPr id="10" name="Rectangle: Rounded Corners 33">
                <a:extLst>
                  <a:ext uri="{FF2B5EF4-FFF2-40B4-BE49-F238E27FC236}">
                    <a16:creationId xmlns:a16="http://schemas.microsoft.com/office/drawing/2014/main" xmlns="" id="{8FB08A23-47BF-4C02-9B10-D70055BBF772}"/>
                  </a:ext>
                </a:extLst>
              </p:cNvPr>
              <p:cNvSpPr/>
              <p:nvPr/>
            </p:nvSpPr>
            <p:spPr>
              <a:xfrm>
                <a:off x="3434207" y="4779211"/>
                <a:ext cx="4629720" cy="583979"/>
              </a:xfrm>
              <a:prstGeom prst="roundRect">
                <a:avLst/>
              </a:prstGeom>
              <a:solidFill>
                <a:srgbClr val="E85D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sp>
            <p:nvSpPr>
              <p:cNvPr id="16" name="Rectangle: Rounded Corners 34">
                <a:extLst>
                  <a:ext uri="{FF2B5EF4-FFF2-40B4-BE49-F238E27FC236}">
                    <a16:creationId xmlns:a16="http://schemas.microsoft.com/office/drawing/2014/main" xmlns="" id="{EA76E4BA-EA22-4B1A-A52A-4DE5EB515714}"/>
                  </a:ext>
                </a:extLst>
              </p:cNvPr>
              <p:cNvSpPr/>
              <p:nvPr/>
            </p:nvSpPr>
            <p:spPr>
              <a:xfrm>
                <a:off x="3545171" y="4889932"/>
                <a:ext cx="5832648" cy="583979"/>
              </a:xfrm>
              <a:prstGeom prst="roundRect">
                <a:avLst/>
              </a:prstGeom>
              <a:gr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grpSp>
        <p:sp>
          <p:nvSpPr>
            <p:cNvPr id="51" name="TextBox 50">
              <a:extLst>
                <a:ext uri="{FF2B5EF4-FFF2-40B4-BE49-F238E27FC236}">
                  <a16:creationId xmlns:a16="http://schemas.microsoft.com/office/drawing/2014/main" xmlns="" id="{03ACFC69-CC50-4A1A-B7C0-81E925FD5875}"/>
                </a:ext>
              </a:extLst>
            </p:cNvPr>
            <p:cNvSpPr txBox="1"/>
            <p:nvPr/>
          </p:nvSpPr>
          <p:spPr>
            <a:xfrm>
              <a:off x="2626655" y="1800216"/>
              <a:ext cx="6419184" cy="461665"/>
            </a:xfrm>
            <a:prstGeom prst="rect">
              <a:avLst/>
            </a:prstGeom>
            <a:solidFill>
              <a:schemeClr val="bg1"/>
            </a:solidFill>
          </p:spPr>
          <p:txBody>
            <a:bodyPr wrap="square" rtlCol="0">
              <a:spAutoFit/>
            </a:bodyPr>
            <a:lstStyle/>
            <a:p>
              <a:r>
                <a:rPr lang="en-IN" sz="2400" dirty="0" smtClean="0">
                  <a:highlight>
                    <a:srgbClr val="FFFFFF"/>
                  </a:highlight>
                  <a:latin typeface="Calibri" panose="020F0502020204030204" pitchFamily="34" charset="0"/>
                </a:rPr>
                <a:t>Tell us ‘how’ something happens or happened.</a:t>
              </a:r>
              <a:endParaRPr lang="en-IN" sz="2400" dirty="0"/>
            </a:p>
          </p:txBody>
        </p:sp>
      </p:grpSp>
      <p:grpSp>
        <p:nvGrpSpPr>
          <p:cNvPr id="23" name="Group 22">
            <a:extLst>
              <a:ext uri="{FF2B5EF4-FFF2-40B4-BE49-F238E27FC236}">
                <a16:creationId xmlns:a16="http://schemas.microsoft.com/office/drawing/2014/main" xmlns="" id="{4A4ABB23-938D-489D-A8DE-3AD140A2E815}"/>
              </a:ext>
            </a:extLst>
          </p:cNvPr>
          <p:cNvGrpSpPr/>
          <p:nvPr/>
        </p:nvGrpSpPr>
        <p:grpSpPr>
          <a:xfrm rot="16200000">
            <a:off x="635291" y="1583551"/>
            <a:ext cx="812902" cy="703304"/>
            <a:chOff x="1217532" y="3417314"/>
            <a:chExt cx="2855012" cy="2331798"/>
          </a:xfrm>
        </p:grpSpPr>
        <p:sp>
          <p:nvSpPr>
            <p:cNvPr id="24" name="Google Shape;1367;p33">
              <a:extLst>
                <a:ext uri="{FF2B5EF4-FFF2-40B4-BE49-F238E27FC236}">
                  <a16:creationId xmlns:a16="http://schemas.microsoft.com/office/drawing/2014/main" xmlns="" id="{C47F9DE1-8D6A-471C-AA2F-69A073A038DB}"/>
                </a:ext>
              </a:extLst>
            </p:cNvPr>
            <p:cNvSpPr/>
            <p:nvPr/>
          </p:nvSpPr>
          <p:spPr>
            <a:xfrm>
              <a:off x="2037371" y="3417314"/>
              <a:ext cx="2035173" cy="2331798"/>
            </a:xfrm>
            <a:custGeom>
              <a:avLst/>
              <a:gdLst/>
              <a:ahLst/>
              <a:cxnLst/>
              <a:rect l="l" t="t" r="r" b="b"/>
              <a:pathLst>
                <a:path w="2178" h="2498" extrusionOk="0">
                  <a:moveTo>
                    <a:pt x="43" y="156"/>
                  </a:moveTo>
                  <a:lnTo>
                    <a:pt x="650" y="1208"/>
                  </a:lnTo>
                  <a:lnTo>
                    <a:pt x="650" y="1208"/>
                  </a:lnTo>
                  <a:cubicBezTo>
                    <a:pt x="665" y="1233"/>
                    <a:pt x="665" y="1265"/>
                    <a:pt x="650" y="1290"/>
                  </a:cubicBezTo>
                  <a:lnTo>
                    <a:pt x="43" y="2341"/>
                  </a:lnTo>
                  <a:lnTo>
                    <a:pt x="43" y="2341"/>
                  </a:lnTo>
                  <a:cubicBezTo>
                    <a:pt x="0" y="2415"/>
                    <a:pt x="83" y="2497"/>
                    <a:pt x="156" y="2455"/>
                  </a:cubicBezTo>
                  <a:lnTo>
                    <a:pt x="2122" y="1321"/>
                  </a:lnTo>
                  <a:lnTo>
                    <a:pt x="2122" y="1321"/>
                  </a:lnTo>
                  <a:cubicBezTo>
                    <a:pt x="2177" y="1289"/>
                    <a:pt x="2177" y="1209"/>
                    <a:pt x="2122" y="1177"/>
                  </a:cubicBezTo>
                  <a:lnTo>
                    <a:pt x="156" y="42"/>
                  </a:lnTo>
                  <a:lnTo>
                    <a:pt x="156" y="42"/>
                  </a:lnTo>
                  <a:cubicBezTo>
                    <a:pt x="83" y="0"/>
                    <a:pt x="0" y="82"/>
                    <a:pt x="43" y="156"/>
                  </a:cubicBezTo>
                </a:path>
              </a:pathLst>
            </a:custGeom>
            <a:solidFill>
              <a:srgbClr val="E85D04"/>
            </a:solidFill>
            <a:ln>
              <a:noFill/>
            </a:ln>
          </p:spPr>
          <p:txBody>
            <a:bodyPr spcFirstLastPara="1" wrap="square" lIns="91425" tIns="45700" rIns="91425" bIns="45700" anchor="ctr" anchorCtr="0">
              <a:noAutofit/>
            </a:bodyPr>
            <a:lstStyle/>
            <a:p>
              <a:pPr marL="0" marR="0" lvl="0" indent="0" algn="l">
                <a:spcBef>
                  <a:spcPts val="0"/>
                </a:spcBef>
                <a:spcAft>
                  <a:spcPts val="0"/>
                </a:spcAft>
                <a:buNone/>
              </a:pPr>
              <a:endParaRPr sz="2699">
                <a:solidFill>
                  <a:srgbClr val="747994"/>
                </a:solidFill>
                <a:latin typeface="Poppins"/>
                <a:ea typeface="Poppins"/>
                <a:cs typeface="Poppins"/>
                <a:sym typeface="Poppins"/>
              </a:endParaRPr>
            </a:p>
          </p:txBody>
        </p:sp>
        <p:sp>
          <p:nvSpPr>
            <p:cNvPr id="25" name="Google Shape;1368;p33">
              <a:extLst>
                <a:ext uri="{FF2B5EF4-FFF2-40B4-BE49-F238E27FC236}">
                  <a16:creationId xmlns:a16="http://schemas.microsoft.com/office/drawing/2014/main" xmlns="" id="{5C751B53-EC1E-42C4-861A-AA7B1B004330}"/>
                </a:ext>
              </a:extLst>
            </p:cNvPr>
            <p:cNvSpPr/>
            <p:nvPr/>
          </p:nvSpPr>
          <p:spPr>
            <a:xfrm>
              <a:off x="1217532" y="3763374"/>
              <a:ext cx="1647914" cy="1643793"/>
            </a:xfrm>
            <a:custGeom>
              <a:avLst/>
              <a:gdLst/>
              <a:ahLst/>
              <a:cxnLst/>
              <a:rect l="l" t="t" r="r" b="b"/>
              <a:pathLst>
                <a:path w="1762" h="1760" extrusionOk="0">
                  <a:moveTo>
                    <a:pt x="1761" y="880"/>
                  </a:moveTo>
                  <a:lnTo>
                    <a:pt x="1761" y="880"/>
                  </a:lnTo>
                  <a:cubicBezTo>
                    <a:pt x="1761" y="1367"/>
                    <a:pt x="1366" y="1759"/>
                    <a:pt x="880" y="1759"/>
                  </a:cubicBezTo>
                  <a:lnTo>
                    <a:pt x="880" y="1759"/>
                  </a:lnTo>
                  <a:cubicBezTo>
                    <a:pt x="394" y="1759"/>
                    <a:pt x="0" y="1367"/>
                    <a:pt x="0" y="880"/>
                  </a:cubicBezTo>
                  <a:lnTo>
                    <a:pt x="0" y="880"/>
                  </a:lnTo>
                  <a:cubicBezTo>
                    <a:pt x="0" y="394"/>
                    <a:pt x="394" y="0"/>
                    <a:pt x="880" y="0"/>
                  </a:cubicBezTo>
                  <a:lnTo>
                    <a:pt x="880" y="0"/>
                  </a:lnTo>
                  <a:cubicBezTo>
                    <a:pt x="1366" y="0"/>
                    <a:pt x="1761" y="394"/>
                    <a:pt x="1761" y="880"/>
                  </a:cubicBezTo>
                </a:path>
              </a:pathLst>
            </a:custGeom>
            <a:solidFill>
              <a:schemeClr val="lt2"/>
            </a:solidFill>
            <a:ln>
              <a:noFill/>
            </a:ln>
          </p:spPr>
          <p:txBody>
            <a:bodyPr spcFirstLastPara="1" wrap="square" lIns="91425" tIns="45700" rIns="91425" bIns="45700" anchor="ctr" anchorCtr="0">
              <a:noAutofit/>
            </a:bodyPr>
            <a:lstStyle/>
            <a:p>
              <a:pPr marL="0" marR="0" lvl="0" indent="0" algn="l">
                <a:spcBef>
                  <a:spcPts val="0"/>
                </a:spcBef>
                <a:spcAft>
                  <a:spcPts val="0"/>
                </a:spcAft>
                <a:buNone/>
              </a:pPr>
              <a:endParaRPr sz="2699">
                <a:solidFill>
                  <a:srgbClr val="747994"/>
                </a:solidFill>
                <a:latin typeface="Poppins"/>
                <a:ea typeface="Poppins"/>
                <a:cs typeface="Poppins"/>
                <a:sym typeface="Poppins"/>
              </a:endParaRPr>
            </a:p>
          </p:txBody>
        </p:sp>
        <p:sp>
          <p:nvSpPr>
            <p:cNvPr id="26" name="Google Shape;1369;p33">
              <a:extLst>
                <a:ext uri="{FF2B5EF4-FFF2-40B4-BE49-F238E27FC236}">
                  <a16:creationId xmlns:a16="http://schemas.microsoft.com/office/drawing/2014/main" xmlns="" id="{37EDC9CE-0FD1-4A88-9580-8600163F3239}"/>
                </a:ext>
              </a:extLst>
            </p:cNvPr>
            <p:cNvSpPr/>
            <p:nvPr/>
          </p:nvSpPr>
          <p:spPr>
            <a:xfrm>
              <a:off x="1378204" y="3928165"/>
              <a:ext cx="1318331" cy="1318331"/>
            </a:xfrm>
            <a:custGeom>
              <a:avLst/>
              <a:gdLst/>
              <a:ahLst/>
              <a:cxnLst/>
              <a:rect l="l" t="t" r="r" b="b"/>
              <a:pathLst>
                <a:path w="1412" h="1410" extrusionOk="0">
                  <a:moveTo>
                    <a:pt x="1411" y="705"/>
                  </a:moveTo>
                  <a:lnTo>
                    <a:pt x="1411" y="705"/>
                  </a:lnTo>
                  <a:cubicBezTo>
                    <a:pt x="1411" y="1094"/>
                    <a:pt x="1095" y="1409"/>
                    <a:pt x="705" y="1409"/>
                  </a:cubicBezTo>
                  <a:lnTo>
                    <a:pt x="705" y="1409"/>
                  </a:lnTo>
                  <a:cubicBezTo>
                    <a:pt x="316" y="1409"/>
                    <a:pt x="0" y="1094"/>
                    <a:pt x="0" y="705"/>
                  </a:cubicBezTo>
                  <a:lnTo>
                    <a:pt x="0" y="705"/>
                  </a:lnTo>
                  <a:cubicBezTo>
                    <a:pt x="0" y="316"/>
                    <a:pt x="316" y="0"/>
                    <a:pt x="705" y="0"/>
                  </a:cubicBezTo>
                  <a:lnTo>
                    <a:pt x="705" y="0"/>
                  </a:lnTo>
                  <a:cubicBezTo>
                    <a:pt x="1095" y="0"/>
                    <a:pt x="1411" y="316"/>
                    <a:pt x="1411" y="705"/>
                  </a:cubicBezTo>
                </a:path>
              </a:pathLst>
            </a:custGeom>
            <a:solidFill>
              <a:srgbClr val="E85D04"/>
            </a:solidFill>
            <a:ln>
              <a:noFill/>
            </a:ln>
          </p:spPr>
          <p:txBody>
            <a:bodyPr spcFirstLastPara="1" wrap="square" lIns="91425" tIns="45700" rIns="91425" bIns="45700" anchor="ctr" anchorCtr="0">
              <a:noAutofit/>
            </a:bodyPr>
            <a:lstStyle/>
            <a:p>
              <a:pPr marL="0" marR="0" lvl="0" indent="0" algn="l">
                <a:spcBef>
                  <a:spcPts val="0"/>
                </a:spcBef>
                <a:spcAft>
                  <a:spcPts val="0"/>
                </a:spcAft>
                <a:buNone/>
              </a:pPr>
              <a:endParaRPr sz="2699" dirty="0">
                <a:solidFill>
                  <a:srgbClr val="747994"/>
                </a:solidFill>
                <a:latin typeface="Poppins"/>
                <a:ea typeface="Poppins"/>
                <a:cs typeface="Poppins"/>
                <a:sym typeface="Poppins"/>
              </a:endParaRPr>
            </a:p>
          </p:txBody>
        </p:sp>
      </p:grpSp>
      <p:grpSp>
        <p:nvGrpSpPr>
          <p:cNvPr id="27" name="Group 26">
            <a:extLst>
              <a:ext uri="{FF2B5EF4-FFF2-40B4-BE49-F238E27FC236}">
                <a16:creationId xmlns:a16="http://schemas.microsoft.com/office/drawing/2014/main" xmlns="" id="{7EF32455-326B-4E7B-8A07-3E1BE17236E5}"/>
              </a:ext>
            </a:extLst>
          </p:cNvPr>
          <p:cNvGrpSpPr/>
          <p:nvPr/>
        </p:nvGrpSpPr>
        <p:grpSpPr>
          <a:xfrm rot="16200000">
            <a:off x="635290" y="2630482"/>
            <a:ext cx="812902" cy="703304"/>
            <a:chOff x="1217532" y="3417314"/>
            <a:chExt cx="2855012" cy="2331798"/>
          </a:xfrm>
        </p:grpSpPr>
        <p:sp>
          <p:nvSpPr>
            <p:cNvPr id="29" name="Google Shape;1367;p33">
              <a:extLst>
                <a:ext uri="{FF2B5EF4-FFF2-40B4-BE49-F238E27FC236}">
                  <a16:creationId xmlns:a16="http://schemas.microsoft.com/office/drawing/2014/main" xmlns="" id="{E862352E-610A-4B54-99DC-84C0D1BCD534}"/>
                </a:ext>
              </a:extLst>
            </p:cNvPr>
            <p:cNvSpPr/>
            <p:nvPr/>
          </p:nvSpPr>
          <p:spPr>
            <a:xfrm>
              <a:off x="2037371" y="3417314"/>
              <a:ext cx="2035173" cy="2331798"/>
            </a:xfrm>
            <a:custGeom>
              <a:avLst/>
              <a:gdLst/>
              <a:ahLst/>
              <a:cxnLst/>
              <a:rect l="l" t="t" r="r" b="b"/>
              <a:pathLst>
                <a:path w="2178" h="2498" extrusionOk="0">
                  <a:moveTo>
                    <a:pt x="43" y="156"/>
                  </a:moveTo>
                  <a:lnTo>
                    <a:pt x="650" y="1208"/>
                  </a:lnTo>
                  <a:lnTo>
                    <a:pt x="650" y="1208"/>
                  </a:lnTo>
                  <a:cubicBezTo>
                    <a:pt x="665" y="1233"/>
                    <a:pt x="665" y="1265"/>
                    <a:pt x="650" y="1290"/>
                  </a:cubicBezTo>
                  <a:lnTo>
                    <a:pt x="43" y="2341"/>
                  </a:lnTo>
                  <a:lnTo>
                    <a:pt x="43" y="2341"/>
                  </a:lnTo>
                  <a:cubicBezTo>
                    <a:pt x="0" y="2415"/>
                    <a:pt x="83" y="2497"/>
                    <a:pt x="156" y="2455"/>
                  </a:cubicBezTo>
                  <a:lnTo>
                    <a:pt x="2122" y="1321"/>
                  </a:lnTo>
                  <a:lnTo>
                    <a:pt x="2122" y="1321"/>
                  </a:lnTo>
                  <a:cubicBezTo>
                    <a:pt x="2177" y="1289"/>
                    <a:pt x="2177" y="1209"/>
                    <a:pt x="2122" y="1177"/>
                  </a:cubicBezTo>
                  <a:lnTo>
                    <a:pt x="156" y="42"/>
                  </a:lnTo>
                  <a:lnTo>
                    <a:pt x="156" y="42"/>
                  </a:lnTo>
                  <a:cubicBezTo>
                    <a:pt x="83" y="0"/>
                    <a:pt x="0" y="82"/>
                    <a:pt x="43" y="156"/>
                  </a:cubicBezTo>
                </a:path>
              </a:pathLst>
            </a:custGeom>
            <a:solidFill>
              <a:srgbClr val="FFBA08"/>
            </a:solidFill>
            <a:ln>
              <a:noFill/>
            </a:ln>
          </p:spPr>
          <p:txBody>
            <a:bodyPr spcFirstLastPara="1" wrap="square" lIns="91425" tIns="45700" rIns="91425" bIns="45700" anchor="ctr" anchorCtr="0">
              <a:noAutofit/>
            </a:bodyPr>
            <a:lstStyle/>
            <a:p>
              <a:pPr marL="0" marR="0" lvl="0" indent="0" algn="l">
                <a:spcBef>
                  <a:spcPts val="0"/>
                </a:spcBef>
                <a:spcAft>
                  <a:spcPts val="0"/>
                </a:spcAft>
                <a:buNone/>
              </a:pPr>
              <a:endParaRPr sz="2699">
                <a:solidFill>
                  <a:srgbClr val="747994"/>
                </a:solidFill>
                <a:latin typeface="Poppins"/>
                <a:ea typeface="Poppins"/>
                <a:cs typeface="Poppins"/>
                <a:sym typeface="Poppins"/>
              </a:endParaRPr>
            </a:p>
          </p:txBody>
        </p:sp>
        <p:sp>
          <p:nvSpPr>
            <p:cNvPr id="30" name="Google Shape;1368;p33">
              <a:extLst>
                <a:ext uri="{FF2B5EF4-FFF2-40B4-BE49-F238E27FC236}">
                  <a16:creationId xmlns:a16="http://schemas.microsoft.com/office/drawing/2014/main" xmlns="" id="{57EEB309-AF3C-44B2-A759-D84BE2AF3DDE}"/>
                </a:ext>
              </a:extLst>
            </p:cNvPr>
            <p:cNvSpPr/>
            <p:nvPr/>
          </p:nvSpPr>
          <p:spPr>
            <a:xfrm>
              <a:off x="1217532" y="3763374"/>
              <a:ext cx="1647914" cy="1643793"/>
            </a:xfrm>
            <a:custGeom>
              <a:avLst/>
              <a:gdLst/>
              <a:ahLst/>
              <a:cxnLst/>
              <a:rect l="l" t="t" r="r" b="b"/>
              <a:pathLst>
                <a:path w="1762" h="1760" extrusionOk="0">
                  <a:moveTo>
                    <a:pt x="1761" y="880"/>
                  </a:moveTo>
                  <a:lnTo>
                    <a:pt x="1761" y="880"/>
                  </a:lnTo>
                  <a:cubicBezTo>
                    <a:pt x="1761" y="1367"/>
                    <a:pt x="1366" y="1759"/>
                    <a:pt x="880" y="1759"/>
                  </a:cubicBezTo>
                  <a:lnTo>
                    <a:pt x="880" y="1759"/>
                  </a:lnTo>
                  <a:cubicBezTo>
                    <a:pt x="394" y="1759"/>
                    <a:pt x="0" y="1367"/>
                    <a:pt x="0" y="880"/>
                  </a:cubicBezTo>
                  <a:lnTo>
                    <a:pt x="0" y="880"/>
                  </a:lnTo>
                  <a:cubicBezTo>
                    <a:pt x="0" y="394"/>
                    <a:pt x="394" y="0"/>
                    <a:pt x="880" y="0"/>
                  </a:cubicBezTo>
                  <a:lnTo>
                    <a:pt x="880" y="0"/>
                  </a:lnTo>
                  <a:cubicBezTo>
                    <a:pt x="1366" y="0"/>
                    <a:pt x="1761" y="394"/>
                    <a:pt x="1761" y="880"/>
                  </a:cubicBezTo>
                </a:path>
              </a:pathLst>
            </a:custGeom>
            <a:solidFill>
              <a:schemeClr val="lt2"/>
            </a:solidFill>
            <a:ln>
              <a:noFill/>
            </a:ln>
          </p:spPr>
          <p:txBody>
            <a:bodyPr spcFirstLastPara="1" wrap="square" lIns="91425" tIns="45700" rIns="91425" bIns="45700" anchor="ctr" anchorCtr="0">
              <a:noAutofit/>
            </a:bodyPr>
            <a:lstStyle/>
            <a:p>
              <a:pPr marL="0" marR="0" lvl="0" indent="0" algn="l">
                <a:spcBef>
                  <a:spcPts val="0"/>
                </a:spcBef>
                <a:spcAft>
                  <a:spcPts val="0"/>
                </a:spcAft>
                <a:buNone/>
              </a:pPr>
              <a:endParaRPr sz="2699">
                <a:solidFill>
                  <a:srgbClr val="747994"/>
                </a:solidFill>
                <a:latin typeface="Poppins"/>
                <a:ea typeface="Poppins"/>
                <a:cs typeface="Poppins"/>
                <a:sym typeface="Poppins"/>
              </a:endParaRPr>
            </a:p>
          </p:txBody>
        </p:sp>
        <p:sp>
          <p:nvSpPr>
            <p:cNvPr id="31" name="Google Shape;1369;p33">
              <a:extLst>
                <a:ext uri="{FF2B5EF4-FFF2-40B4-BE49-F238E27FC236}">
                  <a16:creationId xmlns:a16="http://schemas.microsoft.com/office/drawing/2014/main" xmlns="" id="{F0ADAD36-BB9F-4B48-9992-DFD7655FF690}"/>
                </a:ext>
              </a:extLst>
            </p:cNvPr>
            <p:cNvSpPr/>
            <p:nvPr/>
          </p:nvSpPr>
          <p:spPr>
            <a:xfrm>
              <a:off x="1378204" y="3928165"/>
              <a:ext cx="1318331" cy="1318331"/>
            </a:xfrm>
            <a:custGeom>
              <a:avLst/>
              <a:gdLst/>
              <a:ahLst/>
              <a:cxnLst/>
              <a:rect l="l" t="t" r="r" b="b"/>
              <a:pathLst>
                <a:path w="1412" h="1410" extrusionOk="0">
                  <a:moveTo>
                    <a:pt x="1411" y="705"/>
                  </a:moveTo>
                  <a:lnTo>
                    <a:pt x="1411" y="705"/>
                  </a:lnTo>
                  <a:cubicBezTo>
                    <a:pt x="1411" y="1094"/>
                    <a:pt x="1095" y="1409"/>
                    <a:pt x="705" y="1409"/>
                  </a:cubicBezTo>
                  <a:lnTo>
                    <a:pt x="705" y="1409"/>
                  </a:lnTo>
                  <a:cubicBezTo>
                    <a:pt x="316" y="1409"/>
                    <a:pt x="0" y="1094"/>
                    <a:pt x="0" y="705"/>
                  </a:cubicBezTo>
                  <a:lnTo>
                    <a:pt x="0" y="705"/>
                  </a:lnTo>
                  <a:cubicBezTo>
                    <a:pt x="0" y="316"/>
                    <a:pt x="316" y="0"/>
                    <a:pt x="705" y="0"/>
                  </a:cubicBezTo>
                  <a:lnTo>
                    <a:pt x="705" y="0"/>
                  </a:lnTo>
                  <a:cubicBezTo>
                    <a:pt x="1095" y="0"/>
                    <a:pt x="1411" y="316"/>
                    <a:pt x="1411" y="705"/>
                  </a:cubicBezTo>
                </a:path>
              </a:pathLst>
            </a:custGeom>
            <a:solidFill>
              <a:srgbClr val="FFBA08"/>
            </a:solidFill>
            <a:ln>
              <a:noFill/>
            </a:ln>
          </p:spPr>
          <p:txBody>
            <a:bodyPr spcFirstLastPara="1" wrap="square" lIns="91425" tIns="45700" rIns="91425" bIns="45700" anchor="ctr" anchorCtr="0">
              <a:noAutofit/>
            </a:bodyPr>
            <a:lstStyle/>
            <a:p>
              <a:pPr marL="0" marR="0" lvl="0" indent="0" algn="l">
                <a:spcBef>
                  <a:spcPts val="0"/>
                </a:spcBef>
                <a:spcAft>
                  <a:spcPts val="0"/>
                </a:spcAft>
                <a:buNone/>
              </a:pPr>
              <a:endParaRPr sz="2699" dirty="0">
                <a:solidFill>
                  <a:srgbClr val="747994"/>
                </a:solidFill>
                <a:latin typeface="Poppins"/>
                <a:ea typeface="Poppins"/>
                <a:cs typeface="Poppins"/>
                <a:sym typeface="Poppins"/>
              </a:endParaRPr>
            </a:p>
          </p:txBody>
        </p:sp>
      </p:grpSp>
      <p:grpSp>
        <p:nvGrpSpPr>
          <p:cNvPr id="32" name="Group 31">
            <a:extLst>
              <a:ext uri="{FF2B5EF4-FFF2-40B4-BE49-F238E27FC236}">
                <a16:creationId xmlns:a16="http://schemas.microsoft.com/office/drawing/2014/main" xmlns="" id="{F2C18C6E-85A4-44B1-9511-EF9C0FE44CB7}"/>
              </a:ext>
            </a:extLst>
          </p:cNvPr>
          <p:cNvGrpSpPr/>
          <p:nvPr/>
        </p:nvGrpSpPr>
        <p:grpSpPr>
          <a:xfrm>
            <a:off x="2086448" y="4599762"/>
            <a:ext cx="8172000" cy="694700"/>
            <a:chOff x="3434207" y="4779211"/>
            <a:chExt cx="5943612" cy="694700"/>
          </a:xfrm>
          <a:solidFill>
            <a:schemeClr val="bg1"/>
          </a:solidFill>
        </p:grpSpPr>
        <p:sp>
          <p:nvSpPr>
            <p:cNvPr id="33" name="Rectangle: Rounded Corners 33">
              <a:extLst>
                <a:ext uri="{FF2B5EF4-FFF2-40B4-BE49-F238E27FC236}">
                  <a16:creationId xmlns:a16="http://schemas.microsoft.com/office/drawing/2014/main" xmlns="" id="{8FB08A23-47BF-4C02-9B10-D70055BBF772}"/>
                </a:ext>
              </a:extLst>
            </p:cNvPr>
            <p:cNvSpPr/>
            <p:nvPr/>
          </p:nvSpPr>
          <p:spPr>
            <a:xfrm>
              <a:off x="3434207" y="4779211"/>
              <a:ext cx="4629720" cy="583979"/>
            </a:xfrm>
            <a:prstGeom prst="roundRect">
              <a:avLst/>
            </a:prstGeom>
            <a:solidFill>
              <a:srgbClr val="8FCF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sp>
          <p:nvSpPr>
            <p:cNvPr id="34" name="Rectangle: Rounded Corners 34">
              <a:extLst>
                <a:ext uri="{FF2B5EF4-FFF2-40B4-BE49-F238E27FC236}">
                  <a16:creationId xmlns:a16="http://schemas.microsoft.com/office/drawing/2014/main" xmlns="" id="{EA76E4BA-EA22-4B1A-A52A-4DE5EB515714}"/>
                </a:ext>
              </a:extLst>
            </p:cNvPr>
            <p:cNvSpPr/>
            <p:nvPr/>
          </p:nvSpPr>
          <p:spPr>
            <a:xfrm>
              <a:off x="3545171" y="4889932"/>
              <a:ext cx="5832648" cy="583979"/>
            </a:xfrm>
            <a:prstGeom prst="roundRect">
              <a:avLst/>
            </a:prstGeom>
            <a:gr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sp>
          <p:nvSpPr>
            <p:cNvPr id="35" name="TextBox 34">
              <a:extLst>
                <a:ext uri="{FF2B5EF4-FFF2-40B4-BE49-F238E27FC236}">
                  <a16:creationId xmlns:a16="http://schemas.microsoft.com/office/drawing/2014/main" xmlns="" id="{645288FD-F52D-470A-8E1C-923F4A292757}"/>
                </a:ext>
              </a:extLst>
            </p:cNvPr>
            <p:cNvSpPr txBox="1"/>
            <p:nvPr/>
          </p:nvSpPr>
          <p:spPr>
            <a:xfrm>
              <a:off x="3647828" y="4954782"/>
              <a:ext cx="5697900" cy="461665"/>
            </a:xfrm>
            <a:prstGeom prst="rect">
              <a:avLst/>
            </a:prstGeom>
            <a:grpFill/>
          </p:spPr>
          <p:txBody>
            <a:bodyPr wrap="square" rtlCol="0">
              <a:spAutoFit/>
            </a:bodyPr>
            <a:lstStyle/>
            <a:p>
              <a:r>
                <a:rPr lang="en-IN" sz="2400" dirty="0" smtClean="0">
                  <a:highlight>
                    <a:srgbClr val="FFFFFF"/>
                  </a:highlight>
                  <a:latin typeface="Calibri" panose="020F0502020204030204" pitchFamily="34" charset="0"/>
                </a:rPr>
                <a:t>First, then, after that and finally are sequence adverbs.</a:t>
              </a:r>
              <a:endParaRPr lang="en-IN" sz="2400" dirty="0"/>
            </a:p>
          </p:txBody>
        </p:sp>
      </p:grpSp>
      <p:grpSp>
        <p:nvGrpSpPr>
          <p:cNvPr id="36" name="Group 35">
            <a:extLst>
              <a:ext uri="{FF2B5EF4-FFF2-40B4-BE49-F238E27FC236}">
                <a16:creationId xmlns:a16="http://schemas.microsoft.com/office/drawing/2014/main" xmlns="" id="{BEA8DFD4-437E-42E8-A9AD-D3AC30F1DBC9}"/>
              </a:ext>
            </a:extLst>
          </p:cNvPr>
          <p:cNvGrpSpPr/>
          <p:nvPr/>
        </p:nvGrpSpPr>
        <p:grpSpPr>
          <a:xfrm>
            <a:off x="2086448" y="5629916"/>
            <a:ext cx="8172000" cy="694700"/>
            <a:chOff x="3434207" y="4779211"/>
            <a:chExt cx="6174719" cy="694700"/>
          </a:xfrm>
          <a:solidFill>
            <a:schemeClr val="bg1"/>
          </a:solidFill>
        </p:grpSpPr>
        <p:sp>
          <p:nvSpPr>
            <p:cNvPr id="37" name="Rectangle: Rounded Corners 37">
              <a:extLst>
                <a:ext uri="{FF2B5EF4-FFF2-40B4-BE49-F238E27FC236}">
                  <a16:creationId xmlns:a16="http://schemas.microsoft.com/office/drawing/2014/main" xmlns="" id="{070E31E7-AA6E-4841-8B65-F9F8E27D6973}"/>
                </a:ext>
              </a:extLst>
            </p:cNvPr>
            <p:cNvSpPr/>
            <p:nvPr/>
          </p:nvSpPr>
          <p:spPr>
            <a:xfrm>
              <a:off x="3434207" y="4779211"/>
              <a:ext cx="4809208" cy="583979"/>
            </a:xfrm>
            <a:prstGeom prst="roundRect">
              <a:avLst/>
            </a:prstGeom>
            <a:solidFill>
              <a:srgbClr val="E57B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sp>
          <p:nvSpPr>
            <p:cNvPr id="38" name="Rectangle: Rounded Corners 38">
              <a:extLst>
                <a:ext uri="{FF2B5EF4-FFF2-40B4-BE49-F238E27FC236}">
                  <a16:creationId xmlns:a16="http://schemas.microsoft.com/office/drawing/2014/main" xmlns="" id="{E28A86FB-CAC2-4025-A877-A1237C64291C}"/>
                </a:ext>
              </a:extLst>
            </p:cNvPr>
            <p:cNvSpPr/>
            <p:nvPr/>
          </p:nvSpPr>
          <p:spPr>
            <a:xfrm>
              <a:off x="3545171" y="4889932"/>
              <a:ext cx="6063755" cy="583979"/>
            </a:xfrm>
            <a:prstGeom prst="roundRect">
              <a:avLst/>
            </a:prstGeom>
            <a:gr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sp>
          <p:nvSpPr>
            <p:cNvPr id="39" name="TextBox 38">
              <a:extLst>
                <a:ext uri="{FF2B5EF4-FFF2-40B4-BE49-F238E27FC236}">
                  <a16:creationId xmlns:a16="http://schemas.microsoft.com/office/drawing/2014/main" xmlns="" id="{03ACFC69-CC50-4A1A-B7C0-81E925FD5875}"/>
                </a:ext>
              </a:extLst>
            </p:cNvPr>
            <p:cNvSpPr txBox="1"/>
            <p:nvPr/>
          </p:nvSpPr>
          <p:spPr>
            <a:xfrm>
              <a:off x="3647828" y="4954782"/>
              <a:ext cx="5958901" cy="468000"/>
            </a:xfrm>
            <a:prstGeom prst="rect">
              <a:avLst/>
            </a:prstGeom>
            <a:grpFill/>
          </p:spPr>
          <p:txBody>
            <a:bodyPr wrap="square" rtlCol="0">
              <a:spAutoFit/>
            </a:bodyPr>
            <a:lstStyle/>
            <a:p>
              <a:r>
                <a:rPr lang="en-US" sz="2400" dirty="0" smtClean="0">
                  <a:effectLst/>
                  <a:highlight>
                    <a:srgbClr val="FFFFFF"/>
                  </a:highlight>
                  <a:latin typeface="Calibri" panose="020F0502020204030204" pitchFamily="34" charset="0"/>
                  <a:ea typeface="Arial" panose="020B0604020202020204" pitchFamily="34" charset="0"/>
                </a:rPr>
                <a:t>They describe the order in which two or more actions happen.</a:t>
              </a:r>
              <a:endParaRPr lang="en-IN" sz="2400" dirty="0"/>
            </a:p>
          </p:txBody>
        </p:sp>
      </p:grpSp>
      <p:grpSp>
        <p:nvGrpSpPr>
          <p:cNvPr id="40" name="Group 39">
            <a:extLst>
              <a:ext uri="{FF2B5EF4-FFF2-40B4-BE49-F238E27FC236}">
                <a16:creationId xmlns:a16="http://schemas.microsoft.com/office/drawing/2014/main" xmlns="" id="{4A4ABB23-938D-489D-A8DE-3AD140A2E815}"/>
              </a:ext>
            </a:extLst>
          </p:cNvPr>
          <p:cNvGrpSpPr/>
          <p:nvPr/>
        </p:nvGrpSpPr>
        <p:grpSpPr>
          <a:xfrm rot="16200000">
            <a:off x="635291" y="4507596"/>
            <a:ext cx="812902" cy="703304"/>
            <a:chOff x="1217532" y="3417314"/>
            <a:chExt cx="2855012" cy="2331798"/>
          </a:xfrm>
        </p:grpSpPr>
        <p:sp>
          <p:nvSpPr>
            <p:cNvPr id="41" name="Google Shape;1367;p33">
              <a:extLst>
                <a:ext uri="{FF2B5EF4-FFF2-40B4-BE49-F238E27FC236}">
                  <a16:creationId xmlns:a16="http://schemas.microsoft.com/office/drawing/2014/main" xmlns="" id="{C47F9DE1-8D6A-471C-AA2F-69A073A038DB}"/>
                </a:ext>
              </a:extLst>
            </p:cNvPr>
            <p:cNvSpPr/>
            <p:nvPr/>
          </p:nvSpPr>
          <p:spPr>
            <a:xfrm>
              <a:off x="2037371" y="3417314"/>
              <a:ext cx="2035173" cy="2331798"/>
            </a:xfrm>
            <a:custGeom>
              <a:avLst/>
              <a:gdLst/>
              <a:ahLst/>
              <a:cxnLst/>
              <a:rect l="l" t="t" r="r" b="b"/>
              <a:pathLst>
                <a:path w="2178" h="2498" extrusionOk="0">
                  <a:moveTo>
                    <a:pt x="43" y="156"/>
                  </a:moveTo>
                  <a:lnTo>
                    <a:pt x="650" y="1208"/>
                  </a:lnTo>
                  <a:lnTo>
                    <a:pt x="650" y="1208"/>
                  </a:lnTo>
                  <a:cubicBezTo>
                    <a:pt x="665" y="1233"/>
                    <a:pt x="665" y="1265"/>
                    <a:pt x="650" y="1290"/>
                  </a:cubicBezTo>
                  <a:lnTo>
                    <a:pt x="43" y="2341"/>
                  </a:lnTo>
                  <a:lnTo>
                    <a:pt x="43" y="2341"/>
                  </a:lnTo>
                  <a:cubicBezTo>
                    <a:pt x="0" y="2415"/>
                    <a:pt x="83" y="2497"/>
                    <a:pt x="156" y="2455"/>
                  </a:cubicBezTo>
                  <a:lnTo>
                    <a:pt x="2122" y="1321"/>
                  </a:lnTo>
                  <a:lnTo>
                    <a:pt x="2122" y="1321"/>
                  </a:lnTo>
                  <a:cubicBezTo>
                    <a:pt x="2177" y="1289"/>
                    <a:pt x="2177" y="1209"/>
                    <a:pt x="2122" y="1177"/>
                  </a:cubicBezTo>
                  <a:lnTo>
                    <a:pt x="156" y="42"/>
                  </a:lnTo>
                  <a:lnTo>
                    <a:pt x="156" y="42"/>
                  </a:lnTo>
                  <a:cubicBezTo>
                    <a:pt x="83" y="0"/>
                    <a:pt x="0" y="82"/>
                    <a:pt x="43" y="156"/>
                  </a:cubicBezTo>
                </a:path>
              </a:pathLst>
            </a:custGeom>
            <a:solidFill>
              <a:srgbClr val="8FCF1D"/>
            </a:solidFill>
            <a:ln>
              <a:noFill/>
            </a:ln>
          </p:spPr>
          <p:txBody>
            <a:bodyPr spcFirstLastPara="1" wrap="square" lIns="91425" tIns="45700" rIns="91425" bIns="45700" anchor="ctr" anchorCtr="0">
              <a:noAutofit/>
            </a:bodyPr>
            <a:lstStyle/>
            <a:p>
              <a:pPr marL="0" marR="0" lvl="0" indent="0" algn="l">
                <a:spcBef>
                  <a:spcPts val="0"/>
                </a:spcBef>
                <a:spcAft>
                  <a:spcPts val="0"/>
                </a:spcAft>
                <a:buNone/>
              </a:pPr>
              <a:endParaRPr sz="2699">
                <a:solidFill>
                  <a:srgbClr val="747994"/>
                </a:solidFill>
                <a:latin typeface="Poppins"/>
                <a:ea typeface="Poppins"/>
                <a:cs typeface="Poppins"/>
                <a:sym typeface="Poppins"/>
              </a:endParaRPr>
            </a:p>
          </p:txBody>
        </p:sp>
        <p:sp>
          <p:nvSpPr>
            <p:cNvPr id="42" name="Google Shape;1368;p33">
              <a:extLst>
                <a:ext uri="{FF2B5EF4-FFF2-40B4-BE49-F238E27FC236}">
                  <a16:creationId xmlns:a16="http://schemas.microsoft.com/office/drawing/2014/main" xmlns="" id="{5C751B53-EC1E-42C4-861A-AA7B1B004330}"/>
                </a:ext>
              </a:extLst>
            </p:cNvPr>
            <p:cNvSpPr/>
            <p:nvPr/>
          </p:nvSpPr>
          <p:spPr>
            <a:xfrm>
              <a:off x="1217532" y="3763374"/>
              <a:ext cx="1647914" cy="1643793"/>
            </a:xfrm>
            <a:custGeom>
              <a:avLst/>
              <a:gdLst/>
              <a:ahLst/>
              <a:cxnLst/>
              <a:rect l="l" t="t" r="r" b="b"/>
              <a:pathLst>
                <a:path w="1762" h="1760" extrusionOk="0">
                  <a:moveTo>
                    <a:pt x="1761" y="880"/>
                  </a:moveTo>
                  <a:lnTo>
                    <a:pt x="1761" y="880"/>
                  </a:lnTo>
                  <a:cubicBezTo>
                    <a:pt x="1761" y="1367"/>
                    <a:pt x="1366" y="1759"/>
                    <a:pt x="880" y="1759"/>
                  </a:cubicBezTo>
                  <a:lnTo>
                    <a:pt x="880" y="1759"/>
                  </a:lnTo>
                  <a:cubicBezTo>
                    <a:pt x="394" y="1759"/>
                    <a:pt x="0" y="1367"/>
                    <a:pt x="0" y="880"/>
                  </a:cubicBezTo>
                  <a:lnTo>
                    <a:pt x="0" y="880"/>
                  </a:lnTo>
                  <a:cubicBezTo>
                    <a:pt x="0" y="394"/>
                    <a:pt x="394" y="0"/>
                    <a:pt x="880" y="0"/>
                  </a:cubicBezTo>
                  <a:lnTo>
                    <a:pt x="880" y="0"/>
                  </a:lnTo>
                  <a:cubicBezTo>
                    <a:pt x="1366" y="0"/>
                    <a:pt x="1761" y="394"/>
                    <a:pt x="1761" y="880"/>
                  </a:cubicBezTo>
                </a:path>
              </a:pathLst>
            </a:custGeom>
            <a:solidFill>
              <a:schemeClr val="lt2"/>
            </a:solidFill>
            <a:ln>
              <a:noFill/>
            </a:ln>
          </p:spPr>
          <p:txBody>
            <a:bodyPr spcFirstLastPara="1" wrap="square" lIns="91425" tIns="45700" rIns="91425" bIns="45700" anchor="ctr" anchorCtr="0">
              <a:noAutofit/>
            </a:bodyPr>
            <a:lstStyle/>
            <a:p>
              <a:pPr marL="0" marR="0" lvl="0" indent="0" algn="l">
                <a:spcBef>
                  <a:spcPts val="0"/>
                </a:spcBef>
                <a:spcAft>
                  <a:spcPts val="0"/>
                </a:spcAft>
                <a:buNone/>
              </a:pPr>
              <a:endParaRPr sz="2699">
                <a:solidFill>
                  <a:srgbClr val="747994"/>
                </a:solidFill>
                <a:latin typeface="Poppins"/>
                <a:ea typeface="Poppins"/>
                <a:cs typeface="Poppins"/>
                <a:sym typeface="Poppins"/>
              </a:endParaRPr>
            </a:p>
          </p:txBody>
        </p:sp>
        <p:sp>
          <p:nvSpPr>
            <p:cNvPr id="43" name="Google Shape;1369;p33">
              <a:extLst>
                <a:ext uri="{FF2B5EF4-FFF2-40B4-BE49-F238E27FC236}">
                  <a16:creationId xmlns:a16="http://schemas.microsoft.com/office/drawing/2014/main" xmlns="" id="{37EDC9CE-0FD1-4A88-9580-8600163F3239}"/>
                </a:ext>
              </a:extLst>
            </p:cNvPr>
            <p:cNvSpPr/>
            <p:nvPr/>
          </p:nvSpPr>
          <p:spPr>
            <a:xfrm>
              <a:off x="1378204" y="3928165"/>
              <a:ext cx="1318331" cy="1318331"/>
            </a:xfrm>
            <a:custGeom>
              <a:avLst/>
              <a:gdLst/>
              <a:ahLst/>
              <a:cxnLst/>
              <a:rect l="l" t="t" r="r" b="b"/>
              <a:pathLst>
                <a:path w="1412" h="1410" extrusionOk="0">
                  <a:moveTo>
                    <a:pt x="1411" y="705"/>
                  </a:moveTo>
                  <a:lnTo>
                    <a:pt x="1411" y="705"/>
                  </a:lnTo>
                  <a:cubicBezTo>
                    <a:pt x="1411" y="1094"/>
                    <a:pt x="1095" y="1409"/>
                    <a:pt x="705" y="1409"/>
                  </a:cubicBezTo>
                  <a:lnTo>
                    <a:pt x="705" y="1409"/>
                  </a:lnTo>
                  <a:cubicBezTo>
                    <a:pt x="316" y="1409"/>
                    <a:pt x="0" y="1094"/>
                    <a:pt x="0" y="705"/>
                  </a:cubicBezTo>
                  <a:lnTo>
                    <a:pt x="0" y="705"/>
                  </a:lnTo>
                  <a:cubicBezTo>
                    <a:pt x="0" y="316"/>
                    <a:pt x="316" y="0"/>
                    <a:pt x="705" y="0"/>
                  </a:cubicBezTo>
                  <a:lnTo>
                    <a:pt x="705" y="0"/>
                  </a:lnTo>
                  <a:cubicBezTo>
                    <a:pt x="1095" y="0"/>
                    <a:pt x="1411" y="316"/>
                    <a:pt x="1411" y="705"/>
                  </a:cubicBezTo>
                </a:path>
              </a:pathLst>
            </a:custGeom>
            <a:solidFill>
              <a:srgbClr val="8FCF1D"/>
            </a:solidFill>
            <a:ln>
              <a:noFill/>
            </a:ln>
          </p:spPr>
          <p:txBody>
            <a:bodyPr spcFirstLastPara="1" wrap="square" lIns="91425" tIns="45700" rIns="91425" bIns="45700" anchor="ctr" anchorCtr="0">
              <a:noAutofit/>
            </a:bodyPr>
            <a:lstStyle/>
            <a:p>
              <a:pPr marL="0" marR="0" lvl="0" indent="0" algn="l">
                <a:spcBef>
                  <a:spcPts val="0"/>
                </a:spcBef>
                <a:spcAft>
                  <a:spcPts val="0"/>
                </a:spcAft>
                <a:buNone/>
              </a:pPr>
              <a:endParaRPr sz="2699" dirty="0">
                <a:solidFill>
                  <a:srgbClr val="747994"/>
                </a:solidFill>
                <a:latin typeface="Poppins"/>
                <a:ea typeface="Poppins"/>
                <a:cs typeface="Poppins"/>
                <a:sym typeface="Poppins"/>
              </a:endParaRPr>
            </a:p>
          </p:txBody>
        </p:sp>
      </p:grpSp>
      <p:grpSp>
        <p:nvGrpSpPr>
          <p:cNvPr id="44" name="Group 43">
            <a:extLst>
              <a:ext uri="{FF2B5EF4-FFF2-40B4-BE49-F238E27FC236}">
                <a16:creationId xmlns:a16="http://schemas.microsoft.com/office/drawing/2014/main" xmlns="" id="{7EF32455-326B-4E7B-8A07-3E1BE17236E5}"/>
              </a:ext>
            </a:extLst>
          </p:cNvPr>
          <p:cNvGrpSpPr/>
          <p:nvPr/>
        </p:nvGrpSpPr>
        <p:grpSpPr>
          <a:xfrm rot="16200000">
            <a:off x="635290" y="5554527"/>
            <a:ext cx="812902" cy="703304"/>
            <a:chOff x="1217532" y="3417314"/>
            <a:chExt cx="2855012" cy="2331798"/>
          </a:xfrm>
        </p:grpSpPr>
        <p:sp>
          <p:nvSpPr>
            <p:cNvPr id="45" name="Google Shape;1367;p33">
              <a:extLst>
                <a:ext uri="{FF2B5EF4-FFF2-40B4-BE49-F238E27FC236}">
                  <a16:creationId xmlns:a16="http://schemas.microsoft.com/office/drawing/2014/main" xmlns="" id="{E862352E-610A-4B54-99DC-84C0D1BCD534}"/>
                </a:ext>
              </a:extLst>
            </p:cNvPr>
            <p:cNvSpPr/>
            <p:nvPr/>
          </p:nvSpPr>
          <p:spPr>
            <a:xfrm>
              <a:off x="2037371" y="3417314"/>
              <a:ext cx="2035173" cy="2331798"/>
            </a:xfrm>
            <a:custGeom>
              <a:avLst/>
              <a:gdLst/>
              <a:ahLst/>
              <a:cxnLst/>
              <a:rect l="l" t="t" r="r" b="b"/>
              <a:pathLst>
                <a:path w="2178" h="2498" extrusionOk="0">
                  <a:moveTo>
                    <a:pt x="43" y="156"/>
                  </a:moveTo>
                  <a:lnTo>
                    <a:pt x="650" y="1208"/>
                  </a:lnTo>
                  <a:lnTo>
                    <a:pt x="650" y="1208"/>
                  </a:lnTo>
                  <a:cubicBezTo>
                    <a:pt x="665" y="1233"/>
                    <a:pt x="665" y="1265"/>
                    <a:pt x="650" y="1290"/>
                  </a:cubicBezTo>
                  <a:lnTo>
                    <a:pt x="43" y="2341"/>
                  </a:lnTo>
                  <a:lnTo>
                    <a:pt x="43" y="2341"/>
                  </a:lnTo>
                  <a:cubicBezTo>
                    <a:pt x="0" y="2415"/>
                    <a:pt x="83" y="2497"/>
                    <a:pt x="156" y="2455"/>
                  </a:cubicBezTo>
                  <a:lnTo>
                    <a:pt x="2122" y="1321"/>
                  </a:lnTo>
                  <a:lnTo>
                    <a:pt x="2122" y="1321"/>
                  </a:lnTo>
                  <a:cubicBezTo>
                    <a:pt x="2177" y="1289"/>
                    <a:pt x="2177" y="1209"/>
                    <a:pt x="2122" y="1177"/>
                  </a:cubicBezTo>
                  <a:lnTo>
                    <a:pt x="156" y="42"/>
                  </a:lnTo>
                  <a:lnTo>
                    <a:pt x="156" y="42"/>
                  </a:lnTo>
                  <a:cubicBezTo>
                    <a:pt x="83" y="0"/>
                    <a:pt x="0" y="82"/>
                    <a:pt x="43" y="156"/>
                  </a:cubicBezTo>
                </a:path>
              </a:pathLst>
            </a:custGeom>
            <a:solidFill>
              <a:srgbClr val="E57B11"/>
            </a:solidFill>
            <a:ln>
              <a:noFill/>
            </a:ln>
          </p:spPr>
          <p:txBody>
            <a:bodyPr spcFirstLastPara="1" wrap="square" lIns="91425" tIns="45700" rIns="91425" bIns="45700" anchor="ctr" anchorCtr="0">
              <a:noAutofit/>
            </a:bodyPr>
            <a:lstStyle/>
            <a:p>
              <a:pPr marL="0" marR="0" lvl="0" indent="0" algn="l">
                <a:spcBef>
                  <a:spcPts val="0"/>
                </a:spcBef>
                <a:spcAft>
                  <a:spcPts val="0"/>
                </a:spcAft>
                <a:buNone/>
              </a:pPr>
              <a:endParaRPr sz="2699">
                <a:solidFill>
                  <a:srgbClr val="747994"/>
                </a:solidFill>
                <a:latin typeface="Poppins"/>
                <a:ea typeface="Poppins"/>
                <a:cs typeface="Poppins"/>
                <a:sym typeface="Poppins"/>
              </a:endParaRPr>
            </a:p>
          </p:txBody>
        </p:sp>
        <p:sp>
          <p:nvSpPr>
            <p:cNvPr id="46" name="Google Shape;1368;p33">
              <a:extLst>
                <a:ext uri="{FF2B5EF4-FFF2-40B4-BE49-F238E27FC236}">
                  <a16:creationId xmlns:a16="http://schemas.microsoft.com/office/drawing/2014/main" xmlns="" id="{57EEB309-AF3C-44B2-A759-D84BE2AF3DDE}"/>
                </a:ext>
              </a:extLst>
            </p:cNvPr>
            <p:cNvSpPr/>
            <p:nvPr/>
          </p:nvSpPr>
          <p:spPr>
            <a:xfrm>
              <a:off x="1217532" y="3763374"/>
              <a:ext cx="1647914" cy="1643793"/>
            </a:xfrm>
            <a:custGeom>
              <a:avLst/>
              <a:gdLst/>
              <a:ahLst/>
              <a:cxnLst/>
              <a:rect l="l" t="t" r="r" b="b"/>
              <a:pathLst>
                <a:path w="1762" h="1760" extrusionOk="0">
                  <a:moveTo>
                    <a:pt x="1761" y="880"/>
                  </a:moveTo>
                  <a:lnTo>
                    <a:pt x="1761" y="880"/>
                  </a:lnTo>
                  <a:cubicBezTo>
                    <a:pt x="1761" y="1367"/>
                    <a:pt x="1366" y="1759"/>
                    <a:pt x="880" y="1759"/>
                  </a:cubicBezTo>
                  <a:lnTo>
                    <a:pt x="880" y="1759"/>
                  </a:lnTo>
                  <a:cubicBezTo>
                    <a:pt x="394" y="1759"/>
                    <a:pt x="0" y="1367"/>
                    <a:pt x="0" y="880"/>
                  </a:cubicBezTo>
                  <a:lnTo>
                    <a:pt x="0" y="880"/>
                  </a:lnTo>
                  <a:cubicBezTo>
                    <a:pt x="0" y="394"/>
                    <a:pt x="394" y="0"/>
                    <a:pt x="880" y="0"/>
                  </a:cubicBezTo>
                  <a:lnTo>
                    <a:pt x="880" y="0"/>
                  </a:lnTo>
                  <a:cubicBezTo>
                    <a:pt x="1366" y="0"/>
                    <a:pt x="1761" y="394"/>
                    <a:pt x="1761" y="880"/>
                  </a:cubicBezTo>
                </a:path>
              </a:pathLst>
            </a:custGeom>
            <a:solidFill>
              <a:schemeClr val="lt2"/>
            </a:solidFill>
            <a:ln>
              <a:noFill/>
            </a:ln>
          </p:spPr>
          <p:txBody>
            <a:bodyPr spcFirstLastPara="1" wrap="square" lIns="91425" tIns="45700" rIns="91425" bIns="45700" anchor="ctr" anchorCtr="0">
              <a:noAutofit/>
            </a:bodyPr>
            <a:lstStyle/>
            <a:p>
              <a:pPr marL="0" marR="0" lvl="0" indent="0" algn="l">
                <a:spcBef>
                  <a:spcPts val="0"/>
                </a:spcBef>
                <a:spcAft>
                  <a:spcPts val="0"/>
                </a:spcAft>
                <a:buNone/>
              </a:pPr>
              <a:endParaRPr sz="2699">
                <a:solidFill>
                  <a:srgbClr val="747994"/>
                </a:solidFill>
                <a:latin typeface="Poppins"/>
                <a:ea typeface="Poppins"/>
                <a:cs typeface="Poppins"/>
                <a:sym typeface="Poppins"/>
              </a:endParaRPr>
            </a:p>
          </p:txBody>
        </p:sp>
        <p:sp>
          <p:nvSpPr>
            <p:cNvPr id="47" name="Google Shape;1369;p33">
              <a:extLst>
                <a:ext uri="{FF2B5EF4-FFF2-40B4-BE49-F238E27FC236}">
                  <a16:creationId xmlns:a16="http://schemas.microsoft.com/office/drawing/2014/main" xmlns="" id="{F0ADAD36-BB9F-4B48-9992-DFD7655FF690}"/>
                </a:ext>
              </a:extLst>
            </p:cNvPr>
            <p:cNvSpPr/>
            <p:nvPr/>
          </p:nvSpPr>
          <p:spPr>
            <a:xfrm>
              <a:off x="1378204" y="3928165"/>
              <a:ext cx="1318331" cy="1318331"/>
            </a:xfrm>
            <a:custGeom>
              <a:avLst/>
              <a:gdLst/>
              <a:ahLst/>
              <a:cxnLst/>
              <a:rect l="l" t="t" r="r" b="b"/>
              <a:pathLst>
                <a:path w="1412" h="1410" extrusionOk="0">
                  <a:moveTo>
                    <a:pt x="1411" y="705"/>
                  </a:moveTo>
                  <a:lnTo>
                    <a:pt x="1411" y="705"/>
                  </a:lnTo>
                  <a:cubicBezTo>
                    <a:pt x="1411" y="1094"/>
                    <a:pt x="1095" y="1409"/>
                    <a:pt x="705" y="1409"/>
                  </a:cubicBezTo>
                  <a:lnTo>
                    <a:pt x="705" y="1409"/>
                  </a:lnTo>
                  <a:cubicBezTo>
                    <a:pt x="316" y="1409"/>
                    <a:pt x="0" y="1094"/>
                    <a:pt x="0" y="705"/>
                  </a:cubicBezTo>
                  <a:lnTo>
                    <a:pt x="0" y="705"/>
                  </a:lnTo>
                  <a:cubicBezTo>
                    <a:pt x="0" y="316"/>
                    <a:pt x="316" y="0"/>
                    <a:pt x="705" y="0"/>
                  </a:cubicBezTo>
                  <a:lnTo>
                    <a:pt x="705" y="0"/>
                  </a:lnTo>
                  <a:cubicBezTo>
                    <a:pt x="1095" y="0"/>
                    <a:pt x="1411" y="316"/>
                    <a:pt x="1411" y="705"/>
                  </a:cubicBezTo>
                </a:path>
              </a:pathLst>
            </a:custGeom>
            <a:solidFill>
              <a:srgbClr val="E57B11"/>
            </a:solidFill>
            <a:ln>
              <a:noFill/>
            </a:ln>
          </p:spPr>
          <p:txBody>
            <a:bodyPr spcFirstLastPara="1" wrap="square" lIns="91425" tIns="45700" rIns="91425" bIns="45700" anchor="ctr" anchorCtr="0">
              <a:noAutofit/>
            </a:bodyPr>
            <a:lstStyle/>
            <a:p>
              <a:pPr marL="0" marR="0" lvl="0" indent="0" algn="l">
                <a:spcBef>
                  <a:spcPts val="0"/>
                </a:spcBef>
                <a:spcAft>
                  <a:spcPts val="0"/>
                </a:spcAft>
                <a:buNone/>
              </a:pPr>
              <a:endParaRPr sz="2699" dirty="0">
                <a:solidFill>
                  <a:srgbClr val="747994"/>
                </a:solidFill>
                <a:latin typeface="Poppins"/>
                <a:ea typeface="Poppins"/>
                <a:cs typeface="Poppins"/>
                <a:sym typeface="Poppins"/>
              </a:endParaRPr>
            </a:p>
          </p:txBody>
        </p:sp>
      </p:grpSp>
      <p:sp>
        <p:nvSpPr>
          <p:cNvPr id="48" name="Rounded Rectangle 47"/>
          <p:cNvSpPr/>
          <p:nvPr/>
        </p:nvSpPr>
        <p:spPr>
          <a:xfrm>
            <a:off x="440500" y="804848"/>
            <a:ext cx="2844000" cy="542928"/>
          </a:xfrm>
          <a:prstGeom prst="roundRec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400" dirty="0" smtClean="0">
                <a:solidFill>
                  <a:schemeClr val="tx1"/>
                </a:solidFill>
              </a:rPr>
              <a:t>Adverbs of Manner</a:t>
            </a:r>
            <a:endParaRPr lang="en-US" sz="2400" dirty="0">
              <a:solidFill>
                <a:schemeClr val="tx1"/>
              </a:solidFill>
            </a:endParaRPr>
          </a:p>
        </p:txBody>
      </p:sp>
      <p:sp>
        <p:nvSpPr>
          <p:cNvPr id="49" name="Rounded Rectangle 48"/>
          <p:cNvSpPr/>
          <p:nvPr/>
        </p:nvSpPr>
        <p:spPr>
          <a:xfrm>
            <a:off x="440500" y="3700464"/>
            <a:ext cx="2844000" cy="542928"/>
          </a:xfrm>
          <a:prstGeom prst="roundRect">
            <a:avLst/>
          </a:prstGeom>
          <a:solidFill>
            <a:srgbClr val="E57B11"/>
          </a:solidFill>
          <a:ln>
            <a:solidFill>
              <a:srgbClr val="8FCF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400" dirty="0" smtClean="0">
                <a:solidFill>
                  <a:schemeClr val="tx1"/>
                </a:solidFill>
              </a:rPr>
              <a:t>Adverbs of Sequence</a:t>
            </a:r>
            <a:endParaRPr lang="en-US"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left)">
                                      <p:cBhvr>
                                        <p:cTn id="7" dur="1000"/>
                                        <p:tgtEl>
                                          <p:spTgt spid="4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par>
                                <p:cTn id="13" presetID="8" presetClass="emph" presetSubtype="0" fill="hold" nodeType="withEffect">
                                  <p:stCondLst>
                                    <p:cond delay="0"/>
                                  </p:stCondLst>
                                  <p:childTnLst>
                                    <p:animRot by="5400000">
                                      <p:cBhvr>
                                        <p:cTn id="14" dur="1000" fill="hold"/>
                                        <p:tgtEl>
                                          <p:spTgt spid="23"/>
                                        </p:tgtEl>
                                        <p:attrNameLst>
                                          <p:attrName>r</p:attrName>
                                        </p:attrNameLst>
                                      </p:cBhvr>
                                    </p:animRo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53"/>
                                        </p:tgtEl>
                                        <p:attrNameLst>
                                          <p:attrName>style.visibility</p:attrName>
                                        </p:attrNameLst>
                                      </p:cBhvr>
                                      <p:to>
                                        <p:strVal val="visible"/>
                                      </p:to>
                                    </p:set>
                                    <p:animEffect transition="in" filter="wipe(left)">
                                      <p:cBhvr>
                                        <p:cTn id="18" dur="1000"/>
                                        <p:tgtEl>
                                          <p:spTgt spid="5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fade">
                                      <p:cBhvr>
                                        <p:cTn id="23" dur="500"/>
                                        <p:tgtEl>
                                          <p:spTgt spid="27"/>
                                        </p:tgtEl>
                                      </p:cBhvr>
                                    </p:animEffect>
                                  </p:childTnLst>
                                </p:cTn>
                              </p:par>
                              <p:par>
                                <p:cTn id="24" presetID="8" presetClass="emph" presetSubtype="0" fill="hold" nodeType="withEffect">
                                  <p:stCondLst>
                                    <p:cond delay="0"/>
                                  </p:stCondLst>
                                  <p:childTnLst>
                                    <p:animRot by="5400000">
                                      <p:cBhvr>
                                        <p:cTn id="25" dur="1000" fill="hold"/>
                                        <p:tgtEl>
                                          <p:spTgt spid="27"/>
                                        </p:tgtEl>
                                        <p:attrNameLst>
                                          <p:attrName>r</p:attrName>
                                        </p:attrNameLst>
                                      </p:cBhvr>
                                    </p:animRot>
                                  </p:childTnLst>
                                </p:cTn>
                              </p:par>
                            </p:childTnLst>
                          </p:cTn>
                        </p:par>
                        <p:par>
                          <p:cTn id="26" fill="hold">
                            <p:stCondLst>
                              <p:cond delay="1000"/>
                            </p:stCondLst>
                            <p:childTnLst>
                              <p:par>
                                <p:cTn id="27" presetID="22" presetClass="entr" presetSubtype="8" fill="hold" nodeType="afterEffect">
                                  <p:stCondLst>
                                    <p:cond delay="0"/>
                                  </p:stCondLst>
                                  <p:childTnLst>
                                    <p:set>
                                      <p:cBhvr>
                                        <p:cTn id="28" dur="1" fill="hold">
                                          <p:stCondLst>
                                            <p:cond delay="0"/>
                                          </p:stCondLst>
                                        </p:cTn>
                                        <p:tgtEl>
                                          <p:spTgt spid="54"/>
                                        </p:tgtEl>
                                        <p:attrNameLst>
                                          <p:attrName>style.visibility</p:attrName>
                                        </p:attrNameLst>
                                      </p:cBhvr>
                                      <p:to>
                                        <p:strVal val="visible"/>
                                      </p:to>
                                    </p:set>
                                    <p:animEffect transition="in" filter="wipe(left)">
                                      <p:cBhvr>
                                        <p:cTn id="29" dur="1000"/>
                                        <p:tgtEl>
                                          <p:spTgt spid="54"/>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49"/>
                                        </p:tgtEl>
                                        <p:attrNameLst>
                                          <p:attrName>style.visibility</p:attrName>
                                        </p:attrNameLst>
                                      </p:cBhvr>
                                      <p:to>
                                        <p:strVal val="visible"/>
                                      </p:to>
                                    </p:set>
                                    <p:animEffect transition="in" filter="wipe(left)">
                                      <p:cBhvr>
                                        <p:cTn id="34" dur="1000"/>
                                        <p:tgtEl>
                                          <p:spTgt spid="4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40"/>
                                        </p:tgtEl>
                                        <p:attrNameLst>
                                          <p:attrName>style.visibility</p:attrName>
                                        </p:attrNameLst>
                                      </p:cBhvr>
                                      <p:to>
                                        <p:strVal val="visible"/>
                                      </p:to>
                                    </p:set>
                                    <p:animEffect transition="in" filter="fade">
                                      <p:cBhvr>
                                        <p:cTn id="39" dur="500"/>
                                        <p:tgtEl>
                                          <p:spTgt spid="40"/>
                                        </p:tgtEl>
                                      </p:cBhvr>
                                    </p:animEffect>
                                  </p:childTnLst>
                                </p:cTn>
                              </p:par>
                              <p:par>
                                <p:cTn id="40" presetID="8" presetClass="emph" presetSubtype="0" fill="hold" nodeType="withEffect">
                                  <p:stCondLst>
                                    <p:cond delay="0"/>
                                  </p:stCondLst>
                                  <p:childTnLst>
                                    <p:animRot by="5400000">
                                      <p:cBhvr>
                                        <p:cTn id="41" dur="1000" fill="hold"/>
                                        <p:tgtEl>
                                          <p:spTgt spid="40"/>
                                        </p:tgtEl>
                                        <p:attrNameLst>
                                          <p:attrName>r</p:attrName>
                                        </p:attrNameLst>
                                      </p:cBhvr>
                                    </p:animRot>
                                  </p:childTnLst>
                                </p:cTn>
                              </p:par>
                            </p:childTnLst>
                          </p:cTn>
                        </p:par>
                        <p:par>
                          <p:cTn id="42" fill="hold">
                            <p:stCondLst>
                              <p:cond delay="1000"/>
                            </p:stCondLst>
                            <p:childTnLst>
                              <p:par>
                                <p:cTn id="43" presetID="22" presetClass="entr" presetSubtype="8" fill="hold"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left)">
                                      <p:cBhvr>
                                        <p:cTn id="45" dur="1000"/>
                                        <p:tgtEl>
                                          <p:spTgt spid="32"/>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44"/>
                                        </p:tgtEl>
                                        <p:attrNameLst>
                                          <p:attrName>style.visibility</p:attrName>
                                        </p:attrNameLst>
                                      </p:cBhvr>
                                      <p:to>
                                        <p:strVal val="visible"/>
                                      </p:to>
                                    </p:set>
                                    <p:animEffect transition="in" filter="fade">
                                      <p:cBhvr>
                                        <p:cTn id="50" dur="500"/>
                                        <p:tgtEl>
                                          <p:spTgt spid="44"/>
                                        </p:tgtEl>
                                      </p:cBhvr>
                                    </p:animEffect>
                                  </p:childTnLst>
                                </p:cTn>
                              </p:par>
                              <p:par>
                                <p:cTn id="51" presetID="8" presetClass="emph" presetSubtype="0" fill="hold" nodeType="withEffect">
                                  <p:stCondLst>
                                    <p:cond delay="0"/>
                                  </p:stCondLst>
                                  <p:childTnLst>
                                    <p:animRot by="5400000">
                                      <p:cBhvr>
                                        <p:cTn id="52" dur="1000" fill="hold"/>
                                        <p:tgtEl>
                                          <p:spTgt spid="44"/>
                                        </p:tgtEl>
                                        <p:attrNameLst>
                                          <p:attrName>r</p:attrName>
                                        </p:attrNameLst>
                                      </p:cBhvr>
                                    </p:animRot>
                                  </p:childTnLst>
                                </p:cTn>
                              </p:par>
                            </p:childTnLst>
                          </p:cTn>
                        </p:par>
                        <p:par>
                          <p:cTn id="53" fill="hold">
                            <p:stCondLst>
                              <p:cond delay="1000"/>
                            </p:stCondLst>
                            <p:childTnLst>
                              <p:par>
                                <p:cTn id="54" presetID="22" presetClass="entr" presetSubtype="8" fill="hold" nodeType="afterEffect">
                                  <p:stCondLst>
                                    <p:cond delay="0"/>
                                  </p:stCondLst>
                                  <p:childTnLst>
                                    <p:set>
                                      <p:cBhvr>
                                        <p:cTn id="55" dur="1" fill="hold">
                                          <p:stCondLst>
                                            <p:cond delay="0"/>
                                          </p:stCondLst>
                                        </p:cTn>
                                        <p:tgtEl>
                                          <p:spTgt spid="36"/>
                                        </p:tgtEl>
                                        <p:attrNameLst>
                                          <p:attrName>style.visibility</p:attrName>
                                        </p:attrNameLst>
                                      </p:cBhvr>
                                      <p:to>
                                        <p:strVal val="visible"/>
                                      </p:to>
                                    </p:set>
                                    <p:animEffect transition="in" filter="wipe(left)">
                                      <p:cBhvr>
                                        <p:cTn id="56" dur="1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xmlns="" id="{6582EEB0-1FE4-49B4-BD65-584833C40CF9}"/>
              </a:ext>
            </a:extLst>
          </p:cNvPr>
          <p:cNvGraphicFramePr>
            <a:graphicFrameLocks noGrp="1"/>
          </p:cNvGraphicFramePr>
          <p:nvPr>
            <p:extLst>
              <p:ext uri="{D42A27DB-BD31-4B8C-83A1-F6EECF244321}">
                <p14:modId xmlns:p14="http://schemas.microsoft.com/office/powerpoint/2010/main" xmlns="" val="931490414"/>
              </p:ext>
            </p:extLst>
          </p:nvPr>
        </p:nvGraphicFramePr>
        <p:xfrm>
          <a:off x="1127448" y="700345"/>
          <a:ext cx="9937104" cy="3624351"/>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xmlns="" val="20000"/>
                    </a:ext>
                  </a:extLst>
                </a:gridCol>
                <a:gridCol w="1485922">
                  <a:extLst>
                    <a:ext uri="{9D8B030D-6E8A-4147-A177-3AD203B41FA5}">
                      <a16:colId xmlns:a16="http://schemas.microsoft.com/office/drawing/2014/main" xmlns="" val="20001"/>
                    </a:ext>
                  </a:extLst>
                </a:gridCol>
                <a:gridCol w="7522480">
                  <a:extLst>
                    <a:ext uri="{9D8B030D-6E8A-4147-A177-3AD203B41FA5}">
                      <a16:colId xmlns:a16="http://schemas.microsoft.com/office/drawing/2014/main" xmlns=""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xmlns="" val="10000"/>
                  </a:ext>
                </a:extLst>
              </a:tr>
              <a:tr h="389313">
                <a:tc>
                  <a:txBody>
                    <a:bodyPr/>
                    <a:lstStyle/>
                    <a:p>
                      <a:r>
                        <a:rPr lang="en-IN" sz="900" dirty="0" smtClean="0"/>
                        <a:t>1</a:t>
                      </a:r>
                      <a:endParaRPr lang="en-IN" sz="900" dirty="0"/>
                    </a:p>
                  </a:txBody>
                  <a:tcPr/>
                </a:tc>
                <a:tc>
                  <a:txBody>
                    <a:bodyPr/>
                    <a:lstStyle/>
                    <a:p>
                      <a:endParaRPr lang="en-IN" sz="900" dirty="0"/>
                    </a:p>
                  </a:txBody>
                  <a:tcPr/>
                </a:tc>
                <a:tc>
                  <a:txBody>
                    <a:bodyPr/>
                    <a:lstStyle/>
                    <a:p>
                      <a:pPr marL="228600" indent="-228600" rtl="0">
                        <a:buAutoNum type="arabicPeriod"/>
                      </a:pPr>
                      <a:r>
                        <a:rPr lang="en-IN" sz="900" b="0" i="0" u="none" strike="noStrike" kern="1200" dirty="0" smtClean="0">
                          <a:solidFill>
                            <a:schemeClr val="tx1"/>
                          </a:solidFill>
                          <a:latin typeface="+mn-lt"/>
                          <a:ea typeface="+mn-ea"/>
                          <a:cs typeface="+mn-cs"/>
                        </a:rPr>
                        <a:t>Dancing gracefully/: https://pixabay.com/photos/girl-indian-dance-red-oriental-1505407/</a:t>
                      </a:r>
                    </a:p>
                    <a:p>
                      <a:pPr marL="228600" indent="-228600" rtl="0">
                        <a:buAutoNum type="arabicPeriod"/>
                      </a:pPr>
                      <a:r>
                        <a:rPr lang="en-IN" sz="900" b="0" i="0" u="none" strike="noStrike" kern="1200" dirty="0" smtClean="0">
                          <a:solidFill>
                            <a:schemeClr val="tx1"/>
                          </a:solidFill>
                          <a:latin typeface="+mn-lt"/>
                          <a:ea typeface="+mn-ea"/>
                          <a:cs typeface="+mn-cs"/>
                        </a:rPr>
                        <a:t>Playing happily: https://pixabay.com/photos/children-kids-playing-rajasthan-7186580/</a:t>
                      </a:r>
                    </a:p>
                    <a:p>
                      <a:endParaRPr lang="en-IN" sz="900" dirty="0"/>
                    </a:p>
                  </a:txBody>
                  <a:tcPr/>
                </a:tc>
                <a:extLst>
                  <a:ext uri="{0D108BD9-81ED-4DB2-BD59-A6C34878D82A}">
                    <a16:rowId xmlns:a16="http://schemas.microsoft.com/office/drawing/2014/main" xmlns="" val="10001"/>
                  </a:ext>
                </a:extLst>
              </a:tr>
              <a:tr h="389313">
                <a:tc>
                  <a:txBody>
                    <a:bodyPr/>
                    <a:lstStyle/>
                    <a:p>
                      <a:endParaRPr lang="en-IN" sz="900" dirty="0"/>
                    </a:p>
                  </a:txBody>
                  <a:tcPr/>
                </a:tc>
                <a:tc>
                  <a:txBody>
                    <a:bodyPr/>
                    <a:lstStyle/>
                    <a:p>
                      <a:endParaRPr lang="en-IN" sz="900" dirty="0"/>
                    </a:p>
                  </a:txBody>
                  <a:tcPr/>
                </a:tc>
                <a:tc>
                  <a:txBody>
                    <a:bodyPr/>
                    <a:lstStyle/>
                    <a:p>
                      <a:endParaRPr lang="en-US"/>
                    </a:p>
                  </a:txBody>
                  <a:tcPr/>
                </a:tc>
                <a:extLst>
                  <a:ext uri="{0D108BD9-81ED-4DB2-BD59-A6C34878D82A}">
                    <a16:rowId xmlns:a16="http://schemas.microsoft.com/office/drawing/2014/main" xmlns="" val="10002"/>
                  </a:ext>
                </a:extLst>
              </a:tr>
              <a:tr h="389313">
                <a:tc>
                  <a:txBody>
                    <a:bodyPr/>
                    <a:lstStyle/>
                    <a:p>
                      <a:endParaRPr lang="en-IN" sz="900" dirty="0"/>
                    </a:p>
                  </a:txBody>
                  <a:tcPr/>
                </a:tc>
                <a:tc>
                  <a:txBody>
                    <a:bodyPr/>
                    <a:lstStyle/>
                    <a:p>
                      <a:endParaRPr lang="en-IN" sz="900" dirty="0"/>
                    </a:p>
                  </a:txBody>
                  <a:tcPr/>
                </a:tc>
                <a:tc>
                  <a:txBody>
                    <a:bodyPr/>
                    <a:lstStyle/>
                    <a:p>
                      <a:endParaRPr lang="en-US"/>
                    </a:p>
                  </a:txBody>
                  <a:tcPr/>
                </a:tc>
                <a:extLst>
                  <a:ext uri="{0D108BD9-81ED-4DB2-BD59-A6C34878D82A}">
                    <a16:rowId xmlns:a16="http://schemas.microsoft.com/office/drawing/2014/main" xmlns="" val="10003"/>
                  </a:ext>
                </a:extLst>
              </a:tr>
              <a:tr h="389313">
                <a:tc>
                  <a:txBody>
                    <a:bodyPr/>
                    <a:lstStyle/>
                    <a:p>
                      <a:endParaRPr lang="en-IN" sz="900" dirty="0"/>
                    </a:p>
                  </a:txBody>
                  <a:tcPr/>
                </a:tc>
                <a:tc>
                  <a:txBody>
                    <a:bodyPr/>
                    <a:lstStyle/>
                    <a:p>
                      <a:endParaRPr lang="en-IN" sz="900" dirty="0"/>
                    </a:p>
                  </a:txBody>
                  <a:tcPr/>
                </a:tc>
                <a:tc>
                  <a:txBody>
                    <a:bodyPr/>
                    <a:lstStyle/>
                    <a:p>
                      <a:endParaRPr lang="en-US" dirty="0"/>
                    </a:p>
                  </a:txBody>
                  <a:tcPr/>
                </a:tc>
                <a:extLst>
                  <a:ext uri="{0D108BD9-81ED-4DB2-BD59-A6C34878D82A}">
                    <a16:rowId xmlns:a16="http://schemas.microsoft.com/office/drawing/2014/main" xmlns="" val="10004"/>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xmlns="" val="10005"/>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xmlns="" val="10010"/>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xmlns="" val="10012"/>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xmlns="" val="10013"/>
                  </a:ext>
                </a:extLst>
              </a:tr>
            </a:tbl>
          </a:graphicData>
        </a:graphic>
      </p:graphicFrame>
      <p:pic>
        <p:nvPicPr>
          <p:cNvPr id="5" name="Picture 2" descr="Girl, Indian, Dance, Red, Oriental"/>
          <p:cNvPicPr>
            <a:picLocks noChangeAspect="1" noChangeArrowheads="1"/>
          </p:cNvPicPr>
          <p:nvPr/>
        </p:nvPicPr>
        <p:blipFill>
          <a:blip r:embed="rId3" cstate="print"/>
          <a:srcRect l="27941" t="8382" r="25490"/>
          <a:stretch>
            <a:fillRect/>
          </a:stretch>
        </p:blipFill>
        <p:spPr bwMode="auto">
          <a:xfrm>
            <a:off x="2205016" y="1166800"/>
            <a:ext cx="252000" cy="324000"/>
          </a:xfrm>
          <a:prstGeom prst="rect">
            <a:avLst/>
          </a:prstGeom>
          <a:noFill/>
          <a:effectLst>
            <a:innerShdw blurRad="114300">
              <a:prstClr val="black"/>
            </a:innerShdw>
          </a:effectLst>
          <a:scene3d>
            <a:camera prst="orthographicFront"/>
            <a:lightRig rig="threePt" dir="t"/>
          </a:scene3d>
          <a:sp3d>
            <a:bevelT/>
          </a:sp3d>
        </p:spPr>
      </p:pic>
      <p:pic>
        <p:nvPicPr>
          <p:cNvPr id="6" name="Picture 5" descr="Free photos of Children"/>
          <p:cNvPicPr>
            <a:picLocks noChangeAspect="1" noChangeArrowheads="1"/>
          </p:cNvPicPr>
          <p:nvPr/>
        </p:nvPicPr>
        <p:blipFill>
          <a:blip r:embed="rId4" cstate="print"/>
          <a:srcRect l="5588" r="27352" b="10588"/>
          <a:stretch>
            <a:fillRect/>
          </a:stretch>
        </p:blipFill>
        <p:spPr bwMode="auto">
          <a:xfrm>
            <a:off x="2838432" y="1166800"/>
            <a:ext cx="252000" cy="324000"/>
          </a:xfrm>
          <a:prstGeom prst="rect">
            <a:avLst/>
          </a:prstGeom>
          <a:noFill/>
          <a:effectLst>
            <a:innerShdw blurRad="114300">
              <a:prstClr val="black"/>
            </a:innerShdw>
          </a:effectLst>
          <a:scene3d>
            <a:camera prst="orthographicFront"/>
            <a:lightRig rig="threePt" dir="t"/>
          </a:scene3d>
          <a:sp3d>
            <a:bevelT/>
          </a:sp3d>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559</TotalTime>
  <Words>114</Words>
  <Application>Microsoft Office PowerPoint</Application>
  <PresentationFormat>Custom</PresentationFormat>
  <Paragraphs>34</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DD</vt:lpstr>
      <vt:lpstr>Summary ADVERBS</vt:lpstr>
      <vt:lpstr>Summary</vt:lpstr>
      <vt:lpstr>MM INDEX</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Madhumika</cp:lastModifiedBy>
  <cp:revision>55</cp:revision>
  <dcterms:created xsi:type="dcterms:W3CDTF">2020-08-28T09:38:22Z</dcterms:created>
  <dcterms:modified xsi:type="dcterms:W3CDTF">2022-09-13T08:34:37Z</dcterms:modified>
</cp:coreProperties>
</file>