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3" r:id="rId4"/>
    <p:sldId id="262"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7C80"/>
    <a:srgbClr val="FFFF6D"/>
    <a:srgbClr val="FFBC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34866" autoAdjust="0"/>
  </p:normalViewPr>
  <p:slideViewPr>
    <p:cSldViewPr>
      <p:cViewPr varScale="1">
        <p:scale>
          <a:sx n="48" d="100"/>
          <a:sy n="48" d="100"/>
        </p:scale>
        <p:origin x="-62" y="-86"/>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4/20/2022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a:t>
            </a:r>
            <a:r>
              <a:rPr lang="en-IN" sz="1200" b="1" i="0" u="none" strike="noStrike" kern="1200" dirty="0" smtClean="0">
                <a:solidFill>
                  <a:schemeClr val="tx1"/>
                </a:solidFill>
                <a:latin typeface="+mn-lt"/>
                <a:ea typeface="+mn-ea"/>
                <a:cs typeface="+mn-cs"/>
              </a:rPr>
              <a:t>Teacher</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&lt; </a:t>
            </a:r>
            <a:r>
              <a:rPr lang="en-IN" sz="1200" b="0" i="0" u="none" strike="noStrike" kern="1200" dirty="0">
                <a:solidFill>
                  <a:schemeClr val="tx1"/>
                </a:solidFill>
                <a:latin typeface="+mn-lt"/>
                <a:ea typeface="+mn-ea"/>
                <a:cs typeface="+mn-cs"/>
              </a:rPr>
              <a:t>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1. Boy: https://pixabay.com/photos/indian-boy-child-male-asian-1119236/</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2. Cat: https://pixabay.com/photos/cat-kitten-pet-kitty-young-cat-551554/</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3. Ball: https://pixabay.com/vectors/football-ball-sport-soccer-round-157930/</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4.</a:t>
            </a:r>
            <a:r>
              <a:rPr lang="en-IN" sz="1200" kern="1200" baseline="0" dirty="0" smtClean="0">
                <a:solidFill>
                  <a:schemeClr val="tx1"/>
                </a:solidFill>
                <a:latin typeface="+mn-lt"/>
                <a:ea typeface="+mn-ea"/>
                <a:cs typeface="+mn-cs"/>
              </a:rPr>
              <a:t> University: https://pixabay.com/vectors/school-design-building-learning-1727586/</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baseline="0" dirty="0" smtClean="0">
                <a:solidFill>
                  <a:schemeClr val="tx1"/>
                </a:solidFill>
                <a:latin typeface="+mn-lt"/>
                <a:ea typeface="+mn-ea"/>
                <a:cs typeface="+mn-cs"/>
              </a:rPr>
              <a:t>5. Uniform: self - sabithaa_sankkar@yahoo.com</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mn-ea"/>
              <a:cs typeface="+mn-cs"/>
            </a:endParaRPr>
          </a:p>
          <a:p>
            <a:pPr rtl="0"/>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&lt;</a:t>
            </a:r>
            <a:r>
              <a:rPr lang="en-IN" sz="1200" b="0" i="0" u="none" strike="noStrike" kern="1200" dirty="0">
                <a:solidFill>
                  <a:schemeClr val="tx1"/>
                </a:solidFill>
                <a:latin typeface="+mn-lt"/>
                <a:ea typeface="+mn-ea"/>
                <a:cs typeface="+mn-cs"/>
              </a:rPr>
              <a: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Old man: https://pixabay.com/photos/people-street-travel-outdoors-man-3152130/</a:t>
            </a:r>
          </a:p>
          <a:p>
            <a:pPr marL="228600" indent="-228600" rtl="0">
              <a:buAutoNum type="arabicPeriod"/>
            </a:pPr>
            <a:r>
              <a:rPr lang="en-IN" sz="1200" b="0" i="0" u="none" strike="noStrike" kern="1200" dirty="0" smtClean="0">
                <a:solidFill>
                  <a:schemeClr val="tx1"/>
                </a:solidFill>
                <a:latin typeface="+mn-lt"/>
                <a:ea typeface="+mn-ea"/>
                <a:cs typeface="+mn-cs"/>
              </a:rPr>
              <a:t>Elephant: https://pixabay.com/photos/elephant-animal-safari-mammal-114543/</a:t>
            </a:r>
          </a:p>
          <a:p>
            <a:pPr marL="228600" indent="-228600" rtl="0">
              <a:buAutoNum type="arabicPeriod"/>
            </a:pPr>
            <a:r>
              <a:rPr lang="en-IN" sz="1200" b="0" i="0" u="none" strike="noStrike" kern="1200" dirty="0" smtClean="0">
                <a:solidFill>
                  <a:schemeClr val="tx1"/>
                </a:solidFill>
                <a:latin typeface="+mn-lt"/>
                <a:ea typeface="+mn-ea"/>
                <a:cs typeface="+mn-cs"/>
              </a:rPr>
              <a:t>Apple: https://pixabay.com/photos/apple-red-fruit-food-fresh-ripe-1834639/</a:t>
            </a:r>
          </a:p>
          <a:p>
            <a:pPr marL="228600" indent="-228600" rtl="0">
              <a:buAutoNum type="arabicPeriod"/>
            </a:pPr>
            <a:r>
              <a:rPr lang="en-IN" sz="1200" b="0" i="0" u="none" strike="noStrike" kern="1200" dirty="0" smtClean="0">
                <a:solidFill>
                  <a:schemeClr val="tx1"/>
                </a:solidFill>
                <a:latin typeface="+mn-lt"/>
                <a:ea typeface="+mn-ea"/>
                <a:cs typeface="+mn-cs"/>
              </a:rPr>
              <a:t>Clock: PPT shapes</a:t>
            </a:r>
          </a:p>
          <a:p>
            <a:pPr rtl="0"/>
            <a:endParaRPr lang="en-IN" sz="1200" b="1" i="0" u="none" strike="noStrike"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Old man: https://pixabay.com/photos/man-old-old-man-person-portrait-6539729/</a:t>
            </a:r>
          </a:p>
          <a:p>
            <a:pPr marL="228600" indent="-228600" rtl="0">
              <a:buAutoNum type="arabicPeriod"/>
            </a:pPr>
            <a:r>
              <a:rPr lang="en-IN" sz="1200" b="0" i="0" u="none" strike="noStrike" kern="1200" dirty="0" smtClean="0">
                <a:solidFill>
                  <a:schemeClr val="tx1"/>
                </a:solidFill>
                <a:latin typeface="+mn-lt"/>
                <a:ea typeface="+mn-ea"/>
                <a:cs typeface="+mn-cs"/>
              </a:rPr>
              <a:t>Dog:</a:t>
            </a:r>
            <a:r>
              <a:rPr lang="en-IN" sz="1200" b="0" i="0" u="none" strike="noStrike" kern="1200" baseline="0" dirty="0" smtClean="0">
                <a:solidFill>
                  <a:schemeClr val="tx1"/>
                </a:solidFill>
                <a:latin typeface="+mn-lt"/>
                <a:ea typeface="+mn-ea"/>
                <a:cs typeface="+mn-cs"/>
              </a:rPr>
              <a:t> https://pixabay.com/photos/indian-dog-stray-dog-puppy-dog-5392796/</a:t>
            </a:r>
            <a:endParaRPr lang="en-IN" sz="1200" b="0" i="0" u="none" strike="noStrike" kern="1200" dirty="0" smtClean="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  </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Teacher can highlight that it is capital T for</a:t>
            </a:r>
            <a:r>
              <a:rPr lang="en-IN" sz="1200" b="0" i="0" u="none" strike="noStrike" kern="1200" baseline="0" dirty="0" smtClean="0">
                <a:solidFill>
                  <a:schemeClr val="tx1"/>
                </a:solidFill>
                <a:latin typeface="+mn-lt"/>
                <a:ea typeface="+mn-ea"/>
                <a:cs typeface="+mn-cs"/>
              </a:rPr>
              <a:t> ‘the’</a:t>
            </a:r>
            <a:r>
              <a:rPr lang="en-IN" sz="1200" b="0" i="0" u="none" strike="noStrike" kern="1200" dirty="0" smtClean="0">
                <a:solidFill>
                  <a:schemeClr val="tx1"/>
                </a:solidFill>
                <a:latin typeface="+mn-lt"/>
                <a:ea typeface="+mn-ea"/>
                <a:cs typeface="+mn-cs"/>
              </a:rPr>
              <a:t> in the 3</a:t>
            </a:r>
            <a:r>
              <a:rPr lang="en-IN" sz="1200" b="0" i="0" u="none" strike="noStrike" kern="1200" baseline="30000" dirty="0" smtClean="0">
                <a:solidFill>
                  <a:schemeClr val="tx1"/>
                </a:solidFill>
                <a:latin typeface="+mn-lt"/>
                <a:ea typeface="+mn-ea"/>
                <a:cs typeface="+mn-cs"/>
              </a:rPr>
              <a:t>rd</a:t>
            </a:r>
            <a:r>
              <a:rPr lang="en-IN" sz="1200" b="0" i="0" u="none" strike="noStrike" kern="1200" dirty="0" smtClean="0">
                <a:solidFill>
                  <a:schemeClr val="tx1"/>
                </a:solidFill>
                <a:latin typeface="+mn-lt"/>
                <a:ea typeface="+mn-ea"/>
                <a:cs typeface="+mn-cs"/>
              </a:rPr>
              <a:t> and 7</a:t>
            </a:r>
            <a:r>
              <a:rPr lang="en-IN" sz="1200" b="0" i="0" u="none" strike="noStrike" kern="1200" baseline="30000" dirty="0" smtClean="0">
                <a:solidFill>
                  <a:schemeClr val="tx1"/>
                </a:solidFill>
                <a:latin typeface="+mn-lt"/>
                <a:ea typeface="+mn-ea"/>
                <a:cs typeface="+mn-cs"/>
              </a:rPr>
              <a:t>th</a:t>
            </a:r>
            <a:r>
              <a:rPr lang="en-IN" sz="1200" b="0" i="0" u="none" strike="noStrike" kern="1200" dirty="0" smtClean="0">
                <a:solidFill>
                  <a:schemeClr val="tx1"/>
                </a:solidFill>
                <a:latin typeface="+mn-lt"/>
                <a:ea typeface="+mn-ea"/>
                <a:cs typeface="+mn-cs"/>
              </a:rPr>
              <a:t> sentences as it is the beginning</a:t>
            </a:r>
            <a:r>
              <a:rPr lang="en-IN" sz="1200" b="0" i="0" u="none" strike="noStrike" kern="1200" baseline="0" dirty="0" smtClean="0">
                <a:solidFill>
                  <a:schemeClr val="tx1"/>
                </a:solidFill>
                <a:latin typeface="+mn-lt"/>
                <a:ea typeface="+mn-ea"/>
                <a:cs typeface="+mn-cs"/>
              </a:rPr>
              <a:t> of a sentence.</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428BD76F-BD24-44AD-BEDE-7058FCE91367}"/>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 xmlns:a16="http://schemas.microsoft.com/office/drawing/2014/main" id="{D3D53DF3-BD88-4C6D-9E85-C8E61E5F24EE}"/>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 xmlns:a16="http://schemas.microsoft.com/office/drawing/2014/main" id="{9CE2D3C8-E81A-4774-AE86-696A10FEE4ED}"/>
              </a:ext>
            </a:extLst>
          </p:cNvPr>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 xmlns:a16="http://schemas.microsoft.com/office/drawing/2014/main" id="{406F829A-A9AE-454A-A57B-45B44CE3B345}"/>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 xmlns:a16="http://schemas.microsoft.com/office/drawing/2014/main" id="{3DB01AB4-72FA-43A4-A513-AF85E706263F}"/>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 xmlns:a16="http://schemas.microsoft.com/office/drawing/2014/main" id="{A295D194-953C-4C7A-B9AB-5EAC619F66A5}"/>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 xmlns:a16="http://schemas.microsoft.com/office/drawing/2014/main" id="{D60BDD97-0EE4-4885-8842-96419DB7F588}"/>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26540" y="80944"/>
            <a:ext cx="6538920" cy="165584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scene3d>
            <a:camera prst="orthographicFront"/>
            <a:lightRig rig="threePt" dir="t"/>
          </a:scene3d>
          <a:sp3d>
            <a:bevelT/>
          </a:sp3d>
        </p:spPr>
        <p:txBody>
          <a:bodyPr/>
          <a:lstStyle/>
          <a:p>
            <a:r>
              <a:rPr lang="en-IN" dirty="0" smtClean="0"/>
              <a:t>Introducing Articles</a:t>
            </a:r>
            <a:endParaRPr lang="en-US" dirty="0"/>
          </a:p>
        </p:txBody>
      </p:sp>
      <p:sp>
        <p:nvSpPr>
          <p:cNvPr id="8" name="Rectangle 7"/>
          <p:cNvSpPr>
            <a:spLocks noChangeAspect="1"/>
          </p:cNvSpPr>
          <p:nvPr/>
        </p:nvSpPr>
        <p:spPr>
          <a:xfrm>
            <a:off x="1843064" y="2982416"/>
            <a:ext cx="1332000" cy="1080000"/>
          </a:xfrm>
          <a:prstGeom prst="rect">
            <a:avLst/>
          </a:prstGeom>
          <a:solidFill>
            <a:srgbClr val="FF7C80"/>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a:t>
            </a:r>
            <a:endParaRPr lang="en-US" sz="4800" dirty="0">
              <a:solidFill>
                <a:schemeClr val="tx1"/>
              </a:solidFill>
            </a:endParaRPr>
          </a:p>
        </p:txBody>
      </p:sp>
      <p:sp>
        <p:nvSpPr>
          <p:cNvPr id="9" name="Rectangle 8"/>
          <p:cNvSpPr>
            <a:spLocks noChangeAspect="1"/>
          </p:cNvSpPr>
          <p:nvPr/>
        </p:nvSpPr>
        <p:spPr>
          <a:xfrm>
            <a:off x="3277838" y="2982416"/>
            <a:ext cx="1332000" cy="1080000"/>
          </a:xfrm>
          <a:prstGeom prst="rect">
            <a:avLst/>
          </a:prstGeom>
          <a:solidFill>
            <a:srgbClr val="FF7C80"/>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a:t>
            </a:r>
            <a:endParaRPr lang="en-US" sz="4800" dirty="0">
              <a:solidFill>
                <a:schemeClr val="tx1"/>
              </a:solidFill>
            </a:endParaRPr>
          </a:p>
        </p:txBody>
      </p:sp>
      <p:sp>
        <p:nvSpPr>
          <p:cNvPr id="10" name="Rectangle 9"/>
          <p:cNvSpPr>
            <a:spLocks noChangeAspect="1"/>
          </p:cNvSpPr>
          <p:nvPr/>
        </p:nvSpPr>
        <p:spPr>
          <a:xfrm>
            <a:off x="4712612" y="2982416"/>
            <a:ext cx="1332000" cy="1080000"/>
          </a:xfrm>
          <a:prstGeom prst="rect">
            <a:avLst/>
          </a:prstGeom>
          <a:solidFill>
            <a:srgbClr val="FFBC79"/>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800" dirty="0" smtClean="0">
                <a:solidFill>
                  <a:schemeClr val="tx1"/>
                </a:solidFill>
              </a:rPr>
              <a:t>  An</a:t>
            </a:r>
            <a:endParaRPr lang="en-US" sz="4800" dirty="0">
              <a:solidFill>
                <a:schemeClr val="tx1"/>
              </a:solidFill>
            </a:endParaRPr>
          </a:p>
        </p:txBody>
      </p:sp>
      <p:sp>
        <p:nvSpPr>
          <p:cNvPr id="11" name="Rectangle 10"/>
          <p:cNvSpPr>
            <a:spLocks noChangeAspect="1"/>
          </p:cNvSpPr>
          <p:nvPr/>
        </p:nvSpPr>
        <p:spPr>
          <a:xfrm>
            <a:off x="6147386" y="2982416"/>
            <a:ext cx="1332000" cy="1080000"/>
          </a:xfrm>
          <a:prstGeom prst="rect">
            <a:avLst/>
          </a:prstGeom>
          <a:solidFill>
            <a:srgbClr val="FFBC79"/>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an</a:t>
            </a:r>
            <a:endParaRPr lang="en-US" sz="4800" dirty="0">
              <a:solidFill>
                <a:schemeClr val="tx1"/>
              </a:solidFill>
            </a:endParaRPr>
          </a:p>
        </p:txBody>
      </p:sp>
      <p:sp>
        <p:nvSpPr>
          <p:cNvPr id="12" name="Rectangle 11"/>
          <p:cNvSpPr>
            <a:spLocks noChangeAspect="1"/>
          </p:cNvSpPr>
          <p:nvPr/>
        </p:nvSpPr>
        <p:spPr>
          <a:xfrm>
            <a:off x="7582160" y="2982416"/>
            <a:ext cx="1332000" cy="1080000"/>
          </a:xfrm>
          <a:prstGeom prst="rect">
            <a:avLst/>
          </a:prstGeom>
          <a:solidFill>
            <a:srgbClr val="FFFF6D"/>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The</a:t>
            </a:r>
            <a:endParaRPr lang="en-US" sz="4800" dirty="0">
              <a:solidFill>
                <a:schemeClr val="tx1"/>
              </a:solidFill>
            </a:endParaRPr>
          </a:p>
        </p:txBody>
      </p:sp>
      <p:sp>
        <p:nvSpPr>
          <p:cNvPr id="13" name="Rectangle 12"/>
          <p:cNvSpPr>
            <a:spLocks noChangeAspect="1"/>
          </p:cNvSpPr>
          <p:nvPr/>
        </p:nvSpPr>
        <p:spPr>
          <a:xfrm>
            <a:off x="9016936" y="2982416"/>
            <a:ext cx="1332000" cy="1080000"/>
          </a:xfrm>
          <a:prstGeom prst="rect">
            <a:avLst/>
          </a:prstGeom>
          <a:solidFill>
            <a:srgbClr val="FFFF6D"/>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the</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542008" y="1257288"/>
            <a:ext cx="6264000" cy="255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2400" dirty="0">
              <a:solidFill>
                <a:schemeClr val="tx1"/>
              </a:solidFill>
            </a:endParaRPr>
          </a:p>
        </p:txBody>
      </p:sp>
      <p:sp>
        <p:nvSpPr>
          <p:cNvPr id="11" name="TextBox 10"/>
          <p:cNvSpPr txBox="1"/>
          <p:nvPr/>
        </p:nvSpPr>
        <p:spPr>
          <a:xfrm>
            <a:off x="3547001" y="1438264"/>
            <a:ext cx="6349495" cy="2677656"/>
          </a:xfrm>
          <a:prstGeom prst="rect">
            <a:avLst/>
          </a:prstGeom>
          <a:noFill/>
        </p:spPr>
        <p:txBody>
          <a:bodyPr wrap="none" rtlCol="0">
            <a:spAutoFit/>
          </a:bodyPr>
          <a:lstStyle/>
          <a:p>
            <a:endParaRPr lang="en-IN" sz="2400" dirty="0" smtClean="0"/>
          </a:p>
          <a:p>
            <a:pPr>
              <a:buFont typeface="Arial" pitchFamily="34" charset="0"/>
              <a:buChar char="•"/>
            </a:pPr>
            <a:r>
              <a:rPr lang="en-IN" sz="2400" dirty="0" smtClean="0"/>
              <a:t> to talk about one person, animal or thing</a:t>
            </a:r>
          </a:p>
          <a:p>
            <a:pPr>
              <a:buFont typeface="Arial" pitchFamily="34" charset="0"/>
              <a:buChar char="•"/>
            </a:pPr>
            <a:r>
              <a:rPr lang="en-IN" sz="2400" dirty="0" smtClean="0"/>
              <a:t> for singular nouns that begin with a consonant</a:t>
            </a:r>
          </a:p>
          <a:p>
            <a:r>
              <a:rPr lang="en-IN" sz="2400" dirty="0" smtClean="0"/>
              <a:t>   sound </a:t>
            </a:r>
            <a:r>
              <a:rPr lang="en-IN" sz="2400" dirty="0" smtClean="0"/>
              <a:t>(a </a:t>
            </a:r>
            <a:r>
              <a:rPr lang="en-IN" sz="2400" dirty="0" smtClean="0"/>
              <a:t>boy, a cat or a ball)</a:t>
            </a:r>
          </a:p>
          <a:p>
            <a:pPr>
              <a:buFont typeface="Arial" pitchFamily="34" charset="0"/>
              <a:buChar char="•"/>
            </a:pPr>
            <a:r>
              <a:rPr lang="en-IN" sz="2400" dirty="0" smtClean="0"/>
              <a:t> when the naming word starts with ‘u’ as in ‘you’</a:t>
            </a:r>
          </a:p>
          <a:p>
            <a:r>
              <a:rPr lang="en-IN" sz="2400" dirty="0" smtClean="0"/>
              <a:t>  (a university, a uniform etc)</a:t>
            </a:r>
          </a:p>
          <a:p>
            <a:endParaRPr lang="en-US" sz="2400" dirty="0"/>
          </a:p>
        </p:txBody>
      </p:sp>
      <p:sp>
        <p:nvSpPr>
          <p:cNvPr id="28" name="Title 27"/>
          <p:cNvSpPr>
            <a:spLocks noGrp="1"/>
          </p:cNvSpPr>
          <p:nvPr>
            <p:ph type="title"/>
          </p:nvPr>
        </p:nvSpPr>
        <p:spPr>
          <a:xfrm>
            <a:off x="3238500" y="71414"/>
            <a:ext cx="5715000" cy="654032"/>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lstStyle/>
          <a:p>
            <a:r>
              <a:rPr lang="en-IN" dirty="0" smtClean="0"/>
              <a:t>Articles</a:t>
            </a:r>
            <a:endParaRPr lang="en-US" dirty="0"/>
          </a:p>
        </p:txBody>
      </p:sp>
      <p:grpSp>
        <p:nvGrpSpPr>
          <p:cNvPr id="8" name="Group 7"/>
          <p:cNvGrpSpPr/>
          <p:nvPr/>
        </p:nvGrpSpPr>
        <p:grpSpPr>
          <a:xfrm>
            <a:off x="1908561" y="895336"/>
            <a:ext cx="8374878" cy="953134"/>
            <a:chOff x="1662088" y="804848"/>
            <a:chExt cx="8374878" cy="953134"/>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grpSpPr>
        <p:sp>
          <p:nvSpPr>
            <p:cNvPr id="5" name="Freeform 47">
              <a:extLst>
                <a:ext uri="{FF2B5EF4-FFF2-40B4-BE49-F238E27FC236}">
                  <a16:creationId xmlns="" xmlns:a16="http://schemas.microsoft.com/office/drawing/2014/main" id="{FBF8A78B-D2AB-4F73-A710-27D0DEE77C7C}"/>
                </a:ext>
              </a:extLst>
            </p:cNvPr>
            <p:cNvSpPr/>
            <p:nvPr/>
          </p:nvSpPr>
          <p:spPr>
            <a:xfrm>
              <a:off x="1662088" y="804848"/>
              <a:ext cx="1620000" cy="953134"/>
            </a:xfrm>
            <a:custGeom>
              <a:avLst/>
              <a:gdLst>
                <a:gd name="connsiteX0" fmla="*/ 612068 w 1732190"/>
                <a:gd name="connsiteY0" fmla="*/ 0 h 1224136"/>
                <a:gd name="connsiteX1" fmla="*/ 1176037 w 1732190"/>
                <a:gd name="connsiteY1" fmla="*/ 373824 h 1224136"/>
                <a:gd name="connsiteX2" fmla="*/ 1182934 w 1732190"/>
                <a:gd name="connsiteY2" fmla="*/ 396044 h 1224136"/>
                <a:gd name="connsiteX3" fmla="*/ 1732190 w 1732190"/>
                <a:gd name="connsiteY3" fmla="*/ 396044 h 1224136"/>
                <a:gd name="connsiteX4" fmla="*/ 1732190 w 1732190"/>
                <a:gd name="connsiteY4" fmla="*/ 828092 h 1224136"/>
                <a:gd name="connsiteX5" fmla="*/ 1182934 w 1732190"/>
                <a:gd name="connsiteY5" fmla="*/ 828092 h 1224136"/>
                <a:gd name="connsiteX6" fmla="*/ 1176037 w 1732190"/>
                <a:gd name="connsiteY6" fmla="*/ 850313 h 1224136"/>
                <a:gd name="connsiteX7" fmla="*/ 612068 w 1732190"/>
                <a:gd name="connsiteY7" fmla="*/ 1224136 h 1224136"/>
                <a:gd name="connsiteX8" fmla="*/ 0 w 1732190"/>
                <a:gd name="connsiteY8" fmla="*/ 612068 h 1224136"/>
                <a:gd name="connsiteX9" fmla="*/ 612068 w 1732190"/>
                <a:gd name="connsiteY9"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2190" h="1224136">
                  <a:moveTo>
                    <a:pt x="612068" y="0"/>
                  </a:moveTo>
                  <a:cubicBezTo>
                    <a:pt x="865595" y="0"/>
                    <a:pt x="1083120" y="154143"/>
                    <a:pt x="1176037" y="373824"/>
                  </a:cubicBezTo>
                  <a:lnTo>
                    <a:pt x="1182934" y="396044"/>
                  </a:lnTo>
                  <a:lnTo>
                    <a:pt x="1732190" y="396044"/>
                  </a:lnTo>
                  <a:lnTo>
                    <a:pt x="1732190" y="828092"/>
                  </a:lnTo>
                  <a:lnTo>
                    <a:pt x="1182934" y="828092"/>
                  </a:lnTo>
                  <a:lnTo>
                    <a:pt x="1176037" y="850313"/>
                  </a:lnTo>
                  <a:cubicBezTo>
                    <a:pt x="1083120" y="1069993"/>
                    <a:pt x="865595" y="1224136"/>
                    <a:pt x="612068" y="1224136"/>
                  </a:cubicBezTo>
                  <a:cubicBezTo>
                    <a:pt x="274032" y="1224136"/>
                    <a:pt x="0" y="950104"/>
                    <a:pt x="0" y="612068"/>
                  </a:cubicBezTo>
                  <a:cubicBezTo>
                    <a:pt x="0" y="274032"/>
                    <a:pt x="274032" y="0"/>
                    <a:pt x="612068" y="0"/>
                  </a:cubicBezTo>
                  <a:close/>
                </a:path>
              </a:pathLst>
            </a:custGeom>
            <a:solidFill>
              <a:schemeClr val="bg1">
                <a:lumMod val="5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7" name="Pentagon 49">
              <a:extLst>
                <a:ext uri="{FF2B5EF4-FFF2-40B4-BE49-F238E27FC236}">
                  <a16:creationId xmlns="" xmlns:a16="http://schemas.microsoft.com/office/drawing/2014/main" id="{32EDE57C-90A3-47D4-A3EC-86C300528A9B}"/>
                </a:ext>
              </a:extLst>
            </p:cNvPr>
            <p:cNvSpPr/>
            <p:nvPr/>
          </p:nvSpPr>
          <p:spPr>
            <a:xfrm>
              <a:off x="3032152" y="957415"/>
              <a:ext cx="7004814" cy="648000"/>
            </a:xfrm>
            <a:prstGeom prst="homePlat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600" dirty="0" smtClean="0">
                  <a:solidFill>
                    <a:schemeClr val="tx1"/>
                  </a:solidFill>
                </a:rPr>
                <a:t>We use the article ‘a’ </a:t>
              </a:r>
              <a:endParaRPr lang="en-US" sz="2600" dirty="0">
                <a:solidFill>
                  <a:schemeClr val="tx1"/>
                </a:solidFill>
              </a:endParaRPr>
            </a:p>
          </p:txBody>
        </p:sp>
      </p:grpSp>
      <p:pic>
        <p:nvPicPr>
          <p:cNvPr id="10242" name="Picture 2" descr="Indian, Boy, Child, Male, Asian, Ethnic"/>
          <p:cNvPicPr preferRelativeResize="0">
            <a:picLocks noChangeAspect="1" noChangeArrowheads="1"/>
          </p:cNvPicPr>
          <p:nvPr/>
        </p:nvPicPr>
        <p:blipFill>
          <a:blip r:embed="rId3"/>
          <a:srcRect l="5337" t="5588" r="44850"/>
          <a:stretch>
            <a:fillRect/>
          </a:stretch>
        </p:blipFill>
        <p:spPr bwMode="auto">
          <a:xfrm>
            <a:off x="961560" y="4424368"/>
            <a:ext cx="1424432" cy="1728000"/>
          </a:xfrm>
          <a:prstGeom prst="rect">
            <a:avLst/>
          </a:prstGeom>
          <a:noFill/>
        </p:spPr>
      </p:pic>
      <p:sp>
        <p:nvSpPr>
          <p:cNvPr id="10244" name="AutoShape 4" descr="Cat, Kitten, Pet, Kitty, Young 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Cat, Kitten, Pet, Kitty, Young Cat, Animal"/>
          <p:cNvPicPr preferRelativeResize="0">
            <a:picLocks noChangeAspect="1" noChangeArrowheads="1"/>
          </p:cNvPicPr>
          <p:nvPr/>
        </p:nvPicPr>
        <p:blipFill>
          <a:blip r:embed="rId4"/>
          <a:srcRect l="25823" t="2639" r="22786" b="39305"/>
          <a:stretch>
            <a:fillRect/>
          </a:stretch>
        </p:blipFill>
        <p:spPr bwMode="auto">
          <a:xfrm>
            <a:off x="2908389" y="4424368"/>
            <a:ext cx="1536004" cy="1728000"/>
          </a:xfrm>
          <a:prstGeom prst="rect">
            <a:avLst/>
          </a:prstGeom>
          <a:noFill/>
        </p:spPr>
      </p:pic>
      <p:pic>
        <p:nvPicPr>
          <p:cNvPr id="10248" name="Picture 8" descr="Football, Ball, Sport, Soccer, Round, Black And White"/>
          <p:cNvPicPr>
            <a:picLocks noChangeAspect="1" noChangeArrowheads="1"/>
          </p:cNvPicPr>
          <p:nvPr/>
        </p:nvPicPr>
        <p:blipFill>
          <a:blip r:embed="rId5" cstate="print"/>
          <a:srcRect/>
          <a:stretch>
            <a:fillRect/>
          </a:stretch>
        </p:blipFill>
        <p:spPr bwMode="auto">
          <a:xfrm>
            <a:off x="4966790" y="4424368"/>
            <a:ext cx="1632000" cy="1728000"/>
          </a:xfrm>
          <a:prstGeom prst="rect">
            <a:avLst/>
          </a:prstGeom>
          <a:noFill/>
        </p:spPr>
      </p:pic>
      <p:sp>
        <p:nvSpPr>
          <p:cNvPr id="10252" name="AutoShape 12" descr="blob:https://web.whatsapp.com/bea65b45-2321-4761-89b2-9adf8c4dc9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4" name="AutoShape 14" descr="blob:https://web.whatsapp.com/bea65b45-2321-4761-89b2-9adf8c4dc9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0" descr="School Design, Building, Learning, Architecture"/>
          <p:cNvPicPr>
            <a:picLocks noChangeAspect="1" noChangeArrowheads="1"/>
          </p:cNvPicPr>
          <p:nvPr/>
        </p:nvPicPr>
        <p:blipFill>
          <a:blip r:embed="rId6"/>
          <a:srcRect l="1818" t="23750" r="3636" b="12916"/>
          <a:stretch>
            <a:fillRect/>
          </a:stretch>
        </p:blipFill>
        <p:spPr bwMode="auto">
          <a:xfrm>
            <a:off x="7121187" y="4424368"/>
            <a:ext cx="2162424" cy="1728000"/>
          </a:xfrm>
          <a:prstGeom prst="rect">
            <a:avLst/>
          </a:prstGeom>
          <a:noFill/>
        </p:spPr>
      </p:pic>
      <p:pic>
        <p:nvPicPr>
          <p:cNvPr id="17" name="Picture 15"/>
          <p:cNvPicPr>
            <a:picLocks noChangeAspect="1" noChangeArrowheads="1"/>
          </p:cNvPicPr>
          <p:nvPr/>
        </p:nvPicPr>
        <p:blipFill>
          <a:blip r:embed="rId7" cstate="print"/>
          <a:srcRect l="9580" t="5386" b="19207"/>
          <a:stretch>
            <a:fillRect/>
          </a:stretch>
        </p:blipFill>
        <p:spPr bwMode="auto">
          <a:xfrm>
            <a:off x="9806008" y="4424368"/>
            <a:ext cx="1436431" cy="172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1000"/>
                                        <p:tgtEl>
                                          <p:spTgt spid="11">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1000"/>
                                        <p:tgtEl>
                                          <p:spTgt spid="11">
                                            <p:txEl>
                                              <p:pRg st="3" end="3"/>
                                            </p:txEl>
                                          </p:spTgt>
                                        </p:tgtEl>
                                      </p:cBhvr>
                                    </p:animEffect>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10242"/>
                                        </p:tgtEl>
                                        <p:attrNameLst>
                                          <p:attrName>style.visibility</p:attrName>
                                        </p:attrNameLst>
                                      </p:cBhvr>
                                      <p:to>
                                        <p:strVal val="visible"/>
                                      </p:to>
                                    </p:set>
                                    <p:anim calcmode="lin" valueType="num">
                                      <p:cBhvr>
                                        <p:cTn id="29" dur="1000" fill="hold"/>
                                        <p:tgtEl>
                                          <p:spTgt spid="10242"/>
                                        </p:tgtEl>
                                        <p:attrNameLst>
                                          <p:attrName>ppt_w</p:attrName>
                                        </p:attrNameLst>
                                      </p:cBhvr>
                                      <p:tavLst>
                                        <p:tav tm="0">
                                          <p:val>
                                            <p:fltVal val="0"/>
                                          </p:val>
                                        </p:tav>
                                        <p:tav tm="100000">
                                          <p:val>
                                            <p:strVal val="#ppt_w"/>
                                          </p:val>
                                        </p:tav>
                                      </p:tavLst>
                                    </p:anim>
                                    <p:anim calcmode="lin" valueType="num">
                                      <p:cBhvr>
                                        <p:cTn id="30" dur="1000" fill="hold"/>
                                        <p:tgtEl>
                                          <p:spTgt spid="10242"/>
                                        </p:tgtEl>
                                        <p:attrNameLst>
                                          <p:attrName>ppt_h</p:attrName>
                                        </p:attrNameLst>
                                      </p:cBhvr>
                                      <p:tavLst>
                                        <p:tav tm="0">
                                          <p:val>
                                            <p:fltVal val="0"/>
                                          </p:val>
                                        </p:tav>
                                        <p:tav tm="100000">
                                          <p:val>
                                            <p:strVal val="#ppt_h"/>
                                          </p:val>
                                        </p:tav>
                                      </p:tavLst>
                                    </p:anim>
                                    <p:animEffect transition="in" filter="fade">
                                      <p:cBhvr>
                                        <p:cTn id="31" dur="1000"/>
                                        <p:tgtEl>
                                          <p:spTgt spid="10242"/>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10246"/>
                                        </p:tgtEl>
                                        <p:attrNameLst>
                                          <p:attrName>style.visibility</p:attrName>
                                        </p:attrNameLst>
                                      </p:cBhvr>
                                      <p:to>
                                        <p:strVal val="visible"/>
                                      </p:to>
                                    </p:set>
                                    <p:anim calcmode="lin" valueType="num">
                                      <p:cBhvr>
                                        <p:cTn id="35" dur="1000" fill="hold"/>
                                        <p:tgtEl>
                                          <p:spTgt spid="10246"/>
                                        </p:tgtEl>
                                        <p:attrNameLst>
                                          <p:attrName>ppt_w</p:attrName>
                                        </p:attrNameLst>
                                      </p:cBhvr>
                                      <p:tavLst>
                                        <p:tav tm="0">
                                          <p:val>
                                            <p:fltVal val="0"/>
                                          </p:val>
                                        </p:tav>
                                        <p:tav tm="100000">
                                          <p:val>
                                            <p:strVal val="#ppt_w"/>
                                          </p:val>
                                        </p:tav>
                                      </p:tavLst>
                                    </p:anim>
                                    <p:anim calcmode="lin" valueType="num">
                                      <p:cBhvr>
                                        <p:cTn id="36" dur="1000" fill="hold"/>
                                        <p:tgtEl>
                                          <p:spTgt spid="10246"/>
                                        </p:tgtEl>
                                        <p:attrNameLst>
                                          <p:attrName>ppt_h</p:attrName>
                                        </p:attrNameLst>
                                      </p:cBhvr>
                                      <p:tavLst>
                                        <p:tav tm="0">
                                          <p:val>
                                            <p:fltVal val="0"/>
                                          </p:val>
                                        </p:tav>
                                        <p:tav tm="100000">
                                          <p:val>
                                            <p:strVal val="#ppt_h"/>
                                          </p:val>
                                        </p:tav>
                                      </p:tavLst>
                                    </p:anim>
                                    <p:animEffect transition="in" filter="fade">
                                      <p:cBhvr>
                                        <p:cTn id="37" dur="1000"/>
                                        <p:tgtEl>
                                          <p:spTgt spid="10246"/>
                                        </p:tgtEl>
                                      </p:cBhvr>
                                    </p:animEffect>
                                  </p:childTnLst>
                                </p:cTn>
                              </p:par>
                            </p:childTnLst>
                          </p:cTn>
                        </p:par>
                        <p:par>
                          <p:cTn id="38" fill="hold">
                            <p:stCondLst>
                              <p:cond delay="4000"/>
                            </p:stCondLst>
                            <p:childTnLst>
                              <p:par>
                                <p:cTn id="39" presetID="53" presetClass="entr" presetSubtype="0" fill="hold" nodeType="afterEffect">
                                  <p:stCondLst>
                                    <p:cond delay="0"/>
                                  </p:stCondLst>
                                  <p:childTnLst>
                                    <p:set>
                                      <p:cBhvr>
                                        <p:cTn id="40" dur="1" fill="hold">
                                          <p:stCondLst>
                                            <p:cond delay="0"/>
                                          </p:stCondLst>
                                        </p:cTn>
                                        <p:tgtEl>
                                          <p:spTgt spid="10248"/>
                                        </p:tgtEl>
                                        <p:attrNameLst>
                                          <p:attrName>style.visibility</p:attrName>
                                        </p:attrNameLst>
                                      </p:cBhvr>
                                      <p:to>
                                        <p:strVal val="visible"/>
                                      </p:to>
                                    </p:set>
                                    <p:anim calcmode="lin" valueType="num">
                                      <p:cBhvr>
                                        <p:cTn id="41" dur="1000" fill="hold"/>
                                        <p:tgtEl>
                                          <p:spTgt spid="10248"/>
                                        </p:tgtEl>
                                        <p:attrNameLst>
                                          <p:attrName>ppt_w</p:attrName>
                                        </p:attrNameLst>
                                      </p:cBhvr>
                                      <p:tavLst>
                                        <p:tav tm="0">
                                          <p:val>
                                            <p:fltVal val="0"/>
                                          </p:val>
                                        </p:tav>
                                        <p:tav tm="100000">
                                          <p:val>
                                            <p:strVal val="#ppt_w"/>
                                          </p:val>
                                        </p:tav>
                                      </p:tavLst>
                                    </p:anim>
                                    <p:anim calcmode="lin" valueType="num">
                                      <p:cBhvr>
                                        <p:cTn id="42" dur="1000" fill="hold"/>
                                        <p:tgtEl>
                                          <p:spTgt spid="10248"/>
                                        </p:tgtEl>
                                        <p:attrNameLst>
                                          <p:attrName>ppt_h</p:attrName>
                                        </p:attrNameLst>
                                      </p:cBhvr>
                                      <p:tavLst>
                                        <p:tav tm="0">
                                          <p:val>
                                            <p:fltVal val="0"/>
                                          </p:val>
                                        </p:tav>
                                        <p:tav tm="100000">
                                          <p:val>
                                            <p:strVal val="#ppt_h"/>
                                          </p:val>
                                        </p:tav>
                                      </p:tavLst>
                                    </p:anim>
                                    <p:animEffect transition="in" filter="fade">
                                      <p:cBhvr>
                                        <p:cTn id="43" dur="1000"/>
                                        <p:tgtEl>
                                          <p:spTgt spid="102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xEl>
                                              <p:pRg st="4" end="4"/>
                                            </p:txEl>
                                          </p:spTgt>
                                        </p:tgtEl>
                                        <p:attrNameLst>
                                          <p:attrName>style.visibility</p:attrName>
                                        </p:attrNameLst>
                                      </p:cBhvr>
                                      <p:to>
                                        <p:strVal val="visible"/>
                                      </p:to>
                                    </p:set>
                                    <p:animEffect transition="in" filter="wipe(left)">
                                      <p:cBhvr>
                                        <p:cTn id="48" dur="1000"/>
                                        <p:tgtEl>
                                          <p:spTgt spid="11">
                                            <p:txEl>
                                              <p:pRg st="4" end="4"/>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wipe(left)">
                                      <p:cBhvr>
                                        <p:cTn id="52" dur="1000"/>
                                        <p:tgtEl>
                                          <p:spTgt spid="11">
                                            <p:txEl>
                                              <p:pRg st="5" end="5"/>
                                            </p:txEl>
                                          </p:spTgt>
                                        </p:tgtEl>
                                      </p:cBhvr>
                                    </p:animEffect>
                                  </p:childTnLst>
                                </p:cTn>
                              </p:par>
                            </p:childTnLst>
                          </p:cTn>
                        </p:par>
                        <p:par>
                          <p:cTn id="53" fill="hold">
                            <p:stCondLst>
                              <p:cond delay="2000"/>
                            </p:stCondLst>
                            <p:childTnLst>
                              <p:par>
                                <p:cTn id="54" presetID="53"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Effect transition="in" filter="fade">
                                      <p:cBhvr>
                                        <p:cTn id="58" dur="1000"/>
                                        <p:tgtEl>
                                          <p:spTgt spid="16"/>
                                        </p:tgtEl>
                                      </p:cBhvr>
                                    </p:animEffect>
                                  </p:childTnLst>
                                </p:cTn>
                              </p:par>
                            </p:childTnLst>
                          </p:cTn>
                        </p:par>
                        <p:par>
                          <p:cTn id="59" fill="hold">
                            <p:stCondLst>
                              <p:cond delay="3000"/>
                            </p:stCondLst>
                            <p:childTnLst>
                              <p:par>
                                <p:cTn id="60" presetID="53"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82203" y="1709729"/>
            <a:ext cx="6298800" cy="25429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2400" dirty="0">
              <a:solidFill>
                <a:schemeClr val="tx1"/>
              </a:solidFill>
            </a:endParaRPr>
          </a:p>
        </p:txBody>
      </p:sp>
      <p:sp>
        <p:nvSpPr>
          <p:cNvPr id="9" name="TextBox 8"/>
          <p:cNvSpPr txBox="1"/>
          <p:nvPr/>
        </p:nvSpPr>
        <p:spPr>
          <a:xfrm>
            <a:off x="3471848" y="1890704"/>
            <a:ext cx="6434647" cy="2677656"/>
          </a:xfrm>
          <a:prstGeom prst="rect">
            <a:avLst/>
          </a:prstGeom>
          <a:noFill/>
        </p:spPr>
        <p:txBody>
          <a:bodyPr wrap="none" rtlCol="0">
            <a:spAutoFit/>
          </a:bodyPr>
          <a:lstStyle/>
          <a:p>
            <a:endParaRPr lang="en-IN" sz="2400" dirty="0" smtClean="0"/>
          </a:p>
          <a:p>
            <a:pPr>
              <a:buFont typeface="Arial" pitchFamily="34" charset="0"/>
              <a:buChar char="•"/>
            </a:pPr>
            <a:r>
              <a:rPr lang="en-IN" sz="2400" dirty="0" smtClean="0"/>
              <a:t> to talk about one person, animal or thing</a:t>
            </a:r>
          </a:p>
          <a:p>
            <a:pPr>
              <a:buFont typeface="Arial" pitchFamily="34" charset="0"/>
              <a:buChar char="•"/>
            </a:pPr>
            <a:r>
              <a:rPr lang="en-IN" sz="2400" dirty="0" smtClean="0"/>
              <a:t> for singular nouns that begin with a vowel sound</a:t>
            </a:r>
          </a:p>
          <a:p>
            <a:r>
              <a:rPr lang="en-IN" sz="2400" dirty="0" smtClean="0"/>
              <a:t>   (</a:t>
            </a:r>
            <a:r>
              <a:rPr lang="en-IN" sz="2400" dirty="0" smtClean="0"/>
              <a:t>an </a:t>
            </a:r>
            <a:r>
              <a:rPr lang="en-IN" sz="2400" dirty="0" smtClean="0"/>
              <a:t>old man, an elephant, an apple etc)</a:t>
            </a:r>
          </a:p>
          <a:p>
            <a:pPr>
              <a:buFont typeface="Arial" pitchFamily="34" charset="0"/>
              <a:buChar char="•"/>
            </a:pPr>
            <a:r>
              <a:rPr lang="en-IN" sz="2400" dirty="0" smtClean="0"/>
              <a:t> when the naming word starts with ‘h’ and ‘h’ is </a:t>
            </a:r>
          </a:p>
          <a:p>
            <a:r>
              <a:rPr lang="en-IN" sz="2400" dirty="0" smtClean="0"/>
              <a:t>   silent (an hour)</a:t>
            </a:r>
          </a:p>
          <a:p>
            <a:endParaRPr lang="en-US" sz="2400" dirty="0"/>
          </a:p>
        </p:txBody>
      </p:sp>
      <p:grpSp>
        <p:nvGrpSpPr>
          <p:cNvPr id="10" name="Group 9"/>
          <p:cNvGrpSpPr/>
          <p:nvPr/>
        </p:nvGrpSpPr>
        <p:grpSpPr>
          <a:xfrm>
            <a:off x="1908561" y="1347776"/>
            <a:ext cx="8374878" cy="953134"/>
            <a:chOff x="1662088" y="804848"/>
            <a:chExt cx="8374878" cy="953134"/>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grpSpPr>
        <p:sp>
          <p:nvSpPr>
            <p:cNvPr id="11" name="Freeform 47">
              <a:extLst>
                <a:ext uri="{FF2B5EF4-FFF2-40B4-BE49-F238E27FC236}">
                  <a16:creationId xmlns="" xmlns:a16="http://schemas.microsoft.com/office/drawing/2014/main" id="{FBF8A78B-D2AB-4F73-A710-27D0DEE77C7C}"/>
                </a:ext>
              </a:extLst>
            </p:cNvPr>
            <p:cNvSpPr/>
            <p:nvPr/>
          </p:nvSpPr>
          <p:spPr>
            <a:xfrm>
              <a:off x="1662088" y="804848"/>
              <a:ext cx="1620000" cy="953134"/>
            </a:xfrm>
            <a:custGeom>
              <a:avLst/>
              <a:gdLst>
                <a:gd name="connsiteX0" fmla="*/ 612068 w 1732190"/>
                <a:gd name="connsiteY0" fmla="*/ 0 h 1224136"/>
                <a:gd name="connsiteX1" fmla="*/ 1176037 w 1732190"/>
                <a:gd name="connsiteY1" fmla="*/ 373824 h 1224136"/>
                <a:gd name="connsiteX2" fmla="*/ 1182934 w 1732190"/>
                <a:gd name="connsiteY2" fmla="*/ 396044 h 1224136"/>
                <a:gd name="connsiteX3" fmla="*/ 1732190 w 1732190"/>
                <a:gd name="connsiteY3" fmla="*/ 396044 h 1224136"/>
                <a:gd name="connsiteX4" fmla="*/ 1732190 w 1732190"/>
                <a:gd name="connsiteY4" fmla="*/ 828092 h 1224136"/>
                <a:gd name="connsiteX5" fmla="*/ 1182934 w 1732190"/>
                <a:gd name="connsiteY5" fmla="*/ 828092 h 1224136"/>
                <a:gd name="connsiteX6" fmla="*/ 1176037 w 1732190"/>
                <a:gd name="connsiteY6" fmla="*/ 850313 h 1224136"/>
                <a:gd name="connsiteX7" fmla="*/ 612068 w 1732190"/>
                <a:gd name="connsiteY7" fmla="*/ 1224136 h 1224136"/>
                <a:gd name="connsiteX8" fmla="*/ 0 w 1732190"/>
                <a:gd name="connsiteY8" fmla="*/ 612068 h 1224136"/>
                <a:gd name="connsiteX9" fmla="*/ 612068 w 1732190"/>
                <a:gd name="connsiteY9"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2190" h="1224136">
                  <a:moveTo>
                    <a:pt x="612068" y="0"/>
                  </a:moveTo>
                  <a:cubicBezTo>
                    <a:pt x="865595" y="0"/>
                    <a:pt x="1083120" y="154143"/>
                    <a:pt x="1176037" y="373824"/>
                  </a:cubicBezTo>
                  <a:lnTo>
                    <a:pt x="1182934" y="396044"/>
                  </a:lnTo>
                  <a:lnTo>
                    <a:pt x="1732190" y="396044"/>
                  </a:lnTo>
                  <a:lnTo>
                    <a:pt x="1732190" y="828092"/>
                  </a:lnTo>
                  <a:lnTo>
                    <a:pt x="1182934" y="828092"/>
                  </a:lnTo>
                  <a:lnTo>
                    <a:pt x="1176037" y="850313"/>
                  </a:lnTo>
                  <a:cubicBezTo>
                    <a:pt x="1083120" y="1069993"/>
                    <a:pt x="865595" y="1224136"/>
                    <a:pt x="612068" y="1224136"/>
                  </a:cubicBezTo>
                  <a:cubicBezTo>
                    <a:pt x="274032" y="1224136"/>
                    <a:pt x="0" y="950104"/>
                    <a:pt x="0" y="612068"/>
                  </a:cubicBezTo>
                  <a:cubicBezTo>
                    <a:pt x="0" y="274032"/>
                    <a:pt x="274032" y="0"/>
                    <a:pt x="612068" y="0"/>
                  </a:cubicBezTo>
                  <a:close/>
                </a:path>
              </a:pathLst>
            </a:custGeom>
            <a:solidFill>
              <a:schemeClr val="bg1">
                <a:lumMod val="50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Pentagon 49">
              <a:extLst>
                <a:ext uri="{FF2B5EF4-FFF2-40B4-BE49-F238E27FC236}">
                  <a16:creationId xmlns="" xmlns:a16="http://schemas.microsoft.com/office/drawing/2014/main" id="{32EDE57C-90A3-47D4-A3EC-86C300528A9B}"/>
                </a:ext>
              </a:extLst>
            </p:cNvPr>
            <p:cNvSpPr/>
            <p:nvPr/>
          </p:nvSpPr>
          <p:spPr>
            <a:xfrm>
              <a:off x="3032152" y="957415"/>
              <a:ext cx="7004814" cy="648000"/>
            </a:xfrm>
            <a:prstGeom prst="homePlat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600" dirty="0" smtClean="0">
                  <a:solidFill>
                    <a:schemeClr val="tx1"/>
                  </a:solidFill>
                </a:rPr>
                <a:t>We use the article ‘an’ </a:t>
              </a:r>
              <a:endParaRPr lang="en-US" sz="2600" dirty="0">
                <a:solidFill>
                  <a:schemeClr val="tx1"/>
                </a:solidFill>
              </a:endParaRPr>
            </a:p>
          </p:txBody>
        </p:sp>
      </p:grpSp>
      <p:sp>
        <p:nvSpPr>
          <p:cNvPr id="13" name="Title 27"/>
          <p:cNvSpPr txBox="1">
            <a:spLocks/>
          </p:cNvSpPr>
          <p:nvPr/>
        </p:nvSpPr>
        <p:spPr>
          <a:xfrm>
            <a:off x="3238500" y="71414"/>
            <a:ext cx="5715000"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Articles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descr="People, Street, Travel, Outdoors, Man, Portrait, Old"/>
          <p:cNvPicPr>
            <a:picLocks noChangeAspect="1" noChangeArrowheads="1"/>
          </p:cNvPicPr>
          <p:nvPr/>
        </p:nvPicPr>
        <p:blipFill>
          <a:blip r:embed="rId3"/>
          <a:srcRect l="55417" t="7037" r="16244" b="13796"/>
          <a:stretch>
            <a:fillRect/>
          </a:stretch>
        </p:blipFill>
        <p:spPr bwMode="auto">
          <a:xfrm>
            <a:off x="2476480" y="4424368"/>
            <a:ext cx="1723680" cy="2268000"/>
          </a:xfrm>
          <a:prstGeom prst="rect">
            <a:avLst/>
          </a:prstGeom>
          <a:noFill/>
        </p:spPr>
      </p:pic>
      <p:pic>
        <p:nvPicPr>
          <p:cNvPr id="8196" name="Picture 4" descr="Elephant, Animal, Safari, Mammal"/>
          <p:cNvPicPr>
            <a:picLocks noChangeAspect="1" noChangeArrowheads="1"/>
          </p:cNvPicPr>
          <p:nvPr/>
        </p:nvPicPr>
        <p:blipFill>
          <a:blip r:embed="rId4"/>
          <a:srcRect l="27263" t="5588" r="26600" b="10588"/>
          <a:stretch>
            <a:fillRect/>
          </a:stretch>
        </p:blipFill>
        <p:spPr bwMode="auto">
          <a:xfrm>
            <a:off x="4472990" y="4424368"/>
            <a:ext cx="1663200" cy="2268000"/>
          </a:xfrm>
          <a:prstGeom prst="rect">
            <a:avLst/>
          </a:prstGeom>
          <a:noFill/>
        </p:spPr>
      </p:pic>
      <p:pic>
        <p:nvPicPr>
          <p:cNvPr id="8198" name="Picture 6" descr="Apple, Red, Fruit, Food, Fresh, Ripe"/>
          <p:cNvPicPr>
            <a:picLocks noChangeAspect="1" noChangeArrowheads="1"/>
          </p:cNvPicPr>
          <p:nvPr/>
        </p:nvPicPr>
        <p:blipFill>
          <a:blip r:embed="rId5"/>
          <a:stretch>
            <a:fillRect/>
          </a:stretch>
        </p:blipFill>
        <p:spPr bwMode="auto">
          <a:xfrm>
            <a:off x="6204580" y="4719724"/>
            <a:ext cx="1972644" cy="1972644"/>
          </a:xfrm>
          <a:prstGeom prst="rect">
            <a:avLst/>
          </a:prstGeom>
          <a:noFill/>
          <a:ln>
            <a:noFill/>
          </a:ln>
        </p:spPr>
      </p:pic>
      <p:grpSp>
        <p:nvGrpSpPr>
          <p:cNvPr id="20" name="Group 19"/>
          <p:cNvGrpSpPr/>
          <p:nvPr/>
        </p:nvGrpSpPr>
        <p:grpSpPr>
          <a:xfrm>
            <a:off x="8358200" y="4640368"/>
            <a:ext cx="1990736" cy="2052000"/>
            <a:chOff x="10077472" y="4107033"/>
            <a:chExt cx="1260000" cy="1305871"/>
          </a:xfrm>
        </p:grpSpPr>
        <p:sp>
          <p:nvSpPr>
            <p:cNvPr id="14" name="Oval 13"/>
            <p:cNvSpPr/>
            <p:nvPr/>
          </p:nvSpPr>
          <p:spPr>
            <a:xfrm>
              <a:off x="10077472" y="4152904"/>
              <a:ext cx="1260000" cy="12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548591" y="4107033"/>
              <a:ext cx="266026" cy="235039"/>
            </a:xfrm>
            <a:prstGeom prst="rect">
              <a:avLst/>
            </a:prstGeom>
            <a:noFill/>
          </p:spPr>
          <p:txBody>
            <a:bodyPr wrap="none" rtlCol="0">
              <a:spAutoFit/>
            </a:bodyPr>
            <a:lstStyle/>
            <a:p>
              <a:r>
                <a:rPr lang="en-IN" dirty="0" smtClean="0"/>
                <a:t> </a:t>
              </a:r>
              <a:r>
                <a:rPr lang="en-IN" sz="1400" dirty="0" smtClean="0"/>
                <a:t>12</a:t>
              </a:r>
              <a:endParaRPr lang="en-US" sz="1200" dirty="0"/>
            </a:p>
          </p:txBody>
        </p:sp>
        <p:sp>
          <p:nvSpPr>
            <p:cNvPr id="16" name="TextBox 15"/>
            <p:cNvSpPr txBox="1"/>
            <p:nvPr/>
          </p:nvSpPr>
          <p:spPr>
            <a:xfrm>
              <a:off x="10993836" y="4331823"/>
              <a:ext cx="208194" cy="235039"/>
            </a:xfrm>
            <a:prstGeom prst="rect">
              <a:avLst/>
            </a:prstGeom>
            <a:noFill/>
          </p:spPr>
          <p:txBody>
            <a:bodyPr wrap="none" rtlCol="0">
              <a:spAutoFit/>
            </a:bodyPr>
            <a:lstStyle/>
            <a:p>
              <a:r>
                <a:rPr lang="en-IN" dirty="0" smtClean="0"/>
                <a:t> </a:t>
              </a:r>
              <a:r>
                <a:rPr lang="en-IN" sz="1400" dirty="0" smtClean="0"/>
                <a:t>1</a:t>
              </a:r>
              <a:endParaRPr lang="en-US" sz="1200" dirty="0"/>
            </a:p>
          </p:txBody>
        </p:sp>
        <p:sp>
          <p:nvSpPr>
            <p:cNvPr id="18" name="Up Arrow 17"/>
            <p:cNvSpPr/>
            <p:nvPr/>
          </p:nvSpPr>
          <p:spPr>
            <a:xfrm rot="2941614">
              <a:off x="10821746" y="4537653"/>
              <a:ext cx="72000" cy="267543"/>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flipH="1">
              <a:off x="10638888" y="4331824"/>
              <a:ext cx="72000" cy="471599"/>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17472" y="46929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1000"/>
                                        <p:tgtEl>
                                          <p:spTgt spid="9">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1000"/>
                                        <p:tgtEl>
                                          <p:spTgt spid="9">
                                            <p:txEl>
                                              <p:pRg st="3" end="3"/>
                                            </p:txEl>
                                          </p:spTgt>
                                        </p:tgtEl>
                                      </p:cBhvr>
                                    </p:animEffect>
                                  </p:childTnLst>
                                </p:cTn>
                              </p:par>
                            </p:childTnLst>
                          </p:cTn>
                        </p:par>
                        <p:par>
                          <p:cTn id="26" fill="hold">
                            <p:stCondLst>
                              <p:cond delay="2000"/>
                            </p:stCondLst>
                            <p:childTnLst>
                              <p:par>
                                <p:cTn id="27" presetID="5" presetClass="entr" presetSubtype="10" fill="hold" nodeType="after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checkerboard(across)">
                                      <p:cBhvr>
                                        <p:cTn id="29" dur="1000"/>
                                        <p:tgtEl>
                                          <p:spTgt spid="8194"/>
                                        </p:tgtEl>
                                      </p:cBhvr>
                                    </p:animEffect>
                                  </p:childTnLst>
                                </p:cTn>
                              </p:par>
                            </p:childTnLst>
                          </p:cTn>
                        </p:par>
                        <p:par>
                          <p:cTn id="30" fill="hold">
                            <p:stCondLst>
                              <p:cond delay="3000"/>
                            </p:stCondLst>
                            <p:childTnLst>
                              <p:par>
                                <p:cTn id="31" presetID="5" presetClass="entr" presetSubtype="10" fill="hold" nodeType="afterEffect">
                                  <p:stCondLst>
                                    <p:cond delay="0"/>
                                  </p:stCondLst>
                                  <p:childTnLst>
                                    <p:set>
                                      <p:cBhvr>
                                        <p:cTn id="32" dur="1" fill="hold">
                                          <p:stCondLst>
                                            <p:cond delay="0"/>
                                          </p:stCondLst>
                                        </p:cTn>
                                        <p:tgtEl>
                                          <p:spTgt spid="8196"/>
                                        </p:tgtEl>
                                        <p:attrNameLst>
                                          <p:attrName>style.visibility</p:attrName>
                                        </p:attrNameLst>
                                      </p:cBhvr>
                                      <p:to>
                                        <p:strVal val="visible"/>
                                      </p:to>
                                    </p:set>
                                    <p:animEffect transition="in" filter="checkerboard(across)">
                                      <p:cBhvr>
                                        <p:cTn id="33" dur="1000"/>
                                        <p:tgtEl>
                                          <p:spTgt spid="8196"/>
                                        </p:tgtEl>
                                      </p:cBhvr>
                                    </p:animEffect>
                                  </p:childTnLst>
                                </p:cTn>
                              </p:par>
                            </p:childTnLst>
                          </p:cTn>
                        </p:par>
                        <p:par>
                          <p:cTn id="34" fill="hold">
                            <p:stCondLst>
                              <p:cond delay="4000"/>
                            </p:stCondLst>
                            <p:childTnLst>
                              <p:par>
                                <p:cTn id="35" presetID="5" presetClass="entr" presetSubtype="10" fill="hold" nodeType="after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checkerboard(across)">
                                      <p:cBhvr>
                                        <p:cTn id="37" dur="10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left)">
                                      <p:cBhvr>
                                        <p:cTn id="42" dur="1000"/>
                                        <p:tgtEl>
                                          <p:spTgt spid="9">
                                            <p:txEl>
                                              <p:pRg st="4" end="4"/>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wipe(left)">
                                      <p:cBhvr>
                                        <p:cTn id="46" dur="1000"/>
                                        <p:tgtEl>
                                          <p:spTgt spid="9">
                                            <p:txEl>
                                              <p:pRg st="5" end="5"/>
                                            </p:txEl>
                                          </p:spTgt>
                                        </p:tgtEl>
                                      </p:cBhvr>
                                    </p:animEffect>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heckerboard(across)">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36190" y="1166800"/>
            <a:ext cx="6264000" cy="255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2400" dirty="0">
              <a:solidFill>
                <a:schemeClr val="tx1"/>
              </a:solidFill>
            </a:endParaRPr>
          </a:p>
        </p:txBody>
      </p:sp>
      <p:sp>
        <p:nvSpPr>
          <p:cNvPr id="9" name="TextBox 8"/>
          <p:cNvSpPr txBox="1"/>
          <p:nvPr/>
        </p:nvSpPr>
        <p:spPr>
          <a:xfrm>
            <a:off x="3562335" y="1347776"/>
            <a:ext cx="6264000" cy="2304000"/>
          </a:xfrm>
          <a:prstGeom prst="rect">
            <a:avLst/>
          </a:prstGeom>
          <a:noFill/>
        </p:spPr>
        <p:txBody>
          <a:bodyPr wrap="none" rtlCol="0">
            <a:spAutoFit/>
          </a:bodyPr>
          <a:lstStyle/>
          <a:p>
            <a:endParaRPr lang="en-IN" sz="2400" dirty="0" smtClean="0"/>
          </a:p>
          <a:p>
            <a:pPr>
              <a:buFont typeface="Arial" pitchFamily="34" charset="0"/>
              <a:buChar char="•"/>
            </a:pPr>
            <a:r>
              <a:rPr lang="en-IN" sz="2400" dirty="0" smtClean="0"/>
              <a:t> for both singular and plural nouns</a:t>
            </a:r>
          </a:p>
          <a:p>
            <a:pPr>
              <a:buFont typeface="Arial" pitchFamily="34" charset="0"/>
              <a:buChar char="•"/>
            </a:pPr>
            <a:r>
              <a:rPr lang="en-IN" sz="2400" dirty="0" smtClean="0"/>
              <a:t> when the identity of the </a:t>
            </a:r>
            <a:r>
              <a:rPr lang="en-IN" sz="2400" dirty="0" smtClean="0"/>
              <a:t>noun(specific </a:t>
            </a:r>
            <a:r>
              <a:rPr lang="en-IN" sz="2400" dirty="0" smtClean="0"/>
              <a:t>or</a:t>
            </a:r>
          </a:p>
          <a:p>
            <a:r>
              <a:rPr lang="en-IN" sz="2400" dirty="0" smtClean="0"/>
              <a:t>   particular) is known to the reader </a:t>
            </a:r>
            <a:endParaRPr lang="en-IN" sz="2400" dirty="0" smtClean="0"/>
          </a:p>
          <a:p>
            <a:r>
              <a:rPr lang="en-IN" sz="2400" dirty="0" smtClean="0"/>
              <a:t> </a:t>
            </a:r>
            <a:r>
              <a:rPr lang="en-IN" sz="2400" dirty="0" smtClean="0"/>
              <a:t>  Example: </a:t>
            </a:r>
            <a:r>
              <a:rPr lang="en-IN" sz="2400" dirty="0" smtClean="0"/>
              <a:t>I </a:t>
            </a:r>
            <a:r>
              <a:rPr lang="en-IN" sz="2400" dirty="0" smtClean="0"/>
              <a:t>saw </a:t>
            </a:r>
            <a:r>
              <a:rPr lang="en-IN" sz="2400" u="sng" dirty="0" smtClean="0">
                <a:solidFill>
                  <a:srgbClr val="FF0000"/>
                </a:solidFill>
              </a:rPr>
              <a:t>a </a:t>
            </a:r>
            <a:r>
              <a:rPr lang="en-IN" sz="2400" u="sng" dirty="0" smtClean="0">
                <a:solidFill>
                  <a:srgbClr val="FF0000"/>
                </a:solidFill>
              </a:rPr>
              <a:t>man </a:t>
            </a:r>
            <a:r>
              <a:rPr lang="en-IN" sz="2400" dirty="0" smtClean="0"/>
              <a:t>and </a:t>
            </a:r>
            <a:r>
              <a:rPr lang="en-IN" sz="2400" u="sng" dirty="0" smtClean="0">
                <a:solidFill>
                  <a:srgbClr val="FF0000"/>
                </a:solidFill>
              </a:rPr>
              <a:t>a </a:t>
            </a:r>
            <a:r>
              <a:rPr lang="en-IN" sz="2400" u="sng" dirty="0" smtClean="0">
                <a:solidFill>
                  <a:srgbClr val="FF0000"/>
                </a:solidFill>
              </a:rPr>
              <a:t>dog</a:t>
            </a:r>
            <a:endParaRPr lang="en-IN" sz="2400" dirty="0" smtClean="0"/>
          </a:p>
          <a:p>
            <a:r>
              <a:rPr lang="en-IN" sz="2400" dirty="0" smtClean="0"/>
              <a:t> </a:t>
            </a:r>
            <a:r>
              <a:rPr lang="en-IN" sz="2400" u="sng" dirty="0" smtClean="0">
                <a:solidFill>
                  <a:srgbClr val="FF0000"/>
                </a:solidFill>
              </a:rPr>
              <a:t>The man </a:t>
            </a:r>
            <a:r>
              <a:rPr lang="en-IN" sz="2400" dirty="0" smtClean="0"/>
              <a:t>was old and </a:t>
            </a:r>
            <a:r>
              <a:rPr lang="en-IN" sz="2400" u="sng" dirty="0" smtClean="0">
                <a:solidFill>
                  <a:srgbClr val="FF0000"/>
                </a:solidFill>
              </a:rPr>
              <a:t>the dog </a:t>
            </a:r>
            <a:r>
              <a:rPr lang="en-IN" sz="2400" dirty="0" smtClean="0"/>
              <a:t>was </a:t>
            </a:r>
            <a:r>
              <a:rPr lang="en-IN" sz="2400" dirty="0" smtClean="0"/>
              <a:t>hungry</a:t>
            </a:r>
            <a:endParaRPr lang="en-IN" sz="2400" dirty="0" smtClean="0"/>
          </a:p>
          <a:p>
            <a:endParaRPr lang="en-IN" sz="2400" dirty="0" smtClean="0"/>
          </a:p>
          <a:p>
            <a:endParaRPr lang="en-US" sz="2400" dirty="0"/>
          </a:p>
        </p:txBody>
      </p:sp>
      <p:grpSp>
        <p:nvGrpSpPr>
          <p:cNvPr id="10" name="Group 9"/>
          <p:cNvGrpSpPr/>
          <p:nvPr/>
        </p:nvGrpSpPr>
        <p:grpSpPr>
          <a:xfrm>
            <a:off x="1908561" y="804848"/>
            <a:ext cx="8374878" cy="953134"/>
            <a:chOff x="1662088" y="804848"/>
            <a:chExt cx="8374878" cy="953134"/>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grpSpPr>
        <p:sp>
          <p:nvSpPr>
            <p:cNvPr id="11" name="Freeform 47">
              <a:extLst>
                <a:ext uri="{FF2B5EF4-FFF2-40B4-BE49-F238E27FC236}">
                  <a16:creationId xmlns="" xmlns:a16="http://schemas.microsoft.com/office/drawing/2014/main" id="{FBF8A78B-D2AB-4F73-A710-27D0DEE77C7C}"/>
                </a:ext>
              </a:extLst>
            </p:cNvPr>
            <p:cNvSpPr/>
            <p:nvPr/>
          </p:nvSpPr>
          <p:spPr>
            <a:xfrm>
              <a:off x="1662088" y="804848"/>
              <a:ext cx="1620000" cy="953134"/>
            </a:xfrm>
            <a:custGeom>
              <a:avLst/>
              <a:gdLst>
                <a:gd name="connsiteX0" fmla="*/ 612068 w 1732190"/>
                <a:gd name="connsiteY0" fmla="*/ 0 h 1224136"/>
                <a:gd name="connsiteX1" fmla="*/ 1176037 w 1732190"/>
                <a:gd name="connsiteY1" fmla="*/ 373824 h 1224136"/>
                <a:gd name="connsiteX2" fmla="*/ 1182934 w 1732190"/>
                <a:gd name="connsiteY2" fmla="*/ 396044 h 1224136"/>
                <a:gd name="connsiteX3" fmla="*/ 1732190 w 1732190"/>
                <a:gd name="connsiteY3" fmla="*/ 396044 h 1224136"/>
                <a:gd name="connsiteX4" fmla="*/ 1732190 w 1732190"/>
                <a:gd name="connsiteY4" fmla="*/ 828092 h 1224136"/>
                <a:gd name="connsiteX5" fmla="*/ 1182934 w 1732190"/>
                <a:gd name="connsiteY5" fmla="*/ 828092 h 1224136"/>
                <a:gd name="connsiteX6" fmla="*/ 1176037 w 1732190"/>
                <a:gd name="connsiteY6" fmla="*/ 850313 h 1224136"/>
                <a:gd name="connsiteX7" fmla="*/ 612068 w 1732190"/>
                <a:gd name="connsiteY7" fmla="*/ 1224136 h 1224136"/>
                <a:gd name="connsiteX8" fmla="*/ 0 w 1732190"/>
                <a:gd name="connsiteY8" fmla="*/ 612068 h 1224136"/>
                <a:gd name="connsiteX9" fmla="*/ 612068 w 1732190"/>
                <a:gd name="connsiteY9"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2190" h="1224136">
                  <a:moveTo>
                    <a:pt x="612068" y="0"/>
                  </a:moveTo>
                  <a:cubicBezTo>
                    <a:pt x="865595" y="0"/>
                    <a:pt x="1083120" y="154143"/>
                    <a:pt x="1176037" y="373824"/>
                  </a:cubicBezTo>
                  <a:lnTo>
                    <a:pt x="1182934" y="396044"/>
                  </a:lnTo>
                  <a:lnTo>
                    <a:pt x="1732190" y="396044"/>
                  </a:lnTo>
                  <a:lnTo>
                    <a:pt x="1732190" y="828092"/>
                  </a:lnTo>
                  <a:lnTo>
                    <a:pt x="1182934" y="828092"/>
                  </a:lnTo>
                  <a:lnTo>
                    <a:pt x="1176037" y="850313"/>
                  </a:lnTo>
                  <a:cubicBezTo>
                    <a:pt x="1083120" y="1069993"/>
                    <a:pt x="865595" y="1224136"/>
                    <a:pt x="612068" y="1224136"/>
                  </a:cubicBezTo>
                  <a:cubicBezTo>
                    <a:pt x="274032" y="1224136"/>
                    <a:pt x="0" y="950104"/>
                    <a:pt x="0" y="612068"/>
                  </a:cubicBezTo>
                  <a:cubicBezTo>
                    <a:pt x="0" y="274032"/>
                    <a:pt x="274032" y="0"/>
                    <a:pt x="612068" y="0"/>
                  </a:cubicBezTo>
                  <a:close/>
                </a:path>
              </a:pathLst>
            </a:custGeom>
            <a:solidFill>
              <a:schemeClr val="bg1">
                <a:lumMod val="65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Pentagon 49">
              <a:extLst>
                <a:ext uri="{FF2B5EF4-FFF2-40B4-BE49-F238E27FC236}">
                  <a16:creationId xmlns="" xmlns:a16="http://schemas.microsoft.com/office/drawing/2014/main" id="{32EDE57C-90A3-47D4-A3EC-86C300528A9B}"/>
                </a:ext>
              </a:extLst>
            </p:cNvPr>
            <p:cNvSpPr/>
            <p:nvPr/>
          </p:nvSpPr>
          <p:spPr>
            <a:xfrm>
              <a:off x="3032152" y="957415"/>
              <a:ext cx="7004814" cy="648000"/>
            </a:xfrm>
            <a:prstGeom prst="homePlat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600" dirty="0" smtClean="0">
                  <a:solidFill>
                    <a:schemeClr val="tx1"/>
                  </a:solidFill>
                </a:rPr>
                <a:t>We use the article ‘the’ </a:t>
              </a:r>
              <a:endParaRPr lang="en-US" sz="2600" dirty="0">
                <a:solidFill>
                  <a:schemeClr val="tx1"/>
                </a:solidFill>
              </a:endParaRPr>
            </a:p>
          </p:txBody>
        </p:sp>
      </p:grpSp>
      <p:sp>
        <p:nvSpPr>
          <p:cNvPr id="13" name="Title 27"/>
          <p:cNvSpPr txBox="1">
            <a:spLocks/>
          </p:cNvSpPr>
          <p:nvPr/>
        </p:nvSpPr>
        <p:spPr>
          <a:xfrm>
            <a:off x="3238500" y="71414"/>
            <a:ext cx="5715000"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Articles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4" name="Group 13"/>
          <p:cNvGrpSpPr/>
          <p:nvPr/>
        </p:nvGrpSpPr>
        <p:grpSpPr>
          <a:xfrm>
            <a:off x="4648192" y="3790952"/>
            <a:ext cx="2895616" cy="2976581"/>
            <a:chOff x="4105264" y="3790952"/>
            <a:chExt cx="2895616" cy="2976581"/>
          </a:xfrm>
        </p:grpSpPr>
        <p:pic>
          <p:nvPicPr>
            <p:cNvPr id="6146" name="Picture 2" descr="Man, Old, Old Man, Person, Portrait"/>
            <p:cNvPicPr>
              <a:picLocks noChangeAspect="1" noChangeArrowheads="1"/>
            </p:cNvPicPr>
            <p:nvPr/>
          </p:nvPicPr>
          <p:blipFill>
            <a:blip r:embed="rId3"/>
            <a:srcRect b="8088"/>
            <a:stretch>
              <a:fillRect/>
            </a:stretch>
          </p:blipFill>
          <p:spPr bwMode="auto">
            <a:xfrm>
              <a:off x="4105264" y="3790952"/>
              <a:ext cx="2895616" cy="2976581"/>
            </a:xfrm>
            <a:prstGeom prst="rect">
              <a:avLst/>
            </a:prstGeom>
            <a:noFill/>
          </p:spPr>
        </p:pic>
        <p:pic>
          <p:nvPicPr>
            <p:cNvPr id="6148" name="Picture 4" descr="Indian Dog, Stray Dog, Puppy, Dog"/>
            <p:cNvPicPr>
              <a:picLocks noChangeAspect="1" noChangeArrowheads="1"/>
            </p:cNvPicPr>
            <p:nvPr/>
          </p:nvPicPr>
          <p:blipFill>
            <a:blip r:embed="rId4"/>
            <a:srcRect l="26078" t="8382" r="31078" b="3162"/>
            <a:stretch>
              <a:fillRect/>
            </a:stretch>
          </p:blipFill>
          <p:spPr bwMode="auto">
            <a:xfrm>
              <a:off x="5643560" y="5329248"/>
              <a:ext cx="1157621" cy="1357320"/>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1000"/>
                                        <p:tgtEl>
                                          <p:spTgt spid="9">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10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1000"/>
                                        <p:tgtEl>
                                          <p:spTgt spid="9">
                                            <p:txEl>
                                              <p:pRg st="4" end="4"/>
                                            </p:txEl>
                                          </p:spTgt>
                                        </p:tgtEl>
                                      </p:cBhvr>
                                    </p:animEffect>
                                  </p:childTnLst>
                                </p:cTn>
                              </p:par>
                            </p:childTnLst>
                          </p:cTn>
                        </p:par>
                        <p:par>
                          <p:cTn id="31" fill="hold">
                            <p:stCondLst>
                              <p:cond delay="1000"/>
                            </p:stCondLst>
                            <p:childTnLst>
                              <p:par>
                                <p:cTn id="32" presetID="22" presetClass="entr" presetSubtype="8" fill="hold" nodeType="afterEffect">
                                  <p:stCondLst>
                                    <p:cond delay="50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left)">
                                      <p:cBhvr>
                                        <p:cTn id="34" dur="1000"/>
                                        <p:tgtEl>
                                          <p:spTgt spid="9">
                                            <p:txEl>
                                              <p:pRg st="5" end="5"/>
                                            </p:txEl>
                                          </p:spTgt>
                                        </p:tgtEl>
                                      </p:cBhvr>
                                    </p:animEffect>
                                  </p:childTnLst>
                                </p:cTn>
                              </p:par>
                            </p:childTnLst>
                          </p:cTn>
                        </p:par>
                        <p:par>
                          <p:cTn id="35" fill="hold">
                            <p:stCondLst>
                              <p:cond delay="2500"/>
                            </p:stCondLst>
                            <p:childTnLst>
                              <p:par>
                                <p:cTn id="36" presetID="5"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a:sp3d>
        </p:spPr>
        <p:txBody>
          <a:bodyPr/>
          <a:lstStyle/>
          <a:p>
            <a:r>
              <a:rPr lang="en-IN" dirty="0" smtClean="0"/>
              <a:t>Fill in the Blanks with ‘a’, ‘an’, or ‘the’</a:t>
            </a:r>
            <a:endParaRPr lang="en-IN" dirty="0"/>
          </a:p>
        </p:txBody>
      </p:sp>
      <p:grpSp>
        <p:nvGrpSpPr>
          <p:cNvPr id="9" name="Group 8"/>
          <p:cNvGrpSpPr/>
          <p:nvPr/>
        </p:nvGrpSpPr>
        <p:grpSpPr>
          <a:xfrm>
            <a:off x="233744" y="918704"/>
            <a:ext cx="180000" cy="972000"/>
            <a:chOff x="1481112" y="985824"/>
            <a:chExt cx="324000" cy="1990736"/>
          </a:xfrm>
        </p:grpSpPr>
        <p:sp>
          <p:nvSpPr>
            <p:cNvPr id="7" name="Up Arrow 6"/>
            <p:cNvSpPr/>
            <p:nvPr/>
          </p:nvSpPr>
          <p:spPr>
            <a:xfrm>
              <a:off x="1481112" y="985824"/>
              <a:ext cx="324000" cy="9360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Up Arrow 7"/>
            <p:cNvSpPr/>
            <p:nvPr/>
          </p:nvSpPr>
          <p:spPr>
            <a:xfrm flipV="1">
              <a:off x="1481112" y="2040560"/>
              <a:ext cx="324000" cy="936000"/>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p:cNvSpPr/>
          <p:nvPr/>
        </p:nvSpPr>
        <p:spPr>
          <a:xfrm>
            <a:off x="123304" y="1213968"/>
            <a:ext cx="360000" cy="36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1</a:t>
            </a:r>
            <a:endParaRPr lang="en-US" dirty="0"/>
          </a:p>
        </p:txBody>
      </p:sp>
      <p:grpSp>
        <p:nvGrpSpPr>
          <p:cNvPr id="57" name="Group 56"/>
          <p:cNvGrpSpPr/>
          <p:nvPr/>
        </p:nvGrpSpPr>
        <p:grpSpPr>
          <a:xfrm>
            <a:off x="233744" y="1714120"/>
            <a:ext cx="180000" cy="972000"/>
            <a:chOff x="1481112" y="985824"/>
            <a:chExt cx="324000" cy="1990736"/>
          </a:xfrm>
          <a:solidFill>
            <a:schemeClr val="accent5">
              <a:lumMod val="75000"/>
            </a:schemeClr>
          </a:solidFill>
        </p:grpSpPr>
        <p:sp>
          <p:nvSpPr>
            <p:cNvPr id="58" name="Up Arrow 57"/>
            <p:cNvSpPr/>
            <p:nvPr/>
          </p:nvSpPr>
          <p:spPr>
            <a:xfrm>
              <a:off x="1481112" y="985824"/>
              <a:ext cx="324000" cy="9360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9" name="Up Arrow 58"/>
            <p:cNvSpPr/>
            <p:nvPr/>
          </p:nvSpPr>
          <p:spPr>
            <a:xfrm flipV="1">
              <a:off x="1481112" y="2040560"/>
              <a:ext cx="324000" cy="936000"/>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p:nvPr/>
        </p:nvSpPr>
        <p:spPr>
          <a:xfrm>
            <a:off x="123304" y="2009384"/>
            <a:ext cx="360000" cy="3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smtClean="0"/>
              <a:t>2</a:t>
            </a:r>
            <a:endParaRPr lang="en-US" dirty="0"/>
          </a:p>
        </p:txBody>
      </p:sp>
      <p:grpSp>
        <p:nvGrpSpPr>
          <p:cNvPr id="61" name="Group 60"/>
          <p:cNvGrpSpPr/>
          <p:nvPr/>
        </p:nvGrpSpPr>
        <p:grpSpPr>
          <a:xfrm>
            <a:off x="214280" y="2524120"/>
            <a:ext cx="180000" cy="972000"/>
            <a:chOff x="1481112" y="985824"/>
            <a:chExt cx="324000" cy="1990736"/>
          </a:xfrm>
        </p:grpSpPr>
        <p:sp>
          <p:nvSpPr>
            <p:cNvPr id="62" name="Up Arrow 61"/>
            <p:cNvSpPr/>
            <p:nvPr/>
          </p:nvSpPr>
          <p:spPr>
            <a:xfrm>
              <a:off x="1481112" y="985824"/>
              <a:ext cx="324000" cy="936000"/>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3" name="Up Arrow 62"/>
            <p:cNvSpPr/>
            <p:nvPr/>
          </p:nvSpPr>
          <p:spPr>
            <a:xfrm flipV="1">
              <a:off x="1481112" y="2040560"/>
              <a:ext cx="324000" cy="936000"/>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Oval 63"/>
          <p:cNvSpPr/>
          <p:nvPr/>
        </p:nvSpPr>
        <p:spPr>
          <a:xfrm>
            <a:off x="123304" y="2804800"/>
            <a:ext cx="36000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t>3</a:t>
            </a:r>
            <a:endParaRPr lang="en-US" dirty="0"/>
          </a:p>
        </p:txBody>
      </p:sp>
      <p:grpSp>
        <p:nvGrpSpPr>
          <p:cNvPr id="85" name="Group 84"/>
          <p:cNvGrpSpPr/>
          <p:nvPr/>
        </p:nvGrpSpPr>
        <p:grpSpPr>
          <a:xfrm>
            <a:off x="214280" y="3304952"/>
            <a:ext cx="180000" cy="972000"/>
            <a:chOff x="1481112" y="985824"/>
            <a:chExt cx="324000" cy="1990736"/>
          </a:xfrm>
        </p:grpSpPr>
        <p:sp>
          <p:nvSpPr>
            <p:cNvPr id="87" name="Up Arrow 86"/>
            <p:cNvSpPr/>
            <p:nvPr/>
          </p:nvSpPr>
          <p:spPr>
            <a:xfrm>
              <a:off x="1481112" y="985824"/>
              <a:ext cx="324000" cy="9360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8" name="Up Arrow 87"/>
            <p:cNvSpPr/>
            <p:nvPr/>
          </p:nvSpPr>
          <p:spPr>
            <a:xfrm flipV="1">
              <a:off x="1481112" y="2040560"/>
              <a:ext cx="324000" cy="936000"/>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Oval 85"/>
          <p:cNvSpPr/>
          <p:nvPr/>
        </p:nvSpPr>
        <p:spPr>
          <a:xfrm>
            <a:off x="123304" y="3600216"/>
            <a:ext cx="360000" cy="36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dirty="0" smtClean="0"/>
              <a:t>4</a:t>
            </a:r>
            <a:endParaRPr lang="en-US" dirty="0"/>
          </a:p>
        </p:txBody>
      </p:sp>
      <p:grpSp>
        <p:nvGrpSpPr>
          <p:cNvPr id="90" name="Group 89"/>
          <p:cNvGrpSpPr/>
          <p:nvPr/>
        </p:nvGrpSpPr>
        <p:grpSpPr>
          <a:xfrm>
            <a:off x="214768" y="5691200"/>
            <a:ext cx="180000" cy="972000"/>
            <a:chOff x="1481112" y="985824"/>
            <a:chExt cx="324000" cy="1990736"/>
          </a:xfrm>
        </p:grpSpPr>
        <p:sp>
          <p:nvSpPr>
            <p:cNvPr id="92" name="Up Arrow 91"/>
            <p:cNvSpPr/>
            <p:nvPr/>
          </p:nvSpPr>
          <p:spPr>
            <a:xfrm>
              <a:off x="1481112" y="985824"/>
              <a:ext cx="324000" cy="93600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3" name="Up Arrow 92"/>
            <p:cNvSpPr/>
            <p:nvPr/>
          </p:nvSpPr>
          <p:spPr>
            <a:xfrm flipV="1">
              <a:off x="1481112" y="2040560"/>
              <a:ext cx="324000" cy="936000"/>
            </a:xfrm>
            <a:prstGeom prst="upArrow">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grpSp>
      <p:sp>
        <p:nvSpPr>
          <p:cNvPr id="91" name="Oval 90"/>
          <p:cNvSpPr/>
          <p:nvPr/>
        </p:nvSpPr>
        <p:spPr>
          <a:xfrm>
            <a:off x="123792" y="5986464"/>
            <a:ext cx="360000" cy="36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dirty="0" smtClean="0"/>
              <a:t>7</a:t>
            </a:r>
            <a:endParaRPr lang="en-US" dirty="0"/>
          </a:p>
        </p:txBody>
      </p:sp>
      <p:grpSp>
        <p:nvGrpSpPr>
          <p:cNvPr id="95" name="Group 94"/>
          <p:cNvGrpSpPr/>
          <p:nvPr/>
        </p:nvGrpSpPr>
        <p:grpSpPr>
          <a:xfrm>
            <a:off x="214280" y="4100368"/>
            <a:ext cx="180000" cy="972000"/>
            <a:chOff x="1481112" y="985824"/>
            <a:chExt cx="324000" cy="1990736"/>
          </a:xfrm>
        </p:grpSpPr>
        <p:sp>
          <p:nvSpPr>
            <p:cNvPr id="97" name="Up Arrow 96"/>
            <p:cNvSpPr/>
            <p:nvPr/>
          </p:nvSpPr>
          <p:spPr>
            <a:xfrm>
              <a:off x="1481112" y="985824"/>
              <a:ext cx="324000" cy="93600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8" name="Up Arrow 97"/>
            <p:cNvSpPr/>
            <p:nvPr/>
          </p:nvSpPr>
          <p:spPr>
            <a:xfrm flipV="1">
              <a:off x="1481112" y="2040560"/>
              <a:ext cx="324000" cy="936000"/>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Oval 95"/>
          <p:cNvSpPr/>
          <p:nvPr/>
        </p:nvSpPr>
        <p:spPr>
          <a:xfrm>
            <a:off x="123304" y="4395632"/>
            <a:ext cx="360000" cy="36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smtClean="0"/>
              <a:t>5</a:t>
            </a:r>
            <a:endParaRPr lang="en-US" dirty="0"/>
          </a:p>
        </p:txBody>
      </p:sp>
      <p:grpSp>
        <p:nvGrpSpPr>
          <p:cNvPr id="100" name="Group 99"/>
          <p:cNvGrpSpPr/>
          <p:nvPr/>
        </p:nvGrpSpPr>
        <p:grpSpPr>
          <a:xfrm>
            <a:off x="215256" y="4876808"/>
            <a:ext cx="180000" cy="972000"/>
            <a:chOff x="1481112" y="985824"/>
            <a:chExt cx="324000" cy="1990736"/>
          </a:xfrm>
        </p:grpSpPr>
        <p:sp>
          <p:nvSpPr>
            <p:cNvPr id="102" name="Up Arrow 101"/>
            <p:cNvSpPr/>
            <p:nvPr/>
          </p:nvSpPr>
          <p:spPr>
            <a:xfrm>
              <a:off x="1481112" y="985824"/>
              <a:ext cx="324000" cy="936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3" name="Up Arrow 102"/>
            <p:cNvSpPr/>
            <p:nvPr/>
          </p:nvSpPr>
          <p:spPr>
            <a:xfrm flipV="1">
              <a:off x="1481112" y="2040560"/>
              <a:ext cx="324000" cy="936000"/>
            </a:xfrm>
            <a:prstGeom prst="upArrow">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grpSp>
      <p:sp>
        <p:nvSpPr>
          <p:cNvPr id="101" name="Oval 100"/>
          <p:cNvSpPr/>
          <p:nvPr/>
        </p:nvSpPr>
        <p:spPr>
          <a:xfrm>
            <a:off x="123304" y="5191048"/>
            <a:ext cx="360000" cy="360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dirty="0" smtClean="0"/>
              <a:t>6</a:t>
            </a:r>
            <a:endParaRPr lang="en-US" dirty="0"/>
          </a:p>
        </p:txBody>
      </p:sp>
      <p:sp>
        <p:nvSpPr>
          <p:cNvPr id="105" name="TextBox 104"/>
          <p:cNvSpPr txBox="1"/>
          <p:nvPr/>
        </p:nvSpPr>
        <p:spPr>
          <a:xfrm>
            <a:off x="1054858" y="1067087"/>
            <a:ext cx="5843266" cy="461665"/>
          </a:xfrm>
          <a:prstGeom prst="rect">
            <a:avLst/>
          </a:prstGeom>
          <a:noFill/>
        </p:spPr>
        <p:txBody>
          <a:bodyPr wrap="none" rtlCol="0">
            <a:spAutoFit/>
          </a:bodyPr>
          <a:lstStyle/>
          <a:p>
            <a:r>
              <a:rPr lang="en-IN" sz="2400" dirty="0" smtClean="0"/>
              <a:t>I saw </a:t>
            </a:r>
            <a:r>
              <a:rPr lang="en-IN" sz="2400" dirty="0" smtClean="0"/>
              <a:t>__ giraffe </a:t>
            </a:r>
            <a:r>
              <a:rPr lang="en-IN" sz="2400" dirty="0" smtClean="0"/>
              <a:t>and </a:t>
            </a:r>
            <a:r>
              <a:rPr lang="en-IN" sz="2400" dirty="0" smtClean="0"/>
              <a:t>____ alligator </a:t>
            </a:r>
            <a:r>
              <a:rPr lang="en-IN" sz="2400" dirty="0" smtClean="0"/>
              <a:t>in the Zoo.</a:t>
            </a:r>
            <a:endParaRPr lang="en-US" sz="2400" dirty="0"/>
          </a:p>
        </p:txBody>
      </p:sp>
      <p:sp>
        <p:nvSpPr>
          <p:cNvPr id="106" name="TextBox 105"/>
          <p:cNvSpPr txBox="1"/>
          <p:nvPr/>
        </p:nvSpPr>
        <p:spPr>
          <a:xfrm>
            <a:off x="1054858" y="1867935"/>
            <a:ext cx="5515421" cy="461665"/>
          </a:xfrm>
          <a:prstGeom prst="rect">
            <a:avLst/>
          </a:prstGeom>
          <a:noFill/>
        </p:spPr>
        <p:txBody>
          <a:bodyPr wrap="none" rtlCol="0">
            <a:spAutoFit/>
          </a:bodyPr>
          <a:lstStyle/>
          <a:p>
            <a:r>
              <a:rPr lang="en-IN" sz="2400" dirty="0" smtClean="0"/>
              <a:t>Ram has ___ orange pen and </a:t>
            </a:r>
            <a:r>
              <a:rPr lang="en-IN" sz="2400" dirty="0" smtClean="0"/>
              <a:t>__ </a:t>
            </a:r>
            <a:r>
              <a:rPr lang="en-IN" sz="2400" dirty="0" smtClean="0"/>
              <a:t>black pen.</a:t>
            </a:r>
            <a:endParaRPr lang="en-US" sz="2400" dirty="0"/>
          </a:p>
        </p:txBody>
      </p:sp>
      <p:sp>
        <p:nvSpPr>
          <p:cNvPr id="107" name="TextBox 106"/>
          <p:cNvSpPr txBox="1"/>
          <p:nvPr/>
        </p:nvSpPr>
        <p:spPr>
          <a:xfrm>
            <a:off x="1054858" y="2668783"/>
            <a:ext cx="7272000" cy="461665"/>
          </a:xfrm>
          <a:prstGeom prst="rect">
            <a:avLst/>
          </a:prstGeom>
          <a:noFill/>
        </p:spPr>
        <p:txBody>
          <a:bodyPr wrap="none" rtlCol="0">
            <a:spAutoFit/>
          </a:bodyPr>
          <a:lstStyle/>
          <a:p>
            <a:r>
              <a:rPr lang="en-IN" sz="2400" dirty="0" smtClean="0"/>
              <a:t>I saw  </a:t>
            </a:r>
            <a:r>
              <a:rPr lang="en-IN" sz="2400" dirty="0" smtClean="0"/>
              <a:t>___ </a:t>
            </a:r>
            <a:r>
              <a:rPr lang="en-IN" sz="2400" dirty="0" smtClean="0"/>
              <a:t>tree. ____ tree had orange and yellow leaves.</a:t>
            </a:r>
            <a:endParaRPr lang="en-US" sz="2400" dirty="0"/>
          </a:p>
        </p:txBody>
      </p:sp>
      <p:sp>
        <p:nvSpPr>
          <p:cNvPr id="108" name="TextBox 107"/>
          <p:cNvSpPr txBox="1"/>
          <p:nvPr/>
        </p:nvSpPr>
        <p:spPr>
          <a:xfrm>
            <a:off x="1054858" y="3469631"/>
            <a:ext cx="7152151" cy="461665"/>
          </a:xfrm>
          <a:prstGeom prst="rect">
            <a:avLst/>
          </a:prstGeom>
          <a:noFill/>
        </p:spPr>
        <p:txBody>
          <a:bodyPr wrap="none" rtlCol="0">
            <a:spAutoFit/>
          </a:bodyPr>
          <a:lstStyle/>
          <a:p>
            <a:r>
              <a:rPr lang="en-IN" sz="2400" dirty="0" err="1" smtClean="0"/>
              <a:t>Aditya</a:t>
            </a:r>
            <a:r>
              <a:rPr lang="en-IN" sz="2400" dirty="0" smtClean="0"/>
              <a:t> went to buy ___ umbrella because it was raining.</a:t>
            </a:r>
            <a:endParaRPr lang="en-US" sz="2400" dirty="0"/>
          </a:p>
        </p:txBody>
      </p:sp>
      <p:sp>
        <p:nvSpPr>
          <p:cNvPr id="109" name="TextBox 108"/>
          <p:cNvSpPr txBox="1"/>
          <p:nvPr/>
        </p:nvSpPr>
        <p:spPr>
          <a:xfrm>
            <a:off x="1054858" y="4270479"/>
            <a:ext cx="3431324" cy="461665"/>
          </a:xfrm>
          <a:prstGeom prst="rect">
            <a:avLst/>
          </a:prstGeom>
          <a:noFill/>
        </p:spPr>
        <p:txBody>
          <a:bodyPr wrap="none" rtlCol="0">
            <a:spAutoFit/>
          </a:bodyPr>
          <a:lstStyle/>
          <a:p>
            <a:r>
              <a:rPr lang="en-IN" sz="2400" dirty="0" err="1" smtClean="0"/>
              <a:t>Ramya</a:t>
            </a:r>
            <a:r>
              <a:rPr lang="en-IN" sz="2400" dirty="0" smtClean="0"/>
              <a:t> is ____ honest girl.</a:t>
            </a:r>
            <a:endParaRPr lang="en-US" sz="2400" dirty="0"/>
          </a:p>
        </p:txBody>
      </p:sp>
      <p:sp>
        <p:nvSpPr>
          <p:cNvPr id="110" name="TextBox 109"/>
          <p:cNvSpPr txBox="1"/>
          <p:nvPr/>
        </p:nvSpPr>
        <p:spPr>
          <a:xfrm>
            <a:off x="1054858" y="5071327"/>
            <a:ext cx="3785011" cy="461665"/>
          </a:xfrm>
          <a:prstGeom prst="rect">
            <a:avLst/>
          </a:prstGeom>
          <a:noFill/>
        </p:spPr>
        <p:txBody>
          <a:bodyPr wrap="none" rtlCol="0">
            <a:spAutoFit/>
          </a:bodyPr>
          <a:lstStyle/>
          <a:p>
            <a:r>
              <a:rPr lang="en-IN" sz="2400" dirty="0" smtClean="0"/>
              <a:t>Aladdin had </a:t>
            </a:r>
            <a:r>
              <a:rPr lang="en-IN" sz="2400" dirty="0" smtClean="0"/>
              <a:t>___ </a:t>
            </a:r>
            <a:r>
              <a:rPr lang="en-IN" sz="2400" dirty="0" smtClean="0"/>
              <a:t>magic lamp.</a:t>
            </a:r>
            <a:endParaRPr lang="en-US" sz="2400" dirty="0"/>
          </a:p>
        </p:txBody>
      </p:sp>
      <p:sp>
        <p:nvSpPr>
          <p:cNvPr id="111" name="TextBox 110"/>
          <p:cNvSpPr txBox="1"/>
          <p:nvPr/>
        </p:nvSpPr>
        <p:spPr>
          <a:xfrm>
            <a:off x="1054858" y="5872176"/>
            <a:ext cx="9317422" cy="461665"/>
          </a:xfrm>
          <a:prstGeom prst="rect">
            <a:avLst/>
          </a:prstGeom>
          <a:noFill/>
        </p:spPr>
        <p:txBody>
          <a:bodyPr wrap="none" rtlCol="0">
            <a:spAutoFit/>
          </a:bodyPr>
          <a:lstStyle/>
          <a:p>
            <a:r>
              <a:rPr lang="en-IN" sz="2400" dirty="0" err="1" smtClean="0"/>
              <a:t>Muna</a:t>
            </a:r>
            <a:r>
              <a:rPr lang="en-IN" sz="2400" dirty="0" smtClean="0"/>
              <a:t> and Mina have </a:t>
            </a:r>
            <a:r>
              <a:rPr lang="en-IN" sz="2400" dirty="0" smtClean="0"/>
              <a:t>__ </a:t>
            </a:r>
            <a:r>
              <a:rPr lang="en-IN" sz="2400" dirty="0" smtClean="0"/>
              <a:t>pink dress</a:t>
            </a:r>
            <a:r>
              <a:rPr lang="en-IN" sz="2400" dirty="0" smtClean="0"/>
              <a:t>. ____ dress </a:t>
            </a:r>
            <a:r>
              <a:rPr lang="en-IN" sz="2400" dirty="0" smtClean="0"/>
              <a:t>has flowers printed on it. </a:t>
            </a:r>
            <a:endParaRPr lang="en-US" sz="2400" dirty="0"/>
          </a:p>
        </p:txBody>
      </p:sp>
      <p:sp>
        <p:nvSpPr>
          <p:cNvPr id="114" name="TextBox 113"/>
          <p:cNvSpPr txBox="1"/>
          <p:nvPr/>
        </p:nvSpPr>
        <p:spPr>
          <a:xfrm>
            <a:off x="1752576" y="1076312"/>
            <a:ext cx="405880" cy="461665"/>
          </a:xfrm>
          <a:prstGeom prst="rect">
            <a:avLst/>
          </a:prstGeom>
          <a:noFill/>
        </p:spPr>
        <p:txBody>
          <a:bodyPr wrap="none" rtlCol="0">
            <a:spAutoFit/>
          </a:bodyPr>
          <a:lstStyle/>
          <a:p>
            <a:r>
              <a:rPr lang="en-IN" sz="2400" b="1" dirty="0" smtClean="0">
                <a:solidFill>
                  <a:srgbClr val="FF0000"/>
                </a:solidFill>
              </a:rPr>
              <a:t> a</a:t>
            </a:r>
            <a:endParaRPr lang="en-US" sz="2400" b="1" dirty="0">
              <a:solidFill>
                <a:srgbClr val="FF0000"/>
              </a:solidFill>
            </a:endParaRPr>
          </a:p>
        </p:txBody>
      </p:sp>
      <p:sp>
        <p:nvSpPr>
          <p:cNvPr id="115" name="TextBox 114"/>
          <p:cNvSpPr txBox="1"/>
          <p:nvPr/>
        </p:nvSpPr>
        <p:spPr>
          <a:xfrm>
            <a:off x="3652824" y="1067087"/>
            <a:ext cx="504000" cy="461665"/>
          </a:xfrm>
          <a:prstGeom prst="rect">
            <a:avLst/>
          </a:prstGeom>
          <a:noFill/>
        </p:spPr>
        <p:txBody>
          <a:bodyPr wrap="square" rtlCol="0">
            <a:spAutoFit/>
          </a:bodyPr>
          <a:lstStyle/>
          <a:p>
            <a:r>
              <a:rPr lang="en-IN" sz="2400" b="1" dirty="0" smtClean="0">
                <a:solidFill>
                  <a:srgbClr val="FF0000"/>
                </a:solidFill>
              </a:rPr>
              <a:t>an</a:t>
            </a:r>
            <a:endParaRPr lang="en-US" sz="2400" b="1" dirty="0">
              <a:solidFill>
                <a:srgbClr val="FF0000"/>
              </a:solidFill>
            </a:endParaRPr>
          </a:p>
        </p:txBody>
      </p:sp>
      <p:sp>
        <p:nvSpPr>
          <p:cNvPr id="117" name="TextBox 116"/>
          <p:cNvSpPr txBox="1"/>
          <p:nvPr/>
        </p:nvSpPr>
        <p:spPr>
          <a:xfrm>
            <a:off x="2205016" y="1856656"/>
            <a:ext cx="504000" cy="461665"/>
          </a:xfrm>
          <a:prstGeom prst="rect">
            <a:avLst/>
          </a:prstGeom>
          <a:noFill/>
        </p:spPr>
        <p:txBody>
          <a:bodyPr wrap="square" rtlCol="0">
            <a:spAutoFit/>
          </a:bodyPr>
          <a:lstStyle/>
          <a:p>
            <a:r>
              <a:rPr lang="en-IN" sz="2400" b="1" dirty="0" smtClean="0">
                <a:solidFill>
                  <a:srgbClr val="FF0000"/>
                </a:solidFill>
              </a:rPr>
              <a:t>an </a:t>
            </a:r>
            <a:endParaRPr lang="en-US" sz="2400" b="1" dirty="0">
              <a:solidFill>
                <a:srgbClr val="FF0000"/>
              </a:solidFill>
            </a:endParaRPr>
          </a:p>
        </p:txBody>
      </p:sp>
      <p:sp>
        <p:nvSpPr>
          <p:cNvPr id="118" name="TextBox 117"/>
          <p:cNvSpPr txBox="1"/>
          <p:nvPr/>
        </p:nvSpPr>
        <p:spPr>
          <a:xfrm>
            <a:off x="4738680" y="1856656"/>
            <a:ext cx="336952" cy="396000"/>
          </a:xfrm>
          <a:prstGeom prst="rect">
            <a:avLst/>
          </a:prstGeom>
          <a:noFill/>
        </p:spPr>
        <p:txBody>
          <a:bodyPr wrap="none" rtlCol="0">
            <a:spAutoFit/>
          </a:bodyPr>
          <a:lstStyle/>
          <a:p>
            <a:r>
              <a:rPr lang="en-IN" sz="2400" b="1" dirty="0" smtClean="0">
                <a:solidFill>
                  <a:srgbClr val="FF0000"/>
                </a:solidFill>
              </a:rPr>
              <a:t>a</a:t>
            </a:r>
            <a:endParaRPr lang="en-US" sz="2400" b="1" dirty="0">
              <a:solidFill>
                <a:srgbClr val="FF0000"/>
              </a:solidFill>
            </a:endParaRPr>
          </a:p>
        </p:txBody>
      </p:sp>
      <p:sp>
        <p:nvSpPr>
          <p:cNvPr id="119" name="TextBox 118"/>
          <p:cNvSpPr txBox="1"/>
          <p:nvPr/>
        </p:nvSpPr>
        <p:spPr>
          <a:xfrm>
            <a:off x="3510776" y="3485440"/>
            <a:ext cx="504000" cy="396000"/>
          </a:xfrm>
          <a:prstGeom prst="rect">
            <a:avLst/>
          </a:prstGeom>
          <a:noFill/>
        </p:spPr>
        <p:txBody>
          <a:bodyPr wrap="square" rtlCol="0">
            <a:spAutoFit/>
          </a:bodyPr>
          <a:lstStyle/>
          <a:p>
            <a:r>
              <a:rPr lang="en-IN" sz="2400" b="1" dirty="0" smtClean="0">
                <a:solidFill>
                  <a:srgbClr val="FF0000"/>
                </a:solidFill>
              </a:rPr>
              <a:t>an</a:t>
            </a:r>
            <a:endParaRPr lang="en-US" sz="2400" b="1" dirty="0">
              <a:solidFill>
                <a:srgbClr val="FF0000"/>
              </a:solidFill>
            </a:endParaRPr>
          </a:p>
        </p:txBody>
      </p:sp>
      <p:sp>
        <p:nvSpPr>
          <p:cNvPr id="121" name="TextBox 120"/>
          <p:cNvSpPr txBox="1"/>
          <p:nvPr/>
        </p:nvSpPr>
        <p:spPr>
          <a:xfrm>
            <a:off x="2334432" y="4243392"/>
            <a:ext cx="504000" cy="396000"/>
          </a:xfrm>
          <a:prstGeom prst="rect">
            <a:avLst/>
          </a:prstGeom>
          <a:noFill/>
        </p:spPr>
        <p:txBody>
          <a:bodyPr wrap="square" rtlCol="0">
            <a:spAutoFit/>
          </a:bodyPr>
          <a:lstStyle/>
          <a:p>
            <a:r>
              <a:rPr lang="en-IN" sz="2400" b="1" dirty="0" smtClean="0">
                <a:solidFill>
                  <a:srgbClr val="FF0000"/>
                </a:solidFill>
              </a:rPr>
              <a:t>an</a:t>
            </a:r>
            <a:endParaRPr lang="en-US" sz="2400" b="1" dirty="0">
              <a:solidFill>
                <a:srgbClr val="FF0000"/>
              </a:solidFill>
            </a:endParaRPr>
          </a:p>
        </p:txBody>
      </p:sp>
      <p:sp>
        <p:nvSpPr>
          <p:cNvPr id="122" name="TextBox 121"/>
          <p:cNvSpPr txBox="1"/>
          <p:nvPr/>
        </p:nvSpPr>
        <p:spPr>
          <a:xfrm>
            <a:off x="1933552" y="2671048"/>
            <a:ext cx="336952" cy="396000"/>
          </a:xfrm>
          <a:prstGeom prst="rect">
            <a:avLst/>
          </a:prstGeom>
          <a:noFill/>
        </p:spPr>
        <p:txBody>
          <a:bodyPr wrap="none" rtlCol="0">
            <a:spAutoFit/>
          </a:bodyPr>
          <a:lstStyle/>
          <a:p>
            <a:r>
              <a:rPr lang="en-IN" sz="2400" b="1" dirty="0" smtClean="0">
                <a:solidFill>
                  <a:srgbClr val="FF0000"/>
                </a:solidFill>
              </a:rPr>
              <a:t>a</a:t>
            </a:r>
            <a:endParaRPr lang="en-US" sz="2400" b="1" dirty="0">
              <a:solidFill>
                <a:srgbClr val="FF0000"/>
              </a:solidFill>
            </a:endParaRPr>
          </a:p>
        </p:txBody>
      </p:sp>
      <p:sp>
        <p:nvSpPr>
          <p:cNvPr id="124" name="TextBox 123"/>
          <p:cNvSpPr txBox="1"/>
          <p:nvPr/>
        </p:nvSpPr>
        <p:spPr>
          <a:xfrm>
            <a:off x="2747944" y="5057784"/>
            <a:ext cx="336952" cy="461665"/>
          </a:xfrm>
          <a:prstGeom prst="rect">
            <a:avLst/>
          </a:prstGeom>
          <a:noFill/>
        </p:spPr>
        <p:txBody>
          <a:bodyPr wrap="none" rtlCol="0">
            <a:spAutoFit/>
          </a:bodyPr>
          <a:lstStyle/>
          <a:p>
            <a:r>
              <a:rPr lang="en-IN" sz="2400" b="1" dirty="0" smtClean="0">
                <a:solidFill>
                  <a:srgbClr val="FF0000"/>
                </a:solidFill>
              </a:rPr>
              <a:t>a</a:t>
            </a:r>
            <a:endParaRPr lang="en-US" sz="2400" b="1" dirty="0">
              <a:solidFill>
                <a:srgbClr val="FF0000"/>
              </a:solidFill>
            </a:endParaRPr>
          </a:p>
        </p:txBody>
      </p:sp>
      <p:sp>
        <p:nvSpPr>
          <p:cNvPr id="126" name="TextBox 125"/>
          <p:cNvSpPr txBox="1"/>
          <p:nvPr/>
        </p:nvSpPr>
        <p:spPr>
          <a:xfrm>
            <a:off x="5553072" y="5862951"/>
            <a:ext cx="726481" cy="461665"/>
          </a:xfrm>
          <a:prstGeom prst="rect">
            <a:avLst/>
          </a:prstGeom>
          <a:noFill/>
        </p:spPr>
        <p:txBody>
          <a:bodyPr wrap="none" rtlCol="0">
            <a:spAutoFit/>
          </a:bodyPr>
          <a:lstStyle/>
          <a:p>
            <a:r>
              <a:rPr lang="en-IN" sz="2400" b="1" dirty="0" smtClean="0">
                <a:solidFill>
                  <a:srgbClr val="FF0000"/>
                </a:solidFill>
              </a:rPr>
              <a:t> </a:t>
            </a:r>
            <a:r>
              <a:rPr lang="en-IN" sz="2400" b="1" dirty="0" smtClean="0">
                <a:solidFill>
                  <a:srgbClr val="FF0000"/>
                </a:solidFill>
              </a:rPr>
              <a:t>The</a:t>
            </a:r>
            <a:endParaRPr lang="en-US" sz="2400" b="1" dirty="0"/>
          </a:p>
        </p:txBody>
      </p:sp>
      <p:sp>
        <p:nvSpPr>
          <p:cNvPr id="127" name="TextBox 126"/>
          <p:cNvSpPr txBox="1"/>
          <p:nvPr/>
        </p:nvSpPr>
        <p:spPr>
          <a:xfrm>
            <a:off x="3019408" y="2671048"/>
            <a:ext cx="657552" cy="396000"/>
          </a:xfrm>
          <a:prstGeom prst="rect">
            <a:avLst/>
          </a:prstGeom>
          <a:noFill/>
        </p:spPr>
        <p:txBody>
          <a:bodyPr wrap="none" rtlCol="0">
            <a:spAutoFit/>
          </a:bodyPr>
          <a:lstStyle/>
          <a:p>
            <a:r>
              <a:rPr lang="en-IN" sz="2400" b="1" dirty="0" smtClean="0">
                <a:solidFill>
                  <a:srgbClr val="FF0000"/>
                </a:solidFill>
              </a:rPr>
              <a:t>The</a:t>
            </a:r>
            <a:endParaRPr lang="en-US" sz="2400" b="1" dirty="0">
              <a:solidFill>
                <a:srgbClr val="FF0000"/>
              </a:solidFill>
            </a:endParaRPr>
          </a:p>
        </p:txBody>
      </p:sp>
      <p:sp>
        <p:nvSpPr>
          <p:cNvPr id="128" name="TextBox 127"/>
          <p:cNvSpPr txBox="1"/>
          <p:nvPr/>
        </p:nvSpPr>
        <p:spPr>
          <a:xfrm>
            <a:off x="3833800" y="5862951"/>
            <a:ext cx="336952" cy="461665"/>
          </a:xfrm>
          <a:prstGeom prst="rect">
            <a:avLst/>
          </a:prstGeom>
          <a:noFill/>
        </p:spPr>
        <p:txBody>
          <a:bodyPr wrap="none" rtlCol="0">
            <a:spAutoFit/>
          </a:bodyPr>
          <a:lstStyle/>
          <a:p>
            <a:r>
              <a:rPr lang="en-IN" sz="2400" b="1" dirty="0" smtClean="0">
                <a:solidFill>
                  <a:srgbClr val="FF0000"/>
                </a:solidFill>
              </a:rPr>
              <a:t>a</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9"/>
                                        </p:tgtEl>
                                        <p:attrNameLst>
                                          <p:attrName>r</p:attrName>
                                        </p:attrNameLst>
                                      </p:cBhvr>
                                    </p:animRot>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1000"/>
                                        <p:tgtEl>
                                          <p:spTgt spid="10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strips(downRight)">
                                      <p:cBhvr>
                                        <p:cTn id="15" dur="1000"/>
                                        <p:tgtEl>
                                          <p:spTgt spid="114"/>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strips(downRight)">
                                      <p:cBhvr>
                                        <p:cTn id="19" dur="1000"/>
                                        <p:tgtEl>
                                          <p:spTgt spid="115"/>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1000" fill="hold"/>
                                        <p:tgtEl>
                                          <p:spTgt spid="57"/>
                                        </p:tgtEl>
                                        <p:attrNameLst>
                                          <p:attrName>r</p:attrName>
                                        </p:attrNameLst>
                                      </p:cBhvr>
                                    </p:animRo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wipe(left)">
                                      <p:cBhvr>
                                        <p:cTn id="31" dur="10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strips(downRight)">
                                      <p:cBhvr>
                                        <p:cTn id="36" dur="1000"/>
                                        <p:tgtEl>
                                          <p:spTgt spid="117"/>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strips(downRight)">
                                      <p:cBhvr>
                                        <p:cTn id="40" dur="1000"/>
                                        <p:tgtEl>
                                          <p:spTgt spid="118"/>
                                        </p:tgtEl>
                                      </p:cBhvr>
                                    </p:animEffec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childTnLst>
                          </p:cTn>
                        </p:par>
                        <p:par>
                          <p:cTn id="46" fill="hold">
                            <p:stCondLst>
                              <p:cond delay="2000"/>
                            </p:stCondLst>
                            <p:childTnLst>
                              <p:par>
                                <p:cTn id="47" presetID="8" presetClass="emph" presetSubtype="0" fill="hold" nodeType="afterEffect">
                                  <p:stCondLst>
                                    <p:cond delay="0"/>
                                  </p:stCondLst>
                                  <p:childTnLst>
                                    <p:animRot by="5400000">
                                      <p:cBhvr>
                                        <p:cTn id="48" dur="1000" fill="hold"/>
                                        <p:tgtEl>
                                          <p:spTgt spid="61"/>
                                        </p:tgtEl>
                                        <p:attrNameLst>
                                          <p:attrName>r</p:attrName>
                                        </p:attrNameLst>
                                      </p:cBhvr>
                                    </p:animRo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left)">
                                      <p:cBhvr>
                                        <p:cTn id="52" dur="1000"/>
                                        <p:tgtEl>
                                          <p:spTgt spid="10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1" nodeType="click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strips(downRight)">
                                      <p:cBhvr>
                                        <p:cTn id="57" dur="1000"/>
                                        <p:tgtEl>
                                          <p:spTgt spid="122"/>
                                        </p:tgtEl>
                                      </p:cBhvr>
                                    </p:animEffect>
                                  </p:childTnLst>
                                </p:cTn>
                              </p:par>
                            </p:childTnLst>
                          </p:cTn>
                        </p:par>
                        <p:par>
                          <p:cTn id="58" fill="hold">
                            <p:stCondLst>
                              <p:cond delay="1000"/>
                            </p:stCondLst>
                            <p:childTnLst>
                              <p:par>
                                <p:cTn id="59" presetID="18" presetClass="entr" presetSubtype="6" fill="hold" grpId="0" nodeType="afterEffect">
                                  <p:stCondLst>
                                    <p:cond delay="0"/>
                                  </p:stCondLst>
                                  <p:childTnLst>
                                    <p:set>
                                      <p:cBhvr>
                                        <p:cTn id="60" dur="1" fill="hold">
                                          <p:stCondLst>
                                            <p:cond delay="0"/>
                                          </p:stCondLst>
                                        </p:cTn>
                                        <p:tgtEl>
                                          <p:spTgt spid="127"/>
                                        </p:tgtEl>
                                        <p:attrNameLst>
                                          <p:attrName>style.visibility</p:attrName>
                                        </p:attrNameLst>
                                      </p:cBhvr>
                                      <p:to>
                                        <p:strVal val="visible"/>
                                      </p:to>
                                    </p:set>
                                    <p:animEffect transition="in" filter="strips(downRight)">
                                      <p:cBhvr>
                                        <p:cTn id="61" dur="1000"/>
                                        <p:tgtEl>
                                          <p:spTgt spid="127"/>
                                        </p:tgtEl>
                                      </p:cBhvr>
                                    </p:animEffect>
                                  </p:childTnLst>
                                </p:cTn>
                              </p:par>
                            </p:childTnLst>
                          </p:cTn>
                        </p:par>
                        <p:par>
                          <p:cTn id="62" fill="hold">
                            <p:stCondLst>
                              <p:cond delay="2000"/>
                            </p:stCondLst>
                            <p:childTnLst>
                              <p:par>
                                <p:cTn id="63" presetID="1" presetClass="entr" presetSubtype="0"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par>
                          <p:cTn id="67" fill="hold">
                            <p:stCondLst>
                              <p:cond delay="2000"/>
                            </p:stCondLst>
                            <p:childTnLst>
                              <p:par>
                                <p:cTn id="68" presetID="8" presetClass="emph" presetSubtype="0" fill="hold" nodeType="afterEffect">
                                  <p:stCondLst>
                                    <p:cond delay="0"/>
                                  </p:stCondLst>
                                  <p:childTnLst>
                                    <p:animRot by="5400000">
                                      <p:cBhvr>
                                        <p:cTn id="69" dur="1000" fill="hold"/>
                                        <p:tgtEl>
                                          <p:spTgt spid="85"/>
                                        </p:tgtEl>
                                        <p:attrNameLst>
                                          <p:attrName>r</p:attrName>
                                        </p:attrNameLst>
                                      </p:cBhvr>
                                    </p:animRo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wipe(left)">
                                      <p:cBhvr>
                                        <p:cTn id="73" dur="1000"/>
                                        <p:tgtEl>
                                          <p:spTgt spid="108"/>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6" fill="hold" grpId="0" nodeType="click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strips(downRight)">
                                      <p:cBhvr>
                                        <p:cTn id="78" dur="1000"/>
                                        <p:tgtEl>
                                          <p:spTgt spid="119"/>
                                        </p:tgtEl>
                                      </p:cBhvr>
                                    </p:animEffect>
                                  </p:childTnLst>
                                </p:cTn>
                              </p:par>
                            </p:childTnLst>
                          </p:cTn>
                        </p:par>
                        <p:par>
                          <p:cTn id="79" fill="hold">
                            <p:stCondLst>
                              <p:cond delay="1000"/>
                            </p:stCondLst>
                            <p:childTnLst>
                              <p:par>
                                <p:cTn id="80" presetID="1" presetClass="entr" presetSubtype="0" fill="hold" nodeType="afterEffect">
                                  <p:stCondLst>
                                    <p:cond delay="0"/>
                                  </p:stCondLst>
                                  <p:childTnLst>
                                    <p:set>
                                      <p:cBhvr>
                                        <p:cTn id="81" dur="1" fill="hold">
                                          <p:stCondLst>
                                            <p:cond delay="0"/>
                                          </p:stCondLst>
                                        </p:cTn>
                                        <p:tgtEl>
                                          <p:spTgt spid="95"/>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96"/>
                                        </p:tgtEl>
                                        <p:attrNameLst>
                                          <p:attrName>style.visibility</p:attrName>
                                        </p:attrNameLst>
                                      </p:cBhvr>
                                      <p:to>
                                        <p:strVal val="visible"/>
                                      </p:to>
                                    </p:set>
                                  </p:childTnLst>
                                </p:cTn>
                              </p:par>
                            </p:childTnLst>
                          </p:cTn>
                        </p:par>
                        <p:par>
                          <p:cTn id="84" fill="hold">
                            <p:stCondLst>
                              <p:cond delay="1000"/>
                            </p:stCondLst>
                            <p:childTnLst>
                              <p:par>
                                <p:cTn id="85" presetID="8" presetClass="emph" presetSubtype="0" fill="hold" nodeType="afterEffect">
                                  <p:stCondLst>
                                    <p:cond delay="0"/>
                                  </p:stCondLst>
                                  <p:childTnLst>
                                    <p:animRot by="5400000">
                                      <p:cBhvr>
                                        <p:cTn id="86" dur="1000" fill="hold"/>
                                        <p:tgtEl>
                                          <p:spTgt spid="95"/>
                                        </p:tgtEl>
                                        <p:attrNameLst>
                                          <p:attrName>r</p:attrName>
                                        </p:attrNameLst>
                                      </p:cBhvr>
                                    </p:animRo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left)">
                                      <p:cBhvr>
                                        <p:cTn id="90" dur="1000"/>
                                        <p:tgtEl>
                                          <p:spTgt spid="109"/>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strips(downRight)">
                                      <p:cBhvr>
                                        <p:cTn id="95" dur="1000"/>
                                        <p:tgtEl>
                                          <p:spTgt spid="121"/>
                                        </p:tgtEl>
                                      </p:cBhvr>
                                    </p:animEffect>
                                  </p:childTnLst>
                                </p:cTn>
                              </p:par>
                            </p:childTnLst>
                          </p:cTn>
                        </p:par>
                        <p:par>
                          <p:cTn id="96" fill="hold">
                            <p:stCondLst>
                              <p:cond delay="1000"/>
                            </p:stCondLst>
                            <p:childTnLst>
                              <p:par>
                                <p:cTn id="97" presetID="1" presetClass="entr" presetSubtype="0"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0"/>
                                        </p:tgtEl>
                                        <p:attrNameLst>
                                          <p:attrName>style.visibility</p:attrName>
                                        </p:attrNameLst>
                                      </p:cBhvr>
                                      <p:to>
                                        <p:strVal val="visible"/>
                                      </p:to>
                                    </p:set>
                                  </p:childTnLst>
                                </p:cTn>
                              </p:par>
                            </p:childTnLst>
                          </p:cTn>
                        </p:par>
                        <p:par>
                          <p:cTn id="103" fill="hold">
                            <p:stCondLst>
                              <p:cond delay="1000"/>
                            </p:stCondLst>
                            <p:childTnLst>
                              <p:par>
                                <p:cTn id="104" presetID="8" presetClass="emph" presetSubtype="0" fill="hold" nodeType="afterEffect">
                                  <p:stCondLst>
                                    <p:cond delay="0"/>
                                  </p:stCondLst>
                                  <p:childTnLst>
                                    <p:animRot by="5400000">
                                      <p:cBhvr>
                                        <p:cTn id="105" dur="1000" fill="hold"/>
                                        <p:tgtEl>
                                          <p:spTgt spid="100"/>
                                        </p:tgtEl>
                                        <p:attrNameLst>
                                          <p:attrName>r</p:attrName>
                                        </p:attrNameLst>
                                      </p:cBhvr>
                                    </p:animRo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left)">
                                      <p:cBhvr>
                                        <p:cTn id="109" dur="1000"/>
                                        <p:tgtEl>
                                          <p:spTgt spid="110"/>
                                        </p:tgtEl>
                                      </p:cBhvr>
                                    </p:animEffect>
                                  </p:childTnLst>
                                </p:cTn>
                              </p:par>
                            </p:childTnLst>
                          </p:cTn>
                        </p:par>
                      </p:childTnLst>
                    </p:cTn>
                  </p:par>
                  <p:par>
                    <p:cTn id="110" fill="hold">
                      <p:stCondLst>
                        <p:cond delay="indefinite"/>
                      </p:stCondLst>
                      <p:childTnLst>
                        <p:par>
                          <p:cTn id="111" fill="hold">
                            <p:stCondLst>
                              <p:cond delay="0"/>
                            </p:stCondLst>
                            <p:childTnLst>
                              <p:par>
                                <p:cTn id="112" presetID="18" presetClass="entr" presetSubtype="6" fill="hold" grpId="0" nodeType="click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strips(downRight)">
                                      <p:cBhvr>
                                        <p:cTn id="114" dur="1000"/>
                                        <p:tgtEl>
                                          <p:spTgt spid="124"/>
                                        </p:tgtEl>
                                      </p:cBhvr>
                                    </p:animEffect>
                                  </p:childTnLst>
                                </p:cTn>
                              </p:par>
                            </p:childTnLst>
                          </p:cTn>
                        </p:par>
                        <p:par>
                          <p:cTn id="115" fill="hold">
                            <p:stCondLst>
                              <p:cond delay="1000"/>
                            </p:stCondLst>
                            <p:childTnLst>
                              <p:par>
                                <p:cTn id="116" presetID="1" presetClass="entr" presetSubtype="0"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90"/>
                                        </p:tgtEl>
                                        <p:attrNameLst>
                                          <p:attrName>style.visibility</p:attrName>
                                        </p:attrNameLst>
                                      </p:cBhvr>
                                      <p:to>
                                        <p:strVal val="visible"/>
                                      </p:to>
                                    </p:set>
                                  </p:childTnLst>
                                </p:cTn>
                              </p:par>
                            </p:childTnLst>
                          </p:cTn>
                        </p:par>
                        <p:par>
                          <p:cTn id="120" fill="hold">
                            <p:stCondLst>
                              <p:cond delay="1000"/>
                            </p:stCondLst>
                            <p:childTnLst>
                              <p:par>
                                <p:cTn id="121" presetID="8" presetClass="emph" presetSubtype="0" fill="hold" nodeType="afterEffect">
                                  <p:stCondLst>
                                    <p:cond delay="0"/>
                                  </p:stCondLst>
                                  <p:childTnLst>
                                    <p:animRot by="5400000">
                                      <p:cBhvr>
                                        <p:cTn id="122" dur="1000" fill="hold"/>
                                        <p:tgtEl>
                                          <p:spTgt spid="90"/>
                                        </p:tgtEl>
                                        <p:attrNameLst>
                                          <p:attrName>r</p:attrName>
                                        </p:attrNameLst>
                                      </p:cBhvr>
                                    </p:animRo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wipe(left)">
                                      <p:cBhvr>
                                        <p:cTn id="126" dur="1000"/>
                                        <p:tgtEl>
                                          <p:spTgt spid="111"/>
                                        </p:tgtEl>
                                      </p:cBhvr>
                                    </p:animEffect>
                                  </p:childTnLst>
                                </p:cTn>
                              </p:par>
                            </p:childTnLst>
                          </p:cTn>
                        </p:par>
                      </p:childTnLst>
                    </p:cTn>
                  </p:par>
                  <p:par>
                    <p:cTn id="127" fill="hold">
                      <p:stCondLst>
                        <p:cond delay="indefinite"/>
                      </p:stCondLst>
                      <p:childTnLst>
                        <p:par>
                          <p:cTn id="128" fill="hold">
                            <p:stCondLst>
                              <p:cond delay="0"/>
                            </p:stCondLst>
                            <p:childTnLst>
                              <p:par>
                                <p:cTn id="129" presetID="18" presetClass="entr" presetSubtype="6" fill="hold" grpId="0" nodeType="click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strips(downRight)">
                                      <p:cBhvr>
                                        <p:cTn id="131" dur="1000"/>
                                        <p:tgtEl>
                                          <p:spTgt spid="128"/>
                                        </p:tgtEl>
                                      </p:cBhvr>
                                    </p:animEffect>
                                  </p:childTnLst>
                                </p:cTn>
                              </p:par>
                            </p:childTnLst>
                          </p:cTn>
                        </p:par>
                        <p:par>
                          <p:cTn id="132" fill="hold">
                            <p:stCondLst>
                              <p:cond delay="1000"/>
                            </p:stCondLst>
                            <p:childTnLst>
                              <p:par>
                                <p:cTn id="133" presetID="18" presetClass="entr" presetSubtype="6" fill="hold" grpId="0" nodeType="afterEffect">
                                  <p:stCondLst>
                                    <p:cond delay="0"/>
                                  </p:stCondLst>
                                  <p:childTnLst>
                                    <p:set>
                                      <p:cBhvr>
                                        <p:cTn id="134" dur="1" fill="hold">
                                          <p:stCondLst>
                                            <p:cond delay="0"/>
                                          </p:stCondLst>
                                        </p:cTn>
                                        <p:tgtEl>
                                          <p:spTgt spid="126"/>
                                        </p:tgtEl>
                                        <p:attrNameLst>
                                          <p:attrName>style.visibility</p:attrName>
                                        </p:attrNameLst>
                                      </p:cBhvr>
                                      <p:to>
                                        <p:strVal val="visible"/>
                                      </p:to>
                                    </p:set>
                                    <p:animEffect transition="in" filter="strips(downRight)">
                                      <p:cBhvr>
                                        <p:cTn id="135" dur="1000"/>
                                        <p:tgtEl>
                                          <p:spTgt spid="126"/>
                                        </p:tgtEl>
                                      </p:cBhvr>
                                    </p:animEffect>
                                  </p:childTnLst>
                                </p:cTn>
                              </p:par>
                              <p:par>
                                <p:cTn id="136" presetID="1" presetClass="entr" presetSubtype="0" fill="hold" nodeType="withEffect">
                                  <p:stCondLst>
                                    <p:cond delay="0"/>
                                  </p:stCondLst>
                                  <p:childTnLst>
                                    <p:set>
                                      <p:cBhvr>
                                        <p:cTn id="137"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86" grpId="0" animBg="1"/>
      <p:bldP spid="91" grpId="0" animBg="1"/>
      <p:bldP spid="96" grpId="0" animBg="1"/>
      <p:bldP spid="96" grpId="1" animBg="1"/>
      <p:bldP spid="101" grpId="0" animBg="1"/>
      <p:bldP spid="105" grpId="0"/>
      <p:bldP spid="106" grpId="0"/>
      <p:bldP spid="107" grpId="0"/>
      <p:bldP spid="108" grpId="0"/>
      <p:bldP spid="109" grpId="0"/>
      <p:bldP spid="110" grpId="0"/>
      <p:bldP spid="111" grpId="0"/>
      <p:bldP spid="114" grpId="0"/>
      <p:bldP spid="115" grpId="0"/>
      <p:bldP spid="117" grpId="0"/>
      <p:bldP spid="118" grpId="0"/>
      <p:bldP spid="119" grpId="0"/>
      <p:bldP spid="121" grpId="0"/>
      <p:bldP spid="122" grpId="1"/>
      <p:bldP spid="124" grpId="0"/>
      <p:bldP spid="126" grpId="0"/>
      <p:bldP spid="127"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 xmlns:a16="http://schemas.microsoft.com/office/drawing/2014/main" id="{6582EEB0-1FE4-49B4-BD65-584833C40CF9}"/>
              </a:ext>
            </a:extLst>
          </p:cNvPr>
          <p:cNvGraphicFramePr>
            <a:graphicFrameLocks noGrp="1"/>
          </p:cNvGraphicFramePr>
          <p:nvPr>
            <p:extLst>
              <p:ext uri="{D42A27DB-BD31-4B8C-83A1-F6EECF244321}">
                <p14:modId xmlns="" xmlns:p14="http://schemas.microsoft.com/office/powerpoint/2010/main" val="931490414"/>
              </p:ext>
            </p:extLst>
          </p:nvPr>
        </p:nvGraphicFramePr>
        <p:xfrm>
          <a:off x="1127448" y="700345"/>
          <a:ext cx="9937104" cy="4537365"/>
        </p:xfrm>
        <a:graphic>
          <a:graphicData uri="http://schemas.openxmlformats.org/drawingml/2006/table">
            <a:tbl>
              <a:tblPr firstRow="1" bandRow="1">
                <a:tableStyleId>{5C22544A-7EE6-4342-B048-85BDC9FD1C3A}</a:tableStyleId>
              </a:tblPr>
              <a:tblGrid>
                <a:gridCol w="928702">
                  <a:extLst>
                    <a:ext uri="{9D8B030D-6E8A-4147-A177-3AD203B41FA5}">
                      <a16:colId xmlns="" xmlns:a16="http://schemas.microsoft.com/office/drawing/2014/main" val="20000"/>
                    </a:ext>
                  </a:extLst>
                </a:gridCol>
                <a:gridCol w="1687162">
                  <a:extLst>
                    <a:ext uri="{9D8B030D-6E8A-4147-A177-3AD203B41FA5}">
                      <a16:colId xmlns="" xmlns:a16="http://schemas.microsoft.com/office/drawing/2014/main" val="20001"/>
                    </a:ext>
                  </a:extLst>
                </a:gridCol>
                <a:gridCol w="7321240">
                  <a:extLst>
                    <a:ext uri="{9D8B030D-6E8A-4147-A177-3AD203B41FA5}">
                      <a16:colId xmlns=""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 xmlns:a16="http://schemas.microsoft.com/office/drawing/2014/main" val="10000"/>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rtl="0"/>
                      <a:r>
                        <a:rPr lang="en-IN" sz="900" b="0" i="0" u="none" strike="noStrike" kern="1200" dirty="0" smtClean="0">
                          <a:solidFill>
                            <a:schemeClr val="tx1"/>
                          </a:solidFill>
                          <a:latin typeface="+mn-lt"/>
                          <a:ea typeface="+mn-ea"/>
                          <a:cs typeface="+mn-cs"/>
                        </a:rPr>
                        <a:t>1.</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Boy: https://pixabay.com/photos/indian-boy-child-male-asian-1119236/</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kern="1200" dirty="0" smtClean="0">
                          <a:solidFill>
                            <a:schemeClr val="tx1"/>
                          </a:solidFill>
                          <a:latin typeface="+mn-lt"/>
                          <a:ea typeface="+mn-ea"/>
                          <a:cs typeface="+mn-cs"/>
                        </a:rPr>
                        <a:t>2. </a:t>
                      </a:r>
                      <a:r>
                        <a:rPr lang="en-IN" sz="900" kern="1200" dirty="0" smtClean="0">
                          <a:solidFill>
                            <a:schemeClr val="tx1"/>
                          </a:solidFill>
                          <a:latin typeface="+mn-lt"/>
                          <a:ea typeface="+mn-ea"/>
                          <a:cs typeface="+mn-cs"/>
                        </a:rPr>
                        <a:t>   Cat</a:t>
                      </a:r>
                      <a:r>
                        <a:rPr lang="en-IN" sz="900" kern="1200" dirty="0" smtClean="0">
                          <a:solidFill>
                            <a:schemeClr val="tx1"/>
                          </a:solidFill>
                          <a:latin typeface="+mn-lt"/>
                          <a:ea typeface="+mn-ea"/>
                          <a:cs typeface="+mn-cs"/>
                        </a:rPr>
                        <a:t>: https://pixabay.com/photos/cat-kitten-pet-kitty-young-cat-551554/</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kern="1200" dirty="0" smtClean="0">
                          <a:solidFill>
                            <a:schemeClr val="tx1"/>
                          </a:solidFill>
                          <a:latin typeface="+mn-lt"/>
                          <a:ea typeface="+mn-ea"/>
                          <a:cs typeface="+mn-cs"/>
                        </a:rPr>
                        <a:t>3</a:t>
                      </a:r>
                      <a:r>
                        <a:rPr lang="en-IN" sz="900" kern="1200" dirty="0" smtClean="0">
                          <a:solidFill>
                            <a:schemeClr val="tx1"/>
                          </a:solidFill>
                          <a:latin typeface="+mn-lt"/>
                          <a:ea typeface="+mn-ea"/>
                          <a:cs typeface="+mn-cs"/>
                        </a:rPr>
                        <a:t>.     </a:t>
                      </a:r>
                      <a:r>
                        <a:rPr lang="en-IN" sz="900" kern="1200" dirty="0" smtClean="0">
                          <a:solidFill>
                            <a:schemeClr val="tx1"/>
                          </a:solidFill>
                          <a:latin typeface="+mn-lt"/>
                          <a:ea typeface="+mn-ea"/>
                          <a:cs typeface="+mn-cs"/>
                        </a:rPr>
                        <a:t>Ball: https://pixabay.com/vectors/football-ball-sport-soccer-round-157930/</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kern="1200" dirty="0" smtClean="0">
                          <a:solidFill>
                            <a:schemeClr val="tx1"/>
                          </a:solidFill>
                          <a:latin typeface="+mn-lt"/>
                          <a:ea typeface="+mn-ea"/>
                          <a:cs typeface="+mn-cs"/>
                        </a:rPr>
                        <a:t>4    .</a:t>
                      </a:r>
                      <a:r>
                        <a:rPr lang="en-IN" sz="900" kern="1200" baseline="0" dirty="0" smtClean="0">
                          <a:solidFill>
                            <a:schemeClr val="tx1"/>
                          </a:solidFill>
                          <a:latin typeface="+mn-lt"/>
                          <a:ea typeface="+mn-ea"/>
                          <a:cs typeface="+mn-cs"/>
                        </a:rPr>
                        <a:t> </a:t>
                      </a:r>
                      <a:r>
                        <a:rPr lang="en-IN" sz="900" kern="1200" baseline="0" dirty="0" smtClean="0">
                          <a:solidFill>
                            <a:schemeClr val="tx1"/>
                          </a:solidFill>
                          <a:latin typeface="+mn-lt"/>
                          <a:ea typeface="+mn-ea"/>
                          <a:cs typeface="+mn-cs"/>
                        </a:rPr>
                        <a:t>University: https://pixabay.com/vectors/school-design-building-learning-1727586/</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kern="1200" baseline="0" dirty="0" smtClean="0">
                          <a:solidFill>
                            <a:schemeClr val="tx1"/>
                          </a:solidFill>
                          <a:latin typeface="+mn-lt"/>
                          <a:ea typeface="+mn-ea"/>
                          <a:cs typeface="+mn-cs"/>
                        </a:rPr>
                        <a:t>5. </a:t>
                      </a:r>
                      <a:r>
                        <a:rPr lang="en-IN" sz="900" kern="1200" baseline="0" dirty="0" smtClean="0">
                          <a:solidFill>
                            <a:schemeClr val="tx1"/>
                          </a:solidFill>
                          <a:latin typeface="+mn-lt"/>
                          <a:ea typeface="+mn-ea"/>
                          <a:cs typeface="+mn-cs"/>
                        </a:rPr>
                        <a:t>    Uniform</a:t>
                      </a:r>
                      <a:r>
                        <a:rPr lang="en-IN" sz="900" kern="1200" baseline="0" dirty="0" smtClean="0">
                          <a:solidFill>
                            <a:schemeClr val="tx1"/>
                          </a:solidFill>
                          <a:latin typeface="+mn-lt"/>
                          <a:ea typeface="+mn-ea"/>
                          <a:cs typeface="+mn-cs"/>
                        </a:rPr>
                        <a:t>: self - sabithaa_sankkar@yahoo.com</a:t>
                      </a:r>
                      <a:endParaRPr lang="en-US" sz="900" kern="1200" dirty="0" smtClean="0">
                        <a:solidFill>
                          <a:schemeClr val="tx1"/>
                        </a:solidFill>
                        <a:latin typeface="+mn-lt"/>
                        <a:ea typeface="+mn-ea"/>
                        <a:cs typeface="+mn-cs"/>
                      </a:endParaRPr>
                    </a:p>
                    <a:p>
                      <a:endParaRPr lang="en-IN" sz="900" dirty="0" smtClean="0"/>
                    </a:p>
                  </a:txBody>
                  <a:tcPr/>
                </a:tc>
                <a:extLst>
                  <a:ext uri="{0D108BD9-81ED-4DB2-BD59-A6C34878D82A}">
                    <a16:rowId xmlns="" xmlns:a16="http://schemas.microsoft.com/office/drawing/2014/main" val="10001"/>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Old man: https://pixabay.com/photos/people-street-travel-outdoors-man-3152130/</a:t>
                      </a:r>
                    </a:p>
                    <a:p>
                      <a:pPr marL="228600" indent="-228600" rtl="0">
                        <a:buAutoNum type="arabicPeriod"/>
                      </a:pPr>
                      <a:r>
                        <a:rPr lang="en-IN" sz="900" b="0" i="0" u="none" strike="noStrike" kern="1200" dirty="0" smtClean="0">
                          <a:solidFill>
                            <a:schemeClr val="tx1"/>
                          </a:solidFill>
                          <a:latin typeface="+mn-lt"/>
                          <a:ea typeface="+mn-ea"/>
                          <a:cs typeface="+mn-cs"/>
                        </a:rPr>
                        <a:t>Elephant: https://pixabay.com/photos/elephant-animal-safari-mammal-114543/</a:t>
                      </a:r>
                    </a:p>
                    <a:p>
                      <a:pPr marL="228600" indent="-228600" rtl="0">
                        <a:buAutoNum type="arabicPeriod"/>
                      </a:pPr>
                      <a:r>
                        <a:rPr lang="en-IN" sz="900" b="0" i="0" u="none" strike="noStrike" kern="1200" dirty="0" smtClean="0">
                          <a:solidFill>
                            <a:schemeClr val="tx1"/>
                          </a:solidFill>
                          <a:latin typeface="+mn-lt"/>
                          <a:ea typeface="+mn-ea"/>
                          <a:cs typeface="+mn-cs"/>
                        </a:rPr>
                        <a:t>Apple: https://pixabay.com/photos/apple-red-fruit-food-fresh-ripe-1834639/</a:t>
                      </a:r>
                    </a:p>
                    <a:p>
                      <a:pPr marL="228600" indent="-228600" rtl="0">
                        <a:buAutoNum type="arabicPeriod"/>
                      </a:pPr>
                      <a:r>
                        <a:rPr lang="en-IN" sz="900" b="0" i="0" u="none" strike="noStrike" kern="1200" dirty="0" smtClean="0">
                          <a:solidFill>
                            <a:schemeClr val="tx1"/>
                          </a:solidFill>
                          <a:latin typeface="+mn-lt"/>
                          <a:ea typeface="+mn-ea"/>
                          <a:cs typeface="+mn-cs"/>
                        </a:rPr>
                        <a:t>Clock: PPT shapes</a:t>
                      </a:r>
                    </a:p>
                    <a:p>
                      <a:endParaRPr lang="en-IN" sz="900" dirty="0" smtClean="0"/>
                    </a:p>
                  </a:txBody>
                  <a:tcPr/>
                </a:tc>
                <a:extLst>
                  <a:ext uri="{0D108BD9-81ED-4DB2-BD59-A6C34878D82A}">
                    <a16:rowId xmlns="" xmlns:a16="http://schemas.microsoft.com/office/drawing/2014/main" val="10002"/>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Old man: https://pixabay.com/photos/man-old-old-man-person-portrait-6539729/</a:t>
                      </a:r>
                    </a:p>
                    <a:p>
                      <a:pPr marL="228600" indent="-228600" rtl="0">
                        <a:buAutoNum type="arabicPeriod"/>
                      </a:pPr>
                      <a:r>
                        <a:rPr lang="en-IN" sz="900" b="0" i="0" u="none" strike="noStrike" kern="1200" dirty="0" smtClean="0">
                          <a:solidFill>
                            <a:schemeClr val="tx1"/>
                          </a:solidFill>
                          <a:latin typeface="+mn-lt"/>
                          <a:ea typeface="+mn-ea"/>
                          <a:cs typeface="+mn-cs"/>
                        </a:rPr>
                        <a:t>Dog:</a:t>
                      </a:r>
                      <a:r>
                        <a:rPr lang="en-IN" sz="900" b="0" i="0" u="none" strike="noStrike" kern="1200" baseline="0" dirty="0" smtClean="0">
                          <a:solidFill>
                            <a:schemeClr val="tx1"/>
                          </a:solidFill>
                          <a:latin typeface="+mn-lt"/>
                          <a:ea typeface="+mn-ea"/>
                          <a:cs typeface="+mn-cs"/>
                        </a:rPr>
                        <a:t> https://pixabay.com/photos/indian-dog-stray-dog-puppy-dog-5392796/</a:t>
                      </a:r>
                      <a:endParaRPr lang="en-IN" sz="900" b="0" i="0" u="none" strike="noStrike" kern="1200" dirty="0" smtClean="0">
                        <a:solidFill>
                          <a:schemeClr val="tx1"/>
                        </a:solidFill>
                        <a:latin typeface="+mn-lt"/>
                        <a:ea typeface="+mn-ea"/>
                        <a:cs typeface="+mn-cs"/>
                      </a:endParaRPr>
                    </a:p>
                    <a:p>
                      <a:pPr rtl="0"/>
                      <a:r>
                        <a:rPr lang="en-IN" sz="900" b="0" i="0" u="none" strike="noStrike" kern="1200" dirty="0" smtClean="0">
                          <a:solidFill>
                            <a:schemeClr val="tx1"/>
                          </a:solidFill>
                          <a:latin typeface="+mn-lt"/>
                          <a:ea typeface="+mn-ea"/>
                          <a:cs typeface="+mn-cs"/>
                        </a:rPr>
                        <a:t> </a:t>
                      </a:r>
                      <a:endParaRPr lang="en-IN" sz="900" b="0" dirty="0" smtClean="0"/>
                    </a:p>
                  </a:txBody>
                  <a:tcPr/>
                </a:tc>
                <a:extLst>
                  <a:ext uri="{0D108BD9-81ED-4DB2-BD59-A6C34878D82A}">
                    <a16:rowId xmlns=""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US" dirty="0"/>
                    </a:p>
                  </a:txBody>
                  <a:tcPr/>
                </a:tc>
                <a:extLst>
                  <a:ext uri="{0D108BD9-81ED-4DB2-BD59-A6C34878D82A}">
                    <a16:rowId xmlns=""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13"/>
                  </a:ext>
                </a:extLst>
              </a:tr>
            </a:tbl>
          </a:graphicData>
        </a:graphic>
      </p:graphicFrame>
      <p:pic>
        <p:nvPicPr>
          <p:cNvPr id="5" name="Picture 2" descr="Indian, Boy, Child, Male, Asian, Ethnic"/>
          <p:cNvPicPr preferRelativeResize="0">
            <a:picLocks noChangeAspect="1" noChangeArrowheads="1"/>
          </p:cNvPicPr>
          <p:nvPr/>
        </p:nvPicPr>
        <p:blipFill>
          <a:blip r:embed="rId3" cstate="print"/>
          <a:srcRect l="5337" t="5588" r="44850"/>
          <a:stretch>
            <a:fillRect/>
          </a:stretch>
        </p:blipFill>
        <p:spPr bwMode="auto">
          <a:xfrm>
            <a:off x="2114528" y="1166800"/>
            <a:ext cx="216000" cy="262033"/>
          </a:xfrm>
          <a:prstGeom prst="rect">
            <a:avLst/>
          </a:prstGeom>
          <a:noFill/>
        </p:spPr>
      </p:pic>
      <p:pic>
        <p:nvPicPr>
          <p:cNvPr id="6" name="Picture 6" descr="Cat, Kitten, Pet, Kitty, Young Cat, Animal"/>
          <p:cNvPicPr preferRelativeResize="0">
            <a:picLocks noChangeAspect="1" noChangeArrowheads="1"/>
          </p:cNvPicPr>
          <p:nvPr/>
        </p:nvPicPr>
        <p:blipFill>
          <a:blip r:embed="rId4" cstate="print"/>
          <a:srcRect l="25823" t="2639" r="22786" b="39305"/>
          <a:stretch>
            <a:fillRect/>
          </a:stretch>
        </p:blipFill>
        <p:spPr bwMode="auto">
          <a:xfrm>
            <a:off x="2476480" y="1166800"/>
            <a:ext cx="216000" cy="243000"/>
          </a:xfrm>
          <a:prstGeom prst="rect">
            <a:avLst/>
          </a:prstGeom>
          <a:noFill/>
        </p:spPr>
      </p:pic>
      <p:pic>
        <p:nvPicPr>
          <p:cNvPr id="7" name="Picture 8" descr="Football, Ball, Sport, Soccer, Round, Black And White"/>
          <p:cNvPicPr>
            <a:picLocks noChangeAspect="1" noChangeArrowheads="1"/>
          </p:cNvPicPr>
          <p:nvPr/>
        </p:nvPicPr>
        <p:blipFill>
          <a:blip r:embed="rId5" cstate="print"/>
          <a:srcRect/>
          <a:stretch>
            <a:fillRect/>
          </a:stretch>
        </p:blipFill>
        <p:spPr bwMode="auto">
          <a:xfrm>
            <a:off x="2803408" y="1209558"/>
            <a:ext cx="216000" cy="228706"/>
          </a:xfrm>
          <a:prstGeom prst="rect">
            <a:avLst/>
          </a:prstGeom>
          <a:noFill/>
        </p:spPr>
      </p:pic>
      <p:pic>
        <p:nvPicPr>
          <p:cNvPr id="8" name="Picture 10" descr="School Design, Building, Learning, Architecture"/>
          <p:cNvPicPr>
            <a:picLocks noChangeAspect="1" noChangeArrowheads="1"/>
          </p:cNvPicPr>
          <p:nvPr/>
        </p:nvPicPr>
        <p:blipFill>
          <a:blip r:embed="rId6" cstate="print"/>
          <a:srcRect l="1818" t="23750" r="3636" b="12916"/>
          <a:stretch>
            <a:fillRect/>
          </a:stretch>
        </p:blipFill>
        <p:spPr bwMode="auto">
          <a:xfrm>
            <a:off x="3165360" y="1265658"/>
            <a:ext cx="216000" cy="172606"/>
          </a:xfrm>
          <a:prstGeom prst="rect">
            <a:avLst/>
          </a:prstGeom>
          <a:noFill/>
        </p:spPr>
      </p:pic>
      <p:pic>
        <p:nvPicPr>
          <p:cNvPr id="9" name="Picture 15"/>
          <p:cNvPicPr>
            <a:picLocks noChangeAspect="1" noChangeArrowheads="1"/>
          </p:cNvPicPr>
          <p:nvPr/>
        </p:nvPicPr>
        <p:blipFill>
          <a:blip r:embed="rId7" cstate="print"/>
          <a:srcRect l="9580" t="5386" b="19207"/>
          <a:stretch>
            <a:fillRect/>
          </a:stretch>
        </p:blipFill>
        <p:spPr bwMode="auto">
          <a:xfrm>
            <a:off x="3471848" y="1166800"/>
            <a:ext cx="216000" cy="259844"/>
          </a:xfrm>
          <a:prstGeom prst="rect">
            <a:avLst/>
          </a:prstGeom>
          <a:noFill/>
          <a:ln w="9525">
            <a:noFill/>
            <a:miter lim="800000"/>
            <a:headEnd/>
            <a:tailEnd/>
          </a:ln>
          <a:effectLst/>
        </p:spPr>
      </p:pic>
      <p:pic>
        <p:nvPicPr>
          <p:cNvPr id="10" name="Picture 2" descr="People, Street, Travel, Outdoors, Man, Portrait, Old"/>
          <p:cNvPicPr>
            <a:picLocks noChangeAspect="1" noChangeArrowheads="1"/>
          </p:cNvPicPr>
          <p:nvPr/>
        </p:nvPicPr>
        <p:blipFill>
          <a:blip r:embed="rId8" cstate="print"/>
          <a:srcRect l="55417" t="7037" r="16244" b="13796"/>
          <a:stretch>
            <a:fillRect/>
          </a:stretch>
        </p:blipFill>
        <p:spPr bwMode="auto">
          <a:xfrm>
            <a:off x="2205016" y="2214291"/>
            <a:ext cx="216000" cy="284211"/>
          </a:xfrm>
          <a:prstGeom prst="rect">
            <a:avLst/>
          </a:prstGeom>
          <a:noFill/>
        </p:spPr>
      </p:pic>
      <p:pic>
        <p:nvPicPr>
          <p:cNvPr id="11" name="Picture 4" descr="Elephant, Animal, Safari, Mammal"/>
          <p:cNvPicPr>
            <a:picLocks noChangeAspect="1" noChangeArrowheads="1"/>
          </p:cNvPicPr>
          <p:nvPr/>
        </p:nvPicPr>
        <p:blipFill>
          <a:blip r:embed="rId9" cstate="print"/>
          <a:srcRect l="27263" t="5588" r="26600" b="10588"/>
          <a:stretch>
            <a:fillRect/>
          </a:stretch>
        </p:blipFill>
        <p:spPr bwMode="auto">
          <a:xfrm>
            <a:off x="2566968" y="2214291"/>
            <a:ext cx="216000" cy="294545"/>
          </a:xfrm>
          <a:prstGeom prst="rect">
            <a:avLst/>
          </a:prstGeom>
          <a:noFill/>
        </p:spPr>
      </p:pic>
      <p:pic>
        <p:nvPicPr>
          <p:cNvPr id="12" name="Picture 6" descr="Apple, Red, Fruit, Food, Fresh, Ripe"/>
          <p:cNvPicPr>
            <a:picLocks noChangeAspect="1" noChangeArrowheads="1"/>
          </p:cNvPicPr>
          <p:nvPr/>
        </p:nvPicPr>
        <p:blipFill>
          <a:blip r:embed="rId10" cstate="print"/>
          <a:srcRect l="19559" t="16765" r="16176" b="18970"/>
          <a:stretch>
            <a:fillRect/>
          </a:stretch>
        </p:blipFill>
        <p:spPr bwMode="auto">
          <a:xfrm>
            <a:off x="2838432" y="2214291"/>
            <a:ext cx="216000" cy="292234"/>
          </a:xfrm>
          <a:prstGeom prst="rect">
            <a:avLst/>
          </a:prstGeom>
          <a:noFill/>
        </p:spPr>
      </p:pic>
      <p:grpSp>
        <p:nvGrpSpPr>
          <p:cNvPr id="13" name="Group 12"/>
          <p:cNvGrpSpPr/>
          <p:nvPr/>
        </p:nvGrpSpPr>
        <p:grpSpPr>
          <a:xfrm>
            <a:off x="3290872" y="2311101"/>
            <a:ext cx="216000" cy="173677"/>
            <a:chOff x="10077472" y="4152904"/>
            <a:chExt cx="1260000" cy="1260000"/>
          </a:xfrm>
        </p:grpSpPr>
        <p:sp>
          <p:nvSpPr>
            <p:cNvPr id="14" name="Oval 13"/>
            <p:cNvSpPr/>
            <p:nvPr/>
          </p:nvSpPr>
          <p:spPr>
            <a:xfrm>
              <a:off x="10077472" y="4152904"/>
              <a:ext cx="1260000" cy="12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2941614">
              <a:off x="10821746" y="4537653"/>
              <a:ext cx="72000" cy="267543"/>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flipH="1">
              <a:off x="10638888" y="4331824"/>
              <a:ext cx="72000" cy="471599"/>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617472" y="46929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57456" y="2905536"/>
            <a:ext cx="288000" cy="252000"/>
            <a:chOff x="4105264" y="3790952"/>
            <a:chExt cx="2895616" cy="2976581"/>
          </a:xfrm>
        </p:grpSpPr>
        <p:pic>
          <p:nvPicPr>
            <p:cNvPr id="21" name="Picture 2" descr="Man, Old, Old Man, Person, Portrait"/>
            <p:cNvPicPr>
              <a:picLocks noChangeAspect="1" noChangeArrowheads="1"/>
            </p:cNvPicPr>
            <p:nvPr/>
          </p:nvPicPr>
          <p:blipFill>
            <a:blip r:embed="rId11" cstate="print"/>
            <a:srcRect b="8088"/>
            <a:stretch>
              <a:fillRect/>
            </a:stretch>
          </p:blipFill>
          <p:spPr bwMode="auto">
            <a:xfrm>
              <a:off x="4105264" y="3790952"/>
              <a:ext cx="2895616" cy="2976581"/>
            </a:xfrm>
            <a:prstGeom prst="rect">
              <a:avLst/>
            </a:prstGeom>
            <a:noFill/>
          </p:spPr>
        </p:pic>
        <p:pic>
          <p:nvPicPr>
            <p:cNvPr id="22" name="Picture 4" descr="Indian Dog, Stray Dog, Puppy, Dog"/>
            <p:cNvPicPr>
              <a:picLocks noChangeAspect="1" noChangeArrowheads="1"/>
            </p:cNvPicPr>
            <p:nvPr/>
          </p:nvPicPr>
          <p:blipFill>
            <a:blip r:embed="rId12" cstate="print"/>
            <a:srcRect l="26078" t="8382" r="31078" b="3162"/>
            <a:stretch>
              <a:fillRect/>
            </a:stretch>
          </p:blipFill>
          <p:spPr bwMode="auto">
            <a:xfrm>
              <a:off x="5643560" y="5329248"/>
              <a:ext cx="1157621" cy="1357320"/>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1163</TotalTime>
  <Words>480</Words>
  <Application>Microsoft Office PowerPoint</Application>
  <PresentationFormat>Custom</PresentationFormat>
  <Paragraphs>118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DD</vt:lpstr>
      <vt:lpstr>Introducing Articles</vt:lpstr>
      <vt:lpstr>Articles</vt:lpstr>
      <vt:lpstr>Slide 3</vt:lpstr>
      <vt:lpstr>Slide 4</vt:lpstr>
      <vt:lpstr>Fill in the Blanks with ‘a’, ‘an’, or ‘the’</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113</cp:revision>
  <dcterms:created xsi:type="dcterms:W3CDTF">2020-08-28T09:38:22Z</dcterms:created>
  <dcterms:modified xsi:type="dcterms:W3CDTF">2022-04-20T13:25:43Z</dcterms:modified>
</cp:coreProperties>
</file>