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4" r:id="rId4"/>
    <p:sldId id="266" r:id="rId5"/>
    <p:sldId id="267" r:id="rId6"/>
    <p:sldId id="262"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BC5"/>
    <a:srgbClr val="B469FF"/>
    <a:srgbClr val="D685FF"/>
    <a:srgbClr val="D00068"/>
    <a:srgbClr val="B40078"/>
    <a:srgbClr val="FF0984"/>
    <a:srgbClr val="FF33BB"/>
    <a:srgbClr val="E45E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68774" autoAdjust="0"/>
  </p:normalViewPr>
  <p:slideViewPr>
    <p:cSldViewPr>
      <p:cViewPr varScale="1">
        <p:scale>
          <a:sx n="51" d="100"/>
          <a:sy n="51" d="100"/>
        </p:scale>
        <p:origin x="-499" y="-77"/>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5/7/2022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Giraffe: https://pixabay.com/photos/giraffe-animal-safari-mammal-5848468/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err="1" smtClean="0">
                <a:solidFill>
                  <a:schemeClr val="tx1"/>
                </a:solidFill>
                <a:latin typeface="+mn-lt"/>
                <a:ea typeface="+mn-ea"/>
                <a:cs typeface="+mn-cs"/>
              </a:rPr>
              <a:t>Veena</a:t>
            </a:r>
            <a:r>
              <a:rPr lang="en-IN" sz="1200" kern="1200" dirty="0" smtClean="0">
                <a:solidFill>
                  <a:schemeClr val="tx1"/>
                </a:solidFill>
                <a:latin typeface="+mn-lt"/>
                <a:ea typeface="+mn-ea"/>
                <a:cs typeface="+mn-cs"/>
              </a:rPr>
              <a:t>: https://www.hiclipart.com/free-transparent-background-png-clipart-mtwgg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a:t>
            </a:r>
            <a:r>
              <a:rPr lang="en-IN" sz="1200" b="1" i="0" u="none" strike="noStrike" kern="1200" dirty="0" smtClean="0">
                <a:solidFill>
                  <a:schemeClr val="tx1"/>
                </a:solidFill>
                <a:latin typeface="+mn-lt"/>
                <a:ea typeface="+mn-ea"/>
                <a:cs typeface="+mn-cs"/>
              </a:rPr>
              <a:t>Teacher</a:t>
            </a:r>
            <a:endParaRPr lang="en-IN" sz="1200" b="0" i="0" u="none" strike="noStrike" kern="1200" dirty="0" smtClean="0">
              <a:solidFill>
                <a:schemeClr val="tx1"/>
              </a:solidFill>
              <a:latin typeface="+mn-lt"/>
              <a:ea typeface="+mn-ea"/>
              <a:cs typeface="+mn-cs"/>
            </a:endParaRPr>
          </a:p>
          <a:p>
            <a:r>
              <a:rPr lang="en-US" sz="1200" u="sng" dirty="0" smtClean="0"/>
              <a:t>The dog</a:t>
            </a:r>
            <a:r>
              <a:rPr lang="en-US" sz="1200" dirty="0" smtClean="0"/>
              <a:t> that barked at me ran away. </a:t>
            </a:r>
          </a:p>
          <a:p>
            <a:r>
              <a:rPr lang="en-US" sz="1200" dirty="0" smtClean="0"/>
              <a:t>In this sentence we are talking about the specific dog-the dog that barked at me.</a:t>
            </a:r>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smtClean="0">
                <a:solidFill>
                  <a:schemeClr val="tx1"/>
                </a:solidFill>
                <a:latin typeface="+mn-lt"/>
                <a:ea typeface="+mn-ea"/>
                <a:cs typeface="+mn-cs"/>
              </a:rPr>
              <a:t>Dog: https://pixabay.com/photos/dog-bad-dangerous-german-shepherd-2141358/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smtClean="0">
                <a:solidFill>
                  <a:schemeClr val="tx1"/>
                </a:solidFill>
                <a:latin typeface="+mn-lt"/>
                <a:ea typeface="+mn-ea"/>
                <a:cs typeface="+mn-cs"/>
              </a:rPr>
              <a:t>Boy: https://pixabay.com/photos/outdoors-child-fun-boy-lifestyle-3308020/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smtClean="0">
                <a:solidFill>
                  <a:schemeClr val="tx1"/>
                </a:solidFill>
                <a:latin typeface="+mn-lt"/>
                <a:ea typeface="+mn-ea"/>
                <a:cs typeface="+mn-cs"/>
              </a:rPr>
              <a:t>Moon: https://pixabay.com/photos/moon-full-moon-sky-night-sky-lunar-1859616/</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mn-ea"/>
              <a:cs typeface="+mn-cs"/>
            </a:endParaRPr>
          </a:p>
          <a:p>
            <a:pPr rtl="0"/>
            <a:endParaRPr lang="en-IN" sz="1200" b="0" i="0" u="none" strike="noStrike"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a:t>
            </a:r>
            <a:r>
              <a:rPr lang="en-IN" sz="1200" b="1" i="0" u="none" strike="noStrike" kern="1200" dirty="0" smtClean="0">
                <a:solidFill>
                  <a:schemeClr val="tx1"/>
                </a:solidFill>
                <a:latin typeface="+mn-lt"/>
                <a:ea typeface="+mn-ea"/>
                <a:cs typeface="+mn-cs"/>
              </a:rPr>
              <a:t>Teacher</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&lt; </a:t>
            </a:r>
            <a:r>
              <a:rPr lang="en-IN" sz="1200" b="0" i="0" u="none" strike="noStrike" kern="1200" dirty="0">
                <a:solidFill>
                  <a:schemeClr val="tx1"/>
                </a:solidFill>
                <a:latin typeface="+mn-lt"/>
                <a:ea typeface="+mn-ea"/>
                <a:cs typeface="+mn-cs"/>
              </a:rPr>
              <a:t>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smtClean="0">
                <a:solidFill>
                  <a:schemeClr val="tx1"/>
                </a:solidFill>
                <a:latin typeface="+mn-lt"/>
                <a:ea typeface="+mn-ea"/>
                <a:cs typeface="+mn-cs"/>
              </a:rPr>
              <a:t>Children: https://pixabay.com/photos/school-children-classroom-school-7047131/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err="1" smtClean="0">
                <a:solidFill>
                  <a:schemeClr val="tx1"/>
                </a:solidFill>
                <a:latin typeface="+mn-lt"/>
                <a:ea typeface="+mn-ea"/>
                <a:cs typeface="+mn-cs"/>
              </a:rPr>
              <a:t>Veena</a:t>
            </a:r>
            <a:r>
              <a:rPr lang="en-IN" sz="1200" kern="1200" dirty="0" smtClean="0">
                <a:solidFill>
                  <a:schemeClr val="tx1"/>
                </a:solidFill>
                <a:latin typeface="+mn-lt"/>
                <a:ea typeface="+mn-ea"/>
                <a:cs typeface="+mn-cs"/>
              </a:rPr>
              <a:t>: https://www.hiclipart.com/free-transparent-background-png-clipart-mtwgg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kern="1200" dirty="0" smtClean="0">
                <a:solidFill>
                  <a:schemeClr val="tx1"/>
                </a:solidFill>
                <a:latin typeface="+mn-lt"/>
                <a:ea typeface="+mn-ea"/>
                <a:cs typeface="+mn-cs"/>
              </a:rPr>
              <a:t>Girl:</a:t>
            </a:r>
            <a:r>
              <a:rPr lang="en-IN" sz="1200" kern="1200" baseline="0" dirty="0" smtClean="0">
                <a:solidFill>
                  <a:schemeClr val="tx1"/>
                </a:solidFill>
                <a:latin typeface="+mn-lt"/>
                <a:ea typeface="+mn-ea"/>
                <a:cs typeface="+mn-cs"/>
              </a:rPr>
              <a:t> https://pixabay.com/photos/girl-india-style-cute-traditional-2829399/</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mn-ea"/>
              <a:cs typeface="+mn-cs"/>
            </a:endParaRPr>
          </a:p>
          <a:p>
            <a:pPr rtl="0"/>
            <a:endParaRPr lang="en-IN"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Map: https://www.freepik.com/premium-vector/colored-world-map-political-maps-</a:t>
            </a:r>
          </a:p>
          <a:p>
            <a:pPr marL="228600" indent="-228600" rtl="0">
              <a:buNone/>
            </a:pPr>
            <a:r>
              <a:rPr lang="en-IN" sz="1200" b="0" i="0" u="none" strike="noStrike" kern="1200" dirty="0" smtClean="0">
                <a:solidFill>
                  <a:schemeClr val="tx1"/>
                </a:solidFill>
                <a:latin typeface="+mn-lt"/>
                <a:ea typeface="+mn-ea"/>
                <a:cs typeface="+mn-cs"/>
              </a:rPr>
              <a:t>             colourful-world-countries-country-names-</a:t>
            </a:r>
          </a:p>
          <a:p>
            <a:pPr marL="228600" indent="-228600" rtl="0">
              <a:buNone/>
            </a:pP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illustration_8637139.htm#query=uk%20map&amp;position=28&amp;from_view=search   </a:t>
            </a:r>
          </a:p>
          <a:p>
            <a:pPr marL="228600" indent="-228600" rtl="0">
              <a:buNone/>
            </a:pPr>
            <a:r>
              <a:rPr lang="en-IN" sz="1200" b="0" i="0" u="none" strike="noStrike" kern="1200" dirty="0" smtClean="0">
                <a:solidFill>
                  <a:schemeClr val="tx1"/>
                </a:solidFill>
                <a:latin typeface="+mn-lt"/>
                <a:ea typeface="+mn-ea"/>
                <a:cs typeface="+mn-cs"/>
              </a:rPr>
              <a:t>             (</a:t>
            </a:r>
            <a:r>
              <a:rPr lang="en-IN" sz="1200" b="0" i="0" u="none" strike="noStrike" kern="1200" dirty="0" err="1" smtClean="0">
                <a:solidFill>
                  <a:schemeClr val="tx1"/>
                </a:solidFill>
                <a:latin typeface="+mn-lt"/>
                <a:ea typeface="+mn-ea"/>
                <a:cs typeface="+mn-cs"/>
              </a:rPr>
              <a:t>Attribution:tartila</a:t>
            </a:r>
            <a:r>
              <a:rPr lang="en-IN" sz="1200" b="0" i="0" u="none" strike="noStrike" kern="1200" dirty="0" smtClean="0">
                <a:solidFill>
                  <a:schemeClr val="tx1"/>
                </a:solidFill>
                <a:latin typeface="+mn-lt"/>
                <a:ea typeface="+mn-ea"/>
                <a:cs typeface="+mn-cs"/>
              </a:rPr>
              <a:t>)</a:t>
            </a:r>
          </a:p>
          <a:p>
            <a:pPr rtl="0"/>
            <a:r>
              <a:rPr lang="en-IN" sz="1200" b="0" i="0" u="none" strike="noStrike" kern="1200" dirty="0">
                <a:solidFill>
                  <a:schemeClr val="tx1"/>
                </a:solidFill>
                <a:latin typeface="+mn-lt"/>
                <a:ea typeface="+mn-ea"/>
                <a:cs typeface="+mn-cs"/>
              </a:rPr>
              <a:t> </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The Seychelles- Group of</a:t>
            </a:r>
            <a:r>
              <a:rPr lang="en-IN" sz="1200" b="0" i="0" u="none" strike="noStrike" kern="1200" baseline="0" dirty="0" smtClean="0">
                <a:solidFill>
                  <a:schemeClr val="tx1"/>
                </a:solidFill>
                <a:latin typeface="+mn-lt"/>
                <a:ea typeface="+mn-ea"/>
                <a:cs typeface="+mn-cs"/>
              </a:rPr>
              <a:t> 115 islands in the Indian Ocean, Off East Africa.</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The Seychelles: https://www.flickr.com/photos/11304375@N07/2327740463 (Attribution: Image Editor)</a:t>
            </a:r>
          </a:p>
          <a:p>
            <a:pPr marL="228600" indent="-228600" rtl="0">
              <a:buAutoNum type="arabicPeriod"/>
            </a:pPr>
            <a:r>
              <a:rPr lang="en-IN" sz="1200" b="0" i="0" u="none" strike="noStrike" kern="1200" dirty="0" smtClean="0">
                <a:solidFill>
                  <a:schemeClr val="tx1"/>
                </a:solidFill>
                <a:latin typeface="+mn-lt"/>
                <a:ea typeface="+mn-ea"/>
                <a:cs typeface="+mn-cs"/>
              </a:rPr>
              <a:t>The Bahamas: https://pixabay.com/vectors/world-map-continents-africa-151576/</a:t>
            </a:r>
          </a:p>
          <a:p>
            <a:pPr rtl="0"/>
            <a:r>
              <a:rPr lang="en-IN" sz="1200" b="0" i="0" u="none" strike="noStrike"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rtl="0"/>
            <a:r>
              <a:rPr lang="en-IN" sz="1200" b="0" i="0" u="none" strike="noStrike" kern="1200" dirty="0" smtClean="0">
                <a:solidFill>
                  <a:schemeClr val="tx1"/>
                </a:solidFill>
                <a:latin typeface="+mn-lt"/>
                <a:ea typeface="+mn-ea"/>
                <a:cs typeface="+mn-cs"/>
              </a:rPr>
              <a:t>1. Map: SSSVV gallery</a:t>
            </a:r>
          </a:p>
          <a:p>
            <a:pPr rtl="0"/>
            <a:r>
              <a:rPr lang="en-IN" sz="1200" b="1" i="0" u="none" strike="noStrike" kern="120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The </a:t>
            </a:r>
            <a:r>
              <a:rPr lang="en-IN" sz="1200" b="0" i="0" u="none" strike="noStrike" kern="1200" dirty="0" err="1" smtClean="0">
                <a:solidFill>
                  <a:schemeClr val="tx1"/>
                </a:solidFill>
                <a:latin typeface="+mn-lt"/>
                <a:ea typeface="+mn-ea"/>
                <a:cs typeface="+mn-cs"/>
              </a:rPr>
              <a:t>Shankars</a:t>
            </a:r>
            <a:r>
              <a:rPr lang="en-IN" sz="1200" b="0" i="0" u="none" strike="noStrike" kern="1200" dirty="0" smtClean="0">
                <a:solidFill>
                  <a:schemeClr val="tx1"/>
                </a:solidFill>
                <a:latin typeface="+mn-lt"/>
                <a:ea typeface="+mn-ea"/>
                <a:cs typeface="+mn-cs"/>
              </a:rPr>
              <a:t>: SSSVV Gallery (Family)</a:t>
            </a:r>
          </a:p>
          <a:p>
            <a:pPr marL="228600" indent="-228600" rtl="0">
              <a:buAutoNum type="arabicPeriod"/>
            </a:pPr>
            <a:r>
              <a:rPr lang="en-IN" sz="1200" b="0" i="0" u="none" strike="noStrike" kern="1200" dirty="0" smtClean="0">
                <a:solidFill>
                  <a:schemeClr val="tx1"/>
                </a:solidFill>
                <a:latin typeface="+mn-lt"/>
                <a:ea typeface="+mn-ea"/>
                <a:cs typeface="+mn-cs"/>
              </a:rPr>
              <a:t>The </a:t>
            </a:r>
            <a:r>
              <a:rPr lang="en-IN" sz="1200" b="0" i="0" u="none" strike="noStrike" kern="1200" dirty="0" err="1" smtClean="0">
                <a:solidFill>
                  <a:schemeClr val="tx1"/>
                </a:solidFill>
                <a:latin typeface="+mn-lt"/>
                <a:ea typeface="+mn-ea"/>
                <a:cs typeface="+mn-cs"/>
              </a:rPr>
              <a:t>Singhs</a:t>
            </a:r>
            <a:r>
              <a:rPr lang="en-IN" sz="1200" b="0" i="0" u="none" strike="noStrike" kern="1200" dirty="0" smtClean="0">
                <a:solidFill>
                  <a:schemeClr val="tx1"/>
                </a:solidFill>
                <a:latin typeface="+mn-lt"/>
                <a:ea typeface="+mn-ea"/>
                <a:cs typeface="+mn-cs"/>
              </a:rPr>
              <a:t>: https://www.flickr.com/photos/36106429@N00/5156316458 (Attribution: </a:t>
            </a:r>
            <a:r>
              <a:rPr lang="en-IN" sz="1200" b="0" i="0" u="none" strike="noStrike" kern="1200" dirty="0" err="1" smtClean="0">
                <a:solidFill>
                  <a:schemeClr val="tx1"/>
                </a:solidFill>
                <a:latin typeface="+mn-lt"/>
                <a:ea typeface="+mn-ea"/>
                <a:cs typeface="+mn-cs"/>
              </a:rPr>
              <a:t>Navdeep</a:t>
            </a:r>
            <a:r>
              <a:rPr lang="en-IN" sz="1200" b="0" i="0" u="none" strike="noStrike" kern="1200" dirty="0" smtClean="0">
                <a:solidFill>
                  <a:schemeClr val="tx1"/>
                </a:solidFill>
                <a:latin typeface="+mn-lt"/>
                <a:ea typeface="+mn-ea"/>
                <a:cs typeface="+mn-cs"/>
              </a:rPr>
              <a:t> </a:t>
            </a:r>
            <a:r>
              <a:rPr lang="en-IN" sz="1200" b="0" i="0" u="none" strike="noStrike" kern="1200" dirty="0" err="1" smtClean="0">
                <a:solidFill>
                  <a:schemeClr val="tx1"/>
                </a:solidFill>
                <a:latin typeface="+mn-lt"/>
                <a:ea typeface="+mn-ea"/>
                <a:cs typeface="+mn-cs"/>
              </a:rPr>
              <a:t>Dhillon</a:t>
            </a:r>
            <a:r>
              <a:rPr lang="en-IN" sz="1200" b="0" i="0" u="none" strike="noStrike" kern="1200" dirty="0" smtClean="0">
                <a:solidFill>
                  <a:schemeClr val="tx1"/>
                </a:solidFill>
                <a:latin typeface="+mn-lt"/>
                <a:ea typeface="+mn-ea"/>
                <a:cs typeface="+mn-cs"/>
              </a:rPr>
              <a:t>)</a:t>
            </a:r>
          </a:p>
          <a:p>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428BD76F-BD24-44AD-BEDE-7058FCE91367}"/>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xmlns="" id="{D3D53DF3-BD88-4C6D-9E85-C8E61E5F24EE}"/>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xmlns="" id="{9CE2D3C8-E81A-4774-AE86-696A10FEE4ED}"/>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xmlns=""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xmlns="" id="{406F829A-A9AE-454A-A57B-45B44CE3B345}"/>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xmlns="" id="{3DB01AB4-72FA-43A4-A513-AF85E706263F}"/>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xmlns="" id="{A295D194-953C-4C7A-B9AB-5EAC619F66A5}"/>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xmlns="" id="{D60BDD97-0EE4-4885-8842-96419DB7F588}"/>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8.xml"/><Relationship Id="rId16"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3776" y="80944"/>
            <a:ext cx="7924448" cy="1548000"/>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0" scaled="1"/>
            <a:tileRect/>
          </a:gradFill>
          <a:scene3d>
            <a:camera prst="orthographicFront"/>
            <a:lightRig rig="threePt" dir="t"/>
          </a:scene3d>
          <a:sp3d>
            <a:bevelT/>
          </a:sp3d>
        </p:spPr>
        <p:txBody>
          <a:bodyPr/>
          <a:lstStyle/>
          <a:p>
            <a:r>
              <a:rPr lang="en-IN" b="1" dirty="0" smtClean="0">
                <a:solidFill>
                  <a:schemeClr val="bg1"/>
                </a:solidFill>
              </a:rPr>
              <a:t>Definite Article-The / the</a:t>
            </a:r>
            <a:endParaRPr lang="en-US" b="1" dirty="0">
              <a:solidFill>
                <a:schemeClr val="bg1"/>
              </a:solidFill>
            </a:endParaRPr>
          </a:p>
        </p:txBody>
      </p:sp>
      <p:pic>
        <p:nvPicPr>
          <p:cNvPr id="14338" name="Picture 2" descr="Giraffe, Animal, Safari, Mammal"/>
          <p:cNvPicPr>
            <a:picLocks noChangeAspect="1" noChangeArrowheads="1"/>
          </p:cNvPicPr>
          <p:nvPr/>
        </p:nvPicPr>
        <p:blipFill>
          <a:blip r:embed="rId3"/>
          <a:srcRect l="29804" r="18039"/>
          <a:stretch>
            <a:fillRect/>
          </a:stretch>
        </p:blipFill>
        <p:spPr bwMode="auto">
          <a:xfrm>
            <a:off x="2657456" y="1709728"/>
            <a:ext cx="2507077" cy="3492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928920" y="1800216"/>
            <a:ext cx="1291764" cy="400110"/>
          </a:xfrm>
          <a:prstGeom prst="rect">
            <a:avLst/>
          </a:prstGeom>
          <a:solidFill>
            <a:schemeClr val="bg2">
              <a:lumMod val="75000"/>
            </a:schemeClr>
          </a:solidFill>
          <a:scene3d>
            <a:camera prst="orthographicFront"/>
            <a:lightRig rig="threePt" dir="t"/>
          </a:scene3d>
          <a:sp3d>
            <a:bevelT prst="slope"/>
          </a:sp3d>
        </p:spPr>
        <p:txBody>
          <a:bodyPr wrap="none" rtlCol="0">
            <a:spAutoFit/>
          </a:bodyPr>
          <a:lstStyle/>
          <a:p>
            <a:r>
              <a:rPr lang="en-IN" sz="2000" b="1" dirty="0" smtClean="0"/>
              <a:t>The tallest</a:t>
            </a:r>
            <a:endParaRPr lang="en-US" sz="2000" b="1" dirty="0"/>
          </a:p>
        </p:txBody>
      </p:sp>
      <p:sp>
        <p:nvSpPr>
          <p:cNvPr id="7" name="TextBox 6"/>
          <p:cNvSpPr txBox="1"/>
          <p:nvPr/>
        </p:nvSpPr>
        <p:spPr>
          <a:xfrm>
            <a:off x="6729416" y="1800216"/>
            <a:ext cx="1296000" cy="400110"/>
          </a:xfrm>
          <a:prstGeom prst="rect">
            <a:avLst/>
          </a:prstGeom>
          <a:solidFill>
            <a:schemeClr val="bg2">
              <a:lumMod val="75000"/>
            </a:schemeClr>
          </a:solidFill>
          <a:scene3d>
            <a:camera prst="orthographicFront"/>
            <a:lightRig rig="threePt" dir="t"/>
          </a:scene3d>
          <a:sp3d>
            <a:bevelT prst="slope"/>
          </a:sp3d>
        </p:spPr>
        <p:txBody>
          <a:bodyPr wrap="square" rtlCol="0">
            <a:spAutoFit/>
          </a:bodyPr>
          <a:lstStyle/>
          <a:p>
            <a:r>
              <a:rPr lang="en-IN" sz="2000" b="1" dirty="0" smtClean="0"/>
              <a:t>The </a:t>
            </a:r>
            <a:r>
              <a:rPr lang="en-IN" sz="2000" b="1" dirty="0" err="1" smtClean="0"/>
              <a:t>Veena</a:t>
            </a:r>
            <a:endParaRPr lang="en-US" sz="2000" b="1" dirty="0"/>
          </a:p>
        </p:txBody>
      </p:sp>
      <p:pic>
        <p:nvPicPr>
          <p:cNvPr id="8" name="Picture 4" descr="brown sitar, Carnatic music Veena Indian classical music Raga, history transparent background PNG clipart thumbnail"/>
          <p:cNvPicPr>
            <a:picLocks noChangeAspect="1" noChangeArrowheads="1"/>
          </p:cNvPicPr>
          <p:nvPr/>
        </p:nvPicPr>
        <p:blipFill>
          <a:blip r:embed="rId4">
            <a:clrChange>
              <a:clrFrom>
                <a:srgbClr val="DDDDDD"/>
              </a:clrFrom>
              <a:clrTo>
                <a:srgbClr val="DDDDDD">
                  <a:alpha val="0"/>
                </a:srgbClr>
              </a:clrTo>
            </a:clrChange>
          </a:blip>
          <a:srcRect/>
          <a:stretch>
            <a:fillRect/>
          </a:stretch>
        </p:blipFill>
        <p:spPr bwMode="auto">
          <a:xfrm>
            <a:off x="5553072" y="2533536"/>
            <a:ext cx="4614888" cy="26147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2766000" y="71414"/>
            <a:ext cx="6660000" cy="654032"/>
          </a:xfr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lstStyle/>
          <a:p>
            <a:r>
              <a:rPr lang="en-IN" dirty="0" smtClean="0"/>
              <a:t>Using definite article ‘the’ </a:t>
            </a:r>
            <a:endParaRPr lang="en-US" dirty="0"/>
          </a:p>
        </p:txBody>
      </p:sp>
      <p:grpSp>
        <p:nvGrpSpPr>
          <p:cNvPr id="39" name="Group 38">
            <a:extLst>
              <a:ext uri="{FF2B5EF4-FFF2-40B4-BE49-F238E27FC236}">
                <a16:creationId xmlns:a16="http://schemas.microsoft.com/office/drawing/2014/main" xmlns="" id="{125EE6A2-1F79-4A58-A1F9-B961A6BCB49A}"/>
              </a:ext>
            </a:extLst>
          </p:cNvPr>
          <p:cNvGrpSpPr/>
          <p:nvPr/>
        </p:nvGrpSpPr>
        <p:grpSpPr>
          <a:xfrm>
            <a:off x="123792" y="985824"/>
            <a:ext cx="1044000" cy="612000"/>
            <a:chOff x="5934975" y="3170368"/>
            <a:chExt cx="1157518" cy="693335"/>
          </a:xfrm>
          <a:solidFill>
            <a:srgbClr val="D685FF"/>
          </a:solidFill>
        </p:grpSpPr>
        <p:grpSp>
          <p:nvGrpSpPr>
            <p:cNvPr id="40"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42"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43"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Box 40">
              <a:extLst>
                <a:ext uri="{FF2B5EF4-FFF2-40B4-BE49-F238E27FC236}">
                  <a16:creationId xmlns:a16="http://schemas.microsoft.com/office/drawing/2014/main" xmlns="" id="{07D51C2C-F913-4BC3-BEC0-B775D02F4C75}"/>
                </a:ext>
              </a:extLst>
            </p:cNvPr>
            <p:cNvSpPr txBox="1"/>
            <p:nvPr/>
          </p:nvSpPr>
          <p:spPr>
            <a:xfrm>
              <a:off x="6651399" y="3194785"/>
              <a:ext cx="286847" cy="448629"/>
            </a:xfrm>
            <a:prstGeom prst="rect">
              <a:avLst/>
            </a:prstGeom>
            <a:grpFill/>
          </p:spPr>
          <p:txBody>
            <a:bodyPr wrap="square" rtlCol="0">
              <a:spAutoFit/>
            </a:bodyPr>
            <a:lstStyle/>
            <a:p>
              <a:r>
                <a:rPr lang="en-US" sz="2200" dirty="0" smtClean="0">
                  <a:solidFill>
                    <a:schemeClr val="bg1"/>
                  </a:solidFill>
                  <a:effectLst>
                    <a:outerShdw blurRad="38100" dist="38100" dir="2700000" algn="tl">
                      <a:srgbClr val="000000">
                        <a:alpha val="43137"/>
                      </a:srgbClr>
                    </a:outerShdw>
                  </a:effectLst>
                </a:rPr>
                <a:t>1</a:t>
              </a:r>
              <a:endParaRPr lang="en-US" sz="2200" dirty="0">
                <a:solidFill>
                  <a:schemeClr val="bg1"/>
                </a:solidFill>
                <a:effectLst>
                  <a:outerShdw blurRad="38100" dist="38100" dir="2700000" algn="tl">
                    <a:srgbClr val="000000">
                      <a:alpha val="43137"/>
                    </a:srgbClr>
                  </a:outerShdw>
                </a:effectLst>
              </a:endParaRPr>
            </a:p>
          </p:txBody>
        </p:sp>
      </p:grpSp>
      <p:sp>
        <p:nvSpPr>
          <p:cNvPr id="45" name="Rectangle 44"/>
          <p:cNvSpPr/>
          <p:nvPr/>
        </p:nvSpPr>
        <p:spPr>
          <a:xfrm>
            <a:off x="1390624" y="804848"/>
            <a:ext cx="9216000" cy="892552"/>
          </a:xfrm>
          <a:prstGeom prst="rect">
            <a:avLst/>
          </a:prstGeom>
          <a:solidFill>
            <a:schemeClr val="accent4">
              <a:lumMod val="20000"/>
              <a:lumOff val="80000"/>
            </a:schemeClr>
          </a:solidFill>
          <a:effectLst/>
          <a:scene3d>
            <a:camera prst="orthographicFront"/>
            <a:lightRig rig="threePt" dir="t"/>
          </a:scene3d>
          <a:sp3d>
            <a:bevelT/>
          </a:sp3d>
        </p:spPr>
        <p:txBody>
          <a:bodyPr wrap="square">
            <a:spAutoFit/>
          </a:bodyPr>
          <a:lstStyle/>
          <a:p>
            <a:pPr fontAlgn="base"/>
            <a:r>
              <a:rPr lang="en-US" sz="2600" dirty="0" smtClean="0"/>
              <a:t>Before a noun when the listener/reader knows exactly what we are referring to</a:t>
            </a:r>
          </a:p>
        </p:txBody>
      </p:sp>
      <p:grpSp>
        <p:nvGrpSpPr>
          <p:cNvPr id="46" name="Group 45">
            <a:extLst>
              <a:ext uri="{FF2B5EF4-FFF2-40B4-BE49-F238E27FC236}">
                <a16:creationId xmlns:a16="http://schemas.microsoft.com/office/drawing/2014/main" xmlns="" id="{125EE6A2-1F79-4A58-A1F9-B961A6BCB49A}"/>
              </a:ext>
            </a:extLst>
          </p:cNvPr>
          <p:cNvGrpSpPr/>
          <p:nvPr/>
        </p:nvGrpSpPr>
        <p:grpSpPr>
          <a:xfrm>
            <a:off x="123792" y="4174320"/>
            <a:ext cx="1044000" cy="612000"/>
            <a:chOff x="5934975" y="3170368"/>
            <a:chExt cx="1157518" cy="693335"/>
          </a:xfrm>
          <a:solidFill>
            <a:srgbClr val="FF33BB"/>
          </a:solidFill>
        </p:grpSpPr>
        <p:grpSp>
          <p:nvGrpSpPr>
            <p:cNvPr id="47"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49"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50"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Box 47">
              <a:extLst>
                <a:ext uri="{FF2B5EF4-FFF2-40B4-BE49-F238E27FC236}">
                  <a16:creationId xmlns:a16="http://schemas.microsoft.com/office/drawing/2014/main" xmlns="" id="{07D51C2C-F913-4BC3-BEC0-B775D02F4C75}"/>
                </a:ext>
              </a:extLst>
            </p:cNvPr>
            <p:cNvSpPr txBox="1"/>
            <p:nvPr/>
          </p:nvSpPr>
          <p:spPr>
            <a:xfrm>
              <a:off x="6640053" y="3253330"/>
              <a:ext cx="286848" cy="448629"/>
            </a:xfrm>
            <a:prstGeom prst="rect">
              <a:avLst/>
            </a:prstGeom>
            <a:grpFill/>
          </p:spPr>
          <p:txBody>
            <a:bodyPr wrap="square" rtlCol="0">
              <a:spAutoFit/>
            </a:bodyPr>
            <a:lstStyle/>
            <a:p>
              <a:r>
                <a:rPr lang="en-US" sz="2200" dirty="0" smtClean="0">
                  <a:solidFill>
                    <a:schemeClr val="bg1"/>
                  </a:solidFill>
                  <a:effectLst>
                    <a:outerShdw blurRad="38100" dist="38100" dir="2700000" algn="tl">
                      <a:srgbClr val="000000">
                        <a:alpha val="43137"/>
                      </a:srgbClr>
                    </a:outerShdw>
                  </a:effectLst>
                </a:rPr>
                <a:t>2</a:t>
              </a:r>
              <a:endParaRPr lang="en-US" sz="2200" dirty="0">
                <a:solidFill>
                  <a:schemeClr val="bg1"/>
                </a:solidFill>
                <a:effectLst>
                  <a:outerShdw blurRad="38100" dist="38100" dir="2700000" algn="tl">
                    <a:srgbClr val="000000">
                      <a:alpha val="43137"/>
                    </a:srgbClr>
                  </a:outerShdw>
                </a:effectLst>
              </a:endParaRPr>
            </a:p>
          </p:txBody>
        </p:sp>
      </p:grpSp>
      <p:sp>
        <p:nvSpPr>
          <p:cNvPr id="51" name="Rectangle 50"/>
          <p:cNvSpPr/>
          <p:nvPr/>
        </p:nvSpPr>
        <p:spPr>
          <a:xfrm>
            <a:off x="1390624" y="4062416"/>
            <a:ext cx="10044168" cy="892552"/>
          </a:xfrm>
          <a:prstGeom prst="rect">
            <a:avLst/>
          </a:prstGeom>
          <a:solidFill>
            <a:schemeClr val="accent2">
              <a:lumMod val="20000"/>
              <a:lumOff val="80000"/>
            </a:schemeClr>
          </a:solidFill>
          <a:effectLst/>
          <a:scene3d>
            <a:camera prst="orthographicFront"/>
            <a:lightRig rig="threePt" dir="t"/>
          </a:scene3d>
          <a:sp3d>
            <a:bevelT/>
          </a:sp3d>
        </p:spPr>
        <p:txBody>
          <a:bodyPr wrap="square">
            <a:spAutoFit/>
          </a:bodyPr>
          <a:lstStyle/>
          <a:p>
            <a:pPr fontAlgn="base"/>
            <a:r>
              <a:rPr lang="en-US" sz="2600" dirty="0" smtClean="0"/>
              <a:t>Before a noun when the listener/reader knows exactly what we are referring to because there is only ONE</a:t>
            </a:r>
          </a:p>
        </p:txBody>
      </p:sp>
      <p:sp>
        <p:nvSpPr>
          <p:cNvPr id="29" name="Rectangle 28"/>
          <p:cNvSpPr/>
          <p:nvPr/>
        </p:nvSpPr>
        <p:spPr>
          <a:xfrm>
            <a:off x="6276976" y="2524119"/>
            <a:ext cx="4716000" cy="461665"/>
          </a:xfrm>
          <a:prstGeom prst="rect">
            <a:avLst/>
          </a:prstGeom>
          <a:solidFill>
            <a:schemeClr val="accent4">
              <a:lumMod val="40000"/>
              <a:lumOff val="60000"/>
            </a:schemeClr>
          </a:solidFill>
        </p:spPr>
        <p:txBody>
          <a:bodyPr wrap="square">
            <a:spAutoFit/>
          </a:bodyPr>
          <a:lstStyle/>
          <a:p>
            <a:r>
              <a:rPr lang="en-US" sz="2400" b="1" u="sng" dirty="0" smtClean="0"/>
              <a:t>The dog</a:t>
            </a:r>
            <a:r>
              <a:rPr lang="en-US" sz="2400" dirty="0" smtClean="0"/>
              <a:t> that barked at me ran away. </a:t>
            </a:r>
          </a:p>
        </p:txBody>
      </p:sp>
      <p:sp>
        <p:nvSpPr>
          <p:cNvPr id="30" name="Rectangle 29"/>
          <p:cNvSpPr/>
          <p:nvPr/>
        </p:nvSpPr>
        <p:spPr>
          <a:xfrm>
            <a:off x="6276976" y="5781687"/>
            <a:ext cx="4199483" cy="461665"/>
          </a:xfrm>
          <a:prstGeom prst="rect">
            <a:avLst/>
          </a:prstGeom>
          <a:solidFill>
            <a:schemeClr val="accent2">
              <a:lumMod val="40000"/>
              <a:lumOff val="60000"/>
            </a:schemeClr>
          </a:solidFill>
        </p:spPr>
        <p:txBody>
          <a:bodyPr wrap="none">
            <a:spAutoFit/>
          </a:bodyPr>
          <a:lstStyle/>
          <a:p>
            <a:r>
              <a:rPr lang="en-US" sz="2400" b="1" u="sng" dirty="0" smtClean="0"/>
              <a:t>The moon </a:t>
            </a:r>
            <a:r>
              <a:rPr lang="en-US" sz="2400" dirty="0" smtClean="0"/>
              <a:t>is very bright tonight.</a:t>
            </a:r>
          </a:p>
        </p:txBody>
      </p:sp>
      <p:pic>
        <p:nvPicPr>
          <p:cNvPr id="10244" name="Picture 4" descr="Outdoors, Child, Fun, Boy, Lifestyle, Nature, Summer"/>
          <p:cNvPicPr>
            <a:picLocks noChangeAspect="1" noChangeArrowheads="1"/>
          </p:cNvPicPr>
          <p:nvPr/>
        </p:nvPicPr>
        <p:blipFill>
          <a:blip r:embed="rId3"/>
          <a:srcRect t="14514" b="2361"/>
          <a:stretch>
            <a:fillRect/>
          </a:stretch>
        </p:blipFill>
        <p:spPr bwMode="auto">
          <a:xfrm>
            <a:off x="3652824" y="1728966"/>
            <a:ext cx="1944000" cy="2423938"/>
          </a:xfrm>
          <a:prstGeom prst="rect">
            <a:avLst/>
          </a:prstGeom>
          <a:ln>
            <a:noFill/>
          </a:ln>
          <a:effectLst>
            <a:softEdge rad="112500"/>
          </a:effectLst>
        </p:spPr>
      </p:pic>
      <p:pic>
        <p:nvPicPr>
          <p:cNvPr id="10242" name="Picture 2" descr="Dog, Bad, Dangerous, German Shepherd"/>
          <p:cNvPicPr>
            <a:picLocks noChangeAspect="1" noChangeArrowheads="1"/>
          </p:cNvPicPr>
          <p:nvPr/>
        </p:nvPicPr>
        <p:blipFill>
          <a:blip r:embed="rId4">
            <a:clrChange>
              <a:clrFrom>
                <a:srgbClr val="CAD2D4"/>
              </a:clrFrom>
              <a:clrTo>
                <a:srgbClr val="CAD2D4">
                  <a:alpha val="0"/>
                </a:srgbClr>
              </a:clrTo>
            </a:clrChange>
          </a:blip>
          <a:srcRect l="15148" t="8875" r="26423"/>
          <a:stretch>
            <a:fillRect/>
          </a:stretch>
        </p:blipFill>
        <p:spPr bwMode="auto">
          <a:xfrm>
            <a:off x="2657456" y="2408846"/>
            <a:ext cx="1044000" cy="1382106"/>
          </a:xfrm>
          <a:prstGeom prst="rect">
            <a:avLst/>
          </a:prstGeom>
          <a:ln>
            <a:noFill/>
          </a:ln>
          <a:effectLst>
            <a:outerShdw blurRad="292100" dist="139700" dir="2700000" algn="tl" rotWithShape="0">
              <a:srgbClr val="333333">
                <a:alpha val="65000"/>
              </a:srgbClr>
            </a:outerShdw>
          </a:effectLst>
        </p:spPr>
      </p:pic>
      <p:sp>
        <p:nvSpPr>
          <p:cNvPr id="10246" name="AutoShape 6" descr="Moon, Full Moon, Sky, Night Sky, Lun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Moon, Full Moon, Sky, Night Sky, Lun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0" name="Picture 10" descr="Moon, Full Moon, Sky, Night Sky, Lunar, Moonlight"/>
          <p:cNvPicPr>
            <a:picLocks noChangeAspect="1" noChangeArrowheads="1"/>
          </p:cNvPicPr>
          <p:nvPr/>
        </p:nvPicPr>
        <p:blipFill>
          <a:blip r:embed="rId5"/>
          <a:srcRect l="50469" t="32656" r="27760" b="33203"/>
          <a:stretch>
            <a:fillRect/>
          </a:stretch>
        </p:blipFill>
        <p:spPr bwMode="auto">
          <a:xfrm>
            <a:off x="3833800" y="5057784"/>
            <a:ext cx="1584000" cy="16560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ipe(left)">
                                      <p:cBhvr>
                                        <p:cTn id="16" dur="1000"/>
                                        <p:tgtEl>
                                          <p:spTgt spid="1024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244"/>
                                        </p:tgtEl>
                                        <p:attrNameLst>
                                          <p:attrName>style.visibility</p:attrName>
                                        </p:attrNameLst>
                                      </p:cBhvr>
                                      <p:to>
                                        <p:strVal val="visible"/>
                                      </p:to>
                                    </p:set>
                                    <p:animEffect transition="in" filter="wipe(left)">
                                      <p:cBhvr>
                                        <p:cTn id="20" dur="1000"/>
                                        <p:tgtEl>
                                          <p:spTgt spid="10244"/>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strips(downRight)">
                                      <p:cBhvr>
                                        <p:cTn id="24" dur="1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1000"/>
                                        <p:tgtEl>
                                          <p:spTgt spid="4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10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wipe(left)">
                                      <p:cBhvr>
                                        <p:cTn id="38" dur="1000"/>
                                        <p:tgtEl>
                                          <p:spTgt spid="10250"/>
                                        </p:tgtEl>
                                      </p:cBhvr>
                                    </p:animEffect>
                                  </p:childTnLst>
                                </p:cTn>
                              </p:par>
                            </p:childTnLst>
                          </p:cTn>
                        </p:par>
                        <p:par>
                          <p:cTn id="39" fill="hold">
                            <p:stCondLst>
                              <p:cond delay="1000"/>
                            </p:stCondLst>
                            <p:childTnLst>
                              <p:par>
                                <p:cTn id="40" presetID="18" presetClass="entr" presetSubtype="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2766000" y="71414"/>
            <a:ext cx="6660000" cy="654032"/>
          </a:xfr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lstStyle/>
          <a:p>
            <a:r>
              <a:rPr lang="en-IN" dirty="0" smtClean="0"/>
              <a:t>Using definite article ‘the’ </a:t>
            </a:r>
            <a:endParaRPr lang="en-US" dirty="0"/>
          </a:p>
        </p:txBody>
      </p:sp>
      <p:grpSp>
        <p:nvGrpSpPr>
          <p:cNvPr id="6" name="Group 51">
            <a:extLst>
              <a:ext uri="{FF2B5EF4-FFF2-40B4-BE49-F238E27FC236}">
                <a16:creationId xmlns:a16="http://schemas.microsoft.com/office/drawing/2014/main" xmlns="" id="{125EE6A2-1F79-4A58-A1F9-B961A6BCB49A}"/>
              </a:ext>
            </a:extLst>
          </p:cNvPr>
          <p:cNvGrpSpPr/>
          <p:nvPr/>
        </p:nvGrpSpPr>
        <p:grpSpPr>
          <a:xfrm>
            <a:off x="123792" y="895336"/>
            <a:ext cx="1044000" cy="612000"/>
            <a:chOff x="5934975" y="3170368"/>
            <a:chExt cx="1157518" cy="693335"/>
          </a:xfrm>
          <a:solidFill>
            <a:srgbClr val="FF0984"/>
          </a:solidFill>
        </p:grpSpPr>
        <p:grpSp>
          <p:nvGrpSpPr>
            <p:cNvPr id="7"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55"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56"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4" name="TextBox 53">
              <a:extLst>
                <a:ext uri="{FF2B5EF4-FFF2-40B4-BE49-F238E27FC236}">
                  <a16:creationId xmlns:a16="http://schemas.microsoft.com/office/drawing/2014/main" xmlns="" id="{07D51C2C-F913-4BC3-BEC0-B775D02F4C75}"/>
                </a:ext>
              </a:extLst>
            </p:cNvPr>
            <p:cNvSpPr txBox="1"/>
            <p:nvPr/>
          </p:nvSpPr>
          <p:spPr>
            <a:xfrm>
              <a:off x="6640053" y="3253329"/>
              <a:ext cx="286848" cy="448629"/>
            </a:xfrm>
            <a:prstGeom prst="rect">
              <a:avLst/>
            </a:prstGeom>
            <a:grpFill/>
          </p:spPr>
          <p:txBody>
            <a:bodyPr wrap="square" rtlCol="0">
              <a:spAutoFit/>
            </a:bodyPr>
            <a:lstStyle/>
            <a:p>
              <a:r>
                <a:rPr lang="en-US" sz="2200" dirty="0" smtClean="0">
                  <a:solidFill>
                    <a:schemeClr val="bg1"/>
                  </a:solidFill>
                  <a:effectLst>
                    <a:outerShdw blurRad="38100" dist="38100" dir="2700000" algn="tl">
                      <a:srgbClr val="000000">
                        <a:alpha val="43137"/>
                      </a:srgbClr>
                    </a:outerShdw>
                  </a:effectLst>
                </a:rPr>
                <a:t>3</a:t>
              </a:r>
              <a:endParaRPr lang="en-US" sz="2200" dirty="0">
                <a:solidFill>
                  <a:schemeClr val="bg1"/>
                </a:solidFill>
                <a:effectLst>
                  <a:outerShdw blurRad="38100" dist="38100" dir="2700000" algn="tl">
                    <a:srgbClr val="000000">
                      <a:alpha val="43137"/>
                    </a:srgbClr>
                  </a:outerShdw>
                </a:effectLst>
              </a:endParaRPr>
            </a:p>
          </p:txBody>
        </p:sp>
      </p:grpSp>
      <p:sp>
        <p:nvSpPr>
          <p:cNvPr id="57" name="Rectangle 56"/>
          <p:cNvSpPr>
            <a:spLocks noChangeAspect="1"/>
          </p:cNvSpPr>
          <p:nvPr/>
        </p:nvSpPr>
        <p:spPr>
          <a:xfrm>
            <a:off x="1460805" y="923201"/>
            <a:ext cx="5228026" cy="504000"/>
          </a:xfrm>
          <a:prstGeom prst="rect">
            <a:avLst/>
          </a:prstGeom>
          <a:solidFill>
            <a:schemeClr val="accent6">
              <a:lumMod val="40000"/>
              <a:lumOff val="60000"/>
            </a:schemeClr>
          </a:solidFill>
          <a:effectLst/>
          <a:scene3d>
            <a:camera prst="orthographicFront"/>
            <a:lightRig rig="threePt" dir="t"/>
          </a:scene3d>
          <a:sp3d>
            <a:bevelT/>
          </a:sp3d>
        </p:spPr>
        <p:txBody>
          <a:bodyPr wrap="square">
            <a:spAutoFit/>
          </a:bodyPr>
          <a:lstStyle/>
          <a:p>
            <a:pPr algn="ctr" fontAlgn="base"/>
            <a:r>
              <a:rPr lang="en-US" sz="2600" dirty="0" smtClean="0"/>
              <a:t>Before superlative adjectives</a:t>
            </a:r>
          </a:p>
        </p:txBody>
      </p:sp>
      <p:grpSp>
        <p:nvGrpSpPr>
          <p:cNvPr id="8" name="Group 57">
            <a:extLst>
              <a:ext uri="{FF2B5EF4-FFF2-40B4-BE49-F238E27FC236}">
                <a16:creationId xmlns:a16="http://schemas.microsoft.com/office/drawing/2014/main" xmlns="" id="{125EE6A2-1F79-4A58-A1F9-B961A6BCB49A}"/>
              </a:ext>
            </a:extLst>
          </p:cNvPr>
          <p:cNvGrpSpPr/>
          <p:nvPr/>
        </p:nvGrpSpPr>
        <p:grpSpPr>
          <a:xfrm>
            <a:off x="123792" y="3881440"/>
            <a:ext cx="1044000" cy="612000"/>
            <a:chOff x="5934975" y="3170368"/>
            <a:chExt cx="1157518" cy="693335"/>
          </a:xfrm>
          <a:solidFill>
            <a:srgbClr val="FF8BC5"/>
          </a:solidFill>
        </p:grpSpPr>
        <p:grpSp>
          <p:nvGrpSpPr>
            <p:cNvPr id="9"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61"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62"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0" name="TextBox 59">
              <a:extLst>
                <a:ext uri="{FF2B5EF4-FFF2-40B4-BE49-F238E27FC236}">
                  <a16:creationId xmlns:a16="http://schemas.microsoft.com/office/drawing/2014/main" xmlns="" id="{07D51C2C-F913-4BC3-BEC0-B775D02F4C75}"/>
                </a:ext>
              </a:extLst>
            </p:cNvPr>
            <p:cNvSpPr txBox="1"/>
            <p:nvPr/>
          </p:nvSpPr>
          <p:spPr>
            <a:xfrm>
              <a:off x="6640053" y="3253330"/>
              <a:ext cx="286848" cy="448629"/>
            </a:xfrm>
            <a:prstGeom prst="rect">
              <a:avLst/>
            </a:prstGeom>
            <a:grpFill/>
          </p:spPr>
          <p:txBody>
            <a:bodyPr wrap="square" rtlCol="0">
              <a:spAutoFit/>
            </a:bodyPr>
            <a:lstStyle/>
            <a:p>
              <a:r>
                <a:rPr lang="en-US" sz="2200" dirty="0" smtClean="0">
                  <a:solidFill>
                    <a:schemeClr val="bg1"/>
                  </a:solidFill>
                  <a:effectLst>
                    <a:outerShdw blurRad="38100" dist="38100" dir="2700000" algn="tl">
                      <a:srgbClr val="000000">
                        <a:alpha val="43137"/>
                      </a:srgbClr>
                    </a:outerShdw>
                  </a:effectLst>
                </a:rPr>
                <a:t>4</a:t>
              </a:r>
              <a:endParaRPr lang="en-US" sz="2200" dirty="0">
                <a:solidFill>
                  <a:schemeClr val="bg1"/>
                </a:solidFill>
                <a:effectLst>
                  <a:outerShdw blurRad="38100" dist="38100" dir="2700000" algn="tl">
                    <a:srgbClr val="000000">
                      <a:alpha val="43137"/>
                    </a:srgbClr>
                  </a:outerShdw>
                </a:effectLst>
              </a:endParaRPr>
            </a:p>
          </p:txBody>
        </p:sp>
      </p:grpSp>
      <p:sp>
        <p:nvSpPr>
          <p:cNvPr id="63" name="Rectangle 62"/>
          <p:cNvSpPr>
            <a:spLocks noChangeAspect="1"/>
          </p:cNvSpPr>
          <p:nvPr/>
        </p:nvSpPr>
        <p:spPr>
          <a:xfrm>
            <a:off x="1460806" y="3899575"/>
            <a:ext cx="5236876" cy="492443"/>
          </a:xfrm>
          <a:prstGeom prst="rect">
            <a:avLst/>
          </a:prstGeom>
          <a:gradFill flip="none" rotWithShape="1">
            <a:gsLst>
              <a:gs pos="0">
                <a:srgbClr val="FF8BC5">
                  <a:tint val="66000"/>
                  <a:satMod val="160000"/>
                </a:srgbClr>
              </a:gs>
              <a:gs pos="50000">
                <a:srgbClr val="FF8BC5">
                  <a:tint val="44500"/>
                  <a:satMod val="160000"/>
                </a:srgbClr>
              </a:gs>
              <a:gs pos="100000">
                <a:srgbClr val="FF8BC5">
                  <a:tint val="23500"/>
                  <a:satMod val="160000"/>
                </a:srgbClr>
              </a:gs>
            </a:gsLst>
            <a:lin ang="0" scaled="1"/>
            <a:tileRect/>
          </a:gradFill>
          <a:effectLst/>
          <a:scene3d>
            <a:camera prst="orthographicFront"/>
            <a:lightRig rig="threePt" dir="t"/>
          </a:scene3d>
          <a:sp3d>
            <a:bevelT/>
          </a:sp3d>
        </p:spPr>
        <p:txBody>
          <a:bodyPr wrap="square">
            <a:spAutoFit/>
          </a:bodyPr>
          <a:lstStyle/>
          <a:p>
            <a:pPr algn="ctr" fontAlgn="base"/>
            <a:r>
              <a:rPr lang="en-US" sz="2600" dirty="0" smtClean="0"/>
              <a:t>Before musical instruments</a:t>
            </a:r>
            <a:r>
              <a:rPr lang="en-IN" sz="2600" dirty="0" smtClean="0"/>
              <a:t> </a:t>
            </a:r>
            <a:endParaRPr lang="en-US" sz="2600" dirty="0" smtClean="0"/>
          </a:p>
        </p:txBody>
      </p:sp>
      <p:sp>
        <p:nvSpPr>
          <p:cNvPr id="27" name="Rectangle 26"/>
          <p:cNvSpPr/>
          <p:nvPr/>
        </p:nvSpPr>
        <p:spPr>
          <a:xfrm>
            <a:off x="6799598" y="2152942"/>
            <a:ext cx="4550733" cy="461665"/>
          </a:xfrm>
          <a:prstGeom prst="rect">
            <a:avLst/>
          </a:prstGeom>
          <a:solidFill>
            <a:schemeClr val="accent6">
              <a:lumMod val="40000"/>
              <a:lumOff val="60000"/>
            </a:schemeClr>
          </a:solidFill>
        </p:spPr>
        <p:txBody>
          <a:bodyPr wrap="none">
            <a:spAutoFit/>
          </a:bodyPr>
          <a:lstStyle/>
          <a:p>
            <a:r>
              <a:rPr lang="en-US" sz="2400" dirty="0" err="1" smtClean="0"/>
              <a:t>Varun</a:t>
            </a:r>
            <a:r>
              <a:rPr lang="en-US" sz="2400" dirty="0" smtClean="0"/>
              <a:t> is </a:t>
            </a:r>
            <a:r>
              <a:rPr lang="en-US" sz="2400" b="1" u="sng" dirty="0" smtClean="0"/>
              <a:t>the tallest </a:t>
            </a:r>
            <a:r>
              <a:rPr lang="en-US" sz="2400" dirty="0" smtClean="0"/>
              <a:t>boy in my class.</a:t>
            </a:r>
          </a:p>
        </p:txBody>
      </p:sp>
      <p:sp>
        <p:nvSpPr>
          <p:cNvPr id="29" name="Rectangle 28"/>
          <p:cNvSpPr/>
          <p:nvPr/>
        </p:nvSpPr>
        <p:spPr>
          <a:xfrm>
            <a:off x="6819904" y="5419735"/>
            <a:ext cx="4544706" cy="461665"/>
          </a:xfrm>
          <a:prstGeom prst="rect">
            <a:avLst/>
          </a:prstGeom>
          <a:solidFill>
            <a:schemeClr val="accent2">
              <a:lumMod val="40000"/>
              <a:lumOff val="60000"/>
            </a:schemeClr>
          </a:solidFill>
        </p:spPr>
        <p:txBody>
          <a:bodyPr wrap="none">
            <a:spAutoFit/>
          </a:bodyPr>
          <a:lstStyle/>
          <a:p>
            <a:r>
              <a:rPr lang="en-US" sz="2400" dirty="0" err="1" smtClean="0"/>
              <a:t>Gayathri</a:t>
            </a:r>
            <a:r>
              <a:rPr lang="en-US" sz="2400" dirty="0" smtClean="0"/>
              <a:t> plays </a:t>
            </a:r>
            <a:r>
              <a:rPr lang="en-US" sz="2400" b="1" u="sng" dirty="0" smtClean="0"/>
              <a:t>the </a:t>
            </a:r>
            <a:r>
              <a:rPr lang="en-US" sz="2400" b="1" u="sng" dirty="0" err="1" smtClean="0"/>
              <a:t>veena</a:t>
            </a:r>
            <a:r>
              <a:rPr lang="en-US" sz="2400" b="1" u="sng" dirty="0" smtClean="0"/>
              <a:t> </a:t>
            </a:r>
            <a:r>
              <a:rPr lang="en-US" sz="2400" dirty="0" smtClean="0"/>
              <a:t>very well.</a:t>
            </a:r>
          </a:p>
        </p:txBody>
      </p:sp>
      <p:grpSp>
        <p:nvGrpSpPr>
          <p:cNvPr id="34" name="Group 33"/>
          <p:cNvGrpSpPr/>
          <p:nvPr/>
        </p:nvGrpSpPr>
        <p:grpSpPr>
          <a:xfrm>
            <a:off x="1933552" y="1438264"/>
            <a:ext cx="4071960" cy="2352688"/>
            <a:chOff x="1662088" y="1438264"/>
            <a:chExt cx="3257568" cy="2352688"/>
          </a:xfrm>
        </p:grpSpPr>
        <p:pic>
          <p:nvPicPr>
            <p:cNvPr id="4098" name="Picture 2" descr="School Children, Classroom, School"/>
            <p:cNvPicPr>
              <a:picLocks noChangeAspect="1" noChangeArrowheads="1"/>
            </p:cNvPicPr>
            <p:nvPr/>
          </p:nvPicPr>
          <p:blipFill>
            <a:blip r:embed="rId3"/>
            <a:srcRect t="13971" r="8725"/>
            <a:stretch>
              <a:fillRect/>
            </a:stretch>
          </p:blipFill>
          <p:spPr bwMode="auto">
            <a:xfrm>
              <a:off x="1662088" y="1744050"/>
              <a:ext cx="3257568" cy="2046902"/>
            </a:xfrm>
            <a:prstGeom prst="rect">
              <a:avLst/>
            </a:prstGeom>
            <a:noFill/>
          </p:spPr>
        </p:pic>
        <p:sp>
          <p:nvSpPr>
            <p:cNvPr id="31" name="TextBox 30"/>
            <p:cNvSpPr txBox="1"/>
            <p:nvPr/>
          </p:nvSpPr>
          <p:spPr>
            <a:xfrm>
              <a:off x="3562336" y="1438264"/>
              <a:ext cx="816506" cy="400110"/>
            </a:xfrm>
            <a:prstGeom prst="rect">
              <a:avLst/>
            </a:prstGeom>
            <a:noFill/>
          </p:spPr>
          <p:txBody>
            <a:bodyPr wrap="none" rtlCol="0">
              <a:spAutoFit/>
            </a:bodyPr>
            <a:lstStyle/>
            <a:p>
              <a:r>
                <a:rPr lang="en-IN" sz="2000" b="1" dirty="0" err="1" smtClean="0"/>
                <a:t>Varun</a:t>
              </a:r>
              <a:endParaRPr lang="en-US" sz="2000" b="1" dirty="0"/>
            </a:p>
          </p:txBody>
        </p:sp>
      </p:grpSp>
      <p:pic>
        <p:nvPicPr>
          <p:cNvPr id="4100" name="Picture 4" descr="brown sitar, Carnatic music Veena Indian classical music Raga, history transparent background PNG clipart thumbnail"/>
          <p:cNvPicPr>
            <a:picLocks noChangeAspect="1" noChangeArrowheads="1"/>
          </p:cNvPicPr>
          <p:nvPr/>
        </p:nvPicPr>
        <p:blipFill>
          <a:blip r:embed="rId4">
            <a:clrChange>
              <a:clrFrom>
                <a:srgbClr val="DDDDDD"/>
              </a:clrFrom>
              <a:clrTo>
                <a:srgbClr val="DDDDDD">
                  <a:alpha val="0"/>
                </a:srgbClr>
              </a:clrTo>
            </a:clrChange>
          </a:blip>
          <a:srcRect l="5263" r="7895"/>
          <a:stretch>
            <a:fillRect/>
          </a:stretch>
        </p:blipFill>
        <p:spPr bwMode="auto">
          <a:xfrm>
            <a:off x="3652824" y="4695832"/>
            <a:ext cx="2773860" cy="1809760"/>
          </a:xfrm>
          <a:prstGeom prst="rect">
            <a:avLst/>
          </a:prstGeom>
          <a:noFill/>
        </p:spPr>
      </p:pic>
      <p:pic>
        <p:nvPicPr>
          <p:cNvPr id="4102" name="Picture 6" descr="Girl, India, Style, Cute, Traditional"/>
          <p:cNvPicPr>
            <a:picLocks noChangeAspect="1" noChangeArrowheads="1"/>
          </p:cNvPicPr>
          <p:nvPr/>
        </p:nvPicPr>
        <p:blipFill>
          <a:blip r:embed="rId5"/>
          <a:srcRect l="15625" r="20503"/>
          <a:stretch>
            <a:fillRect/>
          </a:stretch>
        </p:blipFill>
        <p:spPr bwMode="auto">
          <a:xfrm>
            <a:off x="1662088" y="4607572"/>
            <a:ext cx="1830066" cy="180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1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strips(downRight)">
                                      <p:cBhvr>
                                        <p:cTn id="16" dur="1000"/>
                                        <p:tgtEl>
                                          <p:spTgt spid="34"/>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downRight)">
                                      <p:cBhvr>
                                        <p:cTn id="20" dur="1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10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strips(downRight)">
                                      <p:cBhvr>
                                        <p:cTn id="34" dur="1000"/>
                                        <p:tgtEl>
                                          <p:spTgt spid="4102"/>
                                        </p:tgtEl>
                                      </p:cBhvr>
                                    </p:animEffect>
                                  </p:childTnLst>
                                </p:cTn>
                              </p:par>
                            </p:childTnLst>
                          </p:cTn>
                        </p:par>
                        <p:par>
                          <p:cTn id="35" fill="hold">
                            <p:stCondLst>
                              <p:cond delay="1000"/>
                            </p:stCondLst>
                            <p:childTnLst>
                              <p:par>
                                <p:cTn id="36" presetID="18" presetClass="entr" presetSubtype="6" fill="hold" nodeType="after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strips(downRight)">
                                      <p:cBhvr>
                                        <p:cTn id="38" dur="1000"/>
                                        <p:tgtEl>
                                          <p:spTgt spid="4100"/>
                                        </p:tgtEl>
                                      </p:cBhvr>
                                    </p:animEffect>
                                  </p:childTnLst>
                                </p:cTn>
                              </p:par>
                            </p:childTnLst>
                          </p:cTn>
                        </p:par>
                        <p:par>
                          <p:cTn id="39" fill="hold">
                            <p:stCondLst>
                              <p:cond delay="2000"/>
                            </p:stCondLst>
                            <p:childTnLst>
                              <p:par>
                                <p:cTn id="40" presetID="18" presetClass="entr" presetSubtype="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txBox="1">
            <a:spLocks/>
          </p:cNvSpPr>
          <p:nvPr/>
        </p:nvSpPr>
        <p:spPr>
          <a:xfrm>
            <a:off x="2766000" y="71414"/>
            <a:ext cx="6660000" cy="6540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Using definite article ‘the’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4">
            <a:extLst>
              <a:ext uri="{FF2B5EF4-FFF2-40B4-BE49-F238E27FC236}">
                <a16:creationId xmlns:a16="http://schemas.microsoft.com/office/drawing/2014/main" xmlns="" id="{125EE6A2-1F79-4A58-A1F9-B961A6BCB49A}"/>
              </a:ext>
            </a:extLst>
          </p:cNvPr>
          <p:cNvGrpSpPr/>
          <p:nvPr/>
        </p:nvGrpSpPr>
        <p:grpSpPr>
          <a:xfrm>
            <a:off x="123792" y="804848"/>
            <a:ext cx="1157518" cy="633416"/>
            <a:chOff x="5934975" y="3170368"/>
            <a:chExt cx="1157518" cy="693335"/>
          </a:xfrm>
          <a:solidFill>
            <a:srgbClr val="D685FF"/>
          </a:solidFill>
        </p:grpSpPr>
        <p:grpSp>
          <p:nvGrpSpPr>
            <p:cNvPr id="3"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8"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9"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a:extLst>
                <a:ext uri="{FF2B5EF4-FFF2-40B4-BE49-F238E27FC236}">
                  <a16:creationId xmlns:a16="http://schemas.microsoft.com/office/drawing/2014/main" xmlns="" id="{07D51C2C-F913-4BC3-BEC0-B775D02F4C75}"/>
                </a:ext>
              </a:extLst>
            </p:cNvPr>
            <p:cNvSpPr txBox="1"/>
            <p:nvPr/>
          </p:nvSpPr>
          <p:spPr>
            <a:xfrm>
              <a:off x="6640053" y="3253330"/>
              <a:ext cx="286848" cy="433460"/>
            </a:xfrm>
            <a:prstGeom prst="rect">
              <a:avLst/>
            </a:prstGeom>
            <a:grp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5</a:t>
              </a:r>
              <a:endParaRPr lang="en-US" sz="2400" dirty="0">
                <a:solidFill>
                  <a:schemeClr val="bg1"/>
                </a:solidFill>
                <a:effectLst>
                  <a:outerShdw blurRad="38100" dist="38100" dir="2700000" algn="tl">
                    <a:srgbClr val="000000">
                      <a:alpha val="43137"/>
                    </a:srgbClr>
                  </a:outerShdw>
                </a:effectLst>
              </a:endParaRPr>
            </a:p>
          </p:txBody>
        </p:sp>
      </p:grpSp>
      <p:sp>
        <p:nvSpPr>
          <p:cNvPr id="10" name="Rectangle 9"/>
          <p:cNvSpPr/>
          <p:nvPr/>
        </p:nvSpPr>
        <p:spPr>
          <a:xfrm>
            <a:off x="1636936" y="804848"/>
            <a:ext cx="9468000" cy="612000"/>
          </a:xfrm>
          <a:prstGeom prst="rect">
            <a:avLst/>
          </a:prstGeom>
          <a:solidFill>
            <a:schemeClr val="accent2">
              <a:lumMod val="20000"/>
              <a:lumOff val="80000"/>
            </a:schemeClr>
          </a:solidFill>
          <a:effectLst/>
          <a:scene3d>
            <a:camera prst="orthographicFront"/>
            <a:lightRig rig="threePt" dir="t"/>
          </a:scene3d>
          <a:sp3d>
            <a:bevelT/>
          </a:sp3d>
        </p:spPr>
        <p:txBody>
          <a:bodyPr wrap="square">
            <a:spAutoFit/>
          </a:bodyPr>
          <a:lstStyle/>
          <a:p>
            <a:pPr fontAlgn="base"/>
            <a:r>
              <a:rPr lang="en-US" sz="2600" dirty="0" smtClean="0"/>
              <a:t>Before countries whose name includes kingdom, states and republics</a:t>
            </a:r>
          </a:p>
        </p:txBody>
      </p:sp>
      <p:pic>
        <p:nvPicPr>
          <p:cNvPr id="21506" name="Picture 2" descr="Colored world map. political maps, colourful world countries and country names illustration Premium Vector"/>
          <p:cNvPicPr>
            <a:picLocks noChangeAspect="1" noChangeArrowheads="1"/>
          </p:cNvPicPr>
          <p:nvPr/>
        </p:nvPicPr>
        <p:blipFill>
          <a:blip r:embed="rId3"/>
          <a:srcRect l="8436" r="35676"/>
          <a:stretch>
            <a:fillRect/>
          </a:stretch>
        </p:blipFill>
        <p:spPr bwMode="auto">
          <a:xfrm>
            <a:off x="2205016" y="1455769"/>
            <a:ext cx="7600992" cy="5333148"/>
          </a:xfrm>
          <a:prstGeom prst="rect">
            <a:avLst/>
          </a:prstGeom>
          <a:noFill/>
        </p:spPr>
      </p:pic>
      <p:sp>
        <p:nvSpPr>
          <p:cNvPr id="23" name="Rectangle 22"/>
          <p:cNvSpPr/>
          <p:nvPr/>
        </p:nvSpPr>
        <p:spPr>
          <a:xfrm>
            <a:off x="9172592" y="4786320"/>
            <a:ext cx="2268000" cy="369332"/>
          </a:xfrm>
          <a:prstGeom prst="rect">
            <a:avLst/>
          </a:prstGeom>
          <a:solidFill>
            <a:schemeClr val="accent6">
              <a:lumMod val="60000"/>
              <a:lumOff val="40000"/>
            </a:schemeClr>
          </a:solidFill>
          <a:scene3d>
            <a:camera prst="orthographicFront"/>
            <a:lightRig rig="threePt" dir="t"/>
          </a:scene3d>
          <a:sp3d>
            <a:bevelT/>
          </a:sp3d>
        </p:spPr>
        <p:txBody>
          <a:bodyPr wrap="square">
            <a:spAutoFit/>
          </a:bodyPr>
          <a:lstStyle/>
          <a:p>
            <a:r>
              <a:rPr lang="en-US" dirty="0" smtClean="0"/>
              <a:t>The Republic of Congo</a:t>
            </a:r>
          </a:p>
        </p:txBody>
      </p:sp>
      <p:sp>
        <p:nvSpPr>
          <p:cNvPr id="24" name="Rectangle 23"/>
          <p:cNvSpPr/>
          <p:nvPr/>
        </p:nvSpPr>
        <p:spPr>
          <a:xfrm>
            <a:off x="1237896" y="3519488"/>
            <a:ext cx="1872000" cy="646331"/>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r>
              <a:rPr lang="en-US" dirty="0" smtClean="0"/>
              <a:t>The United States </a:t>
            </a:r>
            <a:endParaRPr lang="en-US" dirty="0" smtClean="0"/>
          </a:p>
          <a:p>
            <a:r>
              <a:rPr lang="en-US" dirty="0" smtClean="0"/>
              <a:t>of </a:t>
            </a:r>
            <a:r>
              <a:rPr lang="en-US" dirty="0" smtClean="0"/>
              <a:t>America </a:t>
            </a:r>
          </a:p>
        </p:txBody>
      </p:sp>
      <p:sp>
        <p:nvSpPr>
          <p:cNvPr id="27" name="Rectangle 26"/>
          <p:cNvSpPr/>
          <p:nvPr/>
        </p:nvSpPr>
        <p:spPr>
          <a:xfrm>
            <a:off x="5915024" y="2976560"/>
            <a:ext cx="1266832" cy="646331"/>
          </a:xfrm>
          <a:prstGeom prst="rect">
            <a:avLst/>
          </a:prstGeom>
          <a:solidFill>
            <a:schemeClr val="accent4">
              <a:lumMod val="40000"/>
              <a:lumOff val="60000"/>
            </a:schemeClr>
          </a:solidFill>
          <a:scene3d>
            <a:camera prst="orthographicFront"/>
            <a:lightRig rig="threePt" dir="t"/>
          </a:scene3d>
          <a:sp3d>
            <a:bevelT/>
          </a:sp3d>
        </p:spPr>
        <p:txBody>
          <a:bodyPr wrap="square">
            <a:spAutoFit/>
          </a:bodyPr>
          <a:lstStyle/>
          <a:p>
            <a:r>
              <a:rPr lang="en-US" dirty="0" smtClean="0"/>
              <a:t>The United Kingdom </a:t>
            </a:r>
          </a:p>
        </p:txBody>
      </p:sp>
      <p:grpSp>
        <p:nvGrpSpPr>
          <p:cNvPr id="30" name="Group 11">
            <a:extLst>
              <a:ext uri="{FF2B5EF4-FFF2-40B4-BE49-F238E27FC236}">
                <a16:creationId xmlns="" xmlns:a16="http://schemas.microsoft.com/office/drawing/2014/main" id="{CAAC016D-2ECD-4069-89F5-1C2845C2E9A5}"/>
              </a:ext>
            </a:extLst>
          </p:cNvPr>
          <p:cNvGrpSpPr/>
          <p:nvPr/>
        </p:nvGrpSpPr>
        <p:grpSpPr>
          <a:xfrm>
            <a:off x="7313382" y="2421732"/>
            <a:ext cx="230426" cy="916780"/>
            <a:chOff x="6528048" y="2348880"/>
            <a:chExt cx="230426" cy="916780"/>
          </a:xfrm>
          <a:effectLst>
            <a:outerShdw blurRad="50800" dist="38100" dir="13500000" algn="br" rotWithShape="0">
              <a:prstClr val="black">
                <a:alpha val="40000"/>
              </a:prstClr>
            </a:outerShdw>
          </a:effectLst>
        </p:grpSpPr>
        <p:grpSp>
          <p:nvGrpSpPr>
            <p:cNvPr id="31"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33" name="Teardrop 32">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 xmlns:a16="http://schemas.microsoft.com/office/drawing/2014/main" id="{8A64674C-6961-49EC-A985-123098DA2D57}"/>
                </a:ext>
              </a:extLst>
            </p:cNvPr>
            <p:cNvCxnSpPr>
              <a:cxnSpLocks/>
              <a:stCxn id="33"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grpSp>
        <p:nvGrpSpPr>
          <p:cNvPr id="35" name="Group 11">
            <a:extLst>
              <a:ext uri="{FF2B5EF4-FFF2-40B4-BE49-F238E27FC236}">
                <a16:creationId xmlns="" xmlns:a16="http://schemas.microsoft.com/office/drawing/2014/main" id="{CAAC016D-2ECD-4069-89F5-1C2845C2E9A5}"/>
              </a:ext>
            </a:extLst>
          </p:cNvPr>
          <p:cNvGrpSpPr/>
          <p:nvPr/>
        </p:nvGrpSpPr>
        <p:grpSpPr>
          <a:xfrm>
            <a:off x="8267712" y="4050516"/>
            <a:ext cx="230426" cy="916780"/>
            <a:chOff x="6528048" y="2348880"/>
            <a:chExt cx="230426" cy="916780"/>
          </a:xfrm>
          <a:effectLst>
            <a:outerShdw blurRad="50800" dist="38100" dir="13500000" algn="br" rotWithShape="0">
              <a:prstClr val="black">
                <a:alpha val="40000"/>
              </a:prstClr>
            </a:outerShdw>
          </a:effectLst>
        </p:grpSpPr>
        <p:grpSp>
          <p:nvGrpSpPr>
            <p:cNvPr id="36"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38" name="Teardrop 37">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 xmlns:a16="http://schemas.microsoft.com/office/drawing/2014/main" id="{8A64674C-6961-49EC-A985-123098DA2D57}"/>
                </a:ext>
              </a:extLst>
            </p:cNvPr>
            <p:cNvCxnSpPr>
              <a:cxnSpLocks/>
              <a:stCxn id="38"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grpSp>
        <p:nvGrpSpPr>
          <p:cNvPr id="40" name="Group 11">
            <a:extLst>
              <a:ext uri="{FF2B5EF4-FFF2-40B4-BE49-F238E27FC236}">
                <a16:creationId xmlns="" xmlns:a16="http://schemas.microsoft.com/office/drawing/2014/main" id="{CAAC016D-2ECD-4069-89F5-1C2845C2E9A5}"/>
              </a:ext>
            </a:extLst>
          </p:cNvPr>
          <p:cNvGrpSpPr/>
          <p:nvPr/>
        </p:nvGrpSpPr>
        <p:grpSpPr>
          <a:xfrm>
            <a:off x="3743312" y="2795584"/>
            <a:ext cx="230426" cy="916780"/>
            <a:chOff x="6528048" y="2348880"/>
            <a:chExt cx="230426" cy="916780"/>
          </a:xfrm>
          <a:effectLst>
            <a:outerShdw blurRad="50800" dist="38100" dir="13500000" algn="br" rotWithShape="0">
              <a:prstClr val="black">
                <a:alpha val="40000"/>
              </a:prstClr>
            </a:outerShdw>
          </a:effectLst>
        </p:grpSpPr>
        <p:grpSp>
          <p:nvGrpSpPr>
            <p:cNvPr id="41"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43" name="Teardrop 42">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 xmlns:a16="http://schemas.microsoft.com/office/drawing/2014/main" id="{8A64674C-6961-49EC-A985-123098DA2D57}"/>
                </a:ext>
              </a:extLst>
            </p:cNvPr>
            <p:cNvCxnSpPr>
              <a:cxnSpLocks/>
              <a:stCxn id="43"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wipe(left)">
                                      <p:cBhvr>
                                        <p:cTn id="15" dur="1000"/>
                                        <p:tgtEl>
                                          <p:spTgt spid="21506"/>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1000"/>
                                        <p:tgtEl>
                                          <p:spTgt spid="40"/>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1000"/>
                                        <p:tgtEl>
                                          <p:spTgt spid="30"/>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Right)">
                                      <p:cBhvr>
                                        <p:cTn id="31" dur="1000"/>
                                        <p:tgtEl>
                                          <p:spTgt spid="27"/>
                                        </p:tgtEl>
                                      </p:cBhvr>
                                    </p:animEffect>
                                  </p:childTnLst>
                                </p:cTn>
                              </p:par>
                            </p:childTnLst>
                          </p:cTn>
                        </p:par>
                        <p:par>
                          <p:cTn id="32" fill="hold">
                            <p:stCondLst>
                              <p:cond delay="70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1000"/>
                                        <p:tgtEl>
                                          <p:spTgt spid="35"/>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downRight)">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txBox="1">
            <a:spLocks/>
          </p:cNvSpPr>
          <p:nvPr/>
        </p:nvSpPr>
        <p:spPr>
          <a:xfrm>
            <a:off x="2766000" y="71414"/>
            <a:ext cx="6660000" cy="6540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smtClean="0">
                <a:ln>
                  <a:noFill/>
                </a:ln>
                <a:solidFill>
                  <a:schemeClr val="tx1"/>
                </a:solidFill>
                <a:effectLst/>
                <a:uLnTx/>
                <a:uFillTx/>
                <a:latin typeface="+mj-lt"/>
                <a:ea typeface="+mj-ea"/>
                <a:cs typeface="+mj-cs"/>
              </a:rPr>
              <a:t>Using definite article ‘the’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10">
            <a:extLst>
              <a:ext uri="{FF2B5EF4-FFF2-40B4-BE49-F238E27FC236}">
                <a16:creationId xmlns:a16="http://schemas.microsoft.com/office/drawing/2014/main" xmlns="" id="{125EE6A2-1F79-4A58-A1F9-B961A6BCB49A}"/>
              </a:ext>
            </a:extLst>
          </p:cNvPr>
          <p:cNvGrpSpPr/>
          <p:nvPr/>
        </p:nvGrpSpPr>
        <p:grpSpPr>
          <a:xfrm>
            <a:off x="142618" y="925905"/>
            <a:ext cx="1157518" cy="693335"/>
            <a:chOff x="5934975" y="3170368"/>
            <a:chExt cx="1157518" cy="693335"/>
          </a:xfrm>
          <a:solidFill>
            <a:schemeClr val="accent2">
              <a:lumMod val="60000"/>
              <a:lumOff val="40000"/>
            </a:schemeClr>
          </a:solidFill>
        </p:grpSpPr>
        <p:grpSp>
          <p:nvGrpSpPr>
            <p:cNvPr id="6"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14"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15"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a:extLst>
                <a:ext uri="{FF2B5EF4-FFF2-40B4-BE49-F238E27FC236}">
                  <a16:creationId xmlns:a16="http://schemas.microsoft.com/office/drawing/2014/main" xmlns="" id="{07D51C2C-F913-4BC3-BEC0-B775D02F4C75}"/>
                </a:ext>
              </a:extLst>
            </p:cNvPr>
            <p:cNvSpPr txBox="1"/>
            <p:nvPr/>
          </p:nvSpPr>
          <p:spPr>
            <a:xfrm>
              <a:off x="6640053" y="3253330"/>
              <a:ext cx="286848" cy="396000"/>
            </a:xfrm>
            <a:prstGeom prst="rect">
              <a:avLst/>
            </a:prstGeom>
            <a:grp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6</a:t>
              </a:r>
              <a:endParaRPr lang="en-US" sz="2400" dirty="0">
                <a:solidFill>
                  <a:schemeClr val="bg1"/>
                </a:solidFill>
                <a:effectLst>
                  <a:outerShdw blurRad="38100" dist="38100" dir="2700000" algn="tl">
                    <a:srgbClr val="000000">
                      <a:alpha val="43137"/>
                    </a:srgbClr>
                  </a:outerShdw>
                </a:effectLst>
              </a:endParaRPr>
            </a:p>
          </p:txBody>
        </p:sp>
      </p:grpSp>
      <p:sp>
        <p:nvSpPr>
          <p:cNvPr id="16" name="Rectangle 15"/>
          <p:cNvSpPr>
            <a:spLocks noChangeAspect="1"/>
          </p:cNvSpPr>
          <p:nvPr/>
        </p:nvSpPr>
        <p:spPr>
          <a:xfrm>
            <a:off x="1571600" y="985821"/>
            <a:ext cx="6877088" cy="492443"/>
          </a:xfrm>
          <a:prstGeom prst="rect">
            <a:avLst/>
          </a:prstGeom>
          <a:solidFill>
            <a:schemeClr val="accent2">
              <a:lumMod val="20000"/>
              <a:lumOff val="80000"/>
            </a:schemeClr>
          </a:solidFill>
          <a:effectLst/>
          <a:scene3d>
            <a:camera prst="orthographicFront"/>
            <a:lightRig rig="threePt" dir="t"/>
          </a:scene3d>
          <a:sp3d>
            <a:bevelT/>
          </a:sp3d>
        </p:spPr>
        <p:txBody>
          <a:bodyPr wrap="square">
            <a:spAutoFit/>
          </a:bodyPr>
          <a:lstStyle/>
          <a:p>
            <a:pPr algn="ctr" fontAlgn="base"/>
            <a:r>
              <a:rPr lang="en-US" sz="2600" dirty="0" smtClean="0"/>
              <a:t>Before countries with plural nouns as their names</a:t>
            </a:r>
          </a:p>
        </p:txBody>
      </p:sp>
      <p:pic>
        <p:nvPicPr>
          <p:cNvPr id="2050" name="Picture 2" descr="Central Command Responsibility Map"/>
          <p:cNvPicPr>
            <a:picLocks noChangeAspect="1" noChangeArrowheads="1"/>
          </p:cNvPicPr>
          <p:nvPr/>
        </p:nvPicPr>
        <p:blipFill>
          <a:blip r:embed="rId3">
            <a:lum bright="-20000"/>
          </a:blip>
          <a:srcRect/>
          <a:stretch>
            <a:fillRect/>
          </a:stretch>
        </p:blipFill>
        <p:spPr bwMode="auto">
          <a:xfrm>
            <a:off x="800029" y="2478876"/>
            <a:ext cx="4741687" cy="3708000"/>
          </a:xfrm>
          <a:prstGeom prst="rect">
            <a:avLst/>
          </a:prstGeom>
          <a:noFill/>
        </p:spPr>
      </p:pic>
      <p:pic>
        <p:nvPicPr>
          <p:cNvPr id="19458" name="Picture 2" descr="World Map, Continents, Africa"/>
          <p:cNvPicPr>
            <a:picLocks noChangeAspect="1" noChangeArrowheads="1"/>
          </p:cNvPicPr>
          <p:nvPr/>
        </p:nvPicPr>
        <p:blipFill>
          <a:blip r:embed="rId4"/>
          <a:srcRect l="13503" t="6962" r="58446" b="56855"/>
          <a:stretch>
            <a:fillRect/>
          </a:stretch>
        </p:blipFill>
        <p:spPr bwMode="auto">
          <a:xfrm>
            <a:off x="6341745" y="2478876"/>
            <a:ext cx="5050226" cy="3708000"/>
          </a:xfrm>
          <a:prstGeom prst="rect">
            <a:avLst/>
          </a:prstGeom>
          <a:noFill/>
        </p:spPr>
      </p:pic>
      <p:grpSp>
        <p:nvGrpSpPr>
          <p:cNvPr id="23" name="Group 22">
            <a:extLst>
              <a:ext uri="{FF2B5EF4-FFF2-40B4-BE49-F238E27FC236}">
                <a16:creationId xmlns="" xmlns:a16="http://schemas.microsoft.com/office/drawing/2014/main" id="{FBDF2BB9-5063-49E8-8A44-70A92F1FA492}"/>
              </a:ext>
            </a:extLst>
          </p:cNvPr>
          <p:cNvGrpSpPr/>
          <p:nvPr/>
        </p:nvGrpSpPr>
        <p:grpSpPr>
          <a:xfrm>
            <a:off x="9166829" y="4243392"/>
            <a:ext cx="1272595" cy="1048076"/>
            <a:chOff x="4233610" y="2837681"/>
            <a:chExt cx="1272595" cy="944261"/>
          </a:xfrm>
        </p:grpSpPr>
        <p:sp>
          <p:nvSpPr>
            <p:cNvPr id="24" name="TextBox 23">
              <a:extLst>
                <a:ext uri="{FF2B5EF4-FFF2-40B4-BE49-F238E27FC236}">
                  <a16:creationId xmlns="" xmlns:a16="http://schemas.microsoft.com/office/drawing/2014/main" id="{7B946C67-E301-4EFD-B25C-BD6DC4E7EE58}"/>
                </a:ext>
              </a:extLst>
            </p:cNvPr>
            <p:cNvSpPr txBox="1"/>
            <p:nvPr/>
          </p:nvSpPr>
          <p:spPr>
            <a:xfrm>
              <a:off x="4462205" y="3199632"/>
              <a:ext cx="1044000" cy="582310"/>
            </a:xfrm>
            <a:prstGeom prst="rect">
              <a:avLst/>
            </a:prstGeom>
            <a:noFill/>
          </p:spPr>
          <p:txBody>
            <a:bodyPr wrap="square" rtlCol="0">
              <a:spAutoFit/>
            </a:bodyPr>
            <a:lstStyle/>
            <a:p>
              <a:r>
                <a:rPr lang="en-US" dirty="0" smtClean="0"/>
                <a:t>The</a:t>
              </a:r>
            </a:p>
            <a:p>
              <a:r>
                <a:rPr lang="en-IN" dirty="0" smtClean="0"/>
                <a:t>Bahamas</a:t>
              </a:r>
              <a:endParaRPr lang="en-US" dirty="0"/>
            </a:p>
          </p:txBody>
        </p:sp>
        <p:grpSp>
          <p:nvGrpSpPr>
            <p:cNvPr id="25" name="Group 11">
              <a:extLst>
                <a:ext uri="{FF2B5EF4-FFF2-40B4-BE49-F238E27FC236}">
                  <a16:creationId xmlns="" xmlns:a16="http://schemas.microsoft.com/office/drawing/2014/main" id="{CAAC016D-2ECD-4069-89F5-1C2845C2E9A5}"/>
                </a:ext>
              </a:extLst>
            </p:cNvPr>
            <p:cNvGrpSpPr/>
            <p:nvPr/>
          </p:nvGrpSpPr>
          <p:grpSpPr>
            <a:xfrm>
              <a:off x="4233610" y="2837681"/>
              <a:ext cx="230426" cy="916780"/>
              <a:chOff x="6528048" y="2348880"/>
              <a:chExt cx="230426" cy="916780"/>
            </a:xfrm>
            <a:effectLst>
              <a:outerShdw blurRad="50800" dist="38100" dir="13500000" algn="br" rotWithShape="0">
                <a:prstClr val="black">
                  <a:alpha val="40000"/>
                </a:prstClr>
              </a:outerShdw>
            </a:effectLst>
          </p:grpSpPr>
          <p:grpSp>
            <p:nvGrpSpPr>
              <p:cNvPr id="26"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28" name="Teardrop 27">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 xmlns:a16="http://schemas.microsoft.com/office/drawing/2014/main" id="{8A64674C-6961-49EC-A985-123098DA2D57}"/>
                  </a:ext>
                </a:extLst>
              </p:cNvPr>
              <p:cNvCxnSpPr>
                <a:cxnSpLocks/>
                <a:stCxn id="28"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grpSp>
      <p:grpSp>
        <p:nvGrpSpPr>
          <p:cNvPr id="30" name="Group 29">
            <a:extLst>
              <a:ext uri="{FF2B5EF4-FFF2-40B4-BE49-F238E27FC236}">
                <a16:creationId xmlns="" xmlns:a16="http://schemas.microsoft.com/office/drawing/2014/main" id="{FBDF2BB9-5063-49E8-8A44-70A92F1FA492}"/>
              </a:ext>
            </a:extLst>
          </p:cNvPr>
          <p:cNvGrpSpPr/>
          <p:nvPr/>
        </p:nvGrpSpPr>
        <p:grpSpPr>
          <a:xfrm>
            <a:off x="3556573" y="5015937"/>
            <a:ext cx="1380595" cy="1045952"/>
            <a:chOff x="4233610" y="2837681"/>
            <a:chExt cx="1380595" cy="1045952"/>
          </a:xfrm>
        </p:grpSpPr>
        <p:sp>
          <p:nvSpPr>
            <p:cNvPr id="31" name="TextBox 30">
              <a:extLst>
                <a:ext uri="{FF2B5EF4-FFF2-40B4-BE49-F238E27FC236}">
                  <a16:creationId xmlns="" xmlns:a16="http://schemas.microsoft.com/office/drawing/2014/main" id="{7B946C67-E301-4EFD-B25C-BD6DC4E7EE58}"/>
                </a:ext>
              </a:extLst>
            </p:cNvPr>
            <p:cNvSpPr txBox="1"/>
            <p:nvPr/>
          </p:nvSpPr>
          <p:spPr>
            <a:xfrm>
              <a:off x="4462205" y="3199633"/>
              <a:ext cx="1152000" cy="684000"/>
            </a:xfrm>
            <a:prstGeom prst="rect">
              <a:avLst/>
            </a:prstGeom>
            <a:solidFill>
              <a:schemeClr val="bg2">
                <a:lumMod val="75000"/>
                <a:alpha val="50000"/>
              </a:schemeClr>
            </a:solidFill>
          </p:spPr>
          <p:txBody>
            <a:bodyPr wrap="square" rtlCol="0">
              <a:spAutoFit/>
            </a:bodyPr>
            <a:lstStyle/>
            <a:p>
              <a:r>
                <a:rPr lang="en-US" dirty="0" smtClean="0"/>
                <a:t>The</a:t>
              </a:r>
            </a:p>
            <a:p>
              <a:r>
                <a:rPr lang="en-IN" dirty="0" smtClean="0"/>
                <a:t>Seychelles</a:t>
              </a:r>
              <a:endParaRPr lang="en-US" dirty="0"/>
            </a:p>
          </p:txBody>
        </p:sp>
        <p:grpSp>
          <p:nvGrpSpPr>
            <p:cNvPr id="32" name="Group 11">
              <a:extLst>
                <a:ext uri="{FF2B5EF4-FFF2-40B4-BE49-F238E27FC236}">
                  <a16:creationId xmlns="" xmlns:a16="http://schemas.microsoft.com/office/drawing/2014/main" id="{CAAC016D-2ECD-4069-89F5-1C2845C2E9A5}"/>
                </a:ext>
              </a:extLst>
            </p:cNvPr>
            <p:cNvGrpSpPr/>
            <p:nvPr/>
          </p:nvGrpSpPr>
          <p:grpSpPr>
            <a:xfrm>
              <a:off x="4233610" y="2837681"/>
              <a:ext cx="230426" cy="916780"/>
              <a:chOff x="6528048" y="2348880"/>
              <a:chExt cx="230426" cy="916780"/>
            </a:xfrm>
            <a:effectLst>
              <a:outerShdw blurRad="50800" dist="38100" dir="13500000" algn="br" rotWithShape="0">
                <a:prstClr val="black">
                  <a:alpha val="40000"/>
                </a:prstClr>
              </a:outerShdw>
            </a:effectLst>
          </p:grpSpPr>
          <p:grpSp>
            <p:nvGrpSpPr>
              <p:cNvPr id="33"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35" name="Teardrop 34">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 xmlns:a16="http://schemas.microsoft.com/office/drawing/2014/main" id="{8A64674C-6961-49EC-A985-123098DA2D57}"/>
                  </a:ext>
                </a:extLst>
              </p:cNvPr>
              <p:cNvCxnSpPr>
                <a:cxnSpLocks/>
                <a:stCxn id="35"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grpSp>
      <p:sp>
        <p:nvSpPr>
          <p:cNvPr id="37" name="TextBox 36"/>
          <p:cNvSpPr txBox="1"/>
          <p:nvPr/>
        </p:nvSpPr>
        <p:spPr>
          <a:xfrm>
            <a:off x="2302301" y="1971967"/>
            <a:ext cx="2045368" cy="461665"/>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en-IN" sz="2400" dirty="0" smtClean="0"/>
              <a:t>The Seychelles</a:t>
            </a:r>
            <a:endParaRPr lang="en-US" sz="2400" dirty="0"/>
          </a:p>
        </p:txBody>
      </p:sp>
      <p:sp>
        <p:nvSpPr>
          <p:cNvPr id="38" name="TextBox 37"/>
          <p:cNvSpPr txBox="1"/>
          <p:nvPr/>
        </p:nvSpPr>
        <p:spPr>
          <a:xfrm>
            <a:off x="8061990" y="1971967"/>
            <a:ext cx="1895071" cy="461665"/>
          </a:xfrm>
          <a:prstGeom prst="rect">
            <a:avLst/>
          </a:prstGeom>
          <a:solidFill>
            <a:srgbClr val="FFFF00"/>
          </a:solidFill>
          <a:scene3d>
            <a:camera prst="orthographicFront"/>
            <a:lightRig rig="threePt" dir="t"/>
          </a:scene3d>
          <a:sp3d>
            <a:bevelT/>
          </a:sp3d>
        </p:spPr>
        <p:txBody>
          <a:bodyPr wrap="none" rtlCol="0">
            <a:spAutoFit/>
          </a:bodyPr>
          <a:lstStyle/>
          <a:p>
            <a:r>
              <a:rPr lang="en-IN" sz="2400" dirty="0" smtClean="0"/>
              <a:t>The Bahamas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1000"/>
                                        <p:tgtEl>
                                          <p:spTgt spid="205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1000"/>
                                        <p:tgtEl>
                                          <p:spTgt spid="37"/>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wipe(left)">
                                      <p:cBhvr>
                                        <p:cTn id="27" dur="1000"/>
                                        <p:tgtEl>
                                          <p:spTgt spid="19458"/>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1000"/>
                                        <p:tgtEl>
                                          <p:spTgt spid="23"/>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txBox="1">
            <a:spLocks/>
          </p:cNvSpPr>
          <p:nvPr/>
        </p:nvSpPr>
        <p:spPr>
          <a:xfrm>
            <a:off x="2766000" y="71414"/>
            <a:ext cx="6660000" cy="6540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Using ‘the’- Geographical Features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381360" y="855444"/>
            <a:ext cx="5429280" cy="5668633"/>
          </a:xfrm>
          <a:prstGeom prst="rect">
            <a:avLst/>
          </a:prstGeom>
          <a:noFill/>
          <a:ln w="9525">
            <a:noFill/>
            <a:miter lim="800000"/>
            <a:headEnd/>
            <a:tailEnd/>
          </a:ln>
          <a:effectLst/>
        </p:spPr>
      </p:pic>
      <p:sp>
        <p:nvSpPr>
          <p:cNvPr id="6" name="Right Arrow 5"/>
          <p:cNvSpPr/>
          <p:nvPr/>
        </p:nvSpPr>
        <p:spPr>
          <a:xfrm>
            <a:off x="7000880" y="2524120"/>
            <a:ext cx="2016000" cy="7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7699520" y="3176024"/>
            <a:ext cx="1296000" cy="7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2568090" y="4628436"/>
            <a:ext cx="1008000" cy="7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082104" y="2343144"/>
            <a:ext cx="1539460" cy="369332"/>
          </a:xfrm>
          <a:prstGeom prst="rect">
            <a:avLst/>
          </a:prstGeom>
          <a:noFill/>
        </p:spPr>
        <p:txBody>
          <a:bodyPr wrap="none" rtlCol="0">
            <a:spAutoFit/>
          </a:bodyPr>
          <a:lstStyle/>
          <a:p>
            <a:r>
              <a:rPr lang="en-IN" dirty="0" smtClean="0"/>
              <a:t>The Himalayas</a:t>
            </a:r>
            <a:endParaRPr lang="en-US" dirty="0"/>
          </a:p>
        </p:txBody>
      </p:sp>
      <p:sp>
        <p:nvSpPr>
          <p:cNvPr id="11" name="TextBox 10"/>
          <p:cNvSpPr txBox="1"/>
          <p:nvPr/>
        </p:nvSpPr>
        <p:spPr>
          <a:xfrm>
            <a:off x="8991616" y="2976560"/>
            <a:ext cx="2944589" cy="369332"/>
          </a:xfrm>
          <a:prstGeom prst="rect">
            <a:avLst/>
          </a:prstGeom>
          <a:noFill/>
        </p:spPr>
        <p:txBody>
          <a:bodyPr wrap="none" rtlCol="0">
            <a:spAutoFit/>
          </a:bodyPr>
          <a:lstStyle/>
          <a:p>
            <a:r>
              <a:rPr lang="en-IN" dirty="0" smtClean="0"/>
              <a:t>The River </a:t>
            </a:r>
            <a:r>
              <a:rPr lang="en-IN" dirty="0" err="1" smtClean="0"/>
              <a:t>Ganga</a:t>
            </a:r>
            <a:r>
              <a:rPr lang="en-IN" dirty="0" smtClean="0"/>
              <a:t> /The Ganges</a:t>
            </a:r>
            <a:endParaRPr lang="en-US" dirty="0"/>
          </a:p>
        </p:txBody>
      </p:sp>
      <p:sp>
        <p:nvSpPr>
          <p:cNvPr id="13" name="TextBox 12"/>
          <p:cNvSpPr txBox="1"/>
          <p:nvPr/>
        </p:nvSpPr>
        <p:spPr>
          <a:xfrm>
            <a:off x="869003" y="4424368"/>
            <a:ext cx="1697965" cy="369332"/>
          </a:xfrm>
          <a:prstGeom prst="rect">
            <a:avLst/>
          </a:prstGeom>
          <a:noFill/>
        </p:spPr>
        <p:txBody>
          <a:bodyPr wrap="none" rtlCol="0">
            <a:spAutoFit/>
          </a:bodyPr>
          <a:lstStyle/>
          <a:p>
            <a:r>
              <a:rPr lang="en-IN" dirty="0" smtClean="0"/>
              <a:t>The Arabian Sea</a:t>
            </a:r>
            <a:endParaRPr lang="en-US" dirty="0"/>
          </a:p>
        </p:txBody>
      </p:sp>
      <p:sp>
        <p:nvSpPr>
          <p:cNvPr id="14" name="Right Arrow 13"/>
          <p:cNvSpPr/>
          <p:nvPr/>
        </p:nvSpPr>
        <p:spPr>
          <a:xfrm rot="10800000">
            <a:off x="2758680" y="6324616"/>
            <a:ext cx="1980000" cy="7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69003" y="6143640"/>
            <a:ext cx="1824538" cy="369332"/>
          </a:xfrm>
          <a:prstGeom prst="rect">
            <a:avLst/>
          </a:prstGeom>
          <a:noFill/>
        </p:spPr>
        <p:txBody>
          <a:bodyPr wrap="none" rtlCol="0">
            <a:spAutoFit/>
          </a:bodyPr>
          <a:lstStyle/>
          <a:p>
            <a:r>
              <a:rPr lang="en-IN" dirty="0" smtClean="0"/>
              <a:t>The Indian Ocean</a:t>
            </a:r>
            <a:endParaRPr lang="en-US" dirty="0"/>
          </a:p>
        </p:txBody>
      </p:sp>
      <p:grpSp>
        <p:nvGrpSpPr>
          <p:cNvPr id="17" name="Group 16">
            <a:extLst>
              <a:ext uri="{FF2B5EF4-FFF2-40B4-BE49-F238E27FC236}">
                <a16:creationId xmlns:a16="http://schemas.microsoft.com/office/drawing/2014/main" xmlns="" id="{125EE6A2-1F79-4A58-A1F9-B961A6BCB49A}"/>
              </a:ext>
            </a:extLst>
          </p:cNvPr>
          <p:cNvGrpSpPr/>
          <p:nvPr/>
        </p:nvGrpSpPr>
        <p:grpSpPr>
          <a:xfrm>
            <a:off x="142618" y="1229423"/>
            <a:ext cx="1157518" cy="693335"/>
            <a:chOff x="5934975" y="3170368"/>
            <a:chExt cx="1157518" cy="693335"/>
          </a:xfrm>
          <a:solidFill>
            <a:schemeClr val="tx2">
              <a:lumMod val="40000"/>
              <a:lumOff val="60000"/>
            </a:schemeClr>
          </a:solidFill>
        </p:grpSpPr>
        <p:grpSp>
          <p:nvGrpSpPr>
            <p:cNvPr id="18"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20"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1"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TextBox 18">
              <a:extLst>
                <a:ext uri="{FF2B5EF4-FFF2-40B4-BE49-F238E27FC236}">
                  <a16:creationId xmlns:a16="http://schemas.microsoft.com/office/drawing/2014/main" xmlns="" id="{07D51C2C-F913-4BC3-BEC0-B775D02F4C75}"/>
                </a:ext>
              </a:extLst>
            </p:cNvPr>
            <p:cNvSpPr txBox="1"/>
            <p:nvPr/>
          </p:nvSpPr>
          <p:spPr>
            <a:xfrm>
              <a:off x="6640053" y="3253330"/>
              <a:ext cx="286848" cy="396000"/>
            </a:xfrm>
            <a:prstGeom prst="rect">
              <a:avLst/>
            </a:prstGeom>
            <a:grp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7</a:t>
              </a:r>
              <a:endParaRPr lang="en-US" sz="2400" dirty="0">
                <a:solidFill>
                  <a:schemeClr val="bg1"/>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1000"/>
                                        <p:tgtEl>
                                          <p:spTgt spid="102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1000"/>
                                        <p:tgtEl>
                                          <p:spTgt spid="9"/>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80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1000"/>
                                        <p:tgtEl>
                                          <p:spTgt spid="14"/>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txBox="1">
            <a:spLocks/>
          </p:cNvSpPr>
          <p:nvPr/>
        </p:nvSpPr>
        <p:spPr>
          <a:xfrm>
            <a:off x="2766000" y="71414"/>
            <a:ext cx="6660000" cy="6540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Using definite article ‘the’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Group 16">
            <a:extLst>
              <a:ext uri="{FF2B5EF4-FFF2-40B4-BE49-F238E27FC236}">
                <a16:creationId xmlns:a16="http://schemas.microsoft.com/office/drawing/2014/main" xmlns="" id="{125EE6A2-1F79-4A58-A1F9-B961A6BCB49A}"/>
              </a:ext>
            </a:extLst>
          </p:cNvPr>
          <p:cNvGrpSpPr/>
          <p:nvPr/>
        </p:nvGrpSpPr>
        <p:grpSpPr>
          <a:xfrm>
            <a:off x="142618" y="985824"/>
            <a:ext cx="1157518" cy="693335"/>
            <a:chOff x="5934975" y="3170368"/>
            <a:chExt cx="1157518" cy="693335"/>
          </a:xfrm>
          <a:solidFill>
            <a:schemeClr val="accent5">
              <a:lumMod val="75000"/>
            </a:schemeClr>
          </a:solidFill>
        </p:grpSpPr>
        <p:grpSp>
          <p:nvGrpSpPr>
            <p:cNvPr id="12" name="Group 11">
              <a:extLst>
                <a:ext uri="{FF2B5EF4-FFF2-40B4-BE49-F238E27FC236}">
                  <a16:creationId xmlns:a16="http://schemas.microsoft.com/office/drawing/2014/main" xmlns="" id="{C776ED65-F1E2-4DBF-8E85-A7360BAC21EC}"/>
                </a:ext>
              </a:extLst>
            </p:cNvPr>
            <p:cNvGrpSpPr/>
            <p:nvPr/>
          </p:nvGrpSpPr>
          <p:grpSpPr>
            <a:xfrm rot="4320000">
              <a:off x="6167066" y="2938277"/>
              <a:ext cx="693335" cy="1157518"/>
              <a:chOff x="5827829" y="1387964"/>
              <a:chExt cx="1008403" cy="1683521"/>
            </a:xfrm>
            <a:grpFill/>
            <a:effectLst>
              <a:outerShdw blurRad="50800" dist="38100" dir="5400000" algn="t" rotWithShape="0">
                <a:prstClr val="black">
                  <a:alpha val="40000"/>
                </a:prstClr>
              </a:outerShdw>
            </a:effectLst>
          </p:grpSpPr>
          <p:sp>
            <p:nvSpPr>
              <p:cNvPr id="20" name="Freeform: Shape 12">
                <a:extLst>
                  <a:ext uri="{FF2B5EF4-FFF2-40B4-BE49-F238E27FC236}">
                    <a16:creationId xmlns:a16="http://schemas.microsoft.com/office/drawing/2014/main" xmlns="" id="{E3E95B4F-C11B-483C-87C8-E0CA8BE7C197}"/>
                  </a:ext>
                </a:extLst>
              </p:cNvPr>
              <p:cNvSpPr/>
              <p:nvPr/>
            </p:nvSpPr>
            <p:spPr>
              <a:xfrm>
                <a:off x="5827829" y="1387964"/>
                <a:ext cx="1008403" cy="1568153"/>
              </a:xfrm>
              <a:custGeom>
                <a:avLst/>
                <a:gdLst>
                  <a:gd name="connsiteX0" fmla="*/ 346104 w 1008403"/>
                  <a:gd name="connsiteY0" fmla="*/ 1568153 h 1568153"/>
                  <a:gd name="connsiteX1" fmla="*/ 858852 w 1008403"/>
                  <a:gd name="connsiteY1" fmla="*/ 653753 h 1568153"/>
                  <a:gd name="connsiteX2" fmla="*/ 1008403 w 1008403"/>
                  <a:gd name="connsiteY2" fmla="*/ 726392 h 1568153"/>
                  <a:gd name="connsiteX3" fmla="*/ 824669 w 1008403"/>
                  <a:gd name="connsiteY3" fmla="*/ 0 h 1568153"/>
                  <a:gd name="connsiteX4" fmla="*/ 98276 w 1008403"/>
                  <a:gd name="connsiteY4" fmla="*/ 205099 h 1568153"/>
                  <a:gd name="connsiteX5" fmla="*/ 247828 w 1008403"/>
                  <a:gd name="connsiteY5" fmla="*/ 277738 h 1568153"/>
                  <a:gd name="connsiteX6" fmla="*/ 0 w 1008403"/>
                  <a:gd name="connsiteY6" fmla="*/ 739211 h 1568153"/>
                  <a:gd name="connsiteX7" fmla="*/ 346104 w 1008403"/>
                  <a:gd name="connsiteY7" fmla="*/ 1568153 h 15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03" h="1568153">
                    <a:moveTo>
                      <a:pt x="346104" y="1568153"/>
                    </a:moveTo>
                    <a:lnTo>
                      <a:pt x="858852" y="653753"/>
                    </a:lnTo>
                    <a:lnTo>
                      <a:pt x="1008403" y="726392"/>
                    </a:lnTo>
                    <a:lnTo>
                      <a:pt x="824669" y="0"/>
                    </a:lnTo>
                    <a:lnTo>
                      <a:pt x="98276" y="205099"/>
                    </a:lnTo>
                    <a:lnTo>
                      <a:pt x="247828" y="277738"/>
                    </a:lnTo>
                    <a:lnTo>
                      <a:pt x="0" y="739211"/>
                    </a:lnTo>
                    <a:lnTo>
                      <a:pt x="346104" y="1568153"/>
                    </a:lnTo>
                    <a:close/>
                  </a:path>
                </a:pathLst>
              </a:custGeom>
              <a:gr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21" name="Freeform: Shape 13">
                <a:extLst>
                  <a:ext uri="{FF2B5EF4-FFF2-40B4-BE49-F238E27FC236}">
                    <a16:creationId xmlns:a16="http://schemas.microsoft.com/office/drawing/2014/main" xmlns="" id="{64BEE950-8E19-4991-B0A4-DEBDEAFB5683}"/>
                  </a:ext>
                </a:extLst>
              </p:cNvPr>
              <p:cNvSpPr/>
              <p:nvPr/>
            </p:nvSpPr>
            <p:spPr>
              <a:xfrm>
                <a:off x="6174396" y="2780928"/>
                <a:ext cx="221728" cy="290557"/>
              </a:xfrm>
              <a:custGeom>
                <a:avLst/>
                <a:gdLst>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7092 w 217918"/>
                  <a:gd name="connsiteY6" fmla="*/ 217918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8373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7230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4273 w 217918"/>
                  <a:gd name="connsiteY7" fmla="*/ 196553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18997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4004 w 217918"/>
                  <a:gd name="connsiteY0" fmla="*/ 0 h 290557"/>
                  <a:gd name="connsiteX1" fmla="*/ 217918 w 217918"/>
                  <a:gd name="connsiteY1" fmla="*/ 290557 h 290557"/>
                  <a:gd name="connsiteX2" fmla="*/ 175189 w 217918"/>
                  <a:gd name="connsiteY2" fmla="*/ 290557 h 290557"/>
                  <a:gd name="connsiteX3" fmla="*/ 123914 w 217918"/>
                  <a:gd name="connsiteY3" fmla="*/ 282011 h 290557"/>
                  <a:gd name="connsiteX4" fmla="*/ 76912 w 217918"/>
                  <a:gd name="connsiteY4" fmla="*/ 260647 h 290557"/>
                  <a:gd name="connsiteX5" fmla="*/ 38456 w 217918"/>
                  <a:gd name="connsiteY5" fmla="*/ 235009 h 290557"/>
                  <a:gd name="connsiteX6" fmla="*/ 20902 w 217918"/>
                  <a:gd name="connsiteY6" fmla="*/ 216013 h 290557"/>
                  <a:gd name="connsiteX7" fmla="*/ 6178 w 217918"/>
                  <a:gd name="connsiteY7" fmla="*/ 194648 h 290557"/>
                  <a:gd name="connsiteX8" fmla="*/ 0 w 217918"/>
                  <a:gd name="connsiteY8" fmla="*/ 168495 h 290557"/>
                  <a:gd name="connsiteX9" fmla="*/ 94004 w 217918"/>
                  <a:gd name="connsiteY9" fmla="*/ 0 h 290557"/>
                  <a:gd name="connsiteX0" fmla="*/ 97814 w 221728"/>
                  <a:gd name="connsiteY0" fmla="*/ 0 h 290557"/>
                  <a:gd name="connsiteX1" fmla="*/ 221728 w 221728"/>
                  <a:gd name="connsiteY1" fmla="*/ 290557 h 290557"/>
                  <a:gd name="connsiteX2" fmla="*/ 178999 w 221728"/>
                  <a:gd name="connsiteY2" fmla="*/ 290557 h 290557"/>
                  <a:gd name="connsiteX3" fmla="*/ 127724 w 221728"/>
                  <a:gd name="connsiteY3" fmla="*/ 282011 h 290557"/>
                  <a:gd name="connsiteX4" fmla="*/ 80722 w 221728"/>
                  <a:gd name="connsiteY4" fmla="*/ 260647 h 290557"/>
                  <a:gd name="connsiteX5" fmla="*/ 42266 w 221728"/>
                  <a:gd name="connsiteY5" fmla="*/ 235009 h 290557"/>
                  <a:gd name="connsiteX6" fmla="*/ 24712 w 221728"/>
                  <a:gd name="connsiteY6" fmla="*/ 216013 h 290557"/>
                  <a:gd name="connsiteX7" fmla="*/ 9988 w 221728"/>
                  <a:gd name="connsiteY7" fmla="*/ 194648 h 290557"/>
                  <a:gd name="connsiteX8" fmla="*/ 0 w 221728"/>
                  <a:gd name="connsiteY8" fmla="*/ 168495 h 290557"/>
                  <a:gd name="connsiteX9" fmla="*/ 97814 w 221728"/>
                  <a:gd name="connsiteY9" fmla="*/ 0 h 2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728" h="290557">
                    <a:moveTo>
                      <a:pt x="97814" y="0"/>
                    </a:moveTo>
                    <a:lnTo>
                      <a:pt x="221728" y="290557"/>
                    </a:lnTo>
                    <a:lnTo>
                      <a:pt x="178999" y="290557"/>
                    </a:lnTo>
                    <a:lnTo>
                      <a:pt x="127724" y="282011"/>
                    </a:lnTo>
                    <a:lnTo>
                      <a:pt x="80722" y="260647"/>
                    </a:lnTo>
                    <a:lnTo>
                      <a:pt x="42266" y="235009"/>
                    </a:lnTo>
                    <a:lnTo>
                      <a:pt x="24712" y="216013"/>
                    </a:lnTo>
                    <a:lnTo>
                      <a:pt x="9988" y="194648"/>
                    </a:lnTo>
                    <a:lnTo>
                      <a:pt x="0" y="168495"/>
                    </a:lnTo>
                    <a:lnTo>
                      <a:pt x="978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TextBox 18">
              <a:extLst>
                <a:ext uri="{FF2B5EF4-FFF2-40B4-BE49-F238E27FC236}">
                  <a16:creationId xmlns:a16="http://schemas.microsoft.com/office/drawing/2014/main" xmlns="" id="{07D51C2C-F913-4BC3-BEC0-B775D02F4C75}"/>
                </a:ext>
              </a:extLst>
            </p:cNvPr>
            <p:cNvSpPr txBox="1"/>
            <p:nvPr/>
          </p:nvSpPr>
          <p:spPr>
            <a:xfrm>
              <a:off x="6640053" y="3253330"/>
              <a:ext cx="286848" cy="461665"/>
            </a:xfrm>
            <a:prstGeom prst="rect">
              <a:avLst/>
            </a:prstGeom>
            <a:grp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8</a:t>
              </a:r>
              <a:endParaRPr lang="en-US" sz="2400" dirty="0">
                <a:solidFill>
                  <a:schemeClr val="bg1"/>
                </a:solidFill>
                <a:effectLst>
                  <a:outerShdw blurRad="38100" dist="38100" dir="2700000" algn="tl">
                    <a:srgbClr val="000000">
                      <a:alpha val="43137"/>
                    </a:srgbClr>
                  </a:outerShdw>
                </a:effectLst>
              </a:endParaRPr>
            </a:p>
          </p:txBody>
        </p:sp>
      </p:grpSp>
      <p:sp>
        <p:nvSpPr>
          <p:cNvPr id="22" name="Rectangle 21"/>
          <p:cNvSpPr>
            <a:spLocks noChangeAspect="1"/>
          </p:cNvSpPr>
          <p:nvPr/>
        </p:nvSpPr>
        <p:spPr>
          <a:xfrm>
            <a:off x="1598927" y="1076318"/>
            <a:ext cx="5400000" cy="492443"/>
          </a:xfrm>
          <a:prstGeom prst="rect">
            <a:avLst/>
          </a:prstGeom>
          <a:solidFill>
            <a:schemeClr val="accent1">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a:sp3d>
        </p:spPr>
        <p:txBody>
          <a:bodyPr wrap="square">
            <a:spAutoFit/>
          </a:bodyPr>
          <a:lstStyle/>
          <a:p>
            <a:pPr algn="ctr" fontAlgn="base"/>
            <a:r>
              <a:rPr lang="en-US" sz="2600" dirty="0" smtClean="0"/>
              <a:t>Before family names in plural form</a:t>
            </a:r>
          </a:p>
        </p:txBody>
      </p:sp>
      <p:pic>
        <p:nvPicPr>
          <p:cNvPr id="2052" name="Picture 4" descr="Navdeep Singh Dhillon and Sona Charaipotra attend Jakara 2009: 1984. Reflect. Respond. React."/>
          <p:cNvPicPr preferRelativeResize="0">
            <a:picLocks noChangeAspect="1" noChangeArrowheads="1"/>
          </p:cNvPicPr>
          <p:nvPr/>
        </p:nvPicPr>
        <p:blipFill>
          <a:blip r:embed="rId3"/>
          <a:srcRect l="3928" t="7143" r="3471"/>
          <a:stretch>
            <a:fillRect/>
          </a:stretch>
        </p:blipFill>
        <p:spPr bwMode="auto">
          <a:xfrm>
            <a:off x="6604000" y="2252412"/>
            <a:ext cx="4500000" cy="3420000"/>
          </a:xfrm>
          <a:prstGeom prst="rect">
            <a:avLst/>
          </a:prstGeom>
          <a:noFill/>
        </p:spPr>
      </p:pic>
      <p:pic>
        <p:nvPicPr>
          <p:cNvPr id="29" name="Picture 2" descr="C:\Users\Madhumika\Desktop\Nuclear Family-2809202191003PM.jpg"/>
          <p:cNvPicPr preferRelativeResize="0">
            <a:picLocks noChangeAspect="1" noChangeArrowheads="1"/>
          </p:cNvPicPr>
          <p:nvPr/>
        </p:nvPicPr>
        <p:blipFill>
          <a:blip r:embed="rId4" cstate="print"/>
          <a:srcRect l="7318" r="2115"/>
          <a:stretch>
            <a:fillRect/>
          </a:stretch>
        </p:blipFill>
        <p:spPr bwMode="auto">
          <a:xfrm>
            <a:off x="1088000" y="2252412"/>
            <a:ext cx="4428000" cy="342000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2502679" y="1800216"/>
            <a:ext cx="1879489" cy="461665"/>
          </a:xfrm>
          <a:prstGeom prst="rect">
            <a:avLst/>
          </a:prstGeom>
          <a:noFill/>
        </p:spPr>
        <p:txBody>
          <a:bodyPr wrap="none" rtlCol="0">
            <a:spAutoFit/>
          </a:bodyPr>
          <a:lstStyle/>
          <a:p>
            <a:r>
              <a:rPr lang="en-IN" sz="2400" b="1" dirty="0" smtClean="0"/>
              <a:t>The </a:t>
            </a:r>
            <a:r>
              <a:rPr lang="en-IN" sz="2400" b="1" dirty="0" err="1" smtClean="0"/>
              <a:t>Shankars</a:t>
            </a:r>
            <a:endParaRPr lang="en-US" sz="2400" b="1" dirty="0"/>
          </a:p>
        </p:txBody>
      </p:sp>
      <p:sp>
        <p:nvSpPr>
          <p:cNvPr id="33" name="TextBox 32"/>
          <p:cNvSpPr txBox="1"/>
          <p:nvPr/>
        </p:nvSpPr>
        <p:spPr>
          <a:xfrm>
            <a:off x="8193402" y="1800216"/>
            <a:ext cx="1547218" cy="461665"/>
          </a:xfrm>
          <a:prstGeom prst="rect">
            <a:avLst/>
          </a:prstGeom>
          <a:noFill/>
        </p:spPr>
        <p:txBody>
          <a:bodyPr wrap="none" rtlCol="0">
            <a:spAutoFit/>
          </a:bodyPr>
          <a:lstStyle/>
          <a:p>
            <a:r>
              <a:rPr lang="en-IN" sz="2400" b="1" dirty="0" smtClean="0"/>
              <a:t>The </a:t>
            </a:r>
            <a:r>
              <a:rPr lang="en-IN" sz="2400" b="1" dirty="0" err="1" smtClean="0"/>
              <a:t>Singhs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1000"/>
                                        <p:tgtEl>
                                          <p:spTgt spid="2052"/>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xmlns="" id="{6582EEB0-1FE4-49B4-BD65-584833C40CF9}"/>
              </a:ext>
            </a:extLst>
          </p:cNvPr>
          <p:cNvGraphicFramePr>
            <a:graphicFrameLocks noGrp="1"/>
          </p:cNvGraphicFramePr>
          <p:nvPr>
            <p:extLst>
              <p:ext uri="{D42A27DB-BD31-4B8C-83A1-F6EECF244321}">
                <p14:modId xmlns:p14="http://schemas.microsoft.com/office/powerpoint/2010/main" xmlns="" val="931490414"/>
              </p:ext>
            </p:extLst>
          </p:nvPr>
        </p:nvGraphicFramePr>
        <p:xfrm>
          <a:off x="1127448" y="700345"/>
          <a:ext cx="9937104" cy="446532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xmlns="" val="20000"/>
                    </a:ext>
                  </a:extLst>
                </a:gridCol>
                <a:gridCol w="1485922">
                  <a:extLst>
                    <a:ext uri="{9D8B030D-6E8A-4147-A177-3AD203B41FA5}">
                      <a16:colId xmlns:a16="http://schemas.microsoft.com/office/drawing/2014/main" xmlns="" val="20001"/>
                    </a:ext>
                  </a:extLst>
                </a:gridCol>
                <a:gridCol w="7522480">
                  <a:extLst>
                    <a:ext uri="{9D8B030D-6E8A-4147-A177-3AD203B41FA5}">
                      <a16:colId xmlns:a16="http://schemas.microsoft.com/office/drawing/2014/main" xmlns=""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xmlns="" val="10000"/>
                  </a:ext>
                </a:extLst>
              </a:tr>
              <a:tr h="389313">
                <a:tc>
                  <a:txBody>
                    <a:bodyPr/>
                    <a:lstStyle/>
                    <a:p>
                      <a:r>
                        <a:rPr lang="en-IN" sz="900" dirty="0" smtClean="0"/>
                        <a:t>1</a:t>
                      </a:r>
                      <a:endParaRPr lang="en-IN" sz="900" dirty="0"/>
                    </a:p>
                  </a:txBody>
                  <a:tcPr/>
                </a:tc>
                <a:tc>
                  <a:txBody>
                    <a:bodyPr/>
                    <a:lstStyle/>
                    <a:p>
                      <a:endParaRPr lang="en-IN" sz="900" dirty="0" smtClean="0"/>
                    </a:p>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Giraffe: https://pixabay.com/photos/giraffe-animal-safari-mammal-5848468/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err="1" smtClean="0">
                          <a:solidFill>
                            <a:schemeClr val="tx1"/>
                          </a:solidFill>
                          <a:latin typeface="+mn-lt"/>
                          <a:ea typeface="+mn-ea"/>
                          <a:cs typeface="+mn-cs"/>
                        </a:rPr>
                        <a:t>Veena</a:t>
                      </a:r>
                      <a:r>
                        <a:rPr lang="en-IN" sz="900" kern="1200" dirty="0" smtClean="0">
                          <a:solidFill>
                            <a:schemeClr val="tx1"/>
                          </a:solidFill>
                          <a:latin typeface="+mn-lt"/>
                          <a:ea typeface="+mn-ea"/>
                          <a:cs typeface="+mn-cs"/>
                        </a:rPr>
                        <a:t>: https://www.hiclipart.com/free-transparent-background-png-clipart-mtwgg</a:t>
                      </a:r>
                      <a:endParaRPr lang="en-IN" sz="900" b="0" i="0" u="none" strike="noStrike" kern="1200" dirty="0" smtClean="0">
                        <a:solidFill>
                          <a:schemeClr val="tx1"/>
                        </a:solidFill>
                        <a:latin typeface="+mn-lt"/>
                        <a:ea typeface="+mn-ea"/>
                        <a:cs typeface="+mn-cs"/>
                      </a:endParaRPr>
                    </a:p>
                    <a:p>
                      <a:pPr marL="228600" indent="-228600" rtl="0">
                        <a:buNone/>
                      </a:pPr>
                      <a:endParaRPr lang="en-IN" sz="900" b="0" i="0" u="none" strike="noStrike" kern="1200" dirty="0" smtClean="0">
                        <a:solidFill>
                          <a:schemeClr val="tx1"/>
                        </a:solidFill>
                        <a:latin typeface="+mn-lt"/>
                        <a:ea typeface="+mn-ea"/>
                        <a:cs typeface="+mn-cs"/>
                      </a:endParaRPr>
                    </a:p>
                  </a:txBody>
                  <a:tcPr/>
                </a:tc>
                <a:extLst>
                  <a:ext uri="{0D108BD9-81ED-4DB2-BD59-A6C34878D82A}">
                    <a16:rowId xmlns:a16="http://schemas.microsoft.com/office/drawing/2014/main" xmlns=""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smtClean="0">
                          <a:solidFill>
                            <a:schemeClr val="tx1"/>
                          </a:solidFill>
                          <a:latin typeface="+mn-lt"/>
                          <a:ea typeface="+mn-ea"/>
                          <a:cs typeface="+mn-cs"/>
                        </a:rPr>
                        <a:t>Dog: https://pixabay.com/photos/dog-bad-dangerous-german-shepherd-2141358/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smtClean="0">
                          <a:solidFill>
                            <a:schemeClr val="tx1"/>
                          </a:solidFill>
                          <a:latin typeface="+mn-lt"/>
                          <a:ea typeface="+mn-ea"/>
                          <a:cs typeface="+mn-cs"/>
                        </a:rPr>
                        <a:t>Boy: https://pixabay.com/photos/outdoors-child-fun-boy-lifestyle-3308020/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smtClean="0">
                          <a:solidFill>
                            <a:schemeClr val="tx1"/>
                          </a:solidFill>
                          <a:latin typeface="+mn-lt"/>
                          <a:ea typeface="+mn-ea"/>
                          <a:cs typeface="+mn-cs"/>
                        </a:rPr>
                        <a:t>Moon: https://pixabay.com/photos/moon-full-moon-sky-night-sky-lunar-1859616/</a:t>
                      </a:r>
                      <a:endParaRPr lang="en-US" sz="900" kern="1200" dirty="0" smtClean="0">
                        <a:solidFill>
                          <a:schemeClr val="tx1"/>
                        </a:solidFill>
                        <a:latin typeface="+mn-lt"/>
                        <a:ea typeface="+mn-ea"/>
                        <a:cs typeface="+mn-cs"/>
                      </a:endParaRPr>
                    </a:p>
                  </a:txBody>
                  <a:tcPr/>
                </a:tc>
                <a:extLst>
                  <a:ext uri="{0D108BD9-81ED-4DB2-BD59-A6C34878D82A}">
                    <a16:rowId xmlns:a16="http://schemas.microsoft.com/office/drawing/2014/main" xmlns="" val="10002"/>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smtClean="0">
                          <a:solidFill>
                            <a:schemeClr val="tx1"/>
                          </a:solidFill>
                          <a:latin typeface="+mn-lt"/>
                          <a:ea typeface="+mn-ea"/>
                          <a:cs typeface="+mn-cs"/>
                        </a:rPr>
                        <a:t>Children: https://pixabay.com/photos/school-children-classroom-school-7047131/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err="1" smtClean="0">
                          <a:solidFill>
                            <a:schemeClr val="tx1"/>
                          </a:solidFill>
                          <a:latin typeface="+mn-lt"/>
                          <a:ea typeface="+mn-ea"/>
                          <a:cs typeface="+mn-cs"/>
                        </a:rPr>
                        <a:t>Veena</a:t>
                      </a:r>
                      <a:r>
                        <a:rPr lang="en-IN" sz="900" kern="1200" dirty="0" smtClean="0">
                          <a:solidFill>
                            <a:schemeClr val="tx1"/>
                          </a:solidFill>
                          <a:latin typeface="+mn-lt"/>
                          <a:ea typeface="+mn-ea"/>
                          <a:cs typeface="+mn-cs"/>
                        </a:rPr>
                        <a:t>: https://www.hiclipart.com/free-transparent-background-png-clipart-mtwgg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kern="1200" dirty="0" smtClean="0">
                          <a:solidFill>
                            <a:schemeClr val="tx1"/>
                          </a:solidFill>
                          <a:latin typeface="+mn-lt"/>
                          <a:ea typeface="+mn-ea"/>
                          <a:cs typeface="+mn-cs"/>
                        </a:rPr>
                        <a:t>Girl:</a:t>
                      </a:r>
                      <a:r>
                        <a:rPr lang="en-IN" sz="900" kern="1200" baseline="0" dirty="0" smtClean="0">
                          <a:solidFill>
                            <a:schemeClr val="tx1"/>
                          </a:solidFill>
                          <a:latin typeface="+mn-lt"/>
                          <a:ea typeface="+mn-ea"/>
                          <a:cs typeface="+mn-cs"/>
                        </a:rPr>
                        <a:t> https://pixabay.com/photos/girl-india-style-cute-traditional-2829399/</a:t>
                      </a:r>
                      <a:endParaRPr lang="en-US" sz="900" kern="1200" dirty="0" smtClean="0">
                        <a:solidFill>
                          <a:schemeClr val="tx1"/>
                        </a:solidFill>
                        <a:latin typeface="+mn-lt"/>
                        <a:ea typeface="+mn-ea"/>
                        <a:cs typeface="+mn-cs"/>
                      </a:endParaRPr>
                    </a:p>
                    <a:p>
                      <a:endParaRPr lang="en-IN" sz="900" dirty="0" smtClean="0"/>
                    </a:p>
                  </a:txBody>
                  <a:tcPr/>
                </a:tc>
                <a:extLst>
                  <a:ext uri="{0D108BD9-81ED-4DB2-BD59-A6C34878D82A}">
                    <a16:rowId xmlns:a16="http://schemas.microsoft.com/office/drawing/2014/main" xmlns="" val="10003"/>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Map: https://www.freepik.com/premium-vector/colored-world-map-political-maps-</a:t>
                      </a:r>
                    </a:p>
                    <a:p>
                      <a:pPr marL="228600" indent="-228600" rtl="0">
                        <a:buNone/>
                      </a:pPr>
                      <a:r>
                        <a:rPr lang="en-IN" sz="900" b="0" i="0" u="none" strike="noStrike" kern="1200" dirty="0" smtClean="0">
                          <a:solidFill>
                            <a:schemeClr val="tx1"/>
                          </a:solidFill>
                          <a:latin typeface="+mn-lt"/>
                          <a:ea typeface="+mn-ea"/>
                          <a:cs typeface="+mn-cs"/>
                        </a:rPr>
                        <a:t>             colourful-world-countries-country-names-</a:t>
                      </a:r>
                    </a:p>
                    <a:p>
                      <a:pPr marL="228600" indent="-228600" rtl="0">
                        <a:buNone/>
                      </a:pP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illustration_8637139.htm#query=uk%20map&amp;position=28&amp;from_view=search   </a:t>
                      </a:r>
                    </a:p>
                    <a:p>
                      <a:pPr marL="228600" indent="-228600" rtl="0">
                        <a:buNone/>
                      </a:pPr>
                      <a:r>
                        <a:rPr lang="en-IN" sz="900" b="0" i="0" u="none" strike="noStrike" kern="1200" dirty="0" smtClean="0">
                          <a:solidFill>
                            <a:schemeClr val="tx1"/>
                          </a:solidFill>
                          <a:latin typeface="+mn-lt"/>
                          <a:ea typeface="+mn-ea"/>
                          <a:cs typeface="+mn-cs"/>
                        </a:rPr>
                        <a:t>             (</a:t>
                      </a:r>
                      <a:r>
                        <a:rPr lang="en-IN" sz="900" b="0" i="0" u="none" strike="noStrike" kern="1200" dirty="0" err="1" smtClean="0">
                          <a:solidFill>
                            <a:schemeClr val="tx1"/>
                          </a:solidFill>
                          <a:latin typeface="+mn-lt"/>
                          <a:ea typeface="+mn-ea"/>
                          <a:cs typeface="+mn-cs"/>
                        </a:rPr>
                        <a:t>Attribution:tartila</a:t>
                      </a:r>
                      <a:r>
                        <a:rPr lang="en-IN" sz="900" b="0" i="0" u="none" strike="noStrike" kern="1200" dirty="0" smtClean="0">
                          <a:solidFill>
                            <a:schemeClr val="tx1"/>
                          </a:solidFill>
                          <a:latin typeface="+mn-lt"/>
                          <a:ea typeface="+mn-ea"/>
                          <a:cs typeface="+mn-cs"/>
                        </a:rPr>
                        <a:t>)</a:t>
                      </a:r>
                    </a:p>
                    <a:p>
                      <a:pPr rtl="0"/>
                      <a:r>
                        <a:rPr lang="en-IN" sz="900" b="0" i="0" u="none" strike="noStrike" kern="1200" dirty="0" smtClean="0">
                          <a:solidFill>
                            <a:schemeClr val="tx1"/>
                          </a:solidFill>
                          <a:latin typeface="+mn-lt"/>
                          <a:ea typeface="+mn-ea"/>
                          <a:cs typeface="+mn-cs"/>
                        </a:rPr>
                        <a:t> </a:t>
                      </a:r>
                      <a:endParaRPr lang="en-IN" sz="900" b="0" dirty="0" smtClean="0"/>
                    </a:p>
                  </a:txBody>
                  <a:tcPr/>
                </a:tc>
                <a:extLst>
                  <a:ext uri="{0D108BD9-81ED-4DB2-BD59-A6C34878D82A}">
                    <a16:rowId xmlns:a16="http://schemas.microsoft.com/office/drawing/2014/main" xmlns="" val="10004"/>
                  </a:ext>
                </a:extLst>
              </a:tr>
              <a:tr h="389313">
                <a:tc>
                  <a:txBody>
                    <a:bodyPr/>
                    <a:lstStyle/>
                    <a:p>
                      <a:r>
                        <a:rPr lang="en-IN" sz="900" dirty="0" smtClean="0"/>
                        <a:t>5</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The Seychelles: https://www.flickr.com/photos/11304375@N07/2327740463 (Attribution: Image Editor)</a:t>
                      </a:r>
                    </a:p>
                    <a:p>
                      <a:pPr marL="228600" indent="-228600" rtl="0">
                        <a:buAutoNum type="arabicPeriod"/>
                      </a:pPr>
                      <a:r>
                        <a:rPr lang="en-IN" sz="900" b="0" i="0" u="none" strike="noStrike" kern="1200" dirty="0" smtClean="0">
                          <a:solidFill>
                            <a:schemeClr val="tx1"/>
                          </a:solidFill>
                          <a:latin typeface="+mn-lt"/>
                          <a:ea typeface="+mn-ea"/>
                          <a:cs typeface="+mn-cs"/>
                        </a:rPr>
                        <a:t>The Bahamas: https://pixabay.com/vectors/world-map-continents-africa-151576/</a:t>
                      </a:r>
                    </a:p>
                    <a:p>
                      <a:pPr rtl="0"/>
                      <a:r>
                        <a:rPr lang="en-IN" sz="900" b="0" i="0" u="none" strike="noStrike" kern="1200" dirty="0" smtClean="0">
                          <a:solidFill>
                            <a:schemeClr val="tx1"/>
                          </a:solidFill>
                          <a:latin typeface="+mn-lt"/>
                          <a:ea typeface="+mn-ea"/>
                          <a:cs typeface="+mn-cs"/>
                        </a:rPr>
                        <a:t> </a:t>
                      </a:r>
                      <a:endParaRPr lang="en-IN" sz="900" b="0" i="0" u="none" strike="noStrike" kern="1200" dirty="0">
                        <a:solidFill>
                          <a:schemeClr val="tx1"/>
                        </a:solidFill>
                        <a:latin typeface="+mn-lt"/>
                        <a:ea typeface="+mn-ea"/>
                        <a:cs typeface="+mn-cs"/>
                      </a:endParaRPr>
                    </a:p>
                    <a:p>
                      <a:pPr rtl="0"/>
                      <a:endParaRPr lang="en-IN" sz="900" dirty="0" smtClean="0"/>
                    </a:p>
                  </a:txBody>
                  <a:tcPr/>
                </a:tc>
                <a:extLst>
                  <a:ext uri="{0D108BD9-81ED-4DB2-BD59-A6C34878D82A}">
                    <a16:rowId xmlns:a16="http://schemas.microsoft.com/office/drawing/2014/main" xmlns="" val="10005"/>
                  </a:ext>
                </a:extLst>
              </a:tr>
              <a:tr h="389313">
                <a:tc>
                  <a:txBody>
                    <a:bodyPr/>
                    <a:lstStyle/>
                    <a:p>
                      <a:r>
                        <a:rPr lang="en-IN" sz="900" dirty="0" smtClean="0"/>
                        <a:t>7</a:t>
                      </a:r>
                      <a:endParaRPr lang="en-IN" sz="900" dirty="0"/>
                    </a:p>
                  </a:txBody>
                  <a:tcPr/>
                </a:tc>
                <a:tc>
                  <a:txBody>
                    <a:bodyPr/>
                    <a:lstStyle/>
                    <a:p>
                      <a:endParaRPr lang="en-IN" sz="900" dirty="0"/>
                    </a:p>
                  </a:txBody>
                  <a:tcPr/>
                </a:tc>
                <a:tc>
                  <a:txBody>
                    <a:bodyPr/>
                    <a:lstStyle/>
                    <a:p>
                      <a:endParaRPr lang="en-IN"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Map: SSSVV gallery</a:t>
                      </a:r>
                      <a:endParaRPr lang="en-IN" sz="900" dirty="0" smtClean="0"/>
                    </a:p>
                    <a:p>
                      <a:endParaRPr lang="en-IN" sz="900" dirty="0" smtClean="0"/>
                    </a:p>
                  </a:txBody>
                  <a:tcPr/>
                </a:tc>
                <a:extLst>
                  <a:ext uri="{0D108BD9-81ED-4DB2-BD59-A6C34878D82A}">
                    <a16:rowId xmlns:a16="http://schemas.microsoft.com/office/drawing/2014/main" xmlns="" val="10012"/>
                  </a:ext>
                </a:extLst>
              </a:tr>
              <a:tr h="389313">
                <a:tc>
                  <a:txBody>
                    <a:bodyPr/>
                    <a:lstStyle/>
                    <a:p>
                      <a:r>
                        <a:rPr lang="en-IN" sz="900" dirty="0" smtClean="0"/>
                        <a:t>7</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The </a:t>
                      </a:r>
                      <a:r>
                        <a:rPr lang="en-IN" sz="900" b="0" i="0" u="none" strike="noStrike" kern="1200" dirty="0" err="1" smtClean="0">
                          <a:solidFill>
                            <a:schemeClr val="tx1"/>
                          </a:solidFill>
                          <a:latin typeface="+mn-lt"/>
                          <a:ea typeface="+mn-ea"/>
                          <a:cs typeface="+mn-cs"/>
                        </a:rPr>
                        <a:t>Shankars</a:t>
                      </a:r>
                      <a:r>
                        <a:rPr lang="en-IN" sz="900" b="0" i="0" u="none" strike="noStrike" kern="1200" dirty="0" smtClean="0">
                          <a:solidFill>
                            <a:schemeClr val="tx1"/>
                          </a:solidFill>
                          <a:latin typeface="+mn-lt"/>
                          <a:ea typeface="+mn-ea"/>
                          <a:cs typeface="+mn-cs"/>
                        </a:rPr>
                        <a:t>: SSSVV Gallery (Family)</a:t>
                      </a:r>
                    </a:p>
                    <a:p>
                      <a:pPr marL="228600" indent="-228600" rtl="0">
                        <a:buAutoNum type="arabicPeriod"/>
                      </a:pPr>
                      <a:r>
                        <a:rPr lang="en-IN" sz="900" b="0" i="0" u="none" strike="noStrike" kern="1200" dirty="0" smtClean="0">
                          <a:solidFill>
                            <a:schemeClr val="tx1"/>
                          </a:solidFill>
                          <a:latin typeface="+mn-lt"/>
                          <a:ea typeface="+mn-ea"/>
                          <a:cs typeface="+mn-cs"/>
                        </a:rPr>
                        <a:t>The </a:t>
                      </a:r>
                      <a:r>
                        <a:rPr lang="en-IN" sz="900" b="0" i="0" u="none" strike="noStrike" kern="1200" dirty="0" err="1" smtClean="0">
                          <a:solidFill>
                            <a:schemeClr val="tx1"/>
                          </a:solidFill>
                          <a:latin typeface="+mn-lt"/>
                          <a:ea typeface="+mn-ea"/>
                          <a:cs typeface="+mn-cs"/>
                        </a:rPr>
                        <a:t>Singhs</a:t>
                      </a:r>
                      <a:r>
                        <a:rPr lang="en-IN" sz="900" b="0" i="0" u="none" strike="noStrike" kern="1200" dirty="0" smtClean="0">
                          <a:solidFill>
                            <a:schemeClr val="tx1"/>
                          </a:solidFill>
                          <a:latin typeface="+mn-lt"/>
                          <a:ea typeface="+mn-ea"/>
                          <a:cs typeface="+mn-cs"/>
                        </a:rPr>
                        <a:t>: https://www.flickr.com/photos/36106429@N00/5156316458 (Attribution: </a:t>
                      </a:r>
                      <a:r>
                        <a:rPr lang="en-IN" sz="900" b="0" i="0" u="none" strike="noStrike" kern="1200" dirty="0" err="1" smtClean="0">
                          <a:solidFill>
                            <a:schemeClr val="tx1"/>
                          </a:solidFill>
                          <a:latin typeface="+mn-lt"/>
                          <a:ea typeface="+mn-ea"/>
                          <a:cs typeface="+mn-cs"/>
                        </a:rPr>
                        <a:t>Navdeep</a:t>
                      </a:r>
                      <a:r>
                        <a:rPr lang="en-IN" sz="900" b="0" i="0" u="none" strike="noStrike" kern="1200" dirty="0" smtClean="0">
                          <a:solidFill>
                            <a:schemeClr val="tx1"/>
                          </a:solidFill>
                          <a:latin typeface="+mn-lt"/>
                          <a:ea typeface="+mn-ea"/>
                          <a:cs typeface="+mn-cs"/>
                        </a:rPr>
                        <a:t> </a:t>
                      </a:r>
                      <a:r>
                        <a:rPr lang="en-IN" sz="900" b="0" i="0" u="none" strike="noStrike" kern="1200" dirty="0" err="1" smtClean="0">
                          <a:solidFill>
                            <a:schemeClr val="tx1"/>
                          </a:solidFill>
                          <a:latin typeface="+mn-lt"/>
                          <a:ea typeface="+mn-ea"/>
                          <a:cs typeface="+mn-cs"/>
                        </a:rPr>
                        <a:t>Dhillon</a:t>
                      </a:r>
                      <a:r>
                        <a:rPr lang="en-IN" sz="900" b="0" i="0" u="none" strike="noStrike" kern="1200" dirty="0" smtClean="0">
                          <a:solidFill>
                            <a:schemeClr val="tx1"/>
                          </a:solidFill>
                          <a:latin typeface="+mn-lt"/>
                          <a:ea typeface="+mn-ea"/>
                          <a:cs typeface="+mn-cs"/>
                        </a:rPr>
                        <a:t>)</a:t>
                      </a:r>
                      <a:endParaRPr lang="en-IN" sz="900" dirty="0" smtClean="0"/>
                    </a:p>
                    <a:p>
                      <a:endParaRPr lang="en-IN" sz="900" dirty="0"/>
                    </a:p>
                  </a:txBody>
                  <a:tcPr/>
                </a:tc>
                <a:extLst>
                  <a:ext uri="{0D108BD9-81ED-4DB2-BD59-A6C34878D82A}">
                    <a16:rowId xmlns:a16="http://schemas.microsoft.com/office/drawing/2014/main" xmlns="" val="10013"/>
                  </a:ext>
                </a:extLst>
              </a:tr>
            </a:tbl>
          </a:graphicData>
        </a:graphic>
      </p:graphicFrame>
      <p:pic>
        <p:nvPicPr>
          <p:cNvPr id="5" name="Picture 2" descr="Giraffe, Animal, Safari, Mammal"/>
          <p:cNvPicPr>
            <a:picLocks noChangeAspect="1" noChangeArrowheads="1"/>
          </p:cNvPicPr>
          <p:nvPr/>
        </p:nvPicPr>
        <p:blipFill>
          <a:blip r:embed="rId3" cstate="print"/>
          <a:srcRect l="29804" r="18039"/>
          <a:stretch>
            <a:fillRect/>
          </a:stretch>
        </p:blipFill>
        <p:spPr bwMode="auto">
          <a:xfrm>
            <a:off x="2205016" y="1166800"/>
            <a:ext cx="216000" cy="300857"/>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srcRect/>
          <a:stretch>
            <a:fillRect/>
          </a:stretch>
        </p:blipFill>
        <p:spPr bwMode="auto">
          <a:xfrm>
            <a:off x="2566968" y="4289334"/>
            <a:ext cx="216000" cy="225522"/>
          </a:xfrm>
          <a:prstGeom prst="rect">
            <a:avLst/>
          </a:prstGeom>
          <a:noFill/>
          <a:ln w="9525">
            <a:noFill/>
            <a:miter lim="800000"/>
            <a:headEnd/>
            <a:tailEnd/>
          </a:ln>
          <a:effectLst/>
        </p:spPr>
      </p:pic>
      <p:pic>
        <p:nvPicPr>
          <p:cNvPr id="9" name="Picture 4" descr="Navdeep Singh Dhillon and Sona Charaipotra attend Jakara 2009: 1984. Reflect. Respond. React."/>
          <p:cNvPicPr preferRelativeResize="0">
            <a:picLocks noChangeAspect="1" noChangeArrowheads="1"/>
          </p:cNvPicPr>
          <p:nvPr/>
        </p:nvPicPr>
        <p:blipFill>
          <a:blip r:embed="rId5" cstate="print"/>
          <a:srcRect l="3928" t="7143" r="3471"/>
          <a:stretch>
            <a:fillRect/>
          </a:stretch>
        </p:blipFill>
        <p:spPr bwMode="auto">
          <a:xfrm>
            <a:off x="2838432" y="4786320"/>
            <a:ext cx="216000" cy="164160"/>
          </a:xfrm>
          <a:prstGeom prst="rect">
            <a:avLst/>
          </a:prstGeom>
          <a:noFill/>
        </p:spPr>
      </p:pic>
      <p:pic>
        <p:nvPicPr>
          <p:cNvPr id="10" name="Picture 2" descr="C:\Users\Madhumika\Desktop\Nuclear Family-2809202191003PM.jpg"/>
          <p:cNvPicPr preferRelativeResize="0">
            <a:picLocks noChangeAspect="1" noChangeArrowheads="1"/>
          </p:cNvPicPr>
          <p:nvPr/>
        </p:nvPicPr>
        <p:blipFill>
          <a:blip r:embed="rId6" cstate="print"/>
          <a:srcRect l="7318" r="2115"/>
          <a:stretch>
            <a:fillRect/>
          </a:stretch>
        </p:blipFill>
        <p:spPr bwMode="auto">
          <a:xfrm>
            <a:off x="2295504" y="4786320"/>
            <a:ext cx="216000" cy="166829"/>
          </a:xfrm>
          <a:prstGeom prst="rect">
            <a:avLst/>
          </a:prstGeom>
          <a:ln>
            <a:noFill/>
          </a:ln>
          <a:effectLst>
            <a:outerShdw blurRad="292100" dist="139700" dir="2700000" algn="tl" rotWithShape="0">
              <a:srgbClr val="333333">
                <a:alpha val="65000"/>
              </a:srgbClr>
            </a:outerShdw>
          </a:effectLst>
        </p:spPr>
      </p:pic>
      <p:pic>
        <p:nvPicPr>
          <p:cNvPr id="11" name="Picture 2" descr="Central Command Responsibility Map"/>
          <p:cNvPicPr>
            <a:picLocks noChangeAspect="1" noChangeArrowheads="1"/>
          </p:cNvPicPr>
          <p:nvPr/>
        </p:nvPicPr>
        <p:blipFill>
          <a:blip r:embed="rId7" cstate="print">
            <a:lum bright="-20000"/>
          </a:blip>
          <a:srcRect/>
          <a:stretch>
            <a:fillRect/>
          </a:stretch>
        </p:blipFill>
        <p:spPr bwMode="auto">
          <a:xfrm>
            <a:off x="2385992" y="3790952"/>
            <a:ext cx="216000" cy="168912"/>
          </a:xfrm>
          <a:prstGeom prst="rect">
            <a:avLst/>
          </a:prstGeom>
          <a:noFill/>
        </p:spPr>
      </p:pic>
      <p:pic>
        <p:nvPicPr>
          <p:cNvPr id="12" name="Picture 2" descr="World Map, Continents, Africa"/>
          <p:cNvPicPr>
            <a:picLocks noChangeAspect="1" noChangeArrowheads="1"/>
          </p:cNvPicPr>
          <p:nvPr/>
        </p:nvPicPr>
        <p:blipFill>
          <a:blip r:embed="rId8" cstate="print"/>
          <a:srcRect l="13503" t="6962" r="58446" b="56855"/>
          <a:stretch>
            <a:fillRect/>
          </a:stretch>
        </p:blipFill>
        <p:spPr bwMode="auto">
          <a:xfrm>
            <a:off x="2928920" y="3790952"/>
            <a:ext cx="216000" cy="158592"/>
          </a:xfrm>
          <a:prstGeom prst="rect">
            <a:avLst/>
          </a:prstGeom>
          <a:noFill/>
        </p:spPr>
      </p:pic>
      <p:pic>
        <p:nvPicPr>
          <p:cNvPr id="13" name="Picture 2" descr="Colored world map. political maps, colourful world countries and country names illustration Premium Vector"/>
          <p:cNvPicPr>
            <a:picLocks noChangeAspect="1" noChangeArrowheads="1"/>
          </p:cNvPicPr>
          <p:nvPr/>
        </p:nvPicPr>
        <p:blipFill>
          <a:blip r:embed="rId9" cstate="print"/>
          <a:srcRect l="8436" r="35676"/>
          <a:stretch>
            <a:fillRect/>
          </a:stretch>
        </p:blipFill>
        <p:spPr bwMode="auto">
          <a:xfrm>
            <a:off x="2566968" y="2976560"/>
            <a:ext cx="542928" cy="380939"/>
          </a:xfrm>
          <a:prstGeom prst="rect">
            <a:avLst/>
          </a:prstGeom>
          <a:noFill/>
        </p:spPr>
      </p:pic>
      <p:pic>
        <p:nvPicPr>
          <p:cNvPr id="15" name="Picture 2" descr="School Children, Classroom, School"/>
          <p:cNvPicPr>
            <a:picLocks noChangeAspect="1" noChangeArrowheads="1"/>
          </p:cNvPicPr>
          <p:nvPr/>
        </p:nvPicPr>
        <p:blipFill>
          <a:blip r:embed="rId10" cstate="print"/>
          <a:srcRect t="13971" r="8725"/>
          <a:stretch>
            <a:fillRect/>
          </a:stretch>
        </p:blipFill>
        <p:spPr bwMode="auto">
          <a:xfrm>
            <a:off x="2295504" y="2433631"/>
            <a:ext cx="198614" cy="144000"/>
          </a:xfrm>
          <a:prstGeom prst="rect">
            <a:avLst/>
          </a:prstGeom>
          <a:noFill/>
        </p:spPr>
      </p:pic>
      <p:pic>
        <p:nvPicPr>
          <p:cNvPr id="17" name="Picture 4" descr="brown sitar, Carnatic music Veena Indian classical music Raga, history transparent background PNG clipart thumbnail"/>
          <p:cNvPicPr>
            <a:picLocks noChangeAspect="1" noChangeArrowheads="1"/>
          </p:cNvPicPr>
          <p:nvPr/>
        </p:nvPicPr>
        <p:blipFill>
          <a:blip r:embed="rId11" cstate="print">
            <a:clrChange>
              <a:clrFrom>
                <a:srgbClr val="DDDDDD"/>
              </a:clrFrom>
              <a:clrTo>
                <a:srgbClr val="DDDDDD">
                  <a:alpha val="0"/>
                </a:srgbClr>
              </a:clrTo>
            </a:clrChange>
          </a:blip>
          <a:srcRect l="5263" r="7895"/>
          <a:stretch>
            <a:fillRect/>
          </a:stretch>
        </p:blipFill>
        <p:spPr bwMode="auto">
          <a:xfrm>
            <a:off x="3109896" y="2433632"/>
            <a:ext cx="216000" cy="140926"/>
          </a:xfrm>
          <a:prstGeom prst="rect">
            <a:avLst/>
          </a:prstGeom>
          <a:noFill/>
        </p:spPr>
      </p:pic>
      <p:pic>
        <p:nvPicPr>
          <p:cNvPr id="18" name="Picture 6" descr="Girl, India, Style, Cute, Traditional"/>
          <p:cNvPicPr>
            <a:picLocks noChangeAspect="1" noChangeArrowheads="1"/>
          </p:cNvPicPr>
          <p:nvPr/>
        </p:nvPicPr>
        <p:blipFill>
          <a:blip r:embed="rId12" cstate="print"/>
          <a:srcRect l="15625" r="12500"/>
          <a:stretch>
            <a:fillRect/>
          </a:stretch>
        </p:blipFill>
        <p:spPr bwMode="auto">
          <a:xfrm>
            <a:off x="2747944" y="2433632"/>
            <a:ext cx="216000" cy="189586"/>
          </a:xfrm>
          <a:prstGeom prst="rect">
            <a:avLst/>
          </a:prstGeom>
          <a:noFill/>
        </p:spPr>
      </p:pic>
      <p:pic>
        <p:nvPicPr>
          <p:cNvPr id="19" name="Picture 4" descr="Outdoors, Child, Fun, Boy, Lifestyle, Nature, Summer"/>
          <p:cNvPicPr>
            <a:picLocks noChangeAspect="1" noChangeArrowheads="1"/>
          </p:cNvPicPr>
          <p:nvPr/>
        </p:nvPicPr>
        <p:blipFill>
          <a:blip r:embed="rId13" cstate="print"/>
          <a:stretch>
            <a:fillRect/>
          </a:stretch>
        </p:blipFill>
        <p:spPr bwMode="auto">
          <a:xfrm>
            <a:off x="3109896" y="1800216"/>
            <a:ext cx="216000" cy="324000"/>
          </a:xfrm>
          <a:prstGeom prst="rect">
            <a:avLst/>
          </a:prstGeom>
          <a:noFill/>
          <a:ln>
            <a:noFill/>
          </a:ln>
        </p:spPr>
      </p:pic>
      <p:pic>
        <p:nvPicPr>
          <p:cNvPr id="20" name="Picture 2" descr="Dog, Bad, Dangerous, German Shepherd"/>
          <p:cNvPicPr>
            <a:picLocks noChangeAspect="1" noChangeArrowheads="1"/>
          </p:cNvPicPr>
          <p:nvPr/>
        </p:nvPicPr>
        <p:blipFill>
          <a:blip r:embed="rId14" cstate="print">
            <a:clrChange>
              <a:clrFrom>
                <a:srgbClr val="CAD2D4"/>
              </a:clrFrom>
              <a:clrTo>
                <a:srgbClr val="CAD2D4">
                  <a:alpha val="0"/>
                </a:srgbClr>
              </a:clrTo>
            </a:clrChange>
          </a:blip>
          <a:srcRect l="15148" t="8875" r="26423"/>
          <a:stretch>
            <a:fillRect/>
          </a:stretch>
        </p:blipFill>
        <p:spPr bwMode="auto">
          <a:xfrm>
            <a:off x="2205016" y="1709728"/>
            <a:ext cx="216000" cy="285954"/>
          </a:xfrm>
          <a:prstGeom prst="rect">
            <a:avLst/>
          </a:prstGeom>
          <a:ln>
            <a:noFill/>
          </a:ln>
          <a:effectLst>
            <a:outerShdw blurRad="292100" dist="139700" dir="2700000" algn="tl" rotWithShape="0">
              <a:srgbClr val="333333">
                <a:alpha val="65000"/>
              </a:srgbClr>
            </a:outerShdw>
          </a:effectLst>
        </p:spPr>
      </p:pic>
      <p:pic>
        <p:nvPicPr>
          <p:cNvPr id="21" name="Picture 10" descr="Moon, Full Moon, Sky, Night Sky, Lunar, Moonlight"/>
          <p:cNvPicPr>
            <a:picLocks noChangeAspect="1" noChangeArrowheads="1"/>
          </p:cNvPicPr>
          <p:nvPr/>
        </p:nvPicPr>
        <p:blipFill>
          <a:blip r:embed="rId15" cstate="print"/>
          <a:srcRect l="50469" t="32656" r="27760" b="33203"/>
          <a:stretch>
            <a:fillRect/>
          </a:stretch>
        </p:blipFill>
        <p:spPr bwMode="auto">
          <a:xfrm>
            <a:off x="2747944" y="1800216"/>
            <a:ext cx="216000" cy="225818"/>
          </a:xfrm>
          <a:prstGeom prst="rect">
            <a:avLst/>
          </a:prstGeom>
          <a:ln>
            <a:noFill/>
          </a:ln>
          <a:effectLst/>
        </p:spPr>
      </p:pic>
      <p:pic>
        <p:nvPicPr>
          <p:cNvPr id="22" name="Picture 4" descr="brown sitar, Carnatic music Veena Indian classical music Raga, history transparent background PNG clipart thumbnail"/>
          <p:cNvPicPr>
            <a:picLocks noChangeAspect="1" noChangeArrowheads="1"/>
          </p:cNvPicPr>
          <p:nvPr/>
        </p:nvPicPr>
        <p:blipFill>
          <a:blip r:embed="rId16" cstate="print">
            <a:clrChange>
              <a:clrFrom>
                <a:srgbClr val="DDDDDD"/>
              </a:clrFrom>
              <a:clrTo>
                <a:srgbClr val="DDDDDD">
                  <a:alpha val="0"/>
                </a:srgbClr>
              </a:clrTo>
            </a:clrChange>
          </a:blip>
          <a:srcRect/>
          <a:stretch>
            <a:fillRect/>
          </a:stretch>
        </p:blipFill>
        <p:spPr bwMode="auto">
          <a:xfrm>
            <a:off x="2838432" y="1347776"/>
            <a:ext cx="216000" cy="12238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2663</TotalTime>
  <Words>430</Words>
  <Application>Microsoft Office PowerPoint</Application>
  <PresentationFormat>Custom</PresentationFormat>
  <Paragraphs>132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DD</vt:lpstr>
      <vt:lpstr>Definite Article-The / the</vt:lpstr>
      <vt:lpstr>Using definite article ‘the’ </vt:lpstr>
      <vt:lpstr>Using definite article ‘the’ </vt:lpstr>
      <vt:lpstr>Slide 4</vt:lpstr>
      <vt:lpstr>Slide 5</vt:lpstr>
      <vt:lpstr>Slide 6</vt:lpstr>
      <vt:lpstr>Slide 7</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262</cp:revision>
  <dcterms:created xsi:type="dcterms:W3CDTF">2020-08-28T09:38:22Z</dcterms:created>
  <dcterms:modified xsi:type="dcterms:W3CDTF">2022-05-07T16:12:10Z</dcterms:modified>
</cp:coreProperties>
</file>