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9" r:id="rId3"/>
    <p:sldId id="266" r:id="rId4"/>
    <p:sldId id="267" r:id="rId5"/>
    <p:sldId id="268" r:id="rId6"/>
    <p:sldId id="270" r:id="rId7"/>
    <p:sldId id="25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8080"/>
    <a:srgbClr val="000000"/>
    <a:srgbClr val="C761A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3252" autoAdjust="0"/>
  </p:normalViewPr>
  <p:slideViewPr>
    <p:cSldViewPr>
      <p:cViewPr>
        <p:scale>
          <a:sx n="51" d="100"/>
          <a:sy n="51" d="100"/>
        </p:scale>
        <p:origin x="-461" y="-77"/>
      </p:cViewPr>
      <p:guideLst>
        <p:guide orient="horz" pos="2160"/>
        <p:guide pos="3840"/>
      </p:guideLst>
    </p:cSldViewPr>
  </p:slideViewPr>
  <p:notesTextViewPr>
    <p:cViewPr>
      <p:scale>
        <a:sx n="100" d="100"/>
        <a:sy n="100" d="100"/>
      </p:scale>
      <p:origin x="14" y="1440"/>
    </p:cViewPr>
  </p:notesTextViewPr>
  <p:notesViewPr>
    <p:cSldViewPr>
      <p:cViewPr varScale="1">
        <p:scale>
          <a:sx n="52" d="100"/>
          <a:sy n="52" d="100"/>
        </p:scale>
        <p:origin x="-2892" y="-108"/>
      </p:cViewPr>
      <p:guideLst>
        <p:guide orient="horz" pos="2880"/>
        <p:guide pos="2160"/>
      </p:guideLst>
    </p:cSldViewPr>
  </p:notes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D63FCF-EB07-4405-8E50-2DF523C4C7CF}" type="datetimeFigureOut">
              <a:rPr lang="en-US" smtClean="0"/>
              <a:pPr/>
              <a:t>4/20/2022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C117F3-D578-453C-A69F-AF307B3027E4}"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marL="228600" indent="-228600">
              <a:buAutoNum type="arabicPeriod"/>
            </a:pPr>
            <a:r>
              <a:rPr lang="en-IN" sz="1200" b="0" i="0" u="none" strike="noStrike" kern="1200" dirty="0">
                <a:solidFill>
                  <a:schemeClr val="tx1"/>
                </a:solidFill>
                <a:latin typeface="+mn-lt"/>
                <a:ea typeface="+mn-ea"/>
                <a:cs typeface="+mn-cs"/>
              </a:rPr>
              <a:t>Elephant: https://pixabay.com/photos/elephant-animal-zoo-111695/</a:t>
            </a:r>
          </a:p>
          <a:p>
            <a:pPr marL="228600" indent="-228600">
              <a:buAutoNum type="arabicPeriod"/>
            </a:pPr>
            <a:r>
              <a:rPr lang="en-IN" sz="1200" b="0" i="0" u="none" strike="noStrike" kern="1200" dirty="0">
                <a:solidFill>
                  <a:schemeClr val="tx1"/>
                </a:solidFill>
                <a:latin typeface="+mn-lt"/>
                <a:ea typeface="+mn-ea"/>
                <a:cs typeface="+mn-cs"/>
              </a:rPr>
              <a:t>Ant:</a:t>
            </a:r>
            <a:r>
              <a:rPr lang="en-IN" sz="1200" b="0" i="0" u="none" strike="noStrike" kern="1200" baseline="0" dirty="0">
                <a:solidFill>
                  <a:schemeClr val="tx1"/>
                </a:solidFill>
                <a:latin typeface="+mn-lt"/>
                <a:ea typeface="+mn-ea"/>
                <a:cs typeface="+mn-cs"/>
              </a:rPr>
              <a:t> </a:t>
            </a:r>
            <a:r>
              <a:rPr lang="en-IN" sz="1200" b="0" i="0" u="none" strike="noStrike" kern="1200" dirty="0">
                <a:solidFill>
                  <a:schemeClr val="tx1"/>
                </a:solidFill>
                <a:latin typeface="+mn-lt"/>
                <a:ea typeface="+mn-ea"/>
                <a:cs typeface="+mn-cs"/>
              </a:rPr>
              <a:t>https://pixabay.com/photos/insect-ant-entomology-animal-6563756/</a:t>
            </a:r>
          </a:p>
          <a:p>
            <a:endParaRPr lang="en-IN" dirty="0"/>
          </a:p>
        </p:txBody>
      </p:sp>
      <p:sp>
        <p:nvSpPr>
          <p:cNvPr id="4" name="Slide Number Placeholder 3"/>
          <p:cNvSpPr>
            <a:spLocks noGrp="1"/>
          </p:cNvSpPr>
          <p:nvPr>
            <p:ph type="sldNum" sz="quarter" idx="10"/>
          </p:nvPr>
        </p:nvSpPr>
        <p:spPr/>
        <p:txBody>
          <a:bodyPr/>
          <a:lstStyle/>
          <a:p>
            <a:fld id="{0DC117F3-D578-453C-A69F-AF307B3027E4}"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IN" sz="1200" kern="1200" dirty="0">
                <a:solidFill>
                  <a:schemeClr val="tx1"/>
                </a:solidFill>
                <a:latin typeface="+mn-lt"/>
                <a:ea typeface="+mn-ea"/>
                <a:cs typeface="+mn-cs"/>
              </a:rPr>
              <a:t>Children you all know that articles are used before nouns. Though they are simple one, two or three lettered words they are important because they provide certain information about the noun. So, we cannot ignore or avoid them in a sentence. Likewise, everything in this Creation whether big or small has some value. </a:t>
            </a:r>
            <a:r>
              <a:rPr lang="en-US" sz="1200" b="0" i="0" u="none" strike="noStrike" kern="1200" dirty="0" smtClean="0">
                <a:solidFill>
                  <a:schemeClr val="tx1"/>
                </a:solidFill>
                <a:latin typeface="+mn-lt"/>
                <a:ea typeface="+mn-ea"/>
                <a:cs typeface="+mn-cs"/>
              </a:rPr>
              <a:t>So, our physical strength or might should not make one arrogant. All things big and small deserve our respect and reverence.</a:t>
            </a:r>
            <a:endParaRPr lang="en-US"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dirty="0"/>
              <a:t>Story:</a:t>
            </a:r>
            <a:r>
              <a:rPr lang="en-US" sz="1200" dirty="0"/>
              <a:t> Once upon a time, a big arrogant elephant lived in a forest. He was so proud of his size and strength that he always troubled other small creatures in the forest by destroying the nests of birds and small burrows where rabbits lived. The small creatures in the forest were worried and scared of the mighty elephant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marL="228600" indent="-228600">
              <a:buAutoNum type="arabicPeriod"/>
            </a:pPr>
            <a:r>
              <a:rPr lang="en-IN" sz="1200" b="0" i="0" u="none" strike="noStrike" kern="1200" dirty="0">
                <a:solidFill>
                  <a:schemeClr val="tx1"/>
                </a:solidFill>
                <a:latin typeface="+mn-lt"/>
                <a:ea typeface="+mn-ea"/>
                <a:cs typeface="+mn-cs"/>
              </a:rPr>
              <a:t>Ant: https://pixabay.com/photos/insect-ant-entomology-animal-6563756/</a:t>
            </a:r>
            <a:endParaRPr lang="en-IN" dirty="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IN" sz="1200" b="0" i="0" u="none" strike="noStrike" kern="1200" dirty="0">
                <a:solidFill>
                  <a:schemeClr val="tx1"/>
                </a:solidFill>
                <a:latin typeface="+mn-lt"/>
                <a:ea typeface="+mn-ea"/>
                <a:cs typeface="+mn-cs"/>
              </a:rPr>
              <a:t>Elephant: https://pixabay.com/photos/elephant-animal-zoo-111695/</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IN" sz="1200" b="0" i="0" u="none" strike="noStrike" kern="1200" dirty="0">
                <a:solidFill>
                  <a:schemeClr val="tx1"/>
                </a:solidFill>
                <a:latin typeface="+mn-lt"/>
                <a:ea typeface="+mn-ea"/>
                <a:cs typeface="+mn-cs"/>
              </a:rPr>
              <a:t>Rabbit: https://pixabay.com/photos/rabbit-hare-bunny-ears-grass-1882699/</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IN" sz="1200" b="0" i="0" u="none" strike="noStrike" kern="1200" dirty="0">
                <a:solidFill>
                  <a:schemeClr val="tx1"/>
                </a:solidFill>
                <a:latin typeface="+mn-lt"/>
                <a:ea typeface="+mn-ea"/>
                <a:cs typeface="+mn-cs"/>
              </a:rPr>
              <a:t>Deer: https://pixabay.com/photos/roe-deer-deer-animal-roe-1367182/</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IN" sz="1200" b="0" i="0" u="none" strike="noStrike" kern="1200" dirty="0">
                <a:solidFill>
                  <a:schemeClr val="tx1"/>
                </a:solidFill>
                <a:latin typeface="+mn-lt"/>
                <a:ea typeface="+mn-ea"/>
                <a:cs typeface="+mn-cs"/>
              </a:rPr>
              <a:t>Bird: https://pixabay.com/photos/bird-stork-nest-wildlife-animal-3163234/</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IN" sz="1200" b="0" i="0" u="none" strike="noStrike" kern="1200" dirty="0">
                <a:solidFill>
                  <a:schemeClr val="tx1"/>
                </a:solidFill>
                <a:latin typeface="+mn-lt"/>
                <a:ea typeface="+mn-ea"/>
                <a:cs typeface="+mn-cs"/>
              </a:rPr>
              <a:t>Monkey:</a:t>
            </a:r>
            <a:r>
              <a:rPr lang="en-IN" sz="1200" b="0" i="0" u="none" strike="noStrike" kern="1200" baseline="0" dirty="0">
                <a:solidFill>
                  <a:schemeClr val="tx1"/>
                </a:solidFill>
                <a:latin typeface="+mn-lt"/>
                <a:ea typeface="+mn-ea"/>
                <a:cs typeface="+mn-cs"/>
              </a:rPr>
              <a:t> https://pixabay.com/photos/monkeys-cambodia-angkor-temple-603415/</a:t>
            </a:r>
            <a:endParaRPr lang="en-IN" sz="1200" b="0" i="0" u="none" strike="noStrike" kern="1200" dirty="0">
              <a:solidFill>
                <a:schemeClr val="tx1"/>
              </a:solidFill>
              <a:latin typeface="+mn-lt"/>
              <a:ea typeface="+mn-ea"/>
              <a:cs typeface="+mn-cs"/>
            </a:endParaRPr>
          </a:p>
          <a:p>
            <a:pPr marL="228600" indent="-228600" rtl="0">
              <a:buAutoNum type="arabicPeriod"/>
            </a:pPr>
            <a:endParaRPr lang="en-IN" sz="1200" b="0" i="0" u="none" strike="noStrike"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DC117F3-D578-453C-A69F-AF307B3027E4}" type="slidenum">
              <a:rPr lang="en-IN" smtClean="0"/>
              <a:pPr/>
              <a:t>2</a:t>
            </a:fld>
            <a:endParaRPr lang="en-IN"/>
          </a:p>
        </p:txBody>
      </p:sp>
    </p:spTree>
    <p:extLst>
      <p:ext uri="{BB962C8B-B14F-4D97-AF65-F5344CB8AC3E}">
        <p14:creationId xmlns="" xmlns:p14="http://schemas.microsoft.com/office/powerpoint/2010/main" val="3408616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US" sz="1200" dirty="0"/>
              <a:t>But among them was a brave little ant. She decided to teach the arrogant elephant a lesson. The ant went to meet the elephant. As soon as he saw the ant, the elephant burst out laughing. He said, “Look at you, Oh! tiny little ant. You look so small and weak. You can easily get stamped in a second. One needs to have magnifying glasses to look at you. How will you escape if you come under my feet?” Saying this, the elephant laughed loudly again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Hearing these words, the ant did not get angry. But she politely replied. “Dear brother, I agree you are stronger than me in size and strength. But you should not make fun of others like this. I am happy the way I am. In God’s creation everything big or small has a value. So please be respectful and polite to all”.</a:t>
            </a:r>
          </a:p>
          <a:p>
            <a:pPr marL="0" marR="0" indent="0" algn="l" defTabSz="914400" rtl="0" eaLnBrk="1" fontAlgn="auto" latinLnBrk="0" hangingPunct="1">
              <a:lnSpc>
                <a:spcPct val="100000"/>
              </a:lnSpc>
              <a:spcBef>
                <a:spcPts val="0"/>
              </a:spcBef>
              <a:spcAft>
                <a:spcPts val="0"/>
              </a:spcAft>
              <a:buClrTx/>
              <a:buSzTx/>
              <a:buFontTx/>
              <a:buNone/>
              <a:tabLst/>
              <a:defRPr/>
            </a:pPr>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marL="228600" indent="-228600" rtl="0">
              <a:buAutoNum type="arabicPeriod"/>
            </a:pPr>
            <a:r>
              <a:rPr lang="en-IN" sz="1200" b="0" i="0" u="none" strike="noStrike" kern="1200" dirty="0">
                <a:solidFill>
                  <a:schemeClr val="tx1"/>
                </a:solidFill>
                <a:latin typeface="+mn-lt"/>
                <a:ea typeface="+mn-ea"/>
                <a:cs typeface="+mn-cs"/>
              </a:rPr>
              <a:t>Elephant: https://pixabay.com/photos/elephant-etosha-namibia-wildlife-3832516/</a:t>
            </a:r>
          </a:p>
          <a:p>
            <a:pPr marL="228600" indent="-228600" rtl="0">
              <a:buAutoNum type="arabicPeriod"/>
            </a:pPr>
            <a:r>
              <a:rPr lang="en-IN" sz="1200" b="0" i="0" u="none" strike="noStrike" kern="1200" dirty="0">
                <a:solidFill>
                  <a:schemeClr val="tx1"/>
                </a:solidFill>
                <a:latin typeface="+mn-lt"/>
                <a:ea typeface="+mn-ea"/>
                <a:cs typeface="+mn-cs"/>
              </a:rPr>
              <a:t>Ant:</a:t>
            </a:r>
            <a:r>
              <a:rPr lang="en-IN" sz="1200" b="0" i="0" u="none" strike="noStrike" kern="1200" baseline="0" dirty="0">
                <a:solidFill>
                  <a:schemeClr val="tx1"/>
                </a:solidFill>
                <a:latin typeface="+mn-lt"/>
                <a:ea typeface="+mn-ea"/>
                <a:cs typeface="+mn-cs"/>
              </a:rPr>
              <a:t> </a:t>
            </a:r>
            <a:r>
              <a:rPr lang="en-IN" sz="1200" b="0" i="0" u="none" strike="noStrike" kern="1200" dirty="0">
                <a:solidFill>
                  <a:schemeClr val="tx1"/>
                </a:solidFill>
                <a:latin typeface="+mn-lt"/>
                <a:ea typeface="+mn-ea"/>
                <a:cs typeface="+mn-cs"/>
              </a:rPr>
              <a:t>https://pixabay.com/photos/insect-ant-entomology-animal-6563756/</a:t>
            </a:r>
          </a:p>
        </p:txBody>
      </p:sp>
      <p:sp>
        <p:nvSpPr>
          <p:cNvPr id="4" name="Slide Number Placeholder 3"/>
          <p:cNvSpPr>
            <a:spLocks noGrp="1"/>
          </p:cNvSpPr>
          <p:nvPr>
            <p:ph type="sldNum" sz="quarter" idx="10"/>
          </p:nvPr>
        </p:nvSpPr>
        <p:spPr/>
        <p:txBody>
          <a:bodyPr/>
          <a:lstStyle/>
          <a:p>
            <a:fld id="{0DC117F3-D578-453C-A69F-AF307B3027E4}" type="slidenum">
              <a:rPr lang="en-IN" smtClean="0"/>
              <a:pPr/>
              <a:t>3</a:t>
            </a:fld>
            <a:endParaRPr lang="en-IN"/>
          </a:p>
        </p:txBody>
      </p:sp>
    </p:spTree>
    <p:extLst>
      <p:ext uri="{BB962C8B-B14F-4D97-AF65-F5344CB8AC3E}">
        <p14:creationId xmlns="" xmlns:p14="http://schemas.microsoft.com/office/powerpoint/2010/main" val="3408616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US" sz="1200" dirty="0"/>
              <a:t>But the arrogant elephant continued to insult the tiny little ant and swished the ant away. The ant wasn’t bothered. She quietly clung onto the tail of the elephant and slowly went and hid deep inside the elephant’s ear. With all her might, she bit hard.</a:t>
            </a:r>
            <a:endParaRPr lang="en-US" dirty="0"/>
          </a:p>
          <a:p>
            <a:r>
              <a:rPr lang="en-US" dirty="0"/>
              <a:t/>
            </a:r>
            <a:br>
              <a:rPr lang="en-US" dirty="0"/>
            </a:b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r>
              <a:rPr lang="en-IN" sz="1200" b="0" i="0" u="none" strike="noStrike" kern="1200" dirty="0">
                <a:solidFill>
                  <a:schemeClr val="tx1"/>
                </a:solidFill>
                <a:latin typeface="+mn-lt"/>
                <a:ea typeface="+mn-ea"/>
                <a:cs typeface="+mn-cs"/>
              </a:rPr>
              <a:t>1. Elephant: https://pixabay.com/photos/elephant-wildlife-africa-animal-4308822/</a:t>
            </a:r>
          </a:p>
        </p:txBody>
      </p:sp>
      <p:sp>
        <p:nvSpPr>
          <p:cNvPr id="4" name="Slide Number Placeholder 3"/>
          <p:cNvSpPr>
            <a:spLocks noGrp="1"/>
          </p:cNvSpPr>
          <p:nvPr>
            <p:ph type="sldNum" sz="quarter" idx="10"/>
          </p:nvPr>
        </p:nvSpPr>
        <p:spPr/>
        <p:txBody>
          <a:bodyPr/>
          <a:lstStyle/>
          <a:p>
            <a:fld id="{0DC117F3-D578-453C-A69F-AF307B3027E4}" type="slidenum">
              <a:rPr lang="en-IN" smtClean="0"/>
              <a:pPr/>
              <a:t>4</a:t>
            </a:fld>
            <a:endParaRPr lang="en-IN"/>
          </a:p>
        </p:txBody>
      </p:sp>
    </p:spTree>
    <p:extLst>
      <p:ext uri="{BB962C8B-B14F-4D97-AF65-F5344CB8AC3E}">
        <p14:creationId xmlns="" xmlns:p14="http://schemas.microsoft.com/office/powerpoint/2010/main" val="3408616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US" dirty="0"/>
              <a:t>The elephant fell down crying in pain. He scratched his ears and shook his head, but the pain was intense. Slowly the ant came out of the Elephant’s ear and calmed him down. The elephant learnt his lesson. A tiny ant was enough to bring the mighty elephant down to the ground. He understood that size doesn’t matter and everything in God’s Creation is special</a:t>
            </a:r>
            <a:r>
              <a:rPr lang="en-US" dirty="0" smtClean="0"/>
              <a:t>.</a:t>
            </a:r>
          </a:p>
          <a:p>
            <a:pPr rtl="0"/>
            <a:r>
              <a:rPr lang="en-US" sz="1200" b="1" i="0" u="none" strike="noStrike" kern="1200" dirty="0" smtClean="0">
                <a:solidFill>
                  <a:schemeClr val="tx1"/>
                </a:solidFill>
                <a:latin typeface="+mn-lt"/>
                <a:ea typeface="+mn-ea"/>
                <a:cs typeface="+mn-cs"/>
              </a:rPr>
              <a:t>The elephant apologized to all the tiny creatures in the forest and promised that he would never look down upon others as small and treat all with love and respect</a:t>
            </a:r>
            <a:r>
              <a:rPr lang="en-US" sz="1200" b="0" i="0" u="none" strike="noStrike" kern="1200" dirty="0" smtClean="0">
                <a:solidFill>
                  <a:schemeClr val="tx1"/>
                </a:solidFill>
                <a:latin typeface="+mn-lt"/>
                <a:ea typeface="+mn-ea"/>
                <a:cs typeface="+mn-cs"/>
              </a:rPr>
              <a:t>.</a:t>
            </a:r>
            <a:r>
              <a:rPr lang="en-US" b="0" dirty="0" smtClean="0"/>
              <a:t/>
            </a:r>
            <a:br>
              <a:rPr lang="en-US" b="0" dirty="0" smtClean="0"/>
            </a:br>
            <a:r>
              <a:rPr lang="en-US" sz="1200" b="0" i="0" u="none" strike="noStrike" kern="1200" dirty="0" smtClean="0">
                <a:solidFill>
                  <a:schemeClr val="tx1"/>
                </a:solidFill>
                <a:latin typeface="+mn-lt"/>
                <a:ea typeface="+mn-ea"/>
                <a:cs typeface="+mn-cs"/>
              </a:rPr>
              <a:t>So, Children always remember - </a:t>
            </a:r>
            <a:r>
              <a:rPr lang="en-US" sz="1200" b="1" i="0" u="none" strike="noStrike" kern="1200" dirty="0" smtClean="0">
                <a:solidFill>
                  <a:schemeClr val="tx1"/>
                </a:solidFill>
                <a:latin typeface="+mn-lt"/>
                <a:ea typeface="+mn-ea"/>
                <a:cs typeface="+mn-cs"/>
              </a:rPr>
              <a:t>Nothing is small in this Universe.</a:t>
            </a:r>
            <a:endParaRPr lang="en-US" b="0" dirty="0" smtClean="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a:t>
            </a:r>
            <a:r>
              <a:rPr lang="en-IN" sz="1200" b="0" i="0" u="none" strike="noStrike" kern="1200" dirty="0" smtClean="0">
                <a:solidFill>
                  <a:schemeClr val="tx1"/>
                </a:solidFill>
                <a:latin typeface="+mn-lt"/>
                <a:ea typeface="+mn-ea"/>
                <a:cs typeface="+mn-cs"/>
              </a:rPr>
              <a:t>&gt;</a:t>
            </a: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IN" sz="1200" b="0" i="0" u="none" strike="noStrike" kern="1200" dirty="0">
                <a:solidFill>
                  <a:schemeClr val="tx1"/>
                </a:solidFill>
                <a:latin typeface="+mn-lt"/>
                <a:ea typeface="+mn-ea"/>
                <a:cs typeface="+mn-cs"/>
              </a:rPr>
              <a:t>Elephant: https://pixabay.com/photos/elephant-wildlife-africa-animal-4308822/</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IN" sz="1200" b="0" i="0" u="none" strike="noStrike" kern="1200" dirty="0">
                <a:solidFill>
                  <a:schemeClr val="tx1"/>
                </a:solidFill>
                <a:latin typeface="+mn-lt"/>
                <a:ea typeface="+mn-ea"/>
                <a:cs typeface="+mn-cs"/>
              </a:rPr>
              <a:t>Ant: https://pixabay.com/photos/insect-ant-entomology-animal-6563756/</a:t>
            </a:r>
            <a:endParaRPr lang="en-IN" dirty="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IN" sz="1200" b="0" i="0" u="none" strike="noStrike" kern="1200" dirty="0">
              <a:solidFill>
                <a:schemeClr val="tx1"/>
              </a:solidFill>
              <a:latin typeface="+mn-lt"/>
              <a:ea typeface="+mn-ea"/>
              <a:cs typeface="+mn-cs"/>
            </a:endParaRPr>
          </a:p>
          <a:p>
            <a:pPr rtl="0"/>
            <a:endParaRPr lang="en-IN" b="0" dirty="0"/>
          </a:p>
        </p:txBody>
      </p:sp>
      <p:sp>
        <p:nvSpPr>
          <p:cNvPr id="4" name="Slide Number Placeholder 3"/>
          <p:cNvSpPr>
            <a:spLocks noGrp="1"/>
          </p:cNvSpPr>
          <p:nvPr>
            <p:ph type="sldNum" sz="quarter" idx="10"/>
          </p:nvPr>
        </p:nvSpPr>
        <p:spPr/>
        <p:txBody>
          <a:bodyPr/>
          <a:lstStyle/>
          <a:p>
            <a:fld id="{0DC117F3-D578-453C-A69F-AF307B3027E4}" type="slidenum">
              <a:rPr lang="en-IN" smtClean="0"/>
              <a:pPr/>
              <a:t>5</a:t>
            </a:fld>
            <a:endParaRPr lang="en-IN"/>
          </a:p>
        </p:txBody>
      </p:sp>
    </p:spTree>
    <p:extLst>
      <p:ext uri="{BB962C8B-B14F-4D97-AF65-F5344CB8AC3E}">
        <p14:creationId xmlns="" xmlns:p14="http://schemas.microsoft.com/office/powerpoint/2010/main" val="3408616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marL="228600" indent="-228600" rtl="0">
              <a:buAutoNum type="arabicPeriod"/>
            </a:pPr>
            <a:r>
              <a:rPr lang="en-IN" sz="1200" b="0" i="0" u="none" strike="noStrike" kern="1200" dirty="0">
                <a:solidFill>
                  <a:schemeClr val="tx1"/>
                </a:solidFill>
                <a:latin typeface="+mn-lt"/>
                <a:ea typeface="+mn-ea"/>
                <a:cs typeface="+mn-cs"/>
              </a:rPr>
              <a:t>https://www.freepik.com/free-vector/many-different-animals-forest-scene_12735484.htm#query=forest%20animals&amp;position=4&amp;from_view=search (</a:t>
            </a:r>
            <a:r>
              <a:rPr lang="en-IN" sz="1200" b="0" i="0" u="none" strike="noStrike" kern="1200" dirty="0" err="1">
                <a:solidFill>
                  <a:schemeClr val="tx1"/>
                </a:solidFill>
                <a:latin typeface="+mn-lt"/>
                <a:ea typeface="+mn-ea"/>
                <a:cs typeface="+mn-cs"/>
              </a:rPr>
              <a:t>Attribution:brgfx</a:t>
            </a:r>
            <a:r>
              <a:rPr lang="en-IN" sz="1200" b="0" i="0" u="none" strike="noStrike" kern="1200" dirty="0">
                <a:solidFill>
                  <a:schemeClr val="tx1"/>
                </a:solidFill>
                <a:latin typeface="+mn-lt"/>
                <a:ea typeface="+mn-ea"/>
                <a:cs typeface="+mn-cs"/>
              </a:rPr>
              <a:t>)</a:t>
            </a:r>
          </a:p>
          <a:p>
            <a:pPr marL="228600" indent="-228600" rtl="0">
              <a:buAutoNum type="arabicPeriod"/>
            </a:pPr>
            <a:r>
              <a:rPr lang="en-IN" sz="1200" b="0" i="0" u="none" strike="noStrike" kern="1200" dirty="0">
                <a:solidFill>
                  <a:schemeClr val="tx1"/>
                </a:solidFill>
                <a:latin typeface="+mn-lt"/>
                <a:ea typeface="+mn-ea"/>
                <a:cs typeface="+mn-cs"/>
              </a:rPr>
              <a:t>Ant: https://pixabay.com/photos/insect-ant-entomology-animal-6563756/</a:t>
            </a:r>
          </a:p>
        </p:txBody>
      </p:sp>
      <p:sp>
        <p:nvSpPr>
          <p:cNvPr id="4" name="Slide Number Placeholder 3"/>
          <p:cNvSpPr>
            <a:spLocks noGrp="1"/>
          </p:cNvSpPr>
          <p:nvPr>
            <p:ph type="sldNum" sz="quarter" idx="10"/>
          </p:nvPr>
        </p:nvSpPr>
        <p:spPr/>
        <p:txBody>
          <a:bodyPr/>
          <a:lstStyle/>
          <a:p>
            <a:fld id="{0DC117F3-D578-453C-A69F-AF307B3027E4}" type="slidenum">
              <a:rPr lang="en-IN" smtClean="0"/>
              <a:pPr/>
              <a:t>6</a:t>
            </a:fld>
            <a:endParaRPr lang="en-IN"/>
          </a:p>
        </p:txBody>
      </p:sp>
    </p:spTree>
    <p:extLst>
      <p:ext uri="{BB962C8B-B14F-4D97-AF65-F5344CB8AC3E}">
        <p14:creationId xmlns="" xmlns:p14="http://schemas.microsoft.com/office/powerpoint/2010/main" val="3408616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a:solidFill>
                  <a:schemeClr val="tx1"/>
                </a:solidFill>
                <a:latin typeface="+mn-lt"/>
                <a:ea typeface="+mn-ea"/>
                <a:cs typeface="+mn-cs"/>
              </a:rPr>
              <a:t>Source of Multimedia used in this slide - </a:t>
            </a:r>
            <a:r>
              <a:rPr lang="en-IN" sz="1200" b="0" i="0" u="none" strike="noStrike" kern="1200">
                <a:solidFill>
                  <a:schemeClr val="tx1"/>
                </a:solidFill>
                <a:latin typeface="+mn-lt"/>
                <a:ea typeface="+mn-ea"/>
                <a:cs typeface="+mn-cs"/>
              </a:rPr>
              <a:t> &lt;Please</a:t>
            </a:r>
            <a:r>
              <a:rPr lang="en-IN" sz="1200" b="0" i="0" u="none" strike="noStrike" kern="1200" baseline="0">
                <a:solidFill>
                  <a:schemeClr val="tx1"/>
                </a:solidFill>
                <a:latin typeface="+mn-lt"/>
                <a:ea typeface="+mn-ea"/>
                <a:cs typeface="+mn-cs"/>
              </a:rPr>
              <a:t> provide source URL where we find the image and the license agreement&gt; </a:t>
            </a:r>
            <a:endParaRPr lang="en-IN" b="0"/>
          </a:p>
          <a:p>
            <a:endParaRPr lang="en-IN" dirty="0"/>
          </a:p>
        </p:txBody>
      </p:sp>
      <p:sp>
        <p:nvSpPr>
          <p:cNvPr id="4" name="Slide Number Placeholder 3"/>
          <p:cNvSpPr>
            <a:spLocks noGrp="1"/>
          </p:cNvSpPr>
          <p:nvPr>
            <p:ph type="sldNum" sz="quarter" idx="10"/>
          </p:nvPr>
        </p:nvSpPr>
        <p:spPr/>
        <p:txBody>
          <a:bodyPr/>
          <a:lstStyle/>
          <a:p>
            <a:fld id="{0DC117F3-D578-453C-A69F-AF307B3027E4}" type="slidenum">
              <a:rPr lang="en-IN" smtClean="0"/>
              <a:pPr/>
              <a:t>7</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79155" y="836582"/>
            <a:ext cx="10363200" cy="1512297"/>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785097"/>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 xmlns:a16="http://schemas.microsoft.com/office/drawing/2014/main" id="{561099B0-7160-48EE-9392-7E92AD91EE27}"/>
              </a:ext>
            </a:extLst>
          </p:cNvPr>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79532" y="38099"/>
            <a:ext cx="902286" cy="957155"/>
          </a:xfrm>
          <a:prstGeom prst="rect">
            <a:avLst/>
          </a:prstGeom>
        </p:spPr>
      </p:pic>
      <p:pic>
        <p:nvPicPr>
          <p:cNvPr id="19" name="Picture 18" descr="A picture containing text, night sky&#10;&#10;Description automatically generated">
            <a:extLst>
              <a:ext uri="{FF2B5EF4-FFF2-40B4-BE49-F238E27FC236}">
                <a16:creationId xmlns="" xmlns:a16="http://schemas.microsoft.com/office/drawing/2014/main" id="{7B47226B-318E-494E-AD71-BFA94D79CEFE}"/>
              </a:ext>
            </a:extLst>
          </p:cNvPr>
          <p:cNvPicPr>
            <a:picLocks noChangeAspect="1"/>
          </p:cNvPicPr>
          <p:nvPr userDrawn="1"/>
        </p:nvPicPr>
        <p:blipFill>
          <a:blip r:embed="rId4">
            <a:extLst>
              <a:ext uri="{28A0092B-C50C-407E-A947-70E740481C1C}">
                <a14:useLocalDpi xmlns="" xmlns:a14="http://schemas.microsoft.com/office/drawing/2010/main" val="0"/>
              </a:ext>
            </a:extLst>
          </a:blip>
          <a:stretch>
            <a:fillRect/>
          </a:stretch>
        </p:blipFill>
        <p:spPr>
          <a:xfrm>
            <a:off x="11164077" y="5943521"/>
            <a:ext cx="914479" cy="914479"/>
          </a:xfrm>
          <a:prstGeom prst="rect">
            <a:avLst/>
          </a:prstGeom>
        </p:spPr>
      </p:pic>
      <p:pic>
        <p:nvPicPr>
          <p:cNvPr id="21" name="Picture 20" descr="Calendar&#10;&#10;Description automatically generated with low confidence">
            <a:extLst>
              <a:ext uri="{FF2B5EF4-FFF2-40B4-BE49-F238E27FC236}">
                <a16:creationId xmlns="" xmlns:a16="http://schemas.microsoft.com/office/drawing/2014/main" id="{1EEDD738-94BA-4D39-9B0E-6BB90D2D7F9E}"/>
              </a:ext>
            </a:extLst>
          </p:cNvPr>
          <p:cNvPicPr>
            <a:picLocks noChangeAspect="1"/>
          </p:cNvPicPr>
          <p:nvPr userDrawn="1"/>
        </p:nvPicPr>
        <p:blipFill>
          <a:blip r:embed="rId5">
            <a:extLst>
              <a:ext uri="{28A0092B-C50C-407E-A947-70E740481C1C}">
                <a14:useLocalDpi xmlns="" xmlns:a14="http://schemas.microsoft.com/office/drawing/2010/main" val="0"/>
              </a:ext>
            </a:extLst>
          </a:blip>
          <a:stretch>
            <a:fillRect/>
          </a:stretch>
        </p:blipFill>
        <p:spPr>
          <a:xfrm>
            <a:off x="11139692" y="132686"/>
            <a:ext cx="963251" cy="938865"/>
          </a:xfrm>
          <a:prstGeom prst="rect">
            <a:avLst/>
          </a:prstGeom>
        </p:spPr>
      </p:pic>
      <p:sp>
        <p:nvSpPr>
          <p:cNvPr id="9" name="TextBox 8">
            <a:extLst>
              <a:ext uri="{FF2B5EF4-FFF2-40B4-BE49-F238E27FC236}">
                <a16:creationId xmlns="" xmlns:a16="http://schemas.microsoft.com/office/drawing/2014/main" id="{F1FC6F74-8A38-4692-848A-4DCCCC9B9439}"/>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a:t>
            </a:r>
            <a:r>
              <a:rPr lang="en-US"/>
              <a:t>to add </a:t>
            </a:r>
            <a:r>
              <a:rPr lang="en-US" dirty="0"/>
              <a:t>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night sky&#10;&#10;Description automatically generated">
            <a:extLst>
              <a:ext uri="{FF2B5EF4-FFF2-40B4-BE49-F238E27FC236}">
                <a16:creationId xmlns="" xmlns:a16="http://schemas.microsoft.com/office/drawing/2014/main" id="{DF7FF9F2-3489-4F6D-A30B-2F0931ED6275}"/>
              </a:ext>
            </a:extLst>
          </p:cNvPr>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11164077" y="5943521"/>
            <a:ext cx="914479" cy="914479"/>
          </a:xfrm>
          <a:prstGeom prst="rect">
            <a:avLst/>
          </a:prstGeom>
        </p:spPr>
      </p:pic>
      <p:pic>
        <p:nvPicPr>
          <p:cNvPr id="10" name="Picture 9" descr="Calendar&#10;&#10;Description automatically generated with low confidence">
            <a:extLst>
              <a:ext uri="{FF2B5EF4-FFF2-40B4-BE49-F238E27FC236}">
                <a16:creationId xmlns="" xmlns:a16="http://schemas.microsoft.com/office/drawing/2014/main" id="{094A42EF-3D19-4F8F-892C-FDFE4FA21389}"/>
              </a:ext>
            </a:extLst>
          </p:cNvPr>
          <p:cNvPicPr>
            <a:picLocks noChangeAspect="1"/>
          </p:cNvPicPr>
          <p:nvPr userDrawn="1"/>
        </p:nvPicPr>
        <p:blipFill>
          <a:blip r:embed="rId4">
            <a:extLst>
              <a:ext uri="{28A0092B-C50C-407E-A947-70E740481C1C}">
                <a14:useLocalDpi xmlns=""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94280" y="52322"/>
            <a:ext cx="320344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night sky&#10;&#10;Description automatically generated">
            <a:extLst>
              <a:ext uri="{FF2B5EF4-FFF2-40B4-BE49-F238E27FC236}">
                <a16:creationId xmlns="" xmlns:a16="http://schemas.microsoft.com/office/drawing/2014/main" id="{4832AE60-5C29-48B6-95CC-812084D9019C}"/>
              </a:ext>
            </a:extLst>
          </p:cNvPr>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11164077" y="5943521"/>
            <a:ext cx="914479" cy="914479"/>
          </a:xfrm>
          <a:prstGeom prst="rect">
            <a:avLst/>
          </a:prstGeom>
        </p:spPr>
      </p:pic>
      <p:pic>
        <p:nvPicPr>
          <p:cNvPr id="7" name="Picture 6" descr="Calendar&#10;&#10;Description automatically generated with low confidence">
            <a:extLst>
              <a:ext uri="{FF2B5EF4-FFF2-40B4-BE49-F238E27FC236}">
                <a16:creationId xmlns="" xmlns:a16="http://schemas.microsoft.com/office/drawing/2014/main" id="{FEE9CED9-8D8B-4D2A-95EC-21CAE5CD8491}"/>
              </a:ext>
            </a:extLst>
          </p:cNvPr>
          <p:cNvPicPr>
            <a:picLocks noChangeAspect="1"/>
          </p:cNvPicPr>
          <p:nvPr userDrawn="1"/>
        </p:nvPicPr>
        <p:blipFill>
          <a:blip r:embed="rId4">
            <a:extLst>
              <a:ext uri="{28A0092B-C50C-407E-A947-70E740481C1C}">
                <a14:useLocalDpi xmlns=""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hyperlink" Target="https://pixabay.com/illustrations/text-type-font-typography-1315159/" TargetMode="External"/><Relationship Id="rId7" Type="http://schemas.openxmlformats.org/officeDocument/2006/relationships/image" Target="../media/image16.jpeg"/><Relationship Id="rId12" Type="http://schemas.openxmlformats.org/officeDocument/2006/relationships/image" Target="../media/image21.jpe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15.jpeg"/><Relationship Id="rId11" Type="http://schemas.openxmlformats.org/officeDocument/2006/relationships/image" Target="../media/image20.jpeg"/><Relationship Id="rId5" Type="http://schemas.openxmlformats.org/officeDocument/2006/relationships/image" Target="../media/image14.jpeg"/><Relationship Id="rId10" Type="http://schemas.openxmlformats.org/officeDocument/2006/relationships/image" Target="../media/image19.jpeg"/><Relationship Id="rId4" Type="http://schemas.openxmlformats.org/officeDocument/2006/relationships/image" Target="../media/image13.jpeg"/><Relationship Id="rId9"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2464588" y="171432"/>
            <a:ext cx="7262824" cy="1476000"/>
          </a:xfrm>
          <a:gradFill flip="none" rotWithShape="1">
            <a:gsLst>
              <a:gs pos="0">
                <a:srgbClr val="C761A3">
                  <a:shade val="30000"/>
                  <a:satMod val="115000"/>
                </a:srgbClr>
              </a:gs>
              <a:gs pos="50000">
                <a:srgbClr val="C761A3">
                  <a:shade val="67500"/>
                  <a:satMod val="115000"/>
                </a:srgbClr>
              </a:gs>
              <a:gs pos="100000">
                <a:srgbClr val="C761A3">
                  <a:shade val="100000"/>
                  <a:satMod val="115000"/>
                </a:srgbClr>
              </a:gs>
            </a:gsLst>
            <a:lin ang="0" scaled="1"/>
            <a:tileRect/>
          </a:gradFill>
          <a:scene3d>
            <a:camera prst="orthographicFront"/>
            <a:lightRig rig="threePt" dir="t"/>
          </a:scene3d>
          <a:sp3d>
            <a:bevelT/>
          </a:sp3d>
        </p:spPr>
        <p:txBody>
          <a:bodyPr/>
          <a:lstStyle/>
          <a:p>
            <a:r>
              <a:rPr lang="en-IN" b="1" dirty="0">
                <a:solidFill>
                  <a:schemeClr val="bg1"/>
                </a:solidFill>
              </a:rPr>
              <a:t>Nothing is small</a:t>
            </a:r>
          </a:p>
        </p:txBody>
      </p:sp>
      <p:pic>
        <p:nvPicPr>
          <p:cNvPr id="12290" name="Picture 2" descr="Elephant, Animal, Zoo"/>
          <p:cNvPicPr preferRelativeResize="0">
            <a:picLocks noChangeAspect="1" noChangeArrowheads="1"/>
          </p:cNvPicPr>
          <p:nvPr/>
        </p:nvPicPr>
        <p:blipFill>
          <a:blip r:embed="rId3"/>
          <a:srcRect/>
          <a:stretch>
            <a:fillRect/>
          </a:stretch>
        </p:blipFill>
        <p:spPr bwMode="auto">
          <a:xfrm>
            <a:off x="3169540" y="1709728"/>
            <a:ext cx="5852920" cy="3528000"/>
          </a:xfrm>
          <a:prstGeom prst="rect">
            <a:avLst/>
          </a:prstGeom>
          <a:noFill/>
          <a:effectLst>
            <a:outerShdw blurRad="63500" sx="102000" sy="102000" algn="ctr" rotWithShape="0">
              <a:prstClr val="black">
                <a:alpha val="40000"/>
              </a:prstClr>
            </a:outerShdw>
          </a:effectLst>
        </p:spPr>
      </p:pic>
      <p:pic>
        <p:nvPicPr>
          <p:cNvPr id="12292" name="Picture 4" descr="Insect, Ant, Entomology, Animal, Nature"/>
          <p:cNvPicPr preferRelativeResize="0">
            <a:picLocks noChangeAspect="1" noChangeArrowheads="1"/>
          </p:cNvPicPr>
          <p:nvPr/>
        </p:nvPicPr>
        <p:blipFill>
          <a:blip r:embed="rId4" cstate="print"/>
          <a:srcRect l="3909" t="5588" r="4218"/>
          <a:stretch>
            <a:fillRect/>
          </a:stretch>
        </p:blipFill>
        <p:spPr bwMode="auto">
          <a:xfrm>
            <a:off x="7805218" y="4333880"/>
            <a:ext cx="914934" cy="633416"/>
          </a:xfrm>
          <a:prstGeom prst="ellipse">
            <a:avLst/>
          </a:prstGeom>
          <a:ln>
            <a:noFill/>
          </a:ln>
          <a:effectLst>
            <a:softEdge rad="1270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466856" y="71414"/>
            <a:ext cx="9296427" cy="654032"/>
          </a:xfr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0" scaled="1"/>
            <a:tileRect/>
          </a:gradFill>
        </p:spPr>
        <p:txBody>
          <a:bodyPr/>
          <a:lstStyle/>
          <a:p>
            <a:r>
              <a:rPr lang="en-IN" b="1" dirty="0">
                <a:solidFill>
                  <a:schemeClr val="bg1"/>
                </a:solidFill>
              </a:rPr>
              <a:t>The Ant and the Proud Elephant</a:t>
            </a:r>
          </a:p>
        </p:txBody>
      </p:sp>
      <p:sp>
        <p:nvSpPr>
          <p:cNvPr id="9" name="Wave 8"/>
          <p:cNvSpPr/>
          <p:nvPr/>
        </p:nvSpPr>
        <p:spPr>
          <a:xfrm>
            <a:off x="4317388" y="714360"/>
            <a:ext cx="3557224" cy="792000"/>
          </a:xfrm>
          <a:prstGeom prst="wav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tx1"/>
                </a:solidFill>
              </a:rPr>
              <a:t>Once upon a time...</a:t>
            </a:r>
            <a:endParaRPr lang="en-US" sz="2800" b="1" dirty="0">
              <a:solidFill>
                <a:schemeClr val="tx1"/>
              </a:solidFill>
            </a:endParaRPr>
          </a:p>
        </p:txBody>
      </p:sp>
      <p:sp>
        <p:nvSpPr>
          <p:cNvPr id="10256" name="AutoShape 16" descr="Monkey, Toque Macaque, Animal, Prim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58" name="AutoShape 18" descr="Monkey, Toque Macaque, Animal, Prim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60" name="AutoShape 20" descr="Monkey, Toque Macaque, Animal, Prim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grpSp>
        <p:nvGrpSpPr>
          <p:cNvPr id="32" name="Group 31"/>
          <p:cNvGrpSpPr/>
          <p:nvPr/>
        </p:nvGrpSpPr>
        <p:grpSpPr>
          <a:xfrm>
            <a:off x="1707332" y="1438264"/>
            <a:ext cx="8799958" cy="4976840"/>
            <a:chOff x="1729954" y="1438264"/>
            <a:chExt cx="8799958" cy="4976840"/>
          </a:xfrm>
        </p:grpSpPr>
        <p:pic>
          <p:nvPicPr>
            <p:cNvPr id="4" name="Picture 2" descr="Elephant, Animal, Zoo"/>
            <p:cNvPicPr preferRelativeResize="0">
              <a:picLocks noChangeAspect="1" noChangeArrowheads="1"/>
            </p:cNvPicPr>
            <p:nvPr/>
          </p:nvPicPr>
          <p:blipFill>
            <a:blip r:embed="rId3"/>
            <a:srcRect/>
            <a:stretch>
              <a:fillRect/>
            </a:stretch>
          </p:blipFill>
          <p:spPr bwMode="auto">
            <a:xfrm>
              <a:off x="1729954" y="1528752"/>
              <a:ext cx="8777336" cy="4886352"/>
            </a:xfrm>
            <a:prstGeom prst="rect">
              <a:avLst/>
            </a:prstGeom>
            <a:ln>
              <a:noFill/>
            </a:ln>
            <a:effectLst>
              <a:outerShdw blurRad="292100" dist="139700" dir="2700000" algn="tl" rotWithShape="0">
                <a:srgbClr val="333333">
                  <a:alpha val="65000"/>
                </a:srgbClr>
              </a:outerShdw>
            </a:effectLst>
          </p:spPr>
        </p:pic>
        <p:pic>
          <p:nvPicPr>
            <p:cNvPr id="10242" name="Picture 2" descr="Rabbit, Hare, Bunny, Ears, Grass"/>
            <p:cNvPicPr>
              <a:picLocks noChangeAspect="1" noChangeArrowheads="1"/>
            </p:cNvPicPr>
            <p:nvPr/>
          </p:nvPicPr>
          <p:blipFill>
            <a:blip r:embed="rId4"/>
            <a:srcRect l="41666" t="13971" r="30392" b="27352"/>
            <a:stretch>
              <a:fillRect/>
            </a:stretch>
          </p:blipFill>
          <p:spPr bwMode="auto">
            <a:xfrm>
              <a:off x="9534544" y="4424368"/>
              <a:ext cx="648190" cy="705806"/>
            </a:xfrm>
            <a:prstGeom prst="ellipse">
              <a:avLst/>
            </a:prstGeom>
            <a:ln>
              <a:noFill/>
            </a:ln>
            <a:effectLst>
              <a:softEdge rad="112500"/>
            </a:effectLst>
          </p:spPr>
        </p:pic>
        <p:pic>
          <p:nvPicPr>
            <p:cNvPr id="10254" name="Picture 14" descr="Bird, Stork, Nest, Wildlife, Animal"/>
            <p:cNvPicPr>
              <a:picLocks noChangeAspect="1" noChangeArrowheads="1"/>
            </p:cNvPicPr>
            <p:nvPr/>
          </p:nvPicPr>
          <p:blipFill>
            <a:blip r:embed="rId5">
              <a:lum bright="30000" contrast="-30000"/>
            </a:blip>
            <a:srcRect/>
            <a:stretch>
              <a:fillRect/>
            </a:stretch>
          </p:blipFill>
          <p:spPr bwMode="auto">
            <a:xfrm>
              <a:off x="9414515" y="1438264"/>
              <a:ext cx="1115397" cy="995368"/>
            </a:xfrm>
            <a:prstGeom prst="ellipse">
              <a:avLst/>
            </a:prstGeom>
            <a:ln>
              <a:noFill/>
            </a:ln>
            <a:effectLst>
              <a:softEdge rad="112500"/>
            </a:effectLst>
          </p:spPr>
        </p:pic>
        <p:pic>
          <p:nvPicPr>
            <p:cNvPr id="17" name="Picture 6" descr="Roe Deer, Deer, Animal, Roe"/>
            <p:cNvPicPr>
              <a:picLocks noChangeAspect="1" noChangeArrowheads="1"/>
            </p:cNvPicPr>
            <p:nvPr/>
          </p:nvPicPr>
          <p:blipFill>
            <a:blip r:embed="rId6"/>
            <a:srcRect l="14902" r="29215"/>
            <a:stretch>
              <a:fillRect/>
            </a:stretch>
          </p:blipFill>
          <p:spPr bwMode="auto">
            <a:xfrm>
              <a:off x="9543854" y="3429000"/>
              <a:ext cx="986058" cy="1176344"/>
            </a:xfrm>
            <a:prstGeom prst="rect">
              <a:avLst/>
            </a:prstGeom>
            <a:ln>
              <a:noFill/>
            </a:ln>
            <a:effectLst>
              <a:softEdge rad="112500"/>
            </a:effectLst>
          </p:spPr>
        </p:pic>
        <p:pic>
          <p:nvPicPr>
            <p:cNvPr id="20" name="Picture 2" descr="Rabbit, Hare, Bunny, Ears, Grass"/>
            <p:cNvPicPr>
              <a:picLocks noChangeAspect="1" noChangeArrowheads="1"/>
            </p:cNvPicPr>
            <p:nvPr/>
          </p:nvPicPr>
          <p:blipFill>
            <a:blip r:embed="rId4"/>
            <a:srcRect l="41666" t="13971" r="30392" b="27352"/>
            <a:stretch>
              <a:fillRect/>
            </a:stretch>
          </p:blipFill>
          <p:spPr bwMode="auto">
            <a:xfrm>
              <a:off x="8886354" y="4442466"/>
              <a:ext cx="648190" cy="705806"/>
            </a:xfrm>
            <a:prstGeom prst="ellipse">
              <a:avLst/>
            </a:prstGeom>
            <a:ln>
              <a:noFill/>
            </a:ln>
            <a:effectLst>
              <a:softEdge rad="112500"/>
            </a:effectLst>
          </p:spPr>
        </p:pic>
        <p:pic>
          <p:nvPicPr>
            <p:cNvPr id="10246" name="Picture 6" descr="Roe Deer, Deer, Animal, Roe"/>
            <p:cNvPicPr>
              <a:picLocks noChangeAspect="1" noChangeArrowheads="1"/>
            </p:cNvPicPr>
            <p:nvPr/>
          </p:nvPicPr>
          <p:blipFill>
            <a:blip r:embed="rId6">
              <a:lum bright="-10000"/>
            </a:blip>
            <a:srcRect l="14902" r="29215"/>
            <a:stretch>
              <a:fillRect/>
            </a:stretch>
          </p:blipFill>
          <p:spPr bwMode="auto">
            <a:xfrm>
              <a:off x="1752576" y="4424368"/>
              <a:ext cx="986058" cy="1176344"/>
            </a:xfrm>
            <a:prstGeom prst="rect">
              <a:avLst/>
            </a:prstGeom>
            <a:ln>
              <a:noFill/>
            </a:ln>
            <a:effectLst>
              <a:softEdge rad="112500"/>
            </a:effectLst>
          </p:spPr>
        </p:pic>
        <p:pic>
          <p:nvPicPr>
            <p:cNvPr id="21" name="Picture 4" descr="Insect, Ant, Entomology, Animal, Nature"/>
            <p:cNvPicPr preferRelativeResize="0">
              <a:picLocks noChangeAspect="1" noChangeArrowheads="1"/>
            </p:cNvPicPr>
            <p:nvPr/>
          </p:nvPicPr>
          <p:blipFill>
            <a:blip r:embed="rId7" cstate="print"/>
            <a:srcRect l="22082" t="5588" r="23400" b="13487"/>
            <a:stretch>
              <a:fillRect/>
            </a:stretch>
          </p:blipFill>
          <p:spPr bwMode="auto">
            <a:xfrm>
              <a:off x="9082104" y="5419736"/>
              <a:ext cx="542928" cy="542928"/>
            </a:xfrm>
            <a:prstGeom prst="ellipse">
              <a:avLst/>
            </a:prstGeom>
            <a:ln>
              <a:noFill/>
            </a:ln>
            <a:effectLst>
              <a:softEdge rad="127000"/>
            </a:effectLst>
          </p:spPr>
        </p:pic>
        <p:pic>
          <p:nvPicPr>
            <p:cNvPr id="22" name="Picture 4" descr="Insect, Ant, Entomology, Animal, Nature"/>
            <p:cNvPicPr preferRelativeResize="0">
              <a:picLocks noChangeAspect="1" noChangeArrowheads="1"/>
            </p:cNvPicPr>
            <p:nvPr/>
          </p:nvPicPr>
          <p:blipFill>
            <a:blip r:embed="rId7" cstate="print"/>
            <a:srcRect l="22082" t="5588" r="23400" b="13487"/>
            <a:stretch>
              <a:fillRect/>
            </a:stretch>
          </p:blipFill>
          <p:spPr bwMode="auto">
            <a:xfrm>
              <a:off x="9444056" y="5419736"/>
              <a:ext cx="542928" cy="542928"/>
            </a:xfrm>
            <a:prstGeom prst="ellipse">
              <a:avLst/>
            </a:prstGeom>
            <a:ln>
              <a:noFill/>
            </a:ln>
            <a:effectLst>
              <a:softEdge rad="127000"/>
            </a:effectLst>
          </p:spPr>
        </p:pic>
        <p:pic>
          <p:nvPicPr>
            <p:cNvPr id="23" name="Picture 4" descr="Insect, Ant, Entomology, Animal, Nature"/>
            <p:cNvPicPr preferRelativeResize="0">
              <a:picLocks noChangeAspect="1" noChangeArrowheads="1"/>
            </p:cNvPicPr>
            <p:nvPr/>
          </p:nvPicPr>
          <p:blipFill>
            <a:blip r:embed="rId7" cstate="print"/>
            <a:srcRect l="22082" t="5588" r="23400" b="13487"/>
            <a:stretch>
              <a:fillRect/>
            </a:stretch>
          </p:blipFill>
          <p:spPr bwMode="auto">
            <a:xfrm>
              <a:off x="8810640" y="5419736"/>
              <a:ext cx="542928" cy="542928"/>
            </a:xfrm>
            <a:prstGeom prst="ellipse">
              <a:avLst/>
            </a:prstGeom>
            <a:ln>
              <a:noFill/>
            </a:ln>
            <a:effectLst>
              <a:softEdge rad="127000"/>
            </a:effectLst>
          </p:spPr>
        </p:pic>
        <p:pic>
          <p:nvPicPr>
            <p:cNvPr id="24" name="Picture 4" descr="Insect, Ant, Entomology, Animal, Nature"/>
            <p:cNvPicPr preferRelativeResize="0">
              <a:picLocks noChangeAspect="1" noChangeArrowheads="1"/>
            </p:cNvPicPr>
            <p:nvPr/>
          </p:nvPicPr>
          <p:blipFill>
            <a:blip r:embed="rId7" cstate="print"/>
            <a:srcRect l="22082" t="5588" r="23400" b="13487"/>
            <a:stretch>
              <a:fillRect/>
            </a:stretch>
          </p:blipFill>
          <p:spPr bwMode="auto">
            <a:xfrm>
              <a:off x="9172592" y="5600712"/>
              <a:ext cx="542928" cy="542928"/>
            </a:xfrm>
            <a:prstGeom prst="ellipse">
              <a:avLst/>
            </a:prstGeom>
            <a:ln>
              <a:noFill/>
            </a:ln>
            <a:effectLst>
              <a:softEdge rad="127000"/>
            </a:effectLst>
          </p:spPr>
        </p:pic>
        <p:pic>
          <p:nvPicPr>
            <p:cNvPr id="25" name="Picture 4" descr="Insect, Ant, Entomology, Animal, Nature"/>
            <p:cNvPicPr preferRelativeResize="0">
              <a:picLocks noChangeAspect="1" noChangeArrowheads="1"/>
            </p:cNvPicPr>
            <p:nvPr/>
          </p:nvPicPr>
          <p:blipFill>
            <a:blip r:embed="rId7" cstate="print"/>
            <a:srcRect l="22082" t="5588" r="23400" b="13487"/>
            <a:stretch>
              <a:fillRect/>
            </a:stretch>
          </p:blipFill>
          <p:spPr bwMode="auto">
            <a:xfrm>
              <a:off x="8720152" y="5600712"/>
              <a:ext cx="542928" cy="542928"/>
            </a:xfrm>
            <a:prstGeom prst="ellipse">
              <a:avLst/>
            </a:prstGeom>
            <a:ln>
              <a:noFill/>
            </a:ln>
            <a:effectLst>
              <a:softEdge rad="127000"/>
            </a:effectLst>
          </p:spPr>
        </p:pic>
        <p:pic>
          <p:nvPicPr>
            <p:cNvPr id="26" name="Picture 4" descr="Insect, Ant, Entomology, Animal, Nature"/>
            <p:cNvPicPr preferRelativeResize="0">
              <a:picLocks noChangeAspect="1" noChangeArrowheads="1"/>
            </p:cNvPicPr>
            <p:nvPr/>
          </p:nvPicPr>
          <p:blipFill>
            <a:blip r:embed="rId7" cstate="print"/>
            <a:srcRect l="22082" t="5588" r="23400" b="13487"/>
            <a:stretch>
              <a:fillRect/>
            </a:stretch>
          </p:blipFill>
          <p:spPr bwMode="auto">
            <a:xfrm>
              <a:off x="9444056" y="5600712"/>
              <a:ext cx="542928" cy="542928"/>
            </a:xfrm>
            <a:prstGeom prst="ellipse">
              <a:avLst/>
            </a:prstGeom>
            <a:ln>
              <a:noFill/>
            </a:ln>
            <a:effectLst>
              <a:softEdge rad="127000"/>
            </a:effectLst>
          </p:spPr>
        </p:pic>
        <p:pic>
          <p:nvPicPr>
            <p:cNvPr id="10262" name="Picture 22" descr="Monkeys, Cambodia, Angkor, Temple, Story"/>
            <p:cNvPicPr>
              <a:picLocks noChangeAspect="1" noChangeArrowheads="1"/>
            </p:cNvPicPr>
            <p:nvPr/>
          </p:nvPicPr>
          <p:blipFill>
            <a:blip r:embed="rId8" cstate="print">
              <a:lum bright="-10000" contrast="-10000"/>
            </a:blip>
            <a:srcRect l="32282" t="5588" r="27750" b="2205"/>
            <a:stretch>
              <a:fillRect/>
            </a:stretch>
          </p:blipFill>
          <p:spPr bwMode="auto">
            <a:xfrm>
              <a:off x="2589360" y="4243392"/>
              <a:ext cx="792000" cy="1005233"/>
            </a:xfrm>
            <a:prstGeom prst="ellipse">
              <a:avLst/>
            </a:prstGeom>
            <a:ln>
              <a:noFill/>
            </a:ln>
            <a:effectLst>
              <a:softEdge rad="112500"/>
            </a:effectLst>
          </p:spPr>
        </p:pic>
        <p:pic>
          <p:nvPicPr>
            <p:cNvPr id="31" name="Picture 2" descr="Rabbit, Hare, Bunny, Ears, Grass"/>
            <p:cNvPicPr>
              <a:picLocks noChangeAspect="1" noChangeArrowheads="1"/>
            </p:cNvPicPr>
            <p:nvPr/>
          </p:nvPicPr>
          <p:blipFill>
            <a:blip r:embed="rId4"/>
            <a:srcRect l="41666" t="13971" r="30392" b="27352"/>
            <a:stretch>
              <a:fillRect/>
            </a:stretch>
          </p:blipFill>
          <p:spPr bwMode="auto">
            <a:xfrm>
              <a:off x="1752576" y="5691200"/>
              <a:ext cx="648190" cy="705806"/>
            </a:xfrm>
            <a:prstGeom prst="ellipse">
              <a:avLst/>
            </a:prstGeom>
            <a:ln>
              <a:noFill/>
            </a:ln>
            <a:effectLst>
              <a:softEdge rad="112500"/>
            </a:effectLst>
          </p:spPr>
        </p:pic>
      </p:grpSp>
      <p:sp>
        <p:nvSpPr>
          <p:cNvPr id="7" name="TextBox 6"/>
          <p:cNvSpPr txBox="1"/>
          <p:nvPr/>
        </p:nvSpPr>
        <p:spPr>
          <a:xfrm>
            <a:off x="1752576" y="1700503"/>
            <a:ext cx="7452000" cy="540000"/>
          </a:xfrm>
          <a:prstGeom prst="rect">
            <a:avLst/>
          </a:prstGeom>
          <a:solidFill>
            <a:schemeClr val="accent6">
              <a:lumMod val="60000"/>
              <a:lumOff val="40000"/>
            </a:schemeClr>
          </a:solidFill>
          <a:scene3d>
            <a:camera prst="orthographicFront"/>
            <a:lightRig rig="threePt" dir="t"/>
          </a:scene3d>
          <a:sp3d>
            <a:bevelT/>
          </a:sp3d>
        </p:spPr>
        <p:txBody>
          <a:bodyPr wrap="square" rtlCol="0">
            <a:spAutoFit/>
          </a:bodyPr>
          <a:lstStyle/>
          <a:p>
            <a:r>
              <a:rPr lang="en-IN" sz="2400" b="1" dirty="0"/>
              <a:t>An arrogant elephant was proud of its size and strength... </a:t>
            </a:r>
            <a:endParaRPr lang="en-US" sz="2400" b="1" dirty="0"/>
          </a:p>
        </p:txBody>
      </p:sp>
    </p:spTree>
    <p:extLst>
      <p:ext uri="{BB962C8B-B14F-4D97-AF65-F5344CB8AC3E}">
        <p14:creationId xmlns="" xmlns:p14="http://schemas.microsoft.com/office/powerpoint/2010/main" val="2089850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1000"/>
                                        <p:tgtEl>
                                          <p:spTgt spid="9"/>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wipe(left)">
                                      <p:cBhvr>
                                        <p:cTn id="11" dur="1000"/>
                                        <p:tgtEl>
                                          <p:spTgt spid="32"/>
                                        </p:tgtEl>
                                      </p:cBhvr>
                                    </p:animEffect>
                                  </p:childTnLst>
                                </p:cTn>
                              </p:par>
                            </p:childTnLst>
                          </p:cTn>
                        </p:par>
                        <p:par>
                          <p:cTn id="12" fill="hold">
                            <p:stCondLst>
                              <p:cond delay="2000"/>
                            </p:stCondLst>
                            <p:childTnLst>
                              <p:par>
                                <p:cTn id="13" presetID="22" presetClass="entr" presetSubtype="8" fill="hold" grpId="0" nodeType="afterEffect">
                                  <p:stCondLst>
                                    <p:cond delay="50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Elephant, Etosha, Namibia, Wildlife"/>
          <p:cNvPicPr>
            <a:picLocks noChangeAspect="1" noChangeArrowheads="1"/>
          </p:cNvPicPr>
          <p:nvPr/>
        </p:nvPicPr>
        <p:blipFill>
          <a:blip r:embed="rId3"/>
          <a:srcRect l="33333"/>
          <a:stretch>
            <a:fillRect/>
          </a:stretch>
        </p:blipFill>
        <p:spPr bwMode="auto">
          <a:xfrm>
            <a:off x="1119160" y="804848"/>
            <a:ext cx="7329528" cy="5688000"/>
          </a:xfrm>
          <a:prstGeom prst="rect">
            <a:avLst/>
          </a:prstGeom>
          <a:ln>
            <a:noFill/>
          </a:ln>
          <a:effectLst>
            <a:softEdge rad="112500"/>
          </a:effectLst>
        </p:spPr>
      </p:pic>
      <p:sp>
        <p:nvSpPr>
          <p:cNvPr id="5" name="Title 1"/>
          <p:cNvSpPr>
            <a:spLocks noGrp="1"/>
          </p:cNvSpPr>
          <p:nvPr>
            <p:ph type="title"/>
          </p:nvPr>
        </p:nvSpPr>
        <p:spPr>
          <a:xfrm>
            <a:off x="2316000" y="71414"/>
            <a:ext cx="7560000" cy="654032"/>
          </a:xfr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0" scaled="1"/>
            <a:tileRect/>
          </a:gradFill>
        </p:spPr>
        <p:txBody>
          <a:bodyPr/>
          <a:lstStyle/>
          <a:p>
            <a:r>
              <a:rPr lang="en-IN" b="1" dirty="0">
                <a:solidFill>
                  <a:schemeClr val="bg1"/>
                </a:solidFill>
              </a:rPr>
              <a:t>The Ant and the Proud Elephant</a:t>
            </a:r>
          </a:p>
        </p:txBody>
      </p:sp>
      <p:sp>
        <p:nvSpPr>
          <p:cNvPr id="4" name="Rectangle 3"/>
          <p:cNvSpPr/>
          <p:nvPr/>
        </p:nvSpPr>
        <p:spPr>
          <a:xfrm>
            <a:off x="6819904" y="1800216"/>
            <a:ext cx="4195752" cy="830997"/>
          </a:xfrm>
          <a:prstGeom prst="rect">
            <a:avLst/>
          </a:prstGeom>
        </p:spPr>
        <p:txBody>
          <a:bodyPr wrap="square">
            <a:spAutoFit/>
          </a:bodyPr>
          <a:lstStyle/>
          <a:p>
            <a:r>
              <a:rPr lang="en-US" sz="1200" dirty="0"/>
              <a:t>.</a:t>
            </a:r>
          </a:p>
          <a:p>
            <a:r>
              <a:rPr lang="en-US" dirty="0"/>
              <a:t/>
            </a:r>
            <a:br>
              <a:rPr lang="en-US" dirty="0"/>
            </a:br>
            <a:endParaRPr lang="en-US" dirty="0"/>
          </a:p>
        </p:txBody>
      </p:sp>
      <p:pic>
        <p:nvPicPr>
          <p:cNvPr id="6" name="Picture 4" descr="Insect, Ant, Entomology, Animal, Nature"/>
          <p:cNvPicPr preferRelativeResize="0">
            <a:picLocks noChangeAspect="1" noChangeArrowheads="1"/>
          </p:cNvPicPr>
          <p:nvPr/>
        </p:nvPicPr>
        <p:blipFill>
          <a:blip r:embed="rId4" cstate="print">
            <a:duotone>
              <a:prstClr val="black"/>
              <a:srgbClr val="D9C3A5">
                <a:tint val="50000"/>
                <a:satMod val="180000"/>
              </a:srgbClr>
            </a:duotone>
          </a:blip>
          <a:srcRect l="14595" t="8702" r="6593" b="8624"/>
          <a:stretch>
            <a:fillRect/>
          </a:stretch>
        </p:blipFill>
        <p:spPr bwMode="auto">
          <a:xfrm>
            <a:off x="9142123" y="4866754"/>
            <a:ext cx="914405" cy="643470"/>
          </a:xfrm>
          <a:prstGeom prst="ellipse">
            <a:avLst/>
          </a:prstGeom>
          <a:ln>
            <a:noFill/>
          </a:ln>
          <a:effectLst>
            <a:softEdge rad="112500"/>
          </a:effectLst>
        </p:spPr>
      </p:pic>
      <p:sp>
        <p:nvSpPr>
          <p:cNvPr id="9" name="Oval Callout 8"/>
          <p:cNvSpPr/>
          <p:nvPr/>
        </p:nvSpPr>
        <p:spPr>
          <a:xfrm>
            <a:off x="5643560" y="985824"/>
            <a:ext cx="2700024" cy="1625009"/>
          </a:xfrm>
          <a:prstGeom prst="wedgeEllipseCallout">
            <a:avLst>
              <a:gd name="adj1" fmla="val -66138"/>
              <a:gd name="adj2" fmla="val 77448"/>
            </a:avLst>
          </a:prstGeom>
          <a:solidFill>
            <a:srgbClr val="FF8080"/>
          </a:solidFill>
          <a:ln>
            <a:noFill/>
          </a:ln>
          <a:effectLst>
            <a:softEdge rad="31750"/>
          </a:effectLst>
          <a:scene3d>
            <a:camera prst="orthographicFront">
              <a:rot lat="0" lon="0" rev="0"/>
            </a:camera>
            <a:lightRig rig="balanced" dir="t">
              <a:rot lat="0" lon="0" rev="8700000"/>
            </a:lightRig>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a:solidFill>
                  <a:schemeClr val="bg1"/>
                </a:solidFill>
              </a:rPr>
              <a:t> Look at you, Oh! tiny little ant. You look so small and weak...</a:t>
            </a:r>
            <a:endParaRPr lang="en-US" sz="2000" b="1" dirty="0">
              <a:solidFill>
                <a:schemeClr val="bg1"/>
              </a:solidFill>
            </a:endParaRPr>
          </a:p>
        </p:txBody>
      </p:sp>
      <p:sp>
        <p:nvSpPr>
          <p:cNvPr id="11" name="Rounded Rectangular Callout 10"/>
          <p:cNvSpPr/>
          <p:nvPr/>
        </p:nvSpPr>
        <p:spPr>
          <a:xfrm>
            <a:off x="8448688" y="2524120"/>
            <a:ext cx="2624152" cy="1517528"/>
          </a:xfrm>
          <a:prstGeom prst="wedgeRoundRectCallout">
            <a:avLst>
              <a:gd name="adj1" fmla="val -61970"/>
              <a:gd name="adj2" fmla="val 118259"/>
              <a:gd name="adj3" fmla="val 16667"/>
            </a:avLst>
          </a:prstGeom>
          <a:solidFill>
            <a:schemeClr val="accent4">
              <a:lumMod val="40000"/>
              <a:lumOff val="6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000" b="1" dirty="0">
                <a:solidFill>
                  <a:schemeClr val="tx1"/>
                </a:solidFill>
              </a:rPr>
              <a:t>Dear brother, you are stronger and bigger than me. But you should not make fun of others.</a:t>
            </a:r>
            <a:endParaRPr lang="en-US" sz="2000" b="1" dirty="0">
              <a:solidFill>
                <a:schemeClr val="tx1"/>
              </a:solidFill>
            </a:endParaRPr>
          </a:p>
        </p:txBody>
      </p:sp>
    </p:spTree>
    <p:extLst>
      <p:ext uri="{BB962C8B-B14F-4D97-AF65-F5344CB8AC3E}">
        <p14:creationId xmlns="" xmlns:p14="http://schemas.microsoft.com/office/powerpoint/2010/main" val="2089850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wipe(left)">
                                      <p:cBhvr>
                                        <p:cTn id="7" dur="1000"/>
                                        <p:tgtEl>
                                          <p:spTgt spid="8194"/>
                                        </p:tgtEl>
                                      </p:cBhvr>
                                    </p:animEffect>
                                  </p:childTnLst>
                                </p:cTn>
                              </p:par>
                            </p:childTnLst>
                          </p:cTn>
                        </p:par>
                        <p:par>
                          <p:cTn id="8" fill="hold">
                            <p:stCondLst>
                              <p:cond delay="1000"/>
                            </p:stCondLst>
                            <p:childTnLst>
                              <p:par>
                                <p:cTn id="9" presetID="22" presetClass="entr" presetSubtype="2"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right)">
                                      <p:cBhvr>
                                        <p:cTn id="11" dur="1000"/>
                                        <p:tgtEl>
                                          <p:spTgt spid="6"/>
                                        </p:tgtEl>
                                      </p:cBhvr>
                                    </p:animEffect>
                                  </p:childTnLst>
                                </p:cTn>
                              </p:par>
                            </p:childTnLst>
                          </p:cTn>
                        </p:par>
                        <p:par>
                          <p:cTn id="12" fill="hold">
                            <p:stCondLst>
                              <p:cond delay="2000"/>
                            </p:stCondLst>
                            <p:childTnLst>
                              <p:par>
                                <p:cTn id="13" presetID="35" presetClass="path" presetSubtype="0" accel="50000" decel="50000" fill="hold" nodeType="afterEffect">
                                  <p:stCondLst>
                                    <p:cond delay="0"/>
                                  </p:stCondLst>
                                  <p:childTnLst>
                                    <p:animMotion origin="layout" path="M 2.08333E-7 -1.48148E-6 L -0.14714 0.00602 " pathEditMode="relative" rAng="0" ptsTypes="AA">
                                      <p:cBhvr>
                                        <p:cTn id="14" dur="5000" fill="hold"/>
                                        <p:tgtEl>
                                          <p:spTgt spid="6"/>
                                        </p:tgtEl>
                                        <p:attrNameLst>
                                          <p:attrName>ppt_x</p:attrName>
                                          <p:attrName>ppt_y</p:attrName>
                                        </p:attrNameLst>
                                      </p:cBhvr>
                                      <p:rCtr x="-7357" y="301"/>
                                    </p:animMotion>
                                  </p:childTnLst>
                                </p:cTn>
                              </p:par>
                            </p:childTnLst>
                          </p:cTn>
                        </p:par>
                        <p:par>
                          <p:cTn id="15" fill="hold">
                            <p:stCondLst>
                              <p:cond delay="7000"/>
                            </p:stCondLst>
                            <p:childTnLst>
                              <p:par>
                                <p:cTn id="16" presetID="22" presetClass="entr" presetSubtype="8"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left)">
                                      <p:cBhvr>
                                        <p:cTn id="18" dur="10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62584" y="3157536"/>
            <a:ext cx="6096000" cy="646331"/>
          </a:xfrm>
          <a:prstGeom prst="rect">
            <a:avLst/>
          </a:prstGeom>
        </p:spPr>
        <p:txBody>
          <a:bodyPr>
            <a:spAutoFit/>
          </a:bodyPr>
          <a:lstStyle/>
          <a:p>
            <a:r>
              <a:rPr lang="en-US" dirty="0"/>
              <a:t/>
            </a:r>
            <a:br>
              <a:rPr lang="en-US" dirty="0"/>
            </a:br>
            <a:endParaRPr lang="en-US" dirty="0"/>
          </a:p>
        </p:txBody>
      </p:sp>
      <p:pic>
        <p:nvPicPr>
          <p:cNvPr id="4" name="Picture 2" descr="Elephant, Wildlife, Africa, Animal"/>
          <p:cNvPicPr preferRelativeResize="0">
            <a:picLocks noChangeAspect="1" noChangeArrowheads="1"/>
          </p:cNvPicPr>
          <p:nvPr/>
        </p:nvPicPr>
        <p:blipFill>
          <a:blip r:embed="rId3"/>
          <a:srcRect l="20490" r="16176"/>
          <a:stretch>
            <a:fillRect/>
          </a:stretch>
        </p:blipFill>
        <p:spPr bwMode="auto">
          <a:xfrm>
            <a:off x="1481112" y="985824"/>
            <a:ext cx="4886354" cy="5519768"/>
          </a:xfrm>
          <a:prstGeom prst="rect">
            <a:avLst/>
          </a:prstGeom>
          <a:ln>
            <a:noFill/>
          </a:ln>
          <a:effectLst>
            <a:softEdge rad="112500"/>
          </a:effectLst>
        </p:spPr>
      </p:pic>
      <p:sp>
        <p:nvSpPr>
          <p:cNvPr id="6" name="Title 1"/>
          <p:cNvSpPr txBox="1">
            <a:spLocks/>
          </p:cNvSpPr>
          <p:nvPr/>
        </p:nvSpPr>
        <p:spPr>
          <a:xfrm>
            <a:off x="2316000" y="71414"/>
            <a:ext cx="7560000" cy="654032"/>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0" scaled="1"/>
            <a:tileRect/>
          </a:gradFill>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3600" b="1" i="0" u="none" strike="noStrike" kern="1200" cap="none" spc="0" normalizeH="0" baseline="0" noProof="0">
                <a:ln>
                  <a:noFill/>
                </a:ln>
                <a:solidFill>
                  <a:schemeClr val="bg1"/>
                </a:solidFill>
                <a:effectLst/>
                <a:uLnTx/>
                <a:uFillTx/>
                <a:latin typeface="+mj-lt"/>
                <a:ea typeface="+mj-ea"/>
                <a:cs typeface="+mj-cs"/>
              </a:rPr>
              <a:t>The Ant and the Proud Elephant</a:t>
            </a:r>
            <a:endParaRPr kumimoji="0" lang="en-IN" sz="3600" b="1" i="0" u="none" strike="noStrike" kern="1200" cap="none" spc="0" normalizeH="0" baseline="0" noProof="0" dirty="0">
              <a:ln>
                <a:noFill/>
              </a:ln>
              <a:solidFill>
                <a:schemeClr val="bg1"/>
              </a:solidFill>
              <a:effectLst/>
              <a:uLnTx/>
              <a:uFillTx/>
              <a:latin typeface="+mj-lt"/>
              <a:ea typeface="+mj-ea"/>
              <a:cs typeface="+mj-cs"/>
            </a:endParaRPr>
          </a:p>
        </p:txBody>
      </p:sp>
      <p:sp>
        <p:nvSpPr>
          <p:cNvPr id="7" name="Explosion 2 6"/>
          <p:cNvSpPr/>
          <p:nvPr/>
        </p:nvSpPr>
        <p:spPr>
          <a:xfrm>
            <a:off x="6457952" y="1528752"/>
            <a:ext cx="4104000" cy="4614888"/>
          </a:xfrm>
          <a:prstGeom prst="irregularSeal2">
            <a:avLst/>
          </a:prstGeom>
          <a:solidFill>
            <a:schemeClr val="accent4">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The arrogant elephant continued to insult the ant</a:t>
            </a:r>
            <a:endParaRPr lang="en-US" sz="2400" b="1" dirty="0">
              <a:solidFill>
                <a:schemeClr val="tx1"/>
              </a:solidFill>
            </a:endParaRPr>
          </a:p>
        </p:txBody>
      </p:sp>
    </p:spTree>
    <p:extLst>
      <p:ext uri="{BB962C8B-B14F-4D97-AF65-F5344CB8AC3E}">
        <p14:creationId xmlns="" xmlns:p14="http://schemas.microsoft.com/office/powerpoint/2010/main" val="2089850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17" presetClass="entr" presetSubtype="8" fill="hold" grpId="0" nodeType="afterEffect">
                                  <p:stCondLst>
                                    <p:cond delay="50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ppt_x</p:attrName>
                                        </p:attrNameLst>
                                      </p:cBhvr>
                                      <p:tavLst>
                                        <p:tav tm="0">
                                          <p:val>
                                            <p:strVal val="#ppt_x-#ppt_w/2"/>
                                          </p:val>
                                        </p:tav>
                                        <p:tav tm="100000">
                                          <p:val>
                                            <p:strVal val="#ppt_x"/>
                                          </p:val>
                                        </p:tav>
                                      </p:tavLst>
                                    </p:anim>
                                    <p:anim calcmode="lin" valueType="num">
                                      <p:cBhvr>
                                        <p:cTn id="14" dur="1000" fill="hold"/>
                                        <p:tgtEl>
                                          <p:spTgt spid="7"/>
                                        </p:tgtEl>
                                        <p:attrNameLst>
                                          <p:attrName>ppt_y</p:attrName>
                                        </p:attrNameLst>
                                      </p:cBhvr>
                                      <p:tavLst>
                                        <p:tav tm="0">
                                          <p:val>
                                            <p:strVal val="#ppt_y"/>
                                          </p:val>
                                        </p:tav>
                                        <p:tav tm="100000">
                                          <p:val>
                                            <p:strVal val="#ppt_y"/>
                                          </p:val>
                                        </p:tav>
                                      </p:tavLst>
                                    </p:anim>
                                    <p:anim calcmode="lin" valueType="num">
                                      <p:cBhvr>
                                        <p:cTn id="15" dur="1000" fill="hold"/>
                                        <p:tgtEl>
                                          <p:spTgt spid="7"/>
                                        </p:tgtEl>
                                        <p:attrNameLst>
                                          <p:attrName>ppt_w</p:attrName>
                                        </p:attrNameLst>
                                      </p:cBhvr>
                                      <p:tavLst>
                                        <p:tav tm="0">
                                          <p:val>
                                            <p:fltVal val="0"/>
                                          </p:val>
                                        </p:tav>
                                        <p:tav tm="100000">
                                          <p:val>
                                            <p:strVal val="#ppt_w"/>
                                          </p:val>
                                        </p:tav>
                                      </p:tavLst>
                                    </p:anim>
                                    <p:anim calcmode="lin" valueType="num">
                                      <p:cBhvr>
                                        <p:cTn id="16" dur="1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316000" y="71414"/>
            <a:ext cx="7560000" cy="654032"/>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0" scaled="1"/>
            <a:tileRect/>
          </a:gradFill>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3600" b="1" i="0" u="none" strike="noStrike" kern="1200" cap="none" spc="0" normalizeH="0" baseline="0" noProof="0">
                <a:ln>
                  <a:noFill/>
                </a:ln>
                <a:solidFill>
                  <a:schemeClr val="bg1"/>
                </a:solidFill>
                <a:effectLst/>
                <a:uLnTx/>
                <a:uFillTx/>
                <a:latin typeface="+mj-lt"/>
                <a:ea typeface="+mj-ea"/>
                <a:cs typeface="+mj-cs"/>
              </a:rPr>
              <a:t>The Ant and the Proud Elephant</a:t>
            </a:r>
            <a:endParaRPr kumimoji="0" lang="en-IN" sz="3600" b="1" i="0" u="none" strike="noStrike" kern="1200" cap="none" spc="0" normalizeH="0" baseline="0" noProof="0" dirty="0">
              <a:ln>
                <a:noFill/>
              </a:ln>
              <a:solidFill>
                <a:schemeClr val="bg1"/>
              </a:solidFill>
              <a:effectLst/>
              <a:uLnTx/>
              <a:uFillTx/>
              <a:latin typeface="+mj-lt"/>
              <a:ea typeface="+mj-ea"/>
              <a:cs typeface="+mj-cs"/>
            </a:endParaRPr>
          </a:p>
        </p:txBody>
      </p:sp>
      <p:pic>
        <p:nvPicPr>
          <p:cNvPr id="8" name="Picture 2" descr="Elephant, Wildlife, Africa, Animal"/>
          <p:cNvPicPr preferRelativeResize="0">
            <a:picLocks noChangeAspect="1" noChangeArrowheads="1"/>
          </p:cNvPicPr>
          <p:nvPr/>
        </p:nvPicPr>
        <p:blipFill>
          <a:blip r:embed="rId3"/>
          <a:srcRect l="20490" r="16176"/>
          <a:stretch>
            <a:fillRect/>
          </a:stretch>
        </p:blipFill>
        <p:spPr bwMode="auto">
          <a:xfrm>
            <a:off x="123792" y="714360"/>
            <a:ext cx="5248304" cy="5881720"/>
          </a:xfrm>
          <a:prstGeom prst="rect">
            <a:avLst/>
          </a:prstGeom>
          <a:ln>
            <a:noFill/>
          </a:ln>
          <a:effectLst>
            <a:softEdge rad="112500"/>
          </a:effectLst>
        </p:spPr>
      </p:pic>
      <p:pic>
        <p:nvPicPr>
          <p:cNvPr id="7" name="Picture 4" descr="Insect, Ant, Entomology, Animal, Nature"/>
          <p:cNvPicPr preferRelativeResize="0">
            <a:picLocks noChangeAspect="1" noChangeArrowheads="1"/>
          </p:cNvPicPr>
          <p:nvPr/>
        </p:nvPicPr>
        <p:blipFill>
          <a:blip r:embed="rId4" cstate="print">
            <a:duotone>
              <a:prstClr val="black"/>
              <a:srgbClr val="D9C3A5">
                <a:tint val="50000"/>
                <a:satMod val="180000"/>
              </a:srgbClr>
            </a:duotone>
          </a:blip>
          <a:srcRect l="14595" t="8702" r="6593" b="8624"/>
          <a:stretch>
            <a:fillRect/>
          </a:stretch>
        </p:blipFill>
        <p:spPr bwMode="auto">
          <a:xfrm rot="21348512">
            <a:off x="4201788" y="3960574"/>
            <a:ext cx="904880" cy="643470"/>
          </a:xfrm>
          <a:prstGeom prst="ellipse">
            <a:avLst/>
          </a:prstGeom>
          <a:ln>
            <a:noFill/>
          </a:ln>
          <a:effectLst>
            <a:softEdge rad="112500"/>
          </a:effectLst>
        </p:spPr>
      </p:pic>
      <p:sp>
        <p:nvSpPr>
          <p:cNvPr id="10" name="TextBox 9"/>
          <p:cNvSpPr txBox="1"/>
          <p:nvPr/>
        </p:nvSpPr>
        <p:spPr>
          <a:xfrm>
            <a:off x="5372096" y="1044948"/>
            <a:ext cx="6000553" cy="1569660"/>
          </a:xfrm>
          <a:prstGeom prst="rect">
            <a:avLst/>
          </a:prstGeom>
          <a:solidFill>
            <a:schemeClr val="accent2">
              <a:lumMod val="20000"/>
              <a:lumOff val="80000"/>
            </a:schemeClr>
          </a:solidFill>
        </p:spPr>
        <p:txBody>
          <a:bodyPr wrap="none" rtlCol="0">
            <a:spAutoFit/>
          </a:bodyPr>
          <a:lstStyle/>
          <a:p>
            <a:r>
              <a:rPr lang="en-IN" sz="2400" dirty="0"/>
              <a:t>The ant bit the elephant’s ear real hard</a:t>
            </a:r>
          </a:p>
          <a:p>
            <a:r>
              <a:rPr lang="en-IN" sz="2400" dirty="0"/>
              <a:t>The elephant scratched his ear, shook his head </a:t>
            </a:r>
          </a:p>
          <a:p>
            <a:r>
              <a:rPr lang="en-IN" sz="2400" dirty="0"/>
              <a:t>The pain was unbearable </a:t>
            </a:r>
          </a:p>
          <a:p>
            <a:r>
              <a:rPr lang="en-IN" sz="2400" dirty="0"/>
              <a:t>The mighty elephant fell down crying in pain</a:t>
            </a:r>
            <a:endParaRPr lang="en-US" sz="2400" dirty="0"/>
          </a:p>
        </p:txBody>
      </p:sp>
      <p:sp>
        <p:nvSpPr>
          <p:cNvPr id="11" name="Oval Callout 10"/>
          <p:cNvSpPr/>
          <p:nvPr/>
        </p:nvSpPr>
        <p:spPr>
          <a:xfrm>
            <a:off x="5191120" y="2891928"/>
            <a:ext cx="2262200" cy="1260976"/>
          </a:xfrm>
          <a:prstGeom prst="wedgeEllipseCallout">
            <a:avLst>
              <a:gd name="adj1" fmla="val -62580"/>
              <a:gd name="adj2" fmla="val 41749"/>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tx1"/>
                </a:solidFill>
              </a:rPr>
              <a:t>Calm down proud elephant!</a:t>
            </a:r>
            <a:endParaRPr lang="en-US" sz="2400" dirty="0">
              <a:solidFill>
                <a:schemeClr val="tx1"/>
              </a:solidFill>
            </a:endParaRPr>
          </a:p>
        </p:txBody>
      </p:sp>
      <p:sp>
        <p:nvSpPr>
          <p:cNvPr id="13" name="TextBox 12"/>
          <p:cNvSpPr txBox="1"/>
          <p:nvPr/>
        </p:nvSpPr>
        <p:spPr>
          <a:xfrm>
            <a:off x="5372096" y="4514856"/>
            <a:ext cx="5892382" cy="1569660"/>
          </a:xfrm>
          <a:prstGeom prst="rect">
            <a:avLst/>
          </a:prstGeom>
          <a:solidFill>
            <a:schemeClr val="accent2">
              <a:lumMod val="20000"/>
              <a:lumOff val="80000"/>
            </a:schemeClr>
          </a:solidFill>
        </p:spPr>
        <p:txBody>
          <a:bodyPr wrap="none" rtlCol="0">
            <a:spAutoFit/>
          </a:bodyPr>
          <a:lstStyle/>
          <a:p>
            <a:r>
              <a:rPr lang="en-IN" sz="2400" dirty="0"/>
              <a:t>The mighty elephant apologized to all the tiny</a:t>
            </a:r>
          </a:p>
          <a:p>
            <a:r>
              <a:rPr lang="en-IN" sz="2400" dirty="0"/>
              <a:t>creatures in the forest</a:t>
            </a:r>
          </a:p>
          <a:p>
            <a:r>
              <a:rPr lang="en-IN" sz="2400" dirty="0"/>
              <a:t>He promised never to look down upon others</a:t>
            </a:r>
          </a:p>
          <a:p>
            <a:r>
              <a:rPr lang="en-IN" sz="2400" dirty="0"/>
              <a:t>and treat all with love and respect </a:t>
            </a:r>
            <a:endParaRPr lang="en-US" sz="2400" dirty="0"/>
          </a:p>
        </p:txBody>
      </p:sp>
    </p:spTree>
    <p:extLst>
      <p:ext uri="{BB962C8B-B14F-4D97-AF65-F5344CB8AC3E}">
        <p14:creationId xmlns="" xmlns:p14="http://schemas.microsoft.com/office/powerpoint/2010/main" val="2089850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Effect transition="in" filter="fade">
                                      <p:cBhvr>
                                        <p:cTn id="9" dur="1000"/>
                                        <p:tgtEl>
                                          <p:spTgt spid="8"/>
                                        </p:tgtEl>
                                      </p:cBhvr>
                                    </p:animEffect>
                                  </p:childTnLst>
                                </p:cTn>
                              </p:par>
                            </p:childTnLst>
                          </p:cTn>
                        </p:par>
                        <p:par>
                          <p:cTn id="10" fill="hold">
                            <p:stCondLst>
                              <p:cond delay="1000"/>
                            </p:stCondLst>
                            <p:childTnLst>
                              <p:par>
                                <p:cTn id="11" presetID="22" presetClass="entr" presetSubtype="2"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right)">
                                      <p:cBhvr>
                                        <p:cTn id="13" dur="1000"/>
                                        <p:tgtEl>
                                          <p:spTgt spid="7"/>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1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7"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1000" fill="hold"/>
                                        <p:tgtEl>
                                          <p:spTgt spid="11"/>
                                        </p:tgtEl>
                                        <p:attrNameLst>
                                          <p:attrName>ppt_w</p:attrName>
                                        </p:attrNameLst>
                                      </p:cBhvr>
                                      <p:tavLst>
                                        <p:tav tm="0">
                                          <p:val>
                                            <p:fltVal val="0"/>
                                          </p:val>
                                        </p:tav>
                                        <p:tav tm="100000">
                                          <p:val>
                                            <p:strVal val="#ppt_w"/>
                                          </p:val>
                                        </p:tav>
                                      </p:tavLst>
                                    </p:anim>
                                    <p:anim calcmode="lin" valueType="num">
                                      <p:cBhvr>
                                        <p:cTn id="23" dur="1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left)">
                                      <p:cBhvr>
                                        <p:cTn id="28"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316000" y="71414"/>
            <a:ext cx="7560000" cy="654032"/>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0" scaled="1"/>
            <a:tileRect/>
          </a:gradFill>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3600" b="1" i="0" u="none" strike="noStrike" kern="1200" cap="none" spc="0" normalizeH="0" baseline="0" noProof="0" dirty="0">
                <a:ln>
                  <a:noFill/>
                </a:ln>
                <a:solidFill>
                  <a:schemeClr val="bg1"/>
                </a:solidFill>
                <a:effectLst/>
                <a:uLnTx/>
                <a:uFillTx/>
                <a:latin typeface="+mj-lt"/>
                <a:ea typeface="+mj-ea"/>
                <a:cs typeface="+mj-cs"/>
              </a:rPr>
              <a:t>The Ant and the Proud Elephant</a:t>
            </a:r>
          </a:p>
        </p:txBody>
      </p:sp>
      <p:grpSp>
        <p:nvGrpSpPr>
          <p:cNvPr id="8" name="Group 7"/>
          <p:cNvGrpSpPr/>
          <p:nvPr/>
        </p:nvGrpSpPr>
        <p:grpSpPr>
          <a:xfrm>
            <a:off x="1254892" y="804848"/>
            <a:ext cx="9682216" cy="5290564"/>
            <a:chOff x="1254892" y="804848"/>
            <a:chExt cx="9682216" cy="5290564"/>
          </a:xfrm>
        </p:grpSpPr>
        <p:pic>
          <p:nvPicPr>
            <p:cNvPr id="19458" name="Picture 2" descr="Many different animals in the forest scene Free Vector"/>
            <p:cNvPicPr>
              <a:picLocks noChangeAspect="1" noChangeArrowheads="1"/>
            </p:cNvPicPr>
            <p:nvPr/>
          </p:nvPicPr>
          <p:blipFill>
            <a:blip r:embed="rId3"/>
            <a:srcRect/>
            <a:stretch>
              <a:fillRect/>
            </a:stretch>
          </p:blipFill>
          <p:spPr bwMode="auto">
            <a:xfrm>
              <a:off x="1254892" y="804848"/>
              <a:ext cx="9682216" cy="5289646"/>
            </a:xfrm>
            <a:prstGeom prst="rect">
              <a:avLst/>
            </a:prstGeom>
            <a:noFill/>
          </p:spPr>
        </p:pic>
        <p:pic>
          <p:nvPicPr>
            <p:cNvPr id="7" name="Picture 4" descr="Insect, Ant, Entomology, Animal, Nature"/>
            <p:cNvPicPr preferRelativeResize="0">
              <a:picLocks noChangeAspect="1" noChangeArrowheads="1"/>
            </p:cNvPicPr>
            <p:nvPr/>
          </p:nvPicPr>
          <p:blipFill>
            <a:blip r:embed="rId4" cstate="print">
              <a:duotone>
                <a:prstClr val="black"/>
                <a:srgbClr val="D9C3A5">
                  <a:tint val="50000"/>
                  <a:satMod val="180000"/>
                </a:srgbClr>
              </a:duotone>
            </a:blip>
            <a:srcRect l="14595" t="8702" r="6593" b="8624"/>
            <a:stretch>
              <a:fillRect/>
            </a:stretch>
          </p:blipFill>
          <p:spPr bwMode="auto">
            <a:xfrm rot="21348512">
              <a:off x="6480258" y="5451942"/>
              <a:ext cx="904880" cy="643470"/>
            </a:xfrm>
            <a:prstGeom prst="ellipse">
              <a:avLst/>
            </a:prstGeom>
            <a:ln>
              <a:noFill/>
            </a:ln>
            <a:effectLst>
              <a:softEdge rad="112500"/>
            </a:effectLst>
          </p:spPr>
        </p:pic>
      </p:grpSp>
      <p:sp>
        <p:nvSpPr>
          <p:cNvPr id="9" name="TextBox 8"/>
          <p:cNvSpPr txBox="1"/>
          <p:nvPr/>
        </p:nvSpPr>
        <p:spPr>
          <a:xfrm>
            <a:off x="4775927" y="6143640"/>
            <a:ext cx="2640146" cy="461665"/>
          </a:xfrm>
          <a:prstGeom prst="rect">
            <a:avLst/>
          </a:prstGeom>
          <a:solidFill>
            <a:schemeClr val="accent6">
              <a:lumMod val="75000"/>
            </a:schemeClr>
          </a:solidFill>
          <a:scene3d>
            <a:camera prst="orthographicFront"/>
            <a:lightRig rig="threePt" dir="t"/>
          </a:scene3d>
          <a:sp3d>
            <a:bevelT/>
          </a:sp3d>
        </p:spPr>
        <p:txBody>
          <a:bodyPr wrap="none" rtlCol="0">
            <a:spAutoFit/>
          </a:bodyPr>
          <a:lstStyle/>
          <a:p>
            <a:r>
              <a:rPr lang="en-IN" sz="2400" b="1" dirty="0"/>
              <a:t>NOTHING IS SMALL</a:t>
            </a:r>
            <a:endParaRPr lang="en-US" sz="2400" b="1" dirty="0"/>
          </a:p>
        </p:txBody>
      </p:sp>
    </p:spTree>
    <p:extLst>
      <p:ext uri="{BB962C8B-B14F-4D97-AF65-F5344CB8AC3E}">
        <p14:creationId xmlns="" xmlns:p14="http://schemas.microsoft.com/office/powerpoint/2010/main" val="2089850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Left)">
                                      <p:cBhvr>
                                        <p:cTn id="7" dur="1000"/>
                                        <p:tgtEl>
                                          <p:spTgt spid="8"/>
                                        </p:tgtEl>
                                      </p:cBhvr>
                                    </p:animEffect>
                                  </p:childTnLst>
                                </p:cTn>
                              </p:par>
                            </p:childTnLst>
                          </p:cTn>
                        </p:par>
                        <p:par>
                          <p:cTn id="8" fill="hold">
                            <p:stCondLst>
                              <p:cond delay="1000"/>
                            </p:stCondLst>
                            <p:childTnLst>
                              <p:par>
                                <p:cTn id="9" presetID="18" presetClass="entr" presetSubtype="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trips(downRight)">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 xmlns:a16="http://schemas.microsoft.com/office/drawing/2014/main" id="{73678344-BA90-4966-BE23-0177B4F4B779}"/>
              </a:ext>
            </a:extLst>
          </p:cNvPr>
          <p:cNvGraphicFramePr>
            <a:graphicFrameLocks noGrp="1"/>
          </p:cNvGraphicFramePr>
          <p:nvPr>
            <p:extLst>
              <p:ext uri="{D42A27DB-BD31-4B8C-83A1-F6EECF244321}">
                <p14:modId xmlns="" xmlns:p14="http://schemas.microsoft.com/office/powerpoint/2010/main" val="3903829953"/>
              </p:ext>
            </p:extLst>
          </p:nvPr>
        </p:nvGraphicFramePr>
        <p:xfrm>
          <a:off x="1127448" y="700345"/>
          <a:ext cx="9937104" cy="4598325"/>
        </p:xfrm>
        <a:graphic>
          <a:graphicData uri="http://schemas.openxmlformats.org/drawingml/2006/table">
            <a:tbl>
              <a:tblPr firstRow="1" bandRow="1">
                <a:tableStyleId>{5C22544A-7EE6-4342-B048-85BDC9FD1C3A}</a:tableStyleId>
              </a:tblPr>
              <a:tblGrid>
                <a:gridCol w="928702">
                  <a:extLst>
                    <a:ext uri="{9D8B030D-6E8A-4147-A177-3AD203B41FA5}">
                      <a16:colId xmlns="" xmlns:a16="http://schemas.microsoft.com/office/drawing/2014/main" val="20000"/>
                    </a:ext>
                  </a:extLst>
                </a:gridCol>
                <a:gridCol w="1485922">
                  <a:extLst>
                    <a:ext uri="{9D8B030D-6E8A-4147-A177-3AD203B41FA5}">
                      <a16:colId xmlns="" xmlns:a16="http://schemas.microsoft.com/office/drawing/2014/main" val="20001"/>
                    </a:ext>
                  </a:extLst>
                </a:gridCol>
                <a:gridCol w="7522480">
                  <a:extLst>
                    <a:ext uri="{9D8B030D-6E8A-4147-A177-3AD203B41FA5}">
                      <a16:colId xmlns=""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 xmlns:a16="http://schemas.microsoft.com/office/drawing/2014/main" val="10000"/>
                  </a:ext>
                </a:extLst>
              </a:tr>
              <a:tr h="389313">
                <a:tc>
                  <a:txBody>
                    <a:bodyPr/>
                    <a:lstStyle/>
                    <a:p>
                      <a:r>
                        <a:rPr lang="en-IN" sz="1200" dirty="0">
                          <a:solidFill>
                            <a:schemeClr val="tx1"/>
                          </a:solidFill>
                        </a:rPr>
                        <a:t>1, 2</a:t>
                      </a:r>
                    </a:p>
                  </a:txBody>
                  <a:tcPr/>
                </a:tc>
                <a:tc>
                  <a:txBody>
                    <a:bodyPr/>
                    <a:lstStyle/>
                    <a:p>
                      <a:endParaRPr lang="en-IN" sz="1200" dirty="0">
                        <a:solidFill>
                          <a:schemeClr val="tx1"/>
                        </a:solidFill>
                      </a:endParaRPr>
                    </a:p>
                    <a:p>
                      <a:endParaRPr lang="en-IN" sz="1200" dirty="0">
                        <a:solidFill>
                          <a:schemeClr val="tx1"/>
                        </a:solidFill>
                      </a:endParaRPr>
                    </a:p>
                  </a:txBody>
                  <a:tcPr/>
                </a:tc>
                <a:tc>
                  <a:txBody>
                    <a:bodyPr/>
                    <a:lstStyle/>
                    <a:p>
                      <a:pPr marL="0" indent="0">
                        <a:buNone/>
                      </a:pPr>
                      <a:r>
                        <a:rPr lang="en-IN" sz="1000" b="0" i="0" u="none" strike="noStrike" kern="1200" dirty="0">
                          <a:solidFill>
                            <a:schemeClr val="tx1"/>
                          </a:solidFill>
                          <a:latin typeface="+mn-lt"/>
                          <a:ea typeface="+mn-ea"/>
                          <a:cs typeface="+mn-cs"/>
                        </a:rPr>
                        <a:t>Elephant: https://pixabay.com/photos/elephant-animal-zoo-111695/</a:t>
                      </a:r>
                    </a:p>
                  </a:txBody>
                  <a:tcPr/>
                </a:tc>
                <a:extLst>
                  <a:ext uri="{0D108BD9-81ED-4DB2-BD59-A6C34878D82A}">
                    <a16:rowId xmlns="" xmlns:a16="http://schemas.microsoft.com/office/drawing/2014/main" val="10001"/>
                  </a:ext>
                </a:extLst>
              </a:tr>
              <a:tr h="389313">
                <a:tc>
                  <a:txBody>
                    <a:bodyPr/>
                    <a:lstStyle/>
                    <a:p>
                      <a:r>
                        <a:rPr lang="en-IN" sz="1200" dirty="0">
                          <a:solidFill>
                            <a:schemeClr val="tx1"/>
                          </a:solidFill>
                        </a:rPr>
                        <a:t>1, 2, 3, 5, 6</a:t>
                      </a:r>
                    </a:p>
                  </a:txBody>
                  <a:tcPr/>
                </a:tc>
                <a:tc>
                  <a:txBody>
                    <a:bodyPr/>
                    <a:lstStyle/>
                    <a:p>
                      <a:endParaRPr lang="en-IN" sz="1200" dirty="0">
                        <a:solidFill>
                          <a:schemeClr val="tx1"/>
                        </a:solidFill>
                      </a:endParaRPr>
                    </a:p>
                  </a:txBody>
                  <a:tcPr/>
                </a:tc>
                <a:tc>
                  <a:txBody>
                    <a:bodyPr/>
                    <a:lstStyle/>
                    <a:p>
                      <a:pPr marL="0" indent="0">
                        <a:buNone/>
                      </a:pPr>
                      <a:r>
                        <a:rPr lang="en-IN" sz="1000" b="0" i="0" u="none" strike="noStrike" kern="1200" dirty="0">
                          <a:solidFill>
                            <a:schemeClr val="tx1"/>
                          </a:solidFill>
                          <a:latin typeface="+mn-lt"/>
                          <a:ea typeface="+mn-ea"/>
                          <a:cs typeface="+mn-cs"/>
                        </a:rPr>
                        <a:t>Ant: https://pixabay.com/photos/insect-ant-entomology-animal-6563756/</a:t>
                      </a:r>
                    </a:p>
                  </a:txBody>
                  <a:tcPr/>
                </a:tc>
                <a:extLst>
                  <a:ext uri="{0D108BD9-81ED-4DB2-BD59-A6C34878D82A}">
                    <a16:rowId xmlns="" xmlns:a16="http://schemas.microsoft.com/office/drawing/2014/main" val="3085446069"/>
                  </a:ext>
                </a:extLst>
              </a:tr>
              <a:tr h="389313">
                <a:tc>
                  <a:txBody>
                    <a:bodyPr/>
                    <a:lstStyle/>
                    <a:p>
                      <a:r>
                        <a:rPr lang="en-IN" sz="1200" dirty="0">
                          <a:solidFill>
                            <a:schemeClr val="tx1"/>
                          </a:solidFill>
                        </a:rPr>
                        <a:t>2</a:t>
                      </a:r>
                    </a:p>
                  </a:txBody>
                  <a:tcPr/>
                </a:tc>
                <a:tc>
                  <a:txBody>
                    <a:bodyPr/>
                    <a:lstStyle/>
                    <a:p>
                      <a:endParaRPr lang="en-IN" sz="1200" dirty="0">
                        <a:solidFill>
                          <a:schemeClr val="tx1"/>
                        </a:solidFill>
                      </a:endParaRPr>
                    </a:p>
                  </a:txBody>
                  <a:tcPr/>
                </a:tc>
                <a:tc>
                  <a:txBody>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IN" sz="1000" b="0" i="0" u="none" strike="noStrike" kern="1200" dirty="0">
                          <a:solidFill>
                            <a:schemeClr val="tx1"/>
                          </a:solidFill>
                          <a:latin typeface="+mn-lt"/>
                          <a:ea typeface="+mn-ea"/>
                          <a:cs typeface="+mn-cs"/>
                        </a:rPr>
                        <a:t>Rabbit: https://pixabay.com/photos/rabbit-hare-bunny-ears-grass-1882699/</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IN" sz="1000" b="0" i="0" u="none" strike="noStrike" kern="1200" dirty="0">
                          <a:solidFill>
                            <a:schemeClr val="tx1"/>
                          </a:solidFill>
                          <a:latin typeface="+mn-lt"/>
                          <a:ea typeface="+mn-ea"/>
                          <a:cs typeface="+mn-cs"/>
                        </a:rPr>
                        <a:t>Deer: https://pixabay.com/photos/roe-deer-deer-animal-roe-1367182/</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IN" sz="1000" b="0" i="0" u="none" strike="noStrike" kern="1200" dirty="0">
                          <a:solidFill>
                            <a:schemeClr val="tx1"/>
                          </a:solidFill>
                          <a:latin typeface="+mn-lt"/>
                          <a:ea typeface="+mn-ea"/>
                          <a:cs typeface="+mn-cs"/>
                        </a:rPr>
                        <a:t>Bird: https://pixabay.com/photos/bird-stork-nest-wildlife-animal-3163234/</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IN" sz="1000" b="0" i="0" u="none" strike="noStrike" kern="1200" dirty="0">
                          <a:solidFill>
                            <a:schemeClr val="tx1"/>
                          </a:solidFill>
                          <a:latin typeface="+mn-lt"/>
                          <a:ea typeface="+mn-ea"/>
                          <a:cs typeface="+mn-cs"/>
                        </a:rPr>
                        <a:t>Monkey:</a:t>
                      </a:r>
                      <a:r>
                        <a:rPr lang="en-IN" sz="1000" b="0" i="0" u="none" strike="noStrike" kern="1200" baseline="0" dirty="0">
                          <a:solidFill>
                            <a:schemeClr val="tx1"/>
                          </a:solidFill>
                          <a:latin typeface="+mn-lt"/>
                          <a:ea typeface="+mn-ea"/>
                          <a:cs typeface="+mn-cs"/>
                        </a:rPr>
                        <a:t> https://pixabay.com/photos/monkeys-cambodia-angkor-temple-603415/</a:t>
                      </a:r>
                      <a:endParaRPr lang="en-IN" sz="1000" b="0" i="0" u="none" strike="noStrike"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000" dirty="0">
                        <a:solidFill>
                          <a:schemeClr val="tx1"/>
                        </a:solidFill>
                      </a:endParaRPr>
                    </a:p>
                  </a:txBody>
                  <a:tcPr/>
                </a:tc>
                <a:extLst>
                  <a:ext uri="{0D108BD9-81ED-4DB2-BD59-A6C34878D82A}">
                    <a16:rowId xmlns="" xmlns:a16="http://schemas.microsoft.com/office/drawing/2014/main" val="10002"/>
                  </a:ext>
                </a:extLst>
              </a:tr>
              <a:tr h="389313">
                <a:tc>
                  <a:txBody>
                    <a:bodyPr/>
                    <a:lstStyle/>
                    <a:p>
                      <a:r>
                        <a:rPr lang="en-IN" sz="1200" dirty="0">
                          <a:solidFill>
                            <a:schemeClr val="tx1"/>
                          </a:solidFill>
                        </a:rPr>
                        <a:t>3</a:t>
                      </a:r>
                    </a:p>
                  </a:txBody>
                  <a:tcPr/>
                </a:tc>
                <a:tc>
                  <a:txBody>
                    <a:bodyPr/>
                    <a:lstStyle/>
                    <a:p>
                      <a:endParaRPr lang="en-IN" sz="1200" dirty="0">
                        <a:solidFill>
                          <a:schemeClr val="tx1"/>
                        </a:solidFill>
                      </a:endParaRPr>
                    </a:p>
                  </a:txBody>
                  <a:tcPr/>
                </a:tc>
                <a:tc>
                  <a:txBody>
                    <a:bodyPr/>
                    <a:lstStyle/>
                    <a:p>
                      <a:pPr marL="0" indent="0" rtl="0">
                        <a:buNone/>
                      </a:pPr>
                      <a:r>
                        <a:rPr lang="en-IN" sz="1000" b="0" i="0" u="none" strike="noStrike" kern="1200" dirty="0">
                          <a:solidFill>
                            <a:schemeClr val="tx1"/>
                          </a:solidFill>
                          <a:latin typeface="+mn-lt"/>
                          <a:ea typeface="+mn-ea"/>
                          <a:cs typeface="+mn-cs"/>
                        </a:rPr>
                        <a:t>Elephant: https://pixabay.com/photos/elephant-etosha-namibia-wildlife-3832516/</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hlinkClick r:id="rId3"/>
                      </a:endParaRPr>
                    </a:p>
                  </a:txBody>
                  <a:tcPr/>
                </a:tc>
                <a:extLst>
                  <a:ext uri="{0D108BD9-81ED-4DB2-BD59-A6C34878D82A}">
                    <a16:rowId xmlns="" xmlns:a16="http://schemas.microsoft.com/office/drawing/2014/main" val="10003"/>
                  </a:ext>
                </a:extLst>
              </a:tr>
              <a:tr h="389313">
                <a:tc>
                  <a:txBody>
                    <a:bodyPr/>
                    <a:lstStyle/>
                    <a:p>
                      <a:r>
                        <a:rPr lang="en-IN" sz="1200" dirty="0">
                          <a:solidFill>
                            <a:schemeClr val="tx1"/>
                          </a:solidFill>
                        </a:rPr>
                        <a:t>4,5</a:t>
                      </a:r>
                    </a:p>
                  </a:txBody>
                  <a:tcPr/>
                </a:tc>
                <a:tc>
                  <a:txBody>
                    <a:bodyPr/>
                    <a:lstStyle/>
                    <a:p>
                      <a:endParaRPr lang="en-I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000" b="0" i="0" u="none" strike="noStrike" kern="1200" dirty="0">
                          <a:solidFill>
                            <a:schemeClr val="tx1"/>
                          </a:solidFill>
                          <a:latin typeface="+mn-lt"/>
                          <a:ea typeface="+mn-ea"/>
                          <a:cs typeface="+mn-cs"/>
                        </a:rPr>
                        <a:t>Elephant: https://pixabay.com/photos/elephant-wildlife-africa-animal-4308822/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extLst>
                  <a:ext uri="{0D108BD9-81ED-4DB2-BD59-A6C34878D82A}">
                    <a16:rowId xmlns="" xmlns:a16="http://schemas.microsoft.com/office/drawing/2014/main" val="10004"/>
                  </a:ext>
                </a:extLst>
              </a:tr>
              <a:tr h="389313">
                <a:tc>
                  <a:txBody>
                    <a:bodyPr/>
                    <a:lstStyle/>
                    <a:p>
                      <a:r>
                        <a:rPr lang="en-IN" sz="1200" dirty="0">
                          <a:solidFill>
                            <a:schemeClr val="tx1"/>
                          </a:solidFill>
                        </a:rPr>
                        <a:t>6</a:t>
                      </a:r>
                    </a:p>
                  </a:txBody>
                  <a:tcPr/>
                </a:tc>
                <a:tc>
                  <a:txBody>
                    <a:bodyPr/>
                    <a:lstStyle/>
                    <a:p>
                      <a:endParaRPr lang="en-I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000" b="0" i="0" u="none" strike="noStrike" kern="1200" dirty="0">
                          <a:solidFill>
                            <a:schemeClr val="tx1"/>
                          </a:solidFill>
                          <a:latin typeface="+mn-lt"/>
                          <a:ea typeface="+mn-ea"/>
                          <a:cs typeface="+mn-cs"/>
                        </a:rPr>
                        <a:t>https://www.freepik.com/free-vector/many-different-animals-forest-scene_12735484.htm (</a:t>
                      </a:r>
                      <a:r>
                        <a:rPr lang="en-IN" sz="1000" b="0" i="0" u="none" strike="noStrike" kern="1200" dirty="0" err="1">
                          <a:solidFill>
                            <a:schemeClr val="tx1"/>
                          </a:solidFill>
                          <a:latin typeface="+mn-lt"/>
                          <a:ea typeface="+mn-ea"/>
                          <a:cs typeface="+mn-cs"/>
                        </a:rPr>
                        <a:t>Attribution:brgfx</a:t>
                      </a:r>
                      <a:r>
                        <a:rPr lang="en-IN" sz="1000" b="0" i="0" u="none" strike="noStrike" kern="1200" dirty="0">
                          <a:solidFill>
                            <a:schemeClr val="tx1"/>
                          </a:solidFill>
                          <a:latin typeface="+mn-lt"/>
                          <a:ea typeface="+mn-ea"/>
                          <a:cs typeface="+mn-cs"/>
                        </a:rPr>
                        <a:t>)</a:t>
                      </a:r>
                    </a:p>
                  </a:txBody>
                  <a:tcPr/>
                </a:tc>
                <a:extLst>
                  <a:ext uri="{0D108BD9-81ED-4DB2-BD59-A6C34878D82A}">
                    <a16:rowId xmlns="" xmlns:a16="http://schemas.microsoft.com/office/drawing/2014/main" val="10005"/>
                  </a:ext>
                </a:extLst>
              </a:tr>
              <a:tr h="389313">
                <a:tc>
                  <a:txBody>
                    <a:bodyPr/>
                    <a:lstStyle/>
                    <a:p>
                      <a:endParaRPr lang="en-IN" sz="1200" dirty="0">
                        <a:solidFill>
                          <a:schemeClr val="tx1"/>
                        </a:solidFill>
                      </a:endParaRPr>
                    </a:p>
                  </a:txBody>
                  <a:tcPr/>
                </a:tc>
                <a:tc>
                  <a:txBody>
                    <a:bodyPr/>
                    <a:lstStyle/>
                    <a:p>
                      <a:endParaRPr lang="en-IN" sz="1200" dirty="0">
                        <a:solidFill>
                          <a:schemeClr val="tx1"/>
                        </a:solidFill>
                      </a:endParaRPr>
                    </a:p>
                  </a:txBody>
                  <a:tcPr/>
                </a:tc>
                <a:tc>
                  <a:txBody>
                    <a:bodyPr/>
                    <a:lstStyle/>
                    <a:p>
                      <a:endParaRPr lang="en-IN" sz="800" dirty="0">
                        <a:solidFill>
                          <a:schemeClr val="tx1"/>
                        </a:solidFill>
                      </a:endParaRPr>
                    </a:p>
                  </a:txBody>
                  <a:tcPr/>
                </a:tc>
                <a:extLst>
                  <a:ext uri="{0D108BD9-81ED-4DB2-BD59-A6C34878D82A}">
                    <a16:rowId xmlns="" xmlns:a16="http://schemas.microsoft.com/office/drawing/2014/main" val="10006"/>
                  </a:ext>
                </a:extLst>
              </a:tr>
              <a:tr h="389313">
                <a:tc>
                  <a:txBody>
                    <a:bodyPr/>
                    <a:lstStyle/>
                    <a:p>
                      <a:endParaRPr lang="en-IN" sz="1200" dirty="0">
                        <a:solidFill>
                          <a:schemeClr val="tx1"/>
                        </a:solidFill>
                      </a:endParaRPr>
                    </a:p>
                  </a:txBody>
                  <a:tcPr/>
                </a:tc>
                <a:tc>
                  <a:txBody>
                    <a:bodyPr/>
                    <a:lstStyle/>
                    <a:p>
                      <a:endParaRPr lang="en-IN" sz="1200" dirty="0">
                        <a:solidFill>
                          <a:schemeClr val="tx1"/>
                        </a:solidFill>
                      </a:endParaRPr>
                    </a:p>
                  </a:txBody>
                  <a:tcPr/>
                </a:tc>
                <a:tc>
                  <a:txBody>
                    <a:bodyPr/>
                    <a:lstStyle/>
                    <a:p>
                      <a:endParaRPr lang="en-IN" sz="800" dirty="0">
                        <a:solidFill>
                          <a:schemeClr val="tx1"/>
                        </a:solidFill>
                      </a:endParaRPr>
                    </a:p>
                  </a:txBody>
                  <a:tcPr/>
                </a:tc>
                <a:extLst>
                  <a:ext uri="{0D108BD9-81ED-4DB2-BD59-A6C34878D82A}">
                    <a16:rowId xmlns="" xmlns:a16="http://schemas.microsoft.com/office/drawing/2014/main" val="10007"/>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09"/>
                  </a:ext>
                </a:extLst>
              </a:tr>
            </a:tbl>
          </a:graphicData>
        </a:graphic>
      </p:graphicFrame>
      <p:pic>
        <p:nvPicPr>
          <p:cNvPr id="5" name="Picture 2" descr="Elephant, Animal, Zoo"/>
          <p:cNvPicPr preferRelativeResize="0">
            <a:picLocks noChangeAspect="1" noChangeArrowheads="1"/>
          </p:cNvPicPr>
          <p:nvPr/>
        </p:nvPicPr>
        <p:blipFill>
          <a:blip r:embed="rId4" cstate="print"/>
          <a:srcRect/>
          <a:stretch>
            <a:fillRect/>
          </a:stretch>
        </p:blipFill>
        <p:spPr bwMode="auto">
          <a:xfrm>
            <a:off x="2480312" y="1169640"/>
            <a:ext cx="463016" cy="279096"/>
          </a:xfrm>
          <a:prstGeom prst="rect">
            <a:avLst/>
          </a:prstGeom>
          <a:noFill/>
          <a:effectLst>
            <a:outerShdw blurRad="63500" sx="102000" sy="102000" algn="ctr" rotWithShape="0">
              <a:prstClr val="black">
                <a:alpha val="40000"/>
              </a:prstClr>
            </a:outerShdw>
          </a:effectLst>
        </p:spPr>
      </p:pic>
      <p:pic>
        <p:nvPicPr>
          <p:cNvPr id="9" name="Picture 22" descr="Monkeys, Cambodia, Angkor, Temple, Story"/>
          <p:cNvPicPr>
            <a:picLocks noChangeAspect="1" noChangeArrowheads="1"/>
          </p:cNvPicPr>
          <p:nvPr/>
        </p:nvPicPr>
        <p:blipFill>
          <a:blip r:embed="rId5" cstate="print"/>
          <a:stretch>
            <a:fillRect/>
          </a:stretch>
        </p:blipFill>
        <p:spPr bwMode="auto">
          <a:xfrm>
            <a:off x="2532920" y="2099392"/>
            <a:ext cx="396000" cy="217864"/>
          </a:xfrm>
          <a:prstGeom prst="rect">
            <a:avLst/>
          </a:prstGeom>
          <a:noFill/>
          <a:ln>
            <a:noFill/>
          </a:ln>
        </p:spPr>
      </p:pic>
      <p:pic>
        <p:nvPicPr>
          <p:cNvPr id="11" name="Picture 14" descr="Bird, Stork, Nest, Wildlife, Animal"/>
          <p:cNvPicPr>
            <a:picLocks noChangeAspect="1" noChangeArrowheads="1"/>
          </p:cNvPicPr>
          <p:nvPr/>
        </p:nvPicPr>
        <p:blipFill>
          <a:blip r:embed="rId6" cstate="print"/>
          <a:stretch>
            <a:fillRect/>
          </a:stretch>
        </p:blipFill>
        <p:spPr bwMode="auto">
          <a:xfrm>
            <a:off x="3095417" y="2071680"/>
            <a:ext cx="347871" cy="310437"/>
          </a:xfrm>
          <a:prstGeom prst="rect">
            <a:avLst/>
          </a:prstGeom>
          <a:noFill/>
          <a:ln>
            <a:noFill/>
          </a:ln>
        </p:spPr>
      </p:pic>
      <p:pic>
        <p:nvPicPr>
          <p:cNvPr id="12" name="Picture 6" descr="Roe Deer, Deer, Animal, Roe"/>
          <p:cNvPicPr>
            <a:picLocks noChangeAspect="1" noChangeArrowheads="1"/>
          </p:cNvPicPr>
          <p:nvPr/>
        </p:nvPicPr>
        <p:blipFill>
          <a:blip r:embed="rId7" cstate="print"/>
          <a:stretch>
            <a:fillRect/>
          </a:stretch>
        </p:blipFill>
        <p:spPr bwMode="auto">
          <a:xfrm>
            <a:off x="2065340" y="2071680"/>
            <a:ext cx="396000" cy="263998"/>
          </a:xfrm>
          <a:prstGeom prst="rect">
            <a:avLst/>
          </a:prstGeom>
          <a:noFill/>
          <a:ln>
            <a:noFill/>
          </a:ln>
        </p:spPr>
      </p:pic>
      <p:pic>
        <p:nvPicPr>
          <p:cNvPr id="13" name="Picture 2" descr="Rabbit, Hare, Bunny, Ears, Grass"/>
          <p:cNvPicPr>
            <a:picLocks noChangeAspect="1" noChangeArrowheads="1"/>
          </p:cNvPicPr>
          <p:nvPr/>
        </p:nvPicPr>
        <p:blipFill>
          <a:blip r:embed="rId8" cstate="print"/>
          <a:stretch>
            <a:fillRect/>
          </a:stretch>
        </p:blipFill>
        <p:spPr bwMode="auto">
          <a:xfrm>
            <a:off x="2112862" y="2433632"/>
            <a:ext cx="382658" cy="255104"/>
          </a:xfrm>
          <a:prstGeom prst="rect">
            <a:avLst/>
          </a:prstGeom>
          <a:noFill/>
          <a:ln>
            <a:noFill/>
          </a:ln>
        </p:spPr>
      </p:pic>
      <p:pic>
        <p:nvPicPr>
          <p:cNvPr id="14" name="Picture 2" descr="Elephant, Etosha, Namibia, Wildlife"/>
          <p:cNvPicPr>
            <a:picLocks noChangeAspect="1" noChangeArrowheads="1"/>
          </p:cNvPicPr>
          <p:nvPr/>
        </p:nvPicPr>
        <p:blipFill>
          <a:blip r:embed="rId9" cstate="print"/>
          <a:stretch>
            <a:fillRect/>
          </a:stretch>
        </p:blipFill>
        <p:spPr bwMode="auto">
          <a:xfrm>
            <a:off x="2448615" y="2872117"/>
            <a:ext cx="382658" cy="255104"/>
          </a:xfrm>
          <a:prstGeom prst="rect">
            <a:avLst/>
          </a:prstGeom>
          <a:noFill/>
          <a:ln>
            <a:noFill/>
          </a:ln>
        </p:spPr>
      </p:pic>
      <p:pic>
        <p:nvPicPr>
          <p:cNvPr id="15" name="Picture 4" descr="Insect, Ant, Entomology, Animal, Nature"/>
          <p:cNvPicPr preferRelativeResize="0">
            <a:picLocks noChangeAspect="1" noChangeArrowheads="1"/>
          </p:cNvPicPr>
          <p:nvPr/>
        </p:nvPicPr>
        <p:blipFill>
          <a:blip r:embed="rId10" cstate="print"/>
          <a:stretch>
            <a:fillRect/>
          </a:stretch>
        </p:blipFill>
        <p:spPr bwMode="auto">
          <a:xfrm>
            <a:off x="2458367" y="1604257"/>
            <a:ext cx="420924" cy="282369"/>
          </a:xfrm>
          <a:prstGeom prst="rect">
            <a:avLst/>
          </a:prstGeom>
          <a:noFill/>
          <a:ln>
            <a:noFill/>
          </a:ln>
        </p:spPr>
      </p:pic>
      <p:pic>
        <p:nvPicPr>
          <p:cNvPr id="16" name="Picture 2" descr="Elephant, Wildlife, Africa, Animal"/>
          <p:cNvPicPr preferRelativeResize="0">
            <a:picLocks noChangeAspect="1" noChangeArrowheads="1"/>
          </p:cNvPicPr>
          <p:nvPr/>
        </p:nvPicPr>
        <p:blipFill>
          <a:blip r:embed="rId11" cstate="print"/>
          <a:stretch>
            <a:fillRect/>
          </a:stretch>
        </p:blipFill>
        <p:spPr bwMode="auto">
          <a:xfrm>
            <a:off x="2477202" y="3243934"/>
            <a:ext cx="434330" cy="289553"/>
          </a:xfrm>
          <a:prstGeom prst="rect">
            <a:avLst/>
          </a:prstGeom>
          <a:noFill/>
          <a:ln>
            <a:noFill/>
          </a:ln>
        </p:spPr>
      </p:pic>
      <p:pic>
        <p:nvPicPr>
          <p:cNvPr id="18" name="Picture 2" descr="Many different animals in the forest scene Free Vector"/>
          <p:cNvPicPr>
            <a:picLocks noChangeAspect="1" noChangeArrowheads="1"/>
          </p:cNvPicPr>
          <p:nvPr/>
        </p:nvPicPr>
        <p:blipFill>
          <a:blip r:embed="rId12" cstate="print"/>
          <a:srcRect/>
          <a:stretch>
            <a:fillRect/>
          </a:stretch>
        </p:blipFill>
        <p:spPr bwMode="auto">
          <a:xfrm>
            <a:off x="2498520" y="3776315"/>
            <a:ext cx="426599" cy="286101"/>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10</TotalTime>
  <Words>770</Words>
  <Application>Microsoft Office PowerPoint</Application>
  <PresentationFormat>Custom</PresentationFormat>
  <Paragraphs>90</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DD</vt:lpstr>
      <vt:lpstr>Nothing is small</vt:lpstr>
      <vt:lpstr>The Ant and the Proud Elephant</vt:lpstr>
      <vt:lpstr>The Ant and the Proud Elephant</vt:lpstr>
      <vt:lpstr>Slide 4</vt:lpstr>
      <vt:lpstr>Slide 5</vt:lpstr>
      <vt:lpstr>Slide 6</vt:lpstr>
      <vt:lpstr>MM INDEX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Madhumika</cp:lastModifiedBy>
  <cp:revision>247</cp:revision>
  <dcterms:created xsi:type="dcterms:W3CDTF">2020-08-28T09:38:22Z</dcterms:created>
  <dcterms:modified xsi:type="dcterms:W3CDTF">2022-04-20T15:14:11Z</dcterms:modified>
</cp:coreProperties>
</file>