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2759" autoAdjust="0"/>
  </p:normalViewPr>
  <p:slideViewPr>
    <p:cSldViewPr>
      <p:cViewPr varScale="1">
        <p:scale>
          <a:sx n="51" d="100"/>
          <a:sy n="51" d="100"/>
        </p:scale>
        <p:origin x="-499" y="-77"/>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5/22/2022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a:t>
            </a:r>
            <a:r>
              <a:rPr lang="en-IN" sz="1200" b="1" i="0" u="none" strike="noStrike" kern="1200" dirty="0" smtClean="0">
                <a:solidFill>
                  <a:schemeClr val="tx1"/>
                </a:solidFill>
                <a:latin typeface="+mn-lt"/>
                <a:ea typeface="+mn-ea"/>
                <a:cs typeface="+mn-cs"/>
              </a:rPr>
              <a:t>Teacher</a:t>
            </a:r>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 </a:t>
            </a:r>
            <a:r>
              <a:rPr lang="en-IN" sz="1200" b="0" i="0" u="none" strike="noStrike" kern="1200" dirty="0">
                <a:solidFill>
                  <a:schemeClr val="tx1"/>
                </a:solidFill>
                <a:latin typeface="+mn-lt"/>
                <a:ea typeface="+mn-ea"/>
                <a:cs typeface="+mn-cs"/>
              </a:rPr>
              <a:t>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rtl="0"/>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a:t>
            </a:r>
            <a:r>
              <a:rPr lang="en-IN" sz="1200" b="0" i="0" u="none" strike="noStrike" kern="1200" dirty="0">
                <a:solidFill>
                  <a:schemeClr val="tx1"/>
                </a:solidFill>
                <a:latin typeface="+mn-lt"/>
                <a:ea typeface="+mn-ea"/>
                <a:cs typeface="+mn-cs"/>
              </a:rPr>
              <a: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428BD76F-BD24-44AD-BEDE-7058FCE91367}"/>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 xmlns:a16="http://schemas.microsoft.com/office/drawing/2014/main" id="{D3D53DF3-BD88-4C6D-9E85-C8E61E5F24EE}"/>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9CE2D3C8-E81A-4774-AE86-696A10FEE4ED}"/>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 xmlns:a16="http://schemas.microsoft.com/office/drawing/2014/main" id="{406F829A-A9AE-454A-A57B-45B44CE3B34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 xmlns:a16="http://schemas.microsoft.com/office/drawing/2014/main" id="{3DB01AB4-72FA-43A4-A513-AF85E706263F}"/>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 xmlns:a16="http://schemas.microsoft.com/office/drawing/2014/main" id="{A295D194-953C-4C7A-B9AB-5EAC619F66A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 xmlns:a16="http://schemas.microsoft.com/office/drawing/2014/main" id="{D60BDD97-0EE4-4885-8842-96419DB7F588}"/>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33488" y="171432"/>
            <a:ext cx="9525024" cy="1655843"/>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a:scene3d>
            <a:camera prst="orthographicFront"/>
            <a:lightRig rig="threePt" dir="t"/>
          </a:scene3d>
          <a:sp3d>
            <a:bevelT/>
          </a:sp3d>
        </p:spPr>
        <p:txBody>
          <a:bodyPr/>
          <a:lstStyle/>
          <a:p>
            <a:r>
              <a:rPr lang="en-IN" dirty="0" smtClean="0"/>
              <a:t>Summary</a:t>
            </a:r>
            <a:br>
              <a:rPr lang="en-IN" dirty="0" smtClean="0"/>
            </a:br>
            <a:r>
              <a:rPr lang="en-IN" dirty="0" smtClean="0"/>
              <a:t>Definite and Indefinite Articles</a:t>
            </a:r>
            <a:endParaRPr lang="en-US" dirty="0"/>
          </a:p>
        </p:txBody>
      </p:sp>
      <p:grpSp>
        <p:nvGrpSpPr>
          <p:cNvPr id="20" name="Group 19"/>
          <p:cNvGrpSpPr/>
          <p:nvPr/>
        </p:nvGrpSpPr>
        <p:grpSpPr>
          <a:xfrm>
            <a:off x="1849580" y="2886072"/>
            <a:ext cx="8492840" cy="1085856"/>
            <a:chOff x="2760976" y="2976560"/>
            <a:chExt cx="8492840" cy="1085856"/>
          </a:xfrm>
        </p:grpSpPr>
        <p:sp>
          <p:nvSpPr>
            <p:cNvPr id="4" name="Rectangle 3"/>
            <p:cNvSpPr>
              <a:spLocks noChangeAspect="1"/>
            </p:cNvSpPr>
            <p:nvPr/>
          </p:nvSpPr>
          <p:spPr>
            <a:xfrm>
              <a:off x="5625312" y="2982416"/>
              <a:ext cx="1332000" cy="1080000"/>
            </a:xfrm>
            <a:prstGeom prst="rect">
              <a:avLst/>
            </a:prstGeom>
            <a:solidFill>
              <a:srgbClr val="FF7C80"/>
            </a:solidFill>
            <a:ln>
              <a:noFill/>
            </a:ln>
            <a:effectLst>
              <a:glow rad="101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A</a:t>
              </a:r>
              <a:endParaRPr lang="en-US" sz="4800" dirty="0">
                <a:solidFill>
                  <a:schemeClr val="tx1"/>
                </a:solidFill>
              </a:endParaRPr>
            </a:p>
          </p:txBody>
        </p:sp>
        <p:sp>
          <p:nvSpPr>
            <p:cNvPr id="5" name="Rectangle 4"/>
            <p:cNvSpPr>
              <a:spLocks noChangeAspect="1"/>
            </p:cNvSpPr>
            <p:nvPr/>
          </p:nvSpPr>
          <p:spPr>
            <a:xfrm>
              <a:off x="7057480" y="2982416"/>
              <a:ext cx="1332000" cy="1080000"/>
            </a:xfrm>
            <a:prstGeom prst="rect">
              <a:avLst/>
            </a:prstGeom>
            <a:solidFill>
              <a:srgbClr val="FF7C80"/>
            </a:solidFill>
            <a:ln>
              <a:noFill/>
            </a:ln>
            <a:effectLst>
              <a:glow rad="101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a</a:t>
              </a:r>
              <a:endParaRPr lang="en-US" sz="4800" dirty="0">
                <a:solidFill>
                  <a:schemeClr val="tx1"/>
                </a:solidFill>
              </a:endParaRPr>
            </a:p>
          </p:txBody>
        </p:sp>
        <p:sp>
          <p:nvSpPr>
            <p:cNvPr id="6" name="Rectangle 5"/>
            <p:cNvSpPr>
              <a:spLocks noChangeAspect="1"/>
            </p:cNvSpPr>
            <p:nvPr/>
          </p:nvSpPr>
          <p:spPr>
            <a:xfrm>
              <a:off x="8489648" y="2982416"/>
              <a:ext cx="1332000" cy="1080000"/>
            </a:xfrm>
            <a:prstGeom prst="rect">
              <a:avLst/>
            </a:prstGeom>
            <a:solidFill>
              <a:srgbClr val="FFBC79"/>
            </a:solidFill>
            <a:ln>
              <a:noFill/>
            </a:ln>
            <a:effectLst>
              <a:glow rad="101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4800" dirty="0" smtClean="0">
                  <a:solidFill>
                    <a:schemeClr val="tx1"/>
                  </a:solidFill>
                </a:rPr>
                <a:t>  An</a:t>
              </a:r>
              <a:endParaRPr lang="en-US" sz="4800" dirty="0">
                <a:solidFill>
                  <a:schemeClr val="tx1"/>
                </a:solidFill>
              </a:endParaRPr>
            </a:p>
          </p:txBody>
        </p:sp>
        <p:sp>
          <p:nvSpPr>
            <p:cNvPr id="7" name="Rectangle 6"/>
            <p:cNvSpPr>
              <a:spLocks noChangeAspect="1"/>
            </p:cNvSpPr>
            <p:nvPr/>
          </p:nvSpPr>
          <p:spPr>
            <a:xfrm>
              <a:off x="9921816" y="2982416"/>
              <a:ext cx="1332000" cy="1080000"/>
            </a:xfrm>
            <a:prstGeom prst="rect">
              <a:avLst/>
            </a:prstGeom>
            <a:solidFill>
              <a:srgbClr val="FFBC79"/>
            </a:solidFill>
            <a:ln>
              <a:noFill/>
            </a:ln>
            <a:effectLst>
              <a:glow rad="101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an</a:t>
              </a:r>
              <a:endParaRPr lang="en-US" sz="4800" dirty="0">
                <a:solidFill>
                  <a:schemeClr val="tx1"/>
                </a:solidFill>
              </a:endParaRPr>
            </a:p>
          </p:txBody>
        </p:sp>
        <p:sp>
          <p:nvSpPr>
            <p:cNvPr id="16" name="Rectangle 15"/>
            <p:cNvSpPr>
              <a:spLocks noChangeAspect="1"/>
            </p:cNvSpPr>
            <p:nvPr/>
          </p:nvSpPr>
          <p:spPr>
            <a:xfrm>
              <a:off x="2760976" y="2976560"/>
              <a:ext cx="1332000" cy="1080000"/>
            </a:xfrm>
            <a:prstGeom prst="rect">
              <a:avLst/>
            </a:prstGeom>
            <a:solidFill>
              <a:srgbClr val="FFFF6D"/>
            </a:solidFill>
            <a:ln>
              <a:noFill/>
            </a:ln>
            <a:effectLst>
              <a:glow rad="101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The</a:t>
              </a:r>
              <a:endParaRPr lang="en-US" sz="4800" dirty="0">
                <a:solidFill>
                  <a:schemeClr val="tx1"/>
                </a:solidFill>
              </a:endParaRPr>
            </a:p>
          </p:txBody>
        </p:sp>
        <p:sp>
          <p:nvSpPr>
            <p:cNvPr id="17" name="Rectangle 16"/>
            <p:cNvSpPr>
              <a:spLocks noChangeAspect="1"/>
            </p:cNvSpPr>
            <p:nvPr/>
          </p:nvSpPr>
          <p:spPr>
            <a:xfrm>
              <a:off x="4193144" y="2976560"/>
              <a:ext cx="1332000" cy="1080000"/>
            </a:xfrm>
            <a:prstGeom prst="rect">
              <a:avLst/>
            </a:prstGeom>
            <a:solidFill>
              <a:srgbClr val="FFFF6D"/>
            </a:solidFill>
            <a:ln>
              <a:noFill/>
            </a:ln>
            <a:effectLst>
              <a:glow rad="101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the</a:t>
              </a:r>
              <a:endParaRPr lang="en-US" sz="4800" dirty="0">
                <a:solidFill>
                  <a:schemeClr val="tx1"/>
                </a:solidFil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a:xfrm>
            <a:off x="3600452" y="71414"/>
            <a:ext cx="4991096" cy="654032"/>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0" scaled="1"/>
            <a:tileRect/>
          </a:gradFill>
          <a:scene3d>
            <a:camera prst="orthographicFront"/>
            <a:lightRig rig="threePt" dir="t"/>
          </a:scene3d>
          <a:sp3d>
            <a:bevelT/>
          </a:sp3d>
        </p:spPr>
        <p:txBody>
          <a:bodyPr/>
          <a:lstStyle/>
          <a:p>
            <a:r>
              <a:rPr lang="en-IN" dirty="0" smtClean="0"/>
              <a:t>Summary</a:t>
            </a:r>
            <a:endParaRPr lang="en-US" dirty="0"/>
          </a:p>
        </p:txBody>
      </p:sp>
      <p:grpSp>
        <p:nvGrpSpPr>
          <p:cNvPr id="10" name="Group 9">
            <a:extLst>
              <a:ext uri="{FF2B5EF4-FFF2-40B4-BE49-F238E27FC236}">
                <a16:creationId xmlns="" xmlns:a16="http://schemas.microsoft.com/office/drawing/2014/main" id="{943081A7-E370-47A5-881B-9F4A7DB55ACD}"/>
              </a:ext>
            </a:extLst>
          </p:cNvPr>
          <p:cNvGrpSpPr/>
          <p:nvPr/>
        </p:nvGrpSpPr>
        <p:grpSpPr>
          <a:xfrm>
            <a:off x="123792" y="1739594"/>
            <a:ext cx="2916000" cy="3534493"/>
            <a:chOff x="3143672" y="2060848"/>
            <a:chExt cx="2768140" cy="3384376"/>
          </a:xfrm>
        </p:grpSpPr>
        <p:grpSp>
          <p:nvGrpSpPr>
            <p:cNvPr id="13" name="Group 7">
              <a:extLst>
                <a:ext uri="{FF2B5EF4-FFF2-40B4-BE49-F238E27FC236}">
                  <a16:creationId xmlns="" xmlns:a16="http://schemas.microsoft.com/office/drawing/2014/main" id="{65CD0400-FFA1-4AB0-BC14-4E85AD76F7A6}"/>
                </a:ext>
              </a:extLst>
            </p:cNvPr>
            <p:cNvGrpSpPr/>
            <p:nvPr/>
          </p:nvGrpSpPr>
          <p:grpSpPr>
            <a:xfrm>
              <a:off x="3143672" y="2060848"/>
              <a:ext cx="2736304" cy="3384376"/>
              <a:chOff x="1343472" y="1340768"/>
              <a:chExt cx="2736304" cy="3384376"/>
            </a:xfrm>
          </p:grpSpPr>
          <p:sp>
            <p:nvSpPr>
              <p:cNvPr id="19" name="Rectangle: Rounded Corners 1">
                <a:extLst>
                  <a:ext uri="{FF2B5EF4-FFF2-40B4-BE49-F238E27FC236}">
                    <a16:creationId xmlns="" xmlns:a16="http://schemas.microsoft.com/office/drawing/2014/main" id="{8C4A0BB4-CD57-46F1-A0C8-557DD61224AF}"/>
                  </a:ext>
                </a:extLst>
              </p:cNvPr>
              <p:cNvSpPr/>
              <p:nvPr/>
            </p:nvSpPr>
            <p:spPr>
              <a:xfrm>
                <a:off x="1343472" y="1340768"/>
                <a:ext cx="2736304" cy="2664296"/>
              </a:xfrm>
              <a:prstGeom prst="roundRect">
                <a:avLst/>
              </a:prstGeom>
              <a:ln w="57150"/>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Flowchart: Delay 21">
                <a:extLst>
                  <a:ext uri="{FF2B5EF4-FFF2-40B4-BE49-F238E27FC236}">
                    <a16:creationId xmlns="" xmlns:a16="http://schemas.microsoft.com/office/drawing/2014/main" id="{8998B78D-D629-4926-801E-C972BAA8123E}"/>
                  </a:ext>
                </a:extLst>
              </p:cNvPr>
              <p:cNvSpPr/>
              <p:nvPr/>
            </p:nvSpPr>
            <p:spPr>
              <a:xfrm rot="16200000">
                <a:off x="3539716" y="3753035"/>
                <a:ext cx="144016" cy="360040"/>
              </a:xfrm>
              <a:prstGeom prst="flowChartDelay">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Delay 22">
                <a:extLst>
                  <a:ext uri="{FF2B5EF4-FFF2-40B4-BE49-F238E27FC236}">
                    <a16:creationId xmlns="" xmlns:a16="http://schemas.microsoft.com/office/drawing/2014/main" id="{23BFD6C1-42F0-4A9B-A50B-8BEB8ACF92AB}"/>
                  </a:ext>
                </a:extLst>
              </p:cNvPr>
              <p:cNvSpPr/>
              <p:nvPr/>
            </p:nvSpPr>
            <p:spPr>
              <a:xfrm rot="16200000">
                <a:off x="1739516" y="3753036"/>
                <a:ext cx="144016" cy="360040"/>
              </a:xfrm>
              <a:prstGeom prst="flowChartDelay">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4">
                <a:extLst>
                  <a:ext uri="{FF2B5EF4-FFF2-40B4-BE49-F238E27FC236}">
                    <a16:creationId xmlns="" xmlns:a16="http://schemas.microsoft.com/office/drawing/2014/main" id="{95E8CCD8-B759-4C1E-A803-508CB6647499}"/>
                  </a:ext>
                </a:extLst>
              </p:cNvPr>
              <p:cNvSpPr/>
              <p:nvPr/>
            </p:nvSpPr>
            <p:spPr>
              <a:xfrm flipV="1">
                <a:off x="1775520" y="3861048"/>
                <a:ext cx="1872208" cy="864096"/>
              </a:xfrm>
              <a:prstGeom prst="triangl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 xmlns:a16="http://schemas.microsoft.com/office/drawing/2014/main" id="{2389329D-4F2D-45BE-A131-3F57ADB6E360}"/>
                </a:ext>
              </a:extLst>
            </p:cNvPr>
            <p:cNvSpPr txBox="1"/>
            <p:nvPr/>
          </p:nvSpPr>
          <p:spPr>
            <a:xfrm>
              <a:off x="3175812" y="2118189"/>
              <a:ext cx="2736000" cy="3153340"/>
            </a:xfrm>
            <a:prstGeom prst="rect">
              <a:avLst/>
            </a:prstGeom>
            <a:noFill/>
          </p:spPr>
          <p:txBody>
            <a:bodyPr wrap="square">
              <a:spAutoFit/>
            </a:bodyPr>
            <a:lstStyle/>
            <a:p>
              <a:pPr>
                <a:buFont typeface="Arial" pitchFamily="34" charset="0"/>
                <a:buChar char="•"/>
              </a:pPr>
              <a:r>
                <a:rPr lang="en-IN" sz="2000" dirty="0" smtClean="0">
                  <a:latin typeface="Calibri" panose="020F0502020204030204" pitchFamily="34" charset="0"/>
                  <a:ea typeface="Calibri" panose="020F0502020204030204" pitchFamily="34" charset="0"/>
                  <a:cs typeface="Calibri" panose="020F0502020204030204" pitchFamily="34" charset="0"/>
                </a:rPr>
                <a:t> </a:t>
              </a:r>
              <a:r>
                <a:rPr lang="en-IN" sz="2100" dirty="0" smtClean="0">
                  <a:latin typeface="Calibri" panose="020F0502020204030204" pitchFamily="34" charset="0"/>
                  <a:ea typeface="Calibri" panose="020F0502020204030204" pitchFamily="34" charset="0"/>
                  <a:cs typeface="Calibri" panose="020F0502020204030204" pitchFamily="34" charset="0"/>
                </a:rPr>
                <a:t>Talk about one person,   </a:t>
              </a:r>
            </a:p>
            <a:p>
              <a:r>
                <a:rPr lang="en-IN" sz="2100" dirty="0" smtClean="0">
                  <a:latin typeface="Calibri" panose="020F0502020204030204" pitchFamily="34" charset="0"/>
                  <a:ea typeface="Calibri" panose="020F0502020204030204" pitchFamily="34" charset="0"/>
                  <a:cs typeface="Calibri" panose="020F0502020204030204" pitchFamily="34" charset="0"/>
                </a:rPr>
                <a:t>   animal or thing</a:t>
              </a:r>
            </a:p>
            <a:p>
              <a:pPr>
                <a:buFont typeface="Arial" pitchFamily="34" charset="0"/>
                <a:buChar char="•"/>
              </a:pPr>
              <a:r>
                <a:rPr lang="en-IN" sz="2100" dirty="0" smtClean="0">
                  <a:latin typeface="Calibri" panose="020F0502020204030204" pitchFamily="34" charset="0"/>
                  <a:ea typeface="Calibri" panose="020F0502020204030204" pitchFamily="34" charset="0"/>
                  <a:cs typeface="Calibri" panose="020F0502020204030204" pitchFamily="34" charset="0"/>
                </a:rPr>
                <a:t> Singular </a:t>
              </a:r>
              <a:r>
                <a:rPr lang="en-IN" sz="2100" dirty="0" smtClean="0">
                  <a:ea typeface="Calibri" panose="020F0502020204030204" pitchFamily="34" charset="0"/>
                  <a:cs typeface="Calibri" panose="020F0502020204030204" pitchFamily="34" charset="0"/>
                </a:rPr>
                <a:t>nouns</a:t>
              </a:r>
              <a:r>
                <a:rPr lang="en-IN" sz="2100" dirty="0" smtClean="0">
                  <a:latin typeface="Calibri" panose="020F0502020204030204" pitchFamily="34" charset="0"/>
                  <a:ea typeface="Calibri" panose="020F0502020204030204" pitchFamily="34" charset="0"/>
                  <a:cs typeface="Calibri" panose="020F0502020204030204" pitchFamily="34" charset="0"/>
                </a:rPr>
                <a:t> that </a:t>
              </a:r>
            </a:p>
            <a:p>
              <a:r>
                <a:rPr lang="en-IN" sz="2100" dirty="0" smtClean="0">
                  <a:latin typeface="Calibri" panose="020F0502020204030204" pitchFamily="34" charset="0"/>
                  <a:ea typeface="Calibri" panose="020F0502020204030204" pitchFamily="34" charset="0"/>
                  <a:cs typeface="Calibri" panose="020F0502020204030204" pitchFamily="34" charset="0"/>
                </a:rPr>
                <a:t>   begin with a </a:t>
              </a:r>
            </a:p>
            <a:p>
              <a:r>
                <a:rPr lang="en-IN" sz="2100" dirty="0" smtClean="0">
                  <a:latin typeface="Calibri" panose="020F0502020204030204" pitchFamily="34" charset="0"/>
                  <a:ea typeface="Calibri" panose="020F0502020204030204" pitchFamily="34" charset="0"/>
                  <a:cs typeface="Calibri" panose="020F0502020204030204" pitchFamily="34" charset="0"/>
                </a:rPr>
                <a:t>   consonant</a:t>
              </a:r>
            </a:p>
            <a:p>
              <a:pPr>
                <a:buFont typeface="Arial" pitchFamily="34" charset="0"/>
                <a:buChar char="•"/>
              </a:pPr>
              <a:r>
                <a:rPr lang="en-IN" sz="2100" dirty="0" smtClean="0">
                  <a:latin typeface="Calibri" panose="020F0502020204030204" pitchFamily="34" charset="0"/>
                  <a:ea typeface="Calibri" panose="020F0502020204030204" pitchFamily="34" charset="0"/>
                  <a:cs typeface="Calibri" panose="020F0502020204030204" pitchFamily="34" charset="0"/>
                </a:rPr>
                <a:t> Naming word that </a:t>
              </a:r>
            </a:p>
            <a:p>
              <a:r>
                <a:rPr lang="en-IN" sz="2100" dirty="0" smtClean="0">
                  <a:latin typeface="Calibri" panose="020F0502020204030204" pitchFamily="34" charset="0"/>
                  <a:ea typeface="Calibri" panose="020F0502020204030204" pitchFamily="34" charset="0"/>
                  <a:cs typeface="Calibri" panose="020F0502020204030204" pitchFamily="34" charset="0"/>
                </a:rPr>
                <a:t>   starts with ‘u’ as in      </a:t>
              </a:r>
            </a:p>
            <a:p>
              <a:r>
                <a:rPr lang="en-IN" sz="2100" dirty="0" smtClean="0">
                  <a:latin typeface="Calibri" panose="020F0502020204030204" pitchFamily="34" charset="0"/>
                  <a:ea typeface="Calibri" panose="020F0502020204030204" pitchFamily="34" charset="0"/>
                  <a:cs typeface="Calibri" panose="020F0502020204030204" pitchFamily="34" charset="0"/>
                </a:rPr>
                <a:t>  ‘you’</a:t>
              </a:r>
            </a:p>
            <a:p>
              <a:pPr>
                <a:buFont typeface="Arial" pitchFamily="34" charset="0"/>
                <a:buChar char="•"/>
              </a:pPr>
              <a:endParaRPr lang="en-IN" sz="2000" dirty="0" smtClean="0">
                <a:latin typeface="Calibri" panose="020F0502020204030204" pitchFamily="34" charset="0"/>
                <a:ea typeface="Calibri" panose="020F0502020204030204" pitchFamily="34" charset="0"/>
                <a:cs typeface="Calibri" panose="020F0502020204030204" pitchFamily="34" charset="0"/>
              </a:endParaRPr>
            </a:p>
            <a:p>
              <a:pPr>
                <a:buFont typeface="Arial" pitchFamily="34" charset="0"/>
                <a:buChar char="•"/>
              </a:pPr>
              <a:endParaRPr lang="en-IN" sz="2000" dirty="0">
                <a:latin typeface="Calibri" panose="020F0502020204030204" pitchFamily="34" charset="0"/>
                <a:ea typeface="Calibri" panose="020F0502020204030204" pitchFamily="34" charset="0"/>
                <a:cs typeface="Calibri" panose="020F0502020204030204" pitchFamily="34" charset="0"/>
              </a:endParaRPr>
            </a:p>
          </p:txBody>
        </p:sp>
        <p:sp>
          <p:nvSpPr>
            <p:cNvPr id="18" name="TextBox 17">
              <a:extLst>
                <a:ext uri="{FF2B5EF4-FFF2-40B4-BE49-F238E27FC236}">
                  <a16:creationId xmlns="" xmlns:a16="http://schemas.microsoft.com/office/drawing/2014/main" id="{7032AEEC-2C29-4B4F-893D-539CDC0525BF}"/>
                </a:ext>
              </a:extLst>
            </p:cNvPr>
            <p:cNvSpPr txBox="1"/>
            <p:nvPr/>
          </p:nvSpPr>
          <p:spPr>
            <a:xfrm>
              <a:off x="4337196" y="4694154"/>
              <a:ext cx="354519" cy="442057"/>
            </a:xfrm>
            <a:prstGeom prst="rect">
              <a:avLst/>
            </a:prstGeom>
            <a:noFill/>
          </p:spPr>
          <p:txBody>
            <a:bodyPr wrap="square" rtlCol="0">
              <a:spAutoFit/>
            </a:bodyPr>
            <a:lstStyle/>
            <a:p>
              <a:r>
                <a:rPr lang="en-US" sz="2400" b="1" dirty="0" smtClean="0">
                  <a:solidFill>
                    <a:schemeClr val="bg1"/>
                  </a:solidFill>
                </a:rPr>
                <a:t>a</a:t>
              </a:r>
              <a:endParaRPr lang="en-US" b="1" dirty="0">
                <a:solidFill>
                  <a:schemeClr val="bg1"/>
                </a:solidFill>
              </a:endParaRPr>
            </a:p>
          </p:txBody>
        </p:sp>
      </p:grpSp>
      <p:grpSp>
        <p:nvGrpSpPr>
          <p:cNvPr id="46" name="Group 45"/>
          <p:cNvGrpSpPr/>
          <p:nvPr/>
        </p:nvGrpSpPr>
        <p:grpSpPr>
          <a:xfrm>
            <a:off x="9224761" y="1736812"/>
            <a:ext cx="2916000" cy="3600000"/>
            <a:chOff x="8459924" y="1528752"/>
            <a:chExt cx="2825271" cy="3384376"/>
          </a:xfrm>
        </p:grpSpPr>
        <p:grpSp>
          <p:nvGrpSpPr>
            <p:cNvPr id="26" name="Group 26">
              <a:extLst>
                <a:ext uri="{FF2B5EF4-FFF2-40B4-BE49-F238E27FC236}">
                  <a16:creationId xmlns="" xmlns:a16="http://schemas.microsoft.com/office/drawing/2014/main" id="{C3030F18-94D7-4E30-8014-0214B455A311}"/>
                </a:ext>
              </a:extLst>
            </p:cNvPr>
            <p:cNvGrpSpPr/>
            <p:nvPr/>
          </p:nvGrpSpPr>
          <p:grpSpPr>
            <a:xfrm>
              <a:off x="8459924" y="1528752"/>
              <a:ext cx="2736304" cy="3384376"/>
              <a:chOff x="1343472" y="1340768"/>
              <a:chExt cx="2736304" cy="3384376"/>
            </a:xfrm>
          </p:grpSpPr>
          <p:sp>
            <p:nvSpPr>
              <p:cNvPr id="30" name="Rectangle: Rounded Corners 27">
                <a:extLst>
                  <a:ext uri="{FF2B5EF4-FFF2-40B4-BE49-F238E27FC236}">
                    <a16:creationId xmlns="" xmlns:a16="http://schemas.microsoft.com/office/drawing/2014/main" id="{0019AD19-E36F-47D0-9869-A68524E38C48}"/>
                  </a:ext>
                </a:extLst>
              </p:cNvPr>
              <p:cNvSpPr/>
              <p:nvPr/>
            </p:nvSpPr>
            <p:spPr>
              <a:xfrm>
                <a:off x="1343472" y="1340768"/>
                <a:ext cx="2736304" cy="2664296"/>
              </a:xfrm>
              <a:prstGeom prst="roundRect">
                <a:avLst/>
              </a:prstGeom>
              <a:ln w="57150">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Flowchart: Delay 30">
                <a:extLst>
                  <a:ext uri="{FF2B5EF4-FFF2-40B4-BE49-F238E27FC236}">
                    <a16:creationId xmlns="" xmlns:a16="http://schemas.microsoft.com/office/drawing/2014/main" id="{947AC206-2439-4FDE-A6CF-8B5F6CB787D3}"/>
                  </a:ext>
                </a:extLst>
              </p:cNvPr>
              <p:cNvSpPr/>
              <p:nvPr/>
            </p:nvSpPr>
            <p:spPr>
              <a:xfrm rot="16200000">
                <a:off x="3539716" y="3753035"/>
                <a:ext cx="144016" cy="360040"/>
              </a:xfrm>
              <a:prstGeom prst="flowChartDelay">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Delay 31">
                <a:extLst>
                  <a:ext uri="{FF2B5EF4-FFF2-40B4-BE49-F238E27FC236}">
                    <a16:creationId xmlns="" xmlns:a16="http://schemas.microsoft.com/office/drawing/2014/main" id="{0BD6EE62-E219-455E-BB78-DC85D7E9295A}"/>
                  </a:ext>
                </a:extLst>
              </p:cNvPr>
              <p:cNvSpPr/>
              <p:nvPr/>
            </p:nvSpPr>
            <p:spPr>
              <a:xfrm rot="16200000">
                <a:off x="1739516" y="3753036"/>
                <a:ext cx="144016" cy="360040"/>
              </a:xfrm>
              <a:prstGeom prst="flowChartDelay">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 xmlns:a16="http://schemas.microsoft.com/office/drawing/2014/main" id="{1C72CB30-3264-4A13-8B30-3E2B9700270C}"/>
                  </a:ext>
                </a:extLst>
              </p:cNvPr>
              <p:cNvSpPr/>
              <p:nvPr/>
            </p:nvSpPr>
            <p:spPr>
              <a:xfrm flipV="1">
                <a:off x="1775520" y="3861048"/>
                <a:ext cx="1872208" cy="864096"/>
              </a:xfrm>
              <a:prstGeom prs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7" name="TextBox 26">
              <a:extLst>
                <a:ext uri="{FF2B5EF4-FFF2-40B4-BE49-F238E27FC236}">
                  <a16:creationId xmlns="" xmlns:a16="http://schemas.microsoft.com/office/drawing/2014/main" id="{07A6D33B-E9BB-4F99-A72F-EB24C9C356F5}"/>
                </a:ext>
              </a:extLst>
            </p:cNvPr>
            <p:cNvSpPr txBox="1"/>
            <p:nvPr/>
          </p:nvSpPr>
          <p:spPr>
            <a:xfrm>
              <a:off x="8477195" y="1528752"/>
              <a:ext cx="2808000" cy="2517276"/>
            </a:xfrm>
            <a:prstGeom prst="rect">
              <a:avLst/>
            </a:prstGeom>
            <a:noFill/>
          </p:spPr>
          <p:txBody>
            <a:bodyPr wrap="square">
              <a:spAutoFit/>
            </a:bodyPr>
            <a:lstStyle/>
            <a:p>
              <a:r>
                <a:rPr lang="en-IN" sz="2100" dirty="0" smtClean="0"/>
                <a:t> Before </a:t>
              </a:r>
            </a:p>
            <a:p>
              <a:pPr>
                <a:buFont typeface="Arial" pitchFamily="34" charset="0"/>
                <a:buChar char="•"/>
              </a:pPr>
              <a:r>
                <a:rPr lang="en-IN" sz="2100" dirty="0" smtClean="0"/>
                <a:t> superlative adjectives</a:t>
              </a:r>
            </a:p>
            <a:p>
              <a:pPr>
                <a:buFont typeface="Arial" pitchFamily="34" charset="0"/>
                <a:buChar char="•"/>
              </a:pPr>
              <a:r>
                <a:rPr lang="en-IN" sz="2100" dirty="0" smtClean="0"/>
                <a:t> musical instruments</a:t>
              </a:r>
            </a:p>
            <a:p>
              <a:pPr>
                <a:buFont typeface="Arial" pitchFamily="34" charset="0"/>
                <a:buChar char="•"/>
              </a:pPr>
              <a:r>
                <a:rPr lang="en-IN" sz="2100" dirty="0" smtClean="0"/>
                <a:t> countries with   </a:t>
              </a:r>
            </a:p>
            <a:p>
              <a:r>
                <a:rPr lang="en-IN" sz="2100" dirty="0" smtClean="0"/>
                <a:t>  kingdoms, states,  </a:t>
              </a:r>
            </a:p>
            <a:p>
              <a:r>
                <a:rPr lang="en-IN" sz="2100" dirty="0" smtClean="0"/>
                <a:t>  republics in their name</a:t>
              </a:r>
            </a:p>
            <a:p>
              <a:pPr>
                <a:buFont typeface="Arial" pitchFamily="34" charset="0"/>
                <a:buChar char="•"/>
              </a:pPr>
              <a:r>
                <a:rPr lang="en-IN" sz="2100" dirty="0" smtClean="0"/>
                <a:t> plural family names</a:t>
              </a:r>
            </a:p>
            <a:p>
              <a:pPr>
                <a:buFont typeface="Arial" pitchFamily="34" charset="0"/>
                <a:buChar char="•"/>
              </a:pPr>
              <a:r>
                <a:rPr lang="en-IN" sz="2100" dirty="0" smtClean="0"/>
                <a:t> geographical features</a:t>
              </a:r>
            </a:p>
          </p:txBody>
        </p:sp>
        <p:sp>
          <p:nvSpPr>
            <p:cNvPr id="29" name="TextBox 28">
              <a:extLst>
                <a:ext uri="{FF2B5EF4-FFF2-40B4-BE49-F238E27FC236}">
                  <a16:creationId xmlns="" xmlns:a16="http://schemas.microsoft.com/office/drawing/2014/main" id="{A9050105-B595-4830-BC56-B7E702C19D3C}"/>
                </a:ext>
              </a:extLst>
            </p:cNvPr>
            <p:cNvSpPr txBox="1"/>
            <p:nvPr/>
          </p:nvSpPr>
          <p:spPr>
            <a:xfrm>
              <a:off x="9519960" y="4162059"/>
              <a:ext cx="648000" cy="434013"/>
            </a:xfrm>
            <a:prstGeom prst="rect">
              <a:avLst/>
            </a:prstGeom>
            <a:noFill/>
          </p:spPr>
          <p:txBody>
            <a:bodyPr wrap="square" rtlCol="0">
              <a:spAutoFit/>
            </a:bodyPr>
            <a:lstStyle/>
            <a:p>
              <a:r>
                <a:rPr lang="en-US" sz="2400" b="1" dirty="0" smtClean="0">
                  <a:solidFill>
                    <a:schemeClr val="bg1"/>
                  </a:solidFill>
                </a:rPr>
                <a:t>the</a:t>
              </a:r>
              <a:endParaRPr lang="en-US" b="1" dirty="0">
                <a:solidFill>
                  <a:schemeClr val="bg1"/>
                </a:solidFill>
              </a:endParaRPr>
            </a:p>
          </p:txBody>
        </p:sp>
      </p:grpSp>
      <p:sp>
        <p:nvSpPr>
          <p:cNvPr id="36" name="TextBox 35">
            <a:extLst>
              <a:ext uri="{FF2B5EF4-FFF2-40B4-BE49-F238E27FC236}">
                <a16:creationId xmlns="" xmlns:a16="http://schemas.microsoft.com/office/drawing/2014/main" id="{B7966509-9A21-461A-9838-C3D63E3137CB}"/>
              </a:ext>
            </a:extLst>
          </p:cNvPr>
          <p:cNvSpPr txBox="1"/>
          <p:nvPr/>
        </p:nvSpPr>
        <p:spPr>
          <a:xfrm>
            <a:off x="3435664" y="1660570"/>
            <a:ext cx="2573505" cy="461665"/>
          </a:xfrm>
          <a:prstGeom prst="rect">
            <a:avLst/>
          </a:prstGeom>
          <a:noFill/>
        </p:spPr>
        <p:txBody>
          <a:bodyPr wrap="square">
            <a:spAutoFit/>
          </a:bodyPr>
          <a:lstStyle/>
          <a:p>
            <a:pPr algn="ctr"/>
            <a:endParaRPr lang="en-US" sz="2400" dirty="0"/>
          </a:p>
        </p:txBody>
      </p:sp>
      <p:grpSp>
        <p:nvGrpSpPr>
          <p:cNvPr id="45" name="Group 44"/>
          <p:cNvGrpSpPr/>
          <p:nvPr/>
        </p:nvGrpSpPr>
        <p:grpSpPr>
          <a:xfrm>
            <a:off x="3157448" y="1736812"/>
            <a:ext cx="2916000" cy="3600000"/>
            <a:chOff x="3381360" y="1528752"/>
            <a:chExt cx="2736304" cy="3384376"/>
          </a:xfrm>
        </p:grpSpPr>
        <p:grpSp>
          <p:nvGrpSpPr>
            <p:cNvPr id="35" name="Group 34">
              <a:extLst>
                <a:ext uri="{FF2B5EF4-FFF2-40B4-BE49-F238E27FC236}">
                  <a16:creationId xmlns="" xmlns:a16="http://schemas.microsoft.com/office/drawing/2014/main" id="{6784374A-B75A-41AE-8BB9-2483591AC9E1}"/>
                </a:ext>
              </a:extLst>
            </p:cNvPr>
            <p:cNvGrpSpPr/>
            <p:nvPr/>
          </p:nvGrpSpPr>
          <p:grpSpPr>
            <a:xfrm>
              <a:off x="3381360" y="1528752"/>
              <a:ext cx="2736304" cy="3384376"/>
              <a:chOff x="1343472" y="1340768"/>
              <a:chExt cx="2736304" cy="3384376"/>
            </a:xfrm>
          </p:grpSpPr>
          <p:sp>
            <p:nvSpPr>
              <p:cNvPr id="38" name="Rectangle: Rounded Corners 22">
                <a:extLst>
                  <a:ext uri="{FF2B5EF4-FFF2-40B4-BE49-F238E27FC236}">
                    <a16:creationId xmlns="" xmlns:a16="http://schemas.microsoft.com/office/drawing/2014/main" id="{866C96D0-1A49-4751-9CBE-60E99E2788A0}"/>
                  </a:ext>
                </a:extLst>
              </p:cNvPr>
              <p:cNvSpPr/>
              <p:nvPr/>
            </p:nvSpPr>
            <p:spPr>
              <a:xfrm>
                <a:off x="1343472" y="1340768"/>
                <a:ext cx="2736304" cy="2664296"/>
              </a:xfrm>
              <a:prstGeom prst="roundRect">
                <a:avLst/>
              </a:prstGeom>
              <a:ln w="57150">
                <a:solidFill>
                  <a:schemeClr val="accent6">
                    <a:lumMod val="75000"/>
                  </a:schemeClr>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9" name="Flowchart: Delay 38">
                <a:extLst>
                  <a:ext uri="{FF2B5EF4-FFF2-40B4-BE49-F238E27FC236}">
                    <a16:creationId xmlns="" xmlns:a16="http://schemas.microsoft.com/office/drawing/2014/main" id="{3E759CA6-CF4A-4C58-9B5F-368D597834EC}"/>
                  </a:ext>
                </a:extLst>
              </p:cNvPr>
              <p:cNvSpPr/>
              <p:nvPr/>
            </p:nvSpPr>
            <p:spPr>
              <a:xfrm rot="16200000">
                <a:off x="3539716" y="3753035"/>
                <a:ext cx="144016" cy="360040"/>
              </a:xfrm>
              <a:prstGeom prst="flowChartDelay">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Delay 39">
                <a:extLst>
                  <a:ext uri="{FF2B5EF4-FFF2-40B4-BE49-F238E27FC236}">
                    <a16:creationId xmlns="" xmlns:a16="http://schemas.microsoft.com/office/drawing/2014/main" id="{6EECEF3C-41B6-4FD9-81F0-798266F273AF}"/>
                  </a:ext>
                </a:extLst>
              </p:cNvPr>
              <p:cNvSpPr/>
              <p:nvPr/>
            </p:nvSpPr>
            <p:spPr>
              <a:xfrm rot="16200000">
                <a:off x="1739516" y="3753036"/>
                <a:ext cx="144016" cy="360040"/>
              </a:xfrm>
              <a:prstGeom prst="flowChartDelay">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 xmlns:a16="http://schemas.microsoft.com/office/drawing/2014/main" id="{8195476F-1C18-411A-9F7A-B565AD960B42}"/>
                  </a:ext>
                </a:extLst>
              </p:cNvPr>
              <p:cNvSpPr/>
              <p:nvPr/>
            </p:nvSpPr>
            <p:spPr>
              <a:xfrm flipV="1">
                <a:off x="1775520" y="3861048"/>
                <a:ext cx="1872208" cy="864096"/>
              </a:xfrm>
              <a:prstGeom prst="triangl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grpSp>
        <p:sp>
          <p:nvSpPr>
            <p:cNvPr id="37" name="TextBox 36">
              <a:extLst>
                <a:ext uri="{FF2B5EF4-FFF2-40B4-BE49-F238E27FC236}">
                  <a16:creationId xmlns="" xmlns:a16="http://schemas.microsoft.com/office/drawing/2014/main" id="{E976840B-992E-43C7-AD13-987D1921771F}"/>
                </a:ext>
              </a:extLst>
            </p:cNvPr>
            <p:cNvSpPr txBox="1"/>
            <p:nvPr/>
          </p:nvSpPr>
          <p:spPr>
            <a:xfrm>
              <a:off x="4506144" y="4187459"/>
              <a:ext cx="504000" cy="434013"/>
            </a:xfrm>
            <a:prstGeom prst="rect">
              <a:avLst/>
            </a:prstGeom>
            <a:noFill/>
          </p:spPr>
          <p:txBody>
            <a:bodyPr wrap="square" rtlCol="0">
              <a:spAutoFit/>
            </a:bodyPr>
            <a:lstStyle/>
            <a:p>
              <a:r>
                <a:rPr lang="en-US" sz="2400" b="1" dirty="0" smtClean="0">
                  <a:solidFill>
                    <a:schemeClr val="bg1"/>
                  </a:solidFill>
                </a:rPr>
                <a:t>an</a:t>
              </a:r>
              <a:endParaRPr lang="en-US" b="1" dirty="0">
                <a:solidFill>
                  <a:schemeClr val="bg1"/>
                </a:solidFill>
              </a:endParaRPr>
            </a:p>
          </p:txBody>
        </p:sp>
        <p:sp>
          <p:nvSpPr>
            <p:cNvPr id="42" name="Rectangle 41"/>
            <p:cNvSpPr/>
            <p:nvPr/>
          </p:nvSpPr>
          <p:spPr>
            <a:xfrm>
              <a:off x="3381360" y="1598359"/>
              <a:ext cx="2714640" cy="2517276"/>
            </a:xfrm>
            <a:prstGeom prst="rect">
              <a:avLst/>
            </a:prstGeom>
          </p:spPr>
          <p:txBody>
            <a:bodyPr wrap="square">
              <a:spAutoFit/>
            </a:bodyPr>
            <a:lstStyle/>
            <a:p>
              <a:pPr>
                <a:buFont typeface="Arial" pitchFamily="34" charset="0"/>
                <a:buChar char="•"/>
              </a:pPr>
              <a:r>
                <a:rPr lang="en-IN" sz="2000" dirty="0" smtClean="0">
                  <a:latin typeface="Calibri" panose="020F0502020204030204" pitchFamily="34" charset="0"/>
                  <a:ea typeface="Calibri" panose="020F0502020204030204" pitchFamily="34" charset="0"/>
                  <a:cs typeface="Calibri" panose="020F0502020204030204" pitchFamily="34" charset="0"/>
                </a:rPr>
                <a:t> </a:t>
              </a:r>
              <a:r>
                <a:rPr lang="en-IN" sz="2100" dirty="0" smtClean="0">
                  <a:latin typeface="Calibri" panose="020F0502020204030204" pitchFamily="34" charset="0"/>
                  <a:ea typeface="Calibri" panose="020F0502020204030204" pitchFamily="34" charset="0"/>
                  <a:cs typeface="Calibri" panose="020F0502020204030204" pitchFamily="34" charset="0"/>
                </a:rPr>
                <a:t>Talk about one person,   </a:t>
              </a:r>
            </a:p>
            <a:p>
              <a:r>
                <a:rPr lang="en-IN" sz="2100" dirty="0" smtClean="0">
                  <a:latin typeface="Calibri" panose="020F0502020204030204" pitchFamily="34" charset="0"/>
                  <a:ea typeface="Calibri" panose="020F0502020204030204" pitchFamily="34" charset="0"/>
                  <a:cs typeface="Calibri" panose="020F0502020204030204" pitchFamily="34" charset="0"/>
                </a:rPr>
                <a:t>   animal or thing</a:t>
              </a:r>
            </a:p>
            <a:p>
              <a:pPr>
                <a:buFont typeface="Arial" pitchFamily="34" charset="0"/>
                <a:buChar char="•"/>
              </a:pPr>
              <a:r>
                <a:rPr lang="en-IN" sz="2100" dirty="0" smtClean="0">
                  <a:latin typeface="Calibri" panose="020F0502020204030204" pitchFamily="34" charset="0"/>
                  <a:ea typeface="Calibri" panose="020F0502020204030204" pitchFamily="34" charset="0"/>
                  <a:cs typeface="Calibri" panose="020F0502020204030204" pitchFamily="34" charset="0"/>
                </a:rPr>
                <a:t> Singular nouns that </a:t>
              </a:r>
            </a:p>
            <a:p>
              <a:r>
                <a:rPr lang="en-IN" sz="2100" dirty="0" smtClean="0">
                  <a:latin typeface="Calibri" panose="020F0502020204030204" pitchFamily="34" charset="0"/>
                  <a:ea typeface="Calibri" panose="020F0502020204030204" pitchFamily="34" charset="0"/>
                  <a:cs typeface="Calibri" panose="020F0502020204030204" pitchFamily="34" charset="0"/>
                </a:rPr>
                <a:t>   begin with a vowel</a:t>
              </a:r>
            </a:p>
            <a:p>
              <a:pPr>
                <a:buFont typeface="Arial" pitchFamily="34" charset="0"/>
                <a:buChar char="•"/>
              </a:pPr>
              <a:r>
                <a:rPr lang="en-IN" sz="2100" dirty="0" smtClean="0">
                  <a:latin typeface="Calibri" panose="020F0502020204030204" pitchFamily="34" charset="0"/>
                  <a:ea typeface="Calibri" panose="020F0502020204030204" pitchFamily="34" charset="0"/>
                  <a:cs typeface="Calibri" panose="020F0502020204030204" pitchFamily="34" charset="0"/>
                </a:rPr>
                <a:t> </a:t>
              </a:r>
              <a:r>
                <a:rPr lang="en-IN" sz="2100" dirty="0" smtClean="0">
                  <a:ea typeface="Calibri" panose="020F0502020204030204" pitchFamily="34" charset="0"/>
                  <a:cs typeface="Calibri" panose="020F0502020204030204" pitchFamily="34" charset="0"/>
                </a:rPr>
                <a:t>Naming</a:t>
              </a:r>
              <a:r>
                <a:rPr lang="en-IN" sz="2100" dirty="0" smtClean="0">
                  <a:latin typeface="Calibri" panose="020F0502020204030204" pitchFamily="34" charset="0"/>
                  <a:ea typeface="Calibri" panose="020F0502020204030204" pitchFamily="34" charset="0"/>
                  <a:cs typeface="Calibri" panose="020F0502020204030204" pitchFamily="34" charset="0"/>
                </a:rPr>
                <a:t> word that </a:t>
              </a:r>
            </a:p>
            <a:p>
              <a:r>
                <a:rPr lang="en-IN" sz="2100" dirty="0" smtClean="0">
                  <a:latin typeface="Calibri" panose="020F0502020204030204" pitchFamily="34" charset="0"/>
                  <a:ea typeface="Calibri" panose="020F0502020204030204" pitchFamily="34" charset="0"/>
                  <a:cs typeface="Calibri" panose="020F0502020204030204" pitchFamily="34" charset="0"/>
                </a:rPr>
                <a:t>   starts with ‘h’ and it is </a:t>
              </a:r>
            </a:p>
            <a:p>
              <a:r>
                <a:rPr lang="en-IN" sz="2100" dirty="0" smtClean="0">
                  <a:latin typeface="Calibri" panose="020F0502020204030204" pitchFamily="34" charset="0"/>
                  <a:ea typeface="Calibri" panose="020F0502020204030204" pitchFamily="34" charset="0"/>
                  <a:cs typeface="Calibri" panose="020F0502020204030204" pitchFamily="34" charset="0"/>
                </a:rPr>
                <a:t>   silent</a:t>
              </a:r>
            </a:p>
            <a:p>
              <a:r>
                <a:rPr lang="en-IN" sz="2100" dirty="0" smtClean="0">
                  <a:latin typeface="Calibri" panose="020F0502020204030204" pitchFamily="34" charset="0"/>
                  <a:ea typeface="Calibri" panose="020F0502020204030204" pitchFamily="34" charset="0"/>
                  <a:cs typeface="Calibri" panose="020F0502020204030204" pitchFamily="34" charset="0"/>
                </a:rPr>
                <a:t> </a:t>
              </a:r>
            </a:p>
          </p:txBody>
        </p:sp>
      </p:grpSp>
      <p:grpSp>
        <p:nvGrpSpPr>
          <p:cNvPr id="47" name="Group 46"/>
          <p:cNvGrpSpPr/>
          <p:nvPr/>
        </p:nvGrpSpPr>
        <p:grpSpPr>
          <a:xfrm>
            <a:off x="6191104" y="1736812"/>
            <a:ext cx="2916000" cy="3600000"/>
            <a:chOff x="8459924" y="1528752"/>
            <a:chExt cx="2736304" cy="3384376"/>
          </a:xfrm>
        </p:grpSpPr>
        <p:grpSp>
          <p:nvGrpSpPr>
            <p:cNvPr id="48" name="Group 26">
              <a:extLst>
                <a:ext uri="{FF2B5EF4-FFF2-40B4-BE49-F238E27FC236}">
                  <a16:creationId xmlns="" xmlns:a16="http://schemas.microsoft.com/office/drawing/2014/main" id="{C3030F18-94D7-4E30-8014-0214B455A311}"/>
                </a:ext>
              </a:extLst>
            </p:cNvPr>
            <p:cNvGrpSpPr/>
            <p:nvPr/>
          </p:nvGrpSpPr>
          <p:grpSpPr>
            <a:xfrm>
              <a:off x="8459924" y="1528752"/>
              <a:ext cx="2736304" cy="3384376"/>
              <a:chOff x="1343472" y="1340768"/>
              <a:chExt cx="2736304" cy="3384376"/>
            </a:xfrm>
          </p:grpSpPr>
          <p:sp>
            <p:nvSpPr>
              <p:cNvPr id="51" name="Rectangle: Rounded Corners 27">
                <a:extLst>
                  <a:ext uri="{FF2B5EF4-FFF2-40B4-BE49-F238E27FC236}">
                    <a16:creationId xmlns="" xmlns:a16="http://schemas.microsoft.com/office/drawing/2014/main" id="{0019AD19-E36F-47D0-9869-A68524E38C48}"/>
                  </a:ext>
                </a:extLst>
              </p:cNvPr>
              <p:cNvSpPr/>
              <p:nvPr/>
            </p:nvSpPr>
            <p:spPr>
              <a:xfrm>
                <a:off x="1343472" y="1340768"/>
                <a:ext cx="2736304" cy="2664296"/>
              </a:xfrm>
              <a:prstGeom prst="roundRect">
                <a:avLst/>
              </a:prstGeom>
              <a:ln w="57150">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Flowchart: Delay 51">
                <a:extLst>
                  <a:ext uri="{FF2B5EF4-FFF2-40B4-BE49-F238E27FC236}">
                    <a16:creationId xmlns="" xmlns:a16="http://schemas.microsoft.com/office/drawing/2014/main" id="{947AC206-2439-4FDE-A6CF-8B5F6CB787D3}"/>
                  </a:ext>
                </a:extLst>
              </p:cNvPr>
              <p:cNvSpPr/>
              <p:nvPr/>
            </p:nvSpPr>
            <p:spPr>
              <a:xfrm rot="16200000">
                <a:off x="3539716" y="3753035"/>
                <a:ext cx="144016" cy="360040"/>
              </a:xfrm>
              <a:prstGeom prst="flowChartDelay">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Delay 52">
                <a:extLst>
                  <a:ext uri="{FF2B5EF4-FFF2-40B4-BE49-F238E27FC236}">
                    <a16:creationId xmlns="" xmlns:a16="http://schemas.microsoft.com/office/drawing/2014/main" id="{0BD6EE62-E219-455E-BB78-DC85D7E9295A}"/>
                  </a:ext>
                </a:extLst>
              </p:cNvPr>
              <p:cNvSpPr/>
              <p:nvPr/>
            </p:nvSpPr>
            <p:spPr>
              <a:xfrm rot="16200000">
                <a:off x="1739516" y="3753036"/>
                <a:ext cx="144016" cy="360040"/>
              </a:xfrm>
              <a:prstGeom prst="flowChartDelay">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a:extLst>
                  <a:ext uri="{FF2B5EF4-FFF2-40B4-BE49-F238E27FC236}">
                    <a16:creationId xmlns="" xmlns:a16="http://schemas.microsoft.com/office/drawing/2014/main" id="{1C72CB30-3264-4A13-8B30-3E2B9700270C}"/>
                  </a:ext>
                </a:extLst>
              </p:cNvPr>
              <p:cNvSpPr/>
              <p:nvPr/>
            </p:nvSpPr>
            <p:spPr>
              <a:xfrm flipV="1">
                <a:off x="1775520" y="3861048"/>
                <a:ext cx="1872208" cy="864096"/>
              </a:xfrm>
              <a:prstGeom prs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49" name="TextBox 48">
              <a:extLst>
                <a:ext uri="{FF2B5EF4-FFF2-40B4-BE49-F238E27FC236}">
                  <a16:creationId xmlns="" xmlns:a16="http://schemas.microsoft.com/office/drawing/2014/main" id="{07A6D33B-E9BB-4F99-A72F-EB24C9C356F5}"/>
                </a:ext>
              </a:extLst>
            </p:cNvPr>
            <p:cNvSpPr txBox="1"/>
            <p:nvPr/>
          </p:nvSpPr>
          <p:spPr>
            <a:xfrm>
              <a:off x="8459924" y="1619240"/>
              <a:ext cx="2700000" cy="2246769"/>
            </a:xfrm>
            <a:prstGeom prst="rect">
              <a:avLst/>
            </a:prstGeom>
            <a:noFill/>
          </p:spPr>
          <p:txBody>
            <a:bodyPr wrap="square">
              <a:spAutoFit/>
            </a:bodyPr>
            <a:lstStyle/>
            <a:p>
              <a:pPr>
                <a:buFont typeface="Arial" pitchFamily="34" charset="0"/>
                <a:buChar char="•"/>
              </a:pPr>
              <a:r>
                <a:rPr lang="en-IN" sz="2000" dirty="0" smtClean="0"/>
                <a:t> </a:t>
              </a:r>
              <a:r>
                <a:rPr lang="en-IN" sz="2100" dirty="0" smtClean="0"/>
                <a:t>Both singular and    </a:t>
              </a:r>
            </a:p>
            <a:p>
              <a:r>
                <a:rPr lang="en-IN" sz="2100" dirty="0" smtClean="0"/>
                <a:t>   plural nouns</a:t>
              </a:r>
            </a:p>
            <a:p>
              <a:pPr>
                <a:buFont typeface="Arial" pitchFamily="34" charset="0"/>
                <a:buChar char="•"/>
              </a:pPr>
              <a:r>
                <a:rPr lang="en-IN" sz="2100" dirty="0" smtClean="0"/>
                <a:t> When the reader or </a:t>
              </a:r>
            </a:p>
            <a:p>
              <a:r>
                <a:rPr lang="en-IN" sz="2100" dirty="0" smtClean="0"/>
                <a:t>   listener knows what </a:t>
              </a:r>
            </a:p>
            <a:p>
              <a:r>
                <a:rPr lang="en-IN" sz="2100" dirty="0" smtClean="0"/>
                <a:t>   we are referring to </a:t>
              </a:r>
            </a:p>
            <a:p>
              <a:r>
                <a:rPr lang="en-IN" sz="2100" dirty="0" smtClean="0"/>
                <a:t>   as  there is only </a:t>
              </a:r>
            </a:p>
            <a:p>
              <a:r>
                <a:rPr lang="en-IN" sz="2100" dirty="0" smtClean="0"/>
                <a:t>   one</a:t>
              </a:r>
            </a:p>
          </p:txBody>
        </p:sp>
        <p:sp>
          <p:nvSpPr>
            <p:cNvPr id="50" name="TextBox 49">
              <a:extLst>
                <a:ext uri="{FF2B5EF4-FFF2-40B4-BE49-F238E27FC236}">
                  <a16:creationId xmlns="" xmlns:a16="http://schemas.microsoft.com/office/drawing/2014/main" id="{A9050105-B595-4830-BC56-B7E702C19D3C}"/>
                </a:ext>
              </a:extLst>
            </p:cNvPr>
            <p:cNvSpPr txBox="1"/>
            <p:nvPr/>
          </p:nvSpPr>
          <p:spPr>
            <a:xfrm>
              <a:off x="9519960" y="4162059"/>
              <a:ext cx="648000" cy="434013"/>
            </a:xfrm>
            <a:prstGeom prst="rect">
              <a:avLst/>
            </a:prstGeom>
            <a:noFill/>
          </p:spPr>
          <p:txBody>
            <a:bodyPr wrap="square" rtlCol="0">
              <a:spAutoFit/>
            </a:bodyPr>
            <a:lstStyle/>
            <a:p>
              <a:r>
                <a:rPr lang="en-US" sz="2400" b="1" dirty="0" smtClean="0">
                  <a:solidFill>
                    <a:schemeClr val="bg1"/>
                  </a:solidFill>
                </a:rPr>
                <a:t>the</a:t>
              </a:r>
              <a:endParaRPr lang="en-US" b="1" dirty="0">
                <a:solidFill>
                  <a:schemeClr val="bg1"/>
                </a:solidFill>
              </a:endParaRPr>
            </a:p>
          </p:txBody>
        </p:sp>
      </p:grpSp>
      <p:sp>
        <p:nvSpPr>
          <p:cNvPr id="55" name="Rectangle 54"/>
          <p:cNvSpPr/>
          <p:nvPr/>
        </p:nvSpPr>
        <p:spPr>
          <a:xfrm>
            <a:off x="1752576" y="5369152"/>
            <a:ext cx="2664000" cy="684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100" b="1" dirty="0" smtClean="0">
                <a:solidFill>
                  <a:schemeClr val="tx1"/>
                </a:solidFill>
              </a:rPr>
              <a:t>Indefinite articles</a:t>
            </a:r>
            <a:endParaRPr lang="en-US" sz="2100" b="1" dirty="0">
              <a:solidFill>
                <a:schemeClr val="tx1"/>
              </a:solidFill>
            </a:endParaRPr>
          </a:p>
        </p:txBody>
      </p:sp>
      <p:sp>
        <p:nvSpPr>
          <p:cNvPr id="56" name="Rectangle 55"/>
          <p:cNvSpPr/>
          <p:nvPr/>
        </p:nvSpPr>
        <p:spPr>
          <a:xfrm>
            <a:off x="7815272" y="5369152"/>
            <a:ext cx="2664000" cy="6840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100" b="1" dirty="0" smtClean="0">
                <a:solidFill>
                  <a:schemeClr val="tx1"/>
                </a:solidFill>
              </a:rPr>
              <a:t>Definite article</a:t>
            </a:r>
            <a:endParaRPr lang="en-US" sz="21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down)">
                                      <p:cBhvr>
                                        <p:cTn id="12" dur="1000"/>
                                        <p:tgtEl>
                                          <p:spTgt spid="4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wipe(left)">
                                      <p:cBhvr>
                                        <p:cTn id="16" dur="1000"/>
                                        <p:tgtEl>
                                          <p:spTgt spid="5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down)">
                                      <p:cBhvr>
                                        <p:cTn id="21" dur="1000"/>
                                        <p:tgtEl>
                                          <p:spTgt spid="4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down)">
                                      <p:cBhvr>
                                        <p:cTn id="26" dur="1000"/>
                                        <p:tgtEl>
                                          <p:spTgt spid="46"/>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 xmlns:a16="http://schemas.microsoft.com/office/drawing/2014/main" id="{6582EEB0-1FE4-49B4-BD65-584833C40CF9}"/>
              </a:ext>
            </a:extLst>
          </p:cNvPr>
          <p:cNvGraphicFramePr>
            <a:graphicFrameLocks noGrp="1"/>
          </p:cNvGraphicFramePr>
          <p:nvPr>
            <p:extLst>
              <p:ext uri="{D42A27DB-BD31-4B8C-83A1-F6EECF244321}">
                <p14:modId xmlns="" xmlns:p14="http://schemas.microsoft.com/office/powerpoint/2010/main" val="931490414"/>
              </p:ext>
            </p:extLst>
          </p:nvPr>
        </p:nvGraphicFramePr>
        <p:xfrm>
          <a:off x="1127448" y="700345"/>
          <a:ext cx="9937104" cy="3510744"/>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485922">
                  <a:extLst>
                    <a:ext uri="{9D8B030D-6E8A-4147-A177-3AD203B41FA5}">
                      <a16:colId xmlns="" xmlns:a16="http://schemas.microsoft.com/office/drawing/2014/main" val="20001"/>
                    </a:ext>
                  </a:extLst>
                </a:gridCol>
                <a:gridCol w="7522480">
                  <a:extLst>
                    <a:ext uri="{9D8B030D-6E8A-4147-A177-3AD203B41FA5}">
                      <a16:colId xmlns=""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 xmlns:a16="http://schemas.microsoft.com/office/drawing/2014/main" val="1000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US"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619</TotalTime>
  <Words>191</Words>
  <Application>Microsoft Office PowerPoint</Application>
  <PresentationFormat>Custom</PresentationFormat>
  <Paragraphs>66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DD</vt:lpstr>
      <vt:lpstr>Summary Definite and Indefinite Articles</vt:lpstr>
      <vt:lpstr>Summary</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62</cp:revision>
  <dcterms:created xsi:type="dcterms:W3CDTF">2020-08-28T09:38:22Z</dcterms:created>
  <dcterms:modified xsi:type="dcterms:W3CDTF">2022-05-22T12:04:22Z</dcterms:modified>
</cp:coreProperties>
</file>