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0" r:id="rId4"/>
    <p:sldId id="261" r:id="rId5"/>
    <p:sldId id="262" r:id="rId6"/>
    <p:sldId id="263"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797"/>
    <a:srgbClr val="EEFA94"/>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p:cViewPr>
        <p:scale>
          <a:sx n="57" d="100"/>
          <a:sy n="57" d="100"/>
        </p:scale>
        <p:origin x="924" y="1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6B9B4-D2C4-48DE-BC86-1B1A8876D90E}" type="datetimeFigureOut">
              <a:rPr lang="en-US" smtClean="0"/>
              <a:pPr/>
              <a:t>4/6/2022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D599-091B-4691-AA1B-AC5C84EF710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ik.com/free-photo/red-bubble-dislike-button-icon-thumbs-down-unlike-sign-feedback-concept-white-background-3d-rendering_22405815.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reepik.com/free-vector/happy-kids-running-outside-near-school-isolated-flat-vector-illustration-cartoon-children-going-along-road-school-entrance-education-childhood-concept_11671726.ht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reepik.com/free-vector/set-children-toy_4453066.ht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reepik.com/free-photo/white-ducks-swimming-pond_18088766.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reepik.com/free-photo/group-ducks-swimming-around-shallow-lake-waters_19309988.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 </a:t>
            </a:r>
            <a:endParaRPr lang="en-IN" b="0" dirty="0"/>
          </a:p>
          <a:p>
            <a:r>
              <a:rPr lang="en-IN" sz="1200" b="0" i="0" u="none" strike="noStrike" kern="1200" dirty="0">
                <a:solidFill>
                  <a:schemeClr val="tx1"/>
                </a:solidFill>
                <a:latin typeface="+mn-lt"/>
                <a:ea typeface="+mn-ea"/>
                <a:cs typeface="+mn-cs"/>
              </a:rPr>
              <a:t>https://www.freepik.com/free-vector/man-with-empty-callout_2872879.htm</a:t>
            </a:r>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E" sz="1200" kern="1200" dirty="0">
                <a:solidFill>
                  <a:schemeClr val="tx1"/>
                </a:solidFill>
                <a:latin typeface="+mn-lt"/>
                <a:ea typeface="+mn-ea"/>
                <a:cs typeface="+mn-cs"/>
              </a:rPr>
              <a:t>The teacher could use the following paragraph to enable the students to think and come out with as many answers as possible before giving out the right answers. After the exercise is complete, the questions that follow could be posed. The students’ attention could be drawn to the last question and sum it up.</a:t>
            </a:r>
            <a:endParaRPr lang="en-US" sz="1200" kern="1200" dirty="0">
              <a:solidFill>
                <a:schemeClr val="tx1"/>
              </a:solidFill>
              <a:latin typeface="+mn-lt"/>
              <a:ea typeface="+mn-ea"/>
              <a:cs typeface="+mn-cs"/>
            </a:endParaRPr>
          </a:p>
          <a:p>
            <a:pPr rtl="0"/>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a:t>
            </a:r>
          </a:p>
          <a:p>
            <a:pPr rtl="0"/>
            <a:endParaRPr lang="en-IN" sz="1200" b="1" i="0" u="none" strike="noStrike" kern="1200" dirty="0">
              <a:solidFill>
                <a:schemeClr val="tx1"/>
              </a:solidFill>
              <a:latin typeface="+mn-lt"/>
              <a:ea typeface="+mn-ea"/>
              <a:cs typeface="+mn-cs"/>
            </a:endParaRPr>
          </a:p>
          <a:p>
            <a:pPr rtl="0"/>
            <a:r>
              <a:rPr lang="en-IN" sz="1200" b="0" i="0" u="none" strike="noStrike" kern="1200" dirty="0">
                <a:solidFill>
                  <a:schemeClr val="tx1"/>
                </a:solidFill>
                <a:latin typeface="+mn-lt"/>
                <a:ea typeface="+mn-ea"/>
                <a:cs typeface="+mn-cs"/>
              </a:rPr>
              <a:t>-   https://pxhere.com/en/photo/1007254</a:t>
            </a:r>
          </a:p>
          <a:p>
            <a:endParaRPr lang="en-IN"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hlinkClick r:id="rId3"/>
              </a:rPr>
              <a:t>https://www.freepik.com/free-photo/red-bubble-dislike-button-icon-thumbs-down-unlike-sign-feedback-concept-white-background-3d-rendering_22405815.htm</a:t>
            </a:r>
            <a:endParaRPr lang="en-IN" b="0" dirty="0"/>
          </a:p>
          <a:p>
            <a:endParaRPr lang="en-IN"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r>
              <a:rPr lang="en-IN" sz="1200" b="0" i="0" u="none" strike="noStrike" kern="1200" dirty="0">
                <a:solidFill>
                  <a:schemeClr val="tx1"/>
                </a:solidFill>
                <a:latin typeface="+mn-lt"/>
                <a:ea typeface="+mn-ea"/>
                <a:cs typeface="+mn-cs"/>
              </a:rPr>
              <a:t>People: https://www.freepik.com/free-vector/diverse-crowd-people-different-ages-races_7732608.htm</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Animals: </a:t>
            </a:r>
            <a:r>
              <a:rPr lang="en-IN" dirty="0"/>
              <a:t>https://www.freepik.com/free-vector/wild-animals_4324775.htm</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t>Place: </a:t>
            </a:r>
            <a:r>
              <a:rPr lang="en-IN" sz="1200" dirty="0">
                <a:hlinkClick r:id="rId3"/>
              </a:rPr>
              <a:t>https://www.freepik.com/free-vector/happy-kids-running-outside-near-school-isolated-flat-vector-illustration-cartoon-children-going-along-road-school-entrance-education-childhood-concept_11671726.htm</a:t>
            </a:r>
            <a:endParaRPr lang="en-IN"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t>Things: </a:t>
            </a:r>
            <a:r>
              <a:rPr lang="en-IN" sz="1200" dirty="0">
                <a:hlinkClick r:id="rId4"/>
              </a:rPr>
              <a:t>https://www.freepik.com/free-vector/set-children-toy_4453066.htm</a:t>
            </a:r>
            <a:endParaRPr lang="en-IN" sz="1200"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r>
              <a:rPr lang="en-IN" sz="1200" b="0" i="0" u="none" strike="noStrike" kern="1200" dirty="0">
                <a:solidFill>
                  <a:schemeClr val="tx1"/>
                </a:solidFill>
                <a:latin typeface="+mn-lt"/>
                <a:ea typeface="+mn-ea"/>
                <a:cs typeface="+mn-cs"/>
              </a:rPr>
              <a:t>Ducks: </a:t>
            </a:r>
            <a:r>
              <a:rPr lang="en-IN" sz="1200" b="0" i="0" u="none" strike="noStrike" kern="1200" dirty="0">
                <a:solidFill>
                  <a:schemeClr val="tx1"/>
                </a:solidFill>
                <a:latin typeface="+mn-lt"/>
                <a:ea typeface="+mn-ea"/>
                <a:cs typeface="+mn-cs"/>
                <a:hlinkClick r:id="rId3"/>
              </a:rPr>
              <a:t>https://www.freepik.com/free-photo/white-ducks-swimming-pond_18088766.htm</a:t>
            </a:r>
            <a:endParaRPr lang="en-IN" sz="1200" b="0" i="0" u="none" strike="noStrike" kern="1200" dirty="0">
              <a:solidFill>
                <a:schemeClr val="tx1"/>
              </a:solidFill>
              <a:latin typeface="+mn-lt"/>
              <a:ea typeface="+mn-ea"/>
              <a:cs typeface="+mn-cs"/>
            </a:endParaRPr>
          </a:p>
          <a:p>
            <a:r>
              <a:rPr lang="en-IN" sz="1200" b="0" i="0" u="none" strike="noStrike" kern="1200" dirty="0">
                <a:solidFill>
                  <a:schemeClr val="tx1"/>
                </a:solidFill>
                <a:latin typeface="+mn-lt"/>
                <a:ea typeface="+mn-ea"/>
                <a:cs typeface="+mn-cs"/>
              </a:rPr>
              <a:t>Ducks: </a:t>
            </a:r>
            <a:r>
              <a:rPr lang="en-IN" sz="1200" b="0" i="0" u="none" strike="noStrike" kern="1200" dirty="0">
                <a:solidFill>
                  <a:schemeClr val="tx1"/>
                </a:solidFill>
                <a:latin typeface="+mn-lt"/>
                <a:ea typeface="+mn-ea"/>
                <a:cs typeface="+mn-cs"/>
                <a:hlinkClick r:id="rId4"/>
              </a:rPr>
              <a:t>https://www.freepik.com/free-photo/group-ducks-swimming-around-shallow-lake-waters_19309988.htm</a:t>
            </a:r>
            <a:endParaRPr lang="en-IN" sz="1200" b="0" i="0" u="none" strike="noStrike" kern="1200" dirty="0">
              <a:solidFill>
                <a:schemeClr val="tx1"/>
              </a:solidFill>
              <a:latin typeface="+mn-lt"/>
              <a:ea typeface="+mn-ea"/>
              <a:cs typeface="+mn-cs"/>
            </a:endParaRPr>
          </a:p>
          <a:p>
            <a:endParaRPr lang="en-IN"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b="0" dirty="0"/>
              <a:t>Ostrich: https://pixabay.com/photos/ostriches-birds-ostrich-animal-838976/</a:t>
            </a:r>
          </a:p>
          <a:p>
            <a:pPr rtl="0"/>
            <a:r>
              <a:rPr lang="en-IN" b="0" dirty="0"/>
              <a:t>Chicken: https://pixabay.com/photos/chickens-farm-poultry-farm-animals-1221342/</a:t>
            </a:r>
          </a:p>
          <a:p>
            <a:pPr rtl="0"/>
            <a:endParaRPr lang="en-IN" b="0"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6</a:t>
            </a:fld>
            <a:endParaRPr lang="en-IN"/>
          </a:p>
        </p:txBody>
      </p:sp>
    </p:spTree>
    <p:extLst>
      <p:ext uri="{BB962C8B-B14F-4D97-AF65-F5344CB8AC3E}">
        <p14:creationId xmlns:p14="http://schemas.microsoft.com/office/powerpoint/2010/main" val="147977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57292"/>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7916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254244B2-46FD-49C0-8BF6-E190D09EA6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90" y="44919"/>
            <a:ext cx="902286" cy="957155"/>
          </a:xfrm>
          <a:prstGeom prst="rect">
            <a:avLst/>
          </a:prstGeom>
        </p:spPr>
      </p:pic>
      <p:pic>
        <p:nvPicPr>
          <p:cNvPr id="19" name="Picture 18" descr="Calendar&#10;&#10;Description automatically generated with low confidence">
            <a:extLst>
              <a:ext uri="{FF2B5EF4-FFF2-40B4-BE49-F238E27FC236}">
                <a16:creationId xmlns:a16="http://schemas.microsoft.com/office/drawing/2014/main" id="{D97434CF-CEE0-40BF-BC5E-2F865F06661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22B8C39A-F191-4D0C-9E72-E36060824A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
        <p:nvSpPr>
          <p:cNvPr id="9" name="TextBox 8">
            <a:extLst>
              <a:ext uri="{FF2B5EF4-FFF2-40B4-BE49-F238E27FC236}">
                <a16:creationId xmlns:a16="http://schemas.microsoft.com/office/drawing/2014/main" id="{2928DBB6-D4BE-4F74-AC05-620A04191F2C}"/>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495333" cy="472908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Calendar&#10;&#10;Description automatically generated with low confidence">
            <a:extLst>
              <a:ext uri="{FF2B5EF4-FFF2-40B4-BE49-F238E27FC236}">
                <a16:creationId xmlns:a16="http://schemas.microsoft.com/office/drawing/2014/main" id="{5901837A-36BC-4822-BEFB-830404CC5C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8035C0C2-BCC7-4C51-8D5A-9E2778BE63E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80" y="50057"/>
            <a:ext cx="320344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7" name="Picture 6" descr="Calendar&#10;&#10;Description automatically generated with low confidence">
            <a:extLst>
              <a:ext uri="{FF2B5EF4-FFF2-40B4-BE49-F238E27FC236}">
                <a16:creationId xmlns:a16="http://schemas.microsoft.com/office/drawing/2014/main" id="{076D6C82-FFCB-4BDB-8004-46AA8F175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BD2AB13A-E8D2-49E2-9E24-DF9B8C2267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hyperlink" Target="https://www.freepik.com/free-vector/happy-kids-running-outside-near-school-isolated-flat-vector-illustration-cartoon-children-going-along-road-school-entrance-education-childhood-concept_11671726.htm" TargetMode="External"/><Relationship Id="rId13" Type="http://schemas.openxmlformats.org/officeDocument/2006/relationships/hyperlink" Target="https://pixabay.com/photos/chickens-farm-poultry-farm-animals-1221342/" TargetMode="External"/><Relationship Id="rId18" Type="http://schemas.openxmlformats.org/officeDocument/2006/relationships/image" Target="../media/image15.jpeg"/><Relationship Id="rId3" Type="http://schemas.openxmlformats.org/officeDocument/2006/relationships/hyperlink" Target="https://www.freepik.com/free-vector/man-with-empty-callout_2872879.htm" TargetMode="External"/><Relationship Id="rId21" Type="http://schemas.openxmlformats.org/officeDocument/2006/relationships/image" Target="../media/image5.jpeg"/><Relationship Id="rId7" Type="http://schemas.openxmlformats.org/officeDocument/2006/relationships/hyperlink" Target="https://www.freepik.com/free-vector/wild-animals_4324775.htm" TargetMode="External"/><Relationship Id="rId12" Type="http://schemas.openxmlformats.org/officeDocument/2006/relationships/hyperlink" Target="https://pixabay.com/photos/ostriches-birds-ostrich-animal-838976/" TargetMode="External"/><Relationship Id="rId17" Type="http://schemas.openxmlformats.org/officeDocument/2006/relationships/image" Target="../media/image12.jpeg"/><Relationship Id="rId2" Type="http://schemas.openxmlformats.org/officeDocument/2006/relationships/notesSlide" Target="../notesSlides/notesSlide7.xml"/><Relationship Id="rId16" Type="http://schemas.openxmlformats.org/officeDocument/2006/relationships/image" Target="../media/image11.jpeg"/><Relationship Id="rId20"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hyperlink" Target="https://www.freepik.com/free-vector/diverse-crowd-people-different-ages-races_7732608.htm" TargetMode="External"/><Relationship Id="rId11" Type="http://schemas.openxmlformats.org/officeDocument/2006/relationships/hyperlink" Target="https://www.freepik.com/free-photo/group-ducks-swimming-around-shallow-lake-waters_19309988.htm" TargetMode="External"/><Relationship Id="rId24" Type="http://schemas.openxmlformats.org/officeDocument/2006/relationships/image" Target="../media/image6.jpeg"/><Relationship Id="rId5" Type="http://schemas.openxmlformats.org/officeDocument/2006/relationships/hyperlink" Target="https://www.freepik.com/free-photo/red-bubble-dislike-button-icon-thumbs-down-unlike-sign-feedback-concept-white-background-3d-rendering_22405815.htm" TargetMode="External"/><Relationship Id="rId15" Type="http://schemas.openxmlformats.org/officeDocument/2006/relationships/image" Target="../media/image8.jpeg"/><Relationship Id="rId23" Type="http://schemas.openxmlformats.org/officeDocument/2006/relationships/image" Target="../media/image10.jpeg"/><Relationship Id="rId10" Type="http://schemas.openxmlformats.org/officeDocument/2006/relationships/hyperlink" Target="https://www.freepik.com/free-photo/white-ducks-swimming-pond_18088766.htm" TargetMode="External"/><Relationship Id="rId19" Type="http://schemas.openxmlformats.org/officeDocument/2006/relationships/image" Target="../media/image16.jpeg"/><Relationship Id="rId4" Type="http://schemas.openxmlformats.org/officeDocument/2006/relationships/hyperlink" Target="https://pxhere.com/en/photo/1007254" TargetMode="External"/><Relationship Id="rId9" Type="http://schemas.openxmlformats.org/officeDocument/2006/relationships/hyperlink" Target="https://www.freepik.com/free-vector/set-children-toy_4453066.htm" TargetMode="External"/><Relationship Id="rId14" Type="http://schemas.openxmlformats.org/officeDocument/2006/relationships/image" Target="../media/image7.jpeg"/><Relationship Id="rId2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048481"/>
            <a:ext cx="12192000" cy="1029714"/>
          </a:xfrm>
          <a:solidFill>
            <a:srgbClr val="00FFFF"/>
          </a:solidFill>
        </p:spPr>
        <p:txBody>
          <a:bodyPr/>
          <a:lstStyle/>
          <a:p>
            <a:r>
              <a:rPr lang="en-IN" dirty="0"/>
              <a:t>Food for Thought</a:t>
            </a:r>
          </a:p>
        </p:txBody>
      </p:sp>
      <p:pic>
        <p:nvPicPr>
          <p:cNvPr id="4" name="Picture 2" descr="A man with an empty callout Free Vector"/>
          <p:cNvPicPr>
            <a:picLocks noChangeAspect="1" noChangeArrowheads="1"/>
          </p:cNvPicPr>
          <p:nvPr/>
        </p:nvPicPr>
        <p:blipFill>
          <a:blip r:embed="rId3" cstate="print"/>
          <a:srcRect/>
          <a:stretch>
            <a:fillRect/>
          </a:stretch>
        </p:blipFill>
        <p:spPr bwMode="auto">
          <a:xfrm>
            <a:off x="3935760" y="2276872"/>
            <a:ext cx="4320480" cy="278917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6195" y="72008"/>
            <a:ext cx="5328592" cy="620688"/>
          </a:xfrm>
          <a:solidFill>
            <a:srgbClr val="00FFFF"/>
          </a:solidFill>
        </p:spPr>
        <p:txBody>
          <a:bodyPr>
            <a:noAutofit/>
          </a:bodyPr>
          <a:lstStyle/>
          <a:p>
            <a:r>
              <a:rPr lang="en-IN" dirty="0"/>
              <a:t>Fill in the blanks</a:t>
            </a:r>
          </a:p>
        </p:txBody>
      </p:sp>
      <p:sp>
        <p:nvSpPr>
          <p:cNvPr id="5" name="TextBox 4"/>
          <p:cNvSpPr txBox="1"/>
          <p:nvPr/>
        </p:nvSpPr>
        <p:spPr>
          <a:xfrm>
            <a:off x="4260432" y="846935"/>
            <a:ext cx="6617273" cy="954107"/>
          </a:xfrm>
          <a:prstGeom prst="rect">
            <a:avLst/>
          </a:prstGeom>
          <a:solidFill>
            <a:srgbClr val="FFC000"/>
          </a:solidFill>
        </p:spPr>
        <p:txBody>
          <a:bodyPr wrap="square" rtlCol="0">
            <a:spAutoFit/>
          </a:bodyPr>
          <a:lstStyle/>
          <a:p>
            <a:pPr algn="ctr"/>
            <a:r>
              <a:rPr lang="en-IE" sz="2800" i="1" dirty="0"/>
              <a:t>Read the following paragraph and fill in the blanks. Use the words in the help box.</a:t>
            </a:r>
            <a:endParaRPr lang="en-US" sz="2800" i="1" dirty="0"/>
          </a:p>
        </p:txBody>
      </p:sp>
      <p:graphicFrame>
        <p:nvGraphicFramePr>
          <p:cNvPr id="6" name="Table 5"/>
          <p:cNvGraphicFramePr>
            <a:graphicFrameLocks noGrp="1"/>
          </p:cNvGraphicFramePr>
          <p:nvPr>
            <p:extLst>
              <p:ext uri="{D42A27DB-BD31-4B8C-83A1-F6EECF244321}">
                <p14:modId xmlns:p14="http://schemas.microsoft.com/office/powerpoint/2010/main" val="3564411225"/>
              </p:ext>
            </p:extLst>
          </p:nvPr>
        </p:nvGraphicFramePr>
        <p:xfrm>
          <a:off x="5054468" y="1953903"/>
          <a:ext cx="5029200" cy="1126205"/>
        </p:xfrm>
        <a:graphic>
          <a:graphicData uri="http://schemas.openxmlformats.org/drawingml/2006/table">
            <a:tbl>
              <a:tblPr>
                <a:tableStyleId>{16D9F66E-5EB9-4882-86FB-DCBF35E3C3E4}</a:tableStyleId>
              </a:tblPr>
              <a:tblGrid>
                <a:gridCol w="937375">
                  <a:extLst>
                    <a:ext uri="{9D8B030D-6E8A-4147-A177-3AD203B41FA5}">
                      <a16:colId xmlns:a16="http://schemas.microsoft.com/office/drawing/2014/main" val="20000"/>
                    </a:ext>
                  </a:extLst>
                </a:gridCol>
                <a:gridCol w="1153692">
                  <a:extLst>
                    <a:ext uri="{9D8B030D-6E8A-4147-A177-3AD203B41FA5}">
                      <a16:colId xmlns:a16="http://schemas.microsoft.com/office/drawing/2014/main" val="20001"/>
                    </a:ext>
                  </a:extLst>
                </a:gridCol>
                <a:gridCol w="937375">
                  <a:extLst>
                    <a:ext uri="{9D8B030D-6E8A-4147-A177-3AD203B41FA5}">
                      <a16:colId xmlns:a16="http://schemas.microsoft.com/office/drawing/2014/main" val="20002"/>
                    </a:ext>
                  </a:extLst>
                </a:gridCol>
                <a:gridCol w="1000379">
                  <a:extLst>
                    <a:ext uri="{9D8B030D-6E8A-4147-A177-3AD203B41FA5}">
                      <a16:colId xmlns:a16="http://schemas.microsoft.com/office/drawing/2014/main" val="3188145738"/>
                    </a:ext>
                  </a:extLst>
                </a:gridCol>
                <a:gridCol w="1000379">
                  <a:extLst>
                    <a:ext uri="{9D8B030D-6E8A-4147-A177-3AD203B41FA5}">
                      <a16:colId xmlns:a16="http://schemas.microsoft.com/office/drawing/2014/main" val="425039713"/>
                    </a:ext>
                  </a:extLst>
                </a:gridCol>
              </a:tblGrid>
              <a:tr h="596226">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10000"/>
                  </a:ext>
                </a:extLst>
              </a:tr>
              <a:tr h="529979">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10001"/>
                  </a:ext>
                </a:extLst>
              </a:tr>
            </a:tbl>
          </a:graphicData>
        </a:graphic>
      </p:graphicFrame>
      <p:sp>
        <p:nvSpPr>
          <p:cNvPr id="7" name="TextBox 6"/>
          <p:cNvSpPr txBox="1"/>
          <p:nvPr/>
        </p:nvSpPr>
        <p:spPr>
          <a:xfrm>
            <a:off x="2071641" y="3459321"/>
            <a:ext cx="8064896" cy="3031086"/>
          </a:xfrm>
          <a:prstGeom prst="rect">
            <a:avLst/>
          </a:prstGeom>
          <a:noFill/>
        </p:spPr>
        <p:txBody>
          <a:bodyPr wrap="square" rtlCol="0">
            <a:spAutoFit/>
          </a:bodyPr>
          <a:lstStyle/>
          <a:p>
            <a:pPr>
              <a:lnSpc>
                <a:spcPct val="150000"/>
              </a:lnSpc>
            </a:pPr>
            <a:r>
              <a:rPr lang="en-IE" sz="2600" dirty="0"/>
              <a:t>The park has a big pond.</a:t>
            </a:r>
            <a:r>
              <a:rPr lang="en-IE" sz="2600" b="1" dirty="0"/>
              <a:t> A paddling of ducks floated in the pond. </a:t>
            </a:r>
            <a:r>
              <a:rPr lang="en-IE" sz="2600" dirty="0"/>
              <a:t>_________ and ________ went to the ______ with their ________ and _________. They gave _______ and ______ to the ________. The ducks came close to them to get their _______.</a:t>
            </a:r>
            <a:endParaRPr lang="en-US" sz="2600" dirty="0"/>
          </a:p>
        </p:txBody>
      </p:sp>
      <p:sp>
        <p:nvSpPr>
          <p:cNvPr id="11" name="Flowchart: Connector 10"/>
          <p:cNvSpPr/>
          <p:nvPr/>
        </p:nvSpPr>
        <p:spPr>
          <a:xfrm>
            <a:off x="10128448" y="4149080"/>
            <a:ext cx="1847528" cy="1512168"/>
          </a:xfrm>
          <a:prstGeom prst="flowChartConnector">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t>Click here for the answer</a:t>
            </a:r>
          </a:p>
        </p:txBody>
      </p:sp>
      <p:sp>
        <p:nvSpPr>
          <p:cNvPr id="10" name="TextBox 9"/>
          <p:cNvSpPr txBox="1"/>
          <p:nvPr/>
        </p:nvSpPr>
        <p:spPr>
          <a:xfrm>
            <a:off x="3686933" y="4078904"/>
            <a:ext cx="1146468" cy="492443"/>
          </a:xfrm>
          <a:prstGeom prst="rect">
            <a:avLst/>
          </a:prstGeom>
          <a:solidFill>
            <a:srgbClr val="F5F797"/>
          </a:solidFill>
        </p:spPr>
        <p:txBody>
          <a:bodyPr wrap="square" rtlCol="0" anchor="ctr">
            <a:spAutoFit/>
          </a:bodyPr>
          <a:lstStyle/>
          <a:p>
            <a:pPr algn="ctr"/>
            <a:r>
              <a:rPr lang="en-US" sz="2600" dirty="0"/>
              <a:t>Rajesh</a:t>
            </a:r>
          </a:p>
        </p:txBody>
      </p:sp>
      <p:sp>
        <p:nvSpPr>
          <p:cNvPr id="12" name="TextBox 11"/>
          <p:cNvSpPr txBox="1"/>
          <p:nvPr/>
        </p:nvSpPr>
        <p:spPr>
          <a:xfrm>
            <a:off x="5792085" y="4078904"/>
            <a:ext cx="1146468" cy="492443"/>
          </a:xfrm>
          <a:prstGeom prst="rect">
            <a:avLst/>
          </a:prstGeom>
          <a:solidFill>
            <a:srgbClr val="F5F797"/>
          </a:solidFill>
        </p:spPr>
        <p:txBody>
          <a:bodyPr wrap="square" rtlCol="0" anchor="ctr">
            <a:spAutoFit/>
          </a:bodyPr>
          <a:lstStyle/>
          <a:p>
            <a:pPr algn="ctr"/>
            <a:r>
              <a:rPr lang="en-US" sz="2600" dirty="0" err="1"/>
              <a:t>Komal</a:t>
            </a:r>
            <a:endParaRPr lang="en-US" sz="2600" dirty="0"/>
          </a:p>
        </p:txBody>
      </p:sp>
      <p:sp>
        <p:nvSpPr>
          <p:cNvPr id="14" name="TextBox 13"/>
          <p:cNvSpPr txBox="1"/>
          <p:nvPr/>
        </p:nvSpPr>
        <p:spPr>
          <a:xfrm>
            <a:off x="3617609" y="4673234"/>
            <a:ext cx="1042244" cy="492443"/>
          </a:xfrm>
          <a:prstGeom prst="rect">
            <a:avLst/>
          </a:prstGeom>
          <a:solidFill>
            <a:srgbClr val="F5F797"/>
          </a:solidFill>
        </p:spPr>
        <p:txBody>
          <a:bodyPr wrap="square" rtlCol="0" anchor="ctr">
            <a:spAutoFit/>
          </a:bodyPr>
          <a:lstStyle/>
          <a:p>
            <a:pPr algn="ctr"/>
            <a:r>
              <a:rPr lang="en-US" sz="2600" dirty="0"/>
              <a:t>father</a:t>
            </a:r>
          </a:p>
        </p:txBody>
      </p:sp>
      <p:sp>
        <p:nvSpPr>
          <p:cNvPr id="15" name="TextBox 14"/>
          <p:cNvSpPr txBox="1"/>
          <p:nvPr/>
        </p:nvSpPr>
        <p:spPr>
          <a:xfrm>
            <a:off x="5658152" y="4673234"/>
            <a:ext cx="1190215" cy="492443"/>
          </a:xfrm>
          <a:prstGeom prst="rect">
            <a:avLst/>
          </a:prstGeom>
          <a:solidFill>
            <a:srgbClr val="F5F797"/>
          </a:solidFill>
        </p:spPr>
        <p:txBody>
          <a:bodyPr wrap="square" rtlCol="0" anchor="ctr">
            <a:spAutoFit/>
          </a:bodyPr>
          <a:lstStyle/>
          <a:p>
            <a:pPr algn="ctr"/>
            <a:r>
              <a:rPr lang="en-US" sz="2600" dirty="0"/>
              <a:t>mother</a:t>
            </a:r>
          </a:p>
        </p:txBody>
      </p:sp>
      <p:sp>
        <p:nvSpPr>
          <p:cNvPr id="16" name="TextBox 15"/>
          <p:cNvSpPr txBox="1"/>
          <p:nvPr/>
        </p:nvSpPr>
        <p:spPr>
          <a:xfrm>
            <a:off x="4871864" y="5259521"/>
            <a:ext cx="973814" cy="492443"/>
          </a:xfrm>
          <a:prstGeom prst="rect">
            <a:avLst/>
          </a:prstGeom>
          <a:solidFill>
            <a:srgbClr val="F5F797"/>
          </a:solidFill>
        </p:spPr>
        <p:txBody>
          <a:bodyPr wrap="square" rtlCol="0" anchor="ctr">
            <a:spAutoFit/>
          </a:bodyPr>
          <a:lstStyle/>
          <a:p>
            <a:pPr algn="ctr"/>
            <a:r>
              <a:rPr lang="en-US" sz="2600" dirty="0"/>
              <a:t>ducks</a:t>
            </a:r>
          </a:p>
        </p:txBody>
      </p:sp>
      <p:sp>
        <p:nvSpPr>
          <p:cNvPr id="17" name="TextBox 16"/>
          <p:cNvSpPr txBox="1"/>
          <p:nvPr/>
        </p:nvSpPr>
        <p:spPr>
          <a:xfrm>
            <a:off x="2789864" y="5259521"/>
            <a:ext cx="833150" cy="492443"/>
          </a:xfrm>
          <a:prstGeom prst="rect">
            <a:avLst/>
          </a:prstGeom>
          <a:solidFill>
            <a:srgbClr val="F5F797"/>
          </a:solidFill>
        </p:spPr>
        <p:txBody>
          <a:bodyPr wrap="square" rtlCol="0" anchor="ctr">
            <a:spAutoFit/>
          </a:bodyPr>
          <a:lstStyle/>
          <a:p>
            <a:pPr algn="ctr"/>
            <a:r>
              <a:rPr lang="en-US" sz="2600" dirty="0"/>
              <a:t>peas</a:t>
            </a:r>
          </a:p>
        </p:txBody>
      </p:sp>
      <p:sp>
        <p:nvSpPr>
          <p:cNvPr id="18" name="TextBox 17"/>
          <p:cNvSpPr txBox="1"/>
          <p:nvPr/>
        </p:nvSpPr>
        <p:spPr>
          <a:xfrm>
            <a:off x="8760296" y="4673234"/>
            <a:ext cx="720080" cy="492443"/>
          </a:xfrm>
          <a:prstGeom prst="rect">
            <a:avLst/>
          </a:prstGeom>
          <a:solidFill>
            <a:srgbClr val="F5F797"/>
          </a:solidFill>
        </p:spPr>
        <p:txBody>
          <a:bodyPr wrap="square" rtlCol="0" anchor="ctr">
            <a:spAutoFit/>
          </a:bodyPr>
          <a:lstStyle/>
          <a:p>
            <a:pPr algn="ctr"/>
            <a:r>
              <a:rPr lang="en-US" sz="2600" dirty="0"/>
              <a:t>rice</a:t>
            </a:r>
          </a:p>
        </p:txBody>
      </p:sp>
      <p:sp>
        <p:nvSpPr>
          <p:cNvPr id="19" name="TextBox 18"/>
          <p:cNvSpPr txBox="1"/>
          <p:nvPr/>
        </p:nvSpPr>
        <p:spPr>
          <a:xfrm>
            <a:off x="4666063" y="5858165"/>
            <a:ext cx="892661" cy="492443"/>
          </a:xfrm>
          <a:prstGeom prst="rect">
            <a:avLst/>
          </a:prstGeom>
          <a:solidFill>
            <a:srgbClr val="F5F797"/>
          </a:solidFill>
        </p:spPr>
        <p:txBody>
          <a:bodyPr wrap="square" rtlCol="0" anchor="ctr">
            <a:spAutoFit/>
          </a:bodyPr>
          <a:lstStyle/>
          <a:p>
            <a:pPr algn="ctr"/>
            <a:r>
              <a:rPr lang="en-US" sz="2600" dirty="0"/>
              <a:t>food</a:t>
            </a:r>
          </a:p>
        </p:txBody>
      </p:sp>
      <p:sp>
        <p:nvSpPr>
          <p:cNvPr id="3" name="TextBox 2">
            <a:extLst>
              <a:ext uri="{FF2B5EF4-FFF2-40B4-BE49-F238E27FC236}">
                <a16:creationId xmlns:a16="http://schemas.microsoft.com/office/drawing/2014/main" id="{1E3D11F2-790A-4850-A04C-D197385B927C}"/>
              </a:ext>
            </a:extLst>
          </p:cNvPr>
          <p:cNvSpPr txBox="1"/>
          <p:nvPr/>
        </p:nvSpPr>
        <p:spPr>
          <a:xfrm>
            <a:off x="5147539" y="2023777"/>
            <a:ext cx="737736" cy="461665"/>
          </a:xfrm>
          <a:prstGeom prst="rect">
            <a:avLst/>
          </a:prstGeom>
          <a:noFill/>
        </p:spPr>
        <p:txBody>
          <a:bodyPr wrap="square" rtlCol="0" anchor="ctr">
            <a:spAutoFit/>
          </a:bodyPr>
          <a:lstStyle/>
          <a:p>
            <a:pPr algn="ctr"/>
            <a:r>
              <a:rPr lang="en-US" sz="2400" dirty="0"/>
              <a:t>rice</a:t>
            </a:r>
          </a:p>
        </p:txBody>
      </p:sp>
      <p:sp>
        <p:nvSpPr>
          <p:cNvPr id="20" name="TextBox 19">
            <a:extLst>
              <a:ext uri="{FF2B5EF4-FFF2-40B4-BE49-F238E27FC236}">
                <a16:creationId xmlns:a16="http://schemas.microsoft.com/office/drawing/2014/main" id="{E5CCABAE-1DAB-40B1-B0B6-E3AD39817721}"/>
              </a:ext>
            </a:extLst>
          </p:cNvPr>
          <p:cNvSpPr txBox="1"/>
          <p:nvPr/>
        </p:nvSpPr>
        <p:spPr>
          <a:xfrm>
            <a:off x="5040594" y="2589618"/>
            <a:ext cx="973814" cy="461665"/>
          </a:xfrm>
          <a:prstGeom prst="rect">
            <a:avLst/>
          </a:prstGeom>
          <a:noFill/>
        </p:spPr>
        <p:txBody>
          <a:bodyPr wrap="square" rtlCol="0" anchor="ctr">
            <a:spAutoFit/>
          </a:bodyPr>
          <a:lstStyle/>
          <a:p>
            <a:pPr algn="ctr"/>
            <a:r>
              <a:rPr lang="en-US" sz="2400" dirty="0"/>
              <a:t>ducks</a:t>
            </a:r>
          </a:p>
        </p:txBody>
      </p:sp>
      <p:sp>
        <p:nvSpPr>
          <p:cNvPr id="21" name="TextBox 20">
            <a:extLst>
              <a:ext uri="{FF2B5EF4-FFF2-40B4-BE49-F238E27FC236}">
                <a16:creationId xmlns:a16="http://schemas.microsoft.com/office/drawing/2014/main" id="{19784233-01BA-4BD6-97CF-ABBFAB079076}"/>
              </a:ext>
            </a:extLst>
          </p:cNvPr>
          <p:cNvSpPr txBox="1"/>
          <p:nvPr/>
        </p:nvSpPr>
        <p:spPr>
          <a:xfrm>
            <a:off x="5989055" y="2023777"/>
            <a:ext cx="1146468" cy="461665"/>
          </a:xfrm>
          <a:prstGeom prst="rect">
            <a:avLst/>
          </a:prstGeom>
          <a:noFill/>
        </p:spPr>
        <p:txBody>
          <a:bodyPr wrap="square" rtlCol="0" anchor="ctr">
            <a:spAutoFit/>
          </a:bodyPr>
          <a:lstStyle/>
          <a:p>
            <a:pPr algn="ctr"/>
            <a:r>
              <a:rPr lang="en-US" sz="2400" dirty="0"/>
              <a:t>mother</a:t>
            </a:r>
          </a:p>
        </p:txBody>
      </p:sp>
      <p:sp>
        <p:nvSpPr>
          <p:cNvPr id="22" name="TextBox 21">
            <a:extLst>
              <a:ext uri="{FF2B5EF4-FFF2-40B4-BE49-F238E27FC236}">
                <a16:creationId xmlns:a16="http://schemas.microsoft.com/office/drawing/2014/main" id="{2BDA1038-23A8-4E63-8AC2-4A5D1F8660E1}"/>
              </a:ext>
            </a:extLst>
          </p:cNvPr>
          <p:cNvSpPr txBox="1"/>
          <p:nvPr/>
        </p:nvSpPr>
        <p:spPr>
          <a:xfrm>
            <a:off x="6168008" y="2589618"/>
            <a:ext cx="783054" cy="461665"/>
          </a:xfrm>
          <a:prstGeom prst="rect">
            <a:avLst/>
          </a:prstGeom>
          <a:noFill/>
        </p:spPr>
        <p:txBody>
          <a:bodyPr wrap="square" rtlCol="0" anchor="ctr">
            <a:spAutoFit/>
          </a:bodyPr>
          <a:lstStyle/>
          <a:p>
            <a:pPr algn="ctr"/>
            <a:r>
              <a:rPr lang="en-US" sz="2400" dirty="0"/>
              <a:t>peas</a:t>
            </a:r>
          </a:p>
        </p:txBody>
      </p:sp>
      <p:sp>
        <p:nvSpPr>
          <p:cNvPr id="23" name="TextBox 22">
            <a:extLst>
              <a:ext uri="{FF2B5EF4-FFF2-40B4-BE49-F238E27FC236}">
                <a16:creationId xmlns:a16="http://schemas.microsoft.com/office/drawing/2014/main" id="{1FE269E4-3B7F-44CE-8FBC-0E3BDE1FE42D}"/>
              </a:ext>
            </a:extLst>
          </p:cNvPr>
          <p:cNvSpPr txBox="1"/>
          <p:nvPr/>
        </p:nvSpPr>
        <p:spPr>
          <a:xfrm>
            <a:off x="7176120" y="2023777"/>
            <a:ext cx="863360" cy="461665"/>
          </a:xfrm>
          <a:prstGeom prst="rect">
            <a:avLst/>
          </a:prstGeom>
          <a:noFill/>
        </p:spPr>
        <p:txBody>
          <a:bodyPr wrap="square" rtlCol="0" anchor="ctr">
            <a:spAutoFit/>
          </a:bodyPr>
          <a:lstStyle/>
          <a:p>
            <a:pPr algn="ctr"/>
            <a:r>
              <a:rPr lang="en-US" sz="2400" dirty="0"/>
              <a:t>pond</a:t>
            </a:r>
          </a:p>
        </p:txBody>
      </p:sp>
      <p:sp>
        <p:nvSpPr>
          <p:cNvPr id="24" name="TextBox 23">
            <a:extLst>
              <a:ext uri="{FF2B5EF4-FFF2-40B4-BE49-F238E27FC236}">
                <a16:creationId xmlns:a16="http://schemas.microsoft.com/office/drawing/2014/main" id="{CFD8CD13-86F4-4C06-A251-13389E989731}"/>
              </a:ext>
            </a:extLst>
          </p:cNvPr>
          <p:cNvSpPr txBox="1"/>
          <p:nvPr/>
        </p:nvSpPr>
        <p:spPr>
          <a:xfrm>
            <a:off x="7176120" y="2589618"/>
            <a:ext cx="947495" cy="461665"/>
          </a:xfrm>
          <a:prstGeom prst="rect">
            <a:avLst/>
          </a:prstGeom>
          <a:noFill/>
        </p:spPr>
        <p:txBody>
          <a:bodyPr wrap="square" rtlCol="0" anchor="ctr">
            <a:spAutoFit/>
          </a:bodyPr>
          <a:lstStyle/>
          <a:p>
            <a:pPr algn="ctr"/>
            <a:r>
              <a:rPr lang="en-US" sz="2400" dirty="0"/>
              <a:t>father</a:t>
            </a:r>
          </a:p>
        </p:txBody>
      </p:sp>
      <p:sp>
        <p:nvSpPr>
          <p:cNvPr id="25" name="TextBox 24">
            <a:extLst>
              <a:ext uri="{FF2B5EF4-FFF2-40B4-BE49-F238E27FC236}">
                <a16:creationId xmlns:a16="http://schemas.microsoft.com/office/drawing/2014/main" id="{C4FC87FE-15FB-496A-ACFC-431CBDBC3693}"/>
              </a:ext>
            </a:extLst>
          </p:cNvPr>
          <p:cNvSpPr txBox="1"/>
          <p:nvPr/>
        </p:nvSpPr>
        <p:spPr>
          <a:xfrm>
            <a:off x="8112960" y="2023777"/>
            <a:ext cx="863360" cy="461665"/>
          </a:xfrm>
          <a:prstGeom prst="rect">
            <a:avLst/>
          </a:prstGeom>
          <a:noFill/>
        </p:spPr>
        <p:txBody>
          <a:bodyPr wrap="square" rtlCol="0" anchor="ctr">
            <a:spAutoFit/>
          </a:bodyPr>
          <a:lstStyle/>
          <a:p>
            <a:pPr algn="ctr"/>
            <a:r>
              <a:rPr lang="en-US" sz="2400" dirty="0"/>
              <a:t>food</a:t>
            </a:r>
          </a:p>
        </p:txBody>
      </p:sp>
      <p:sp>
        <p:nvSpPr>
          <p:cNvPr id="26" name="TextBox 25">
            <a:extLst>
              <a:ext uri="{FF2B5EF4-FFF2-40B4-BE49-F238E27FC236}">
                <a16:creationId xmlns:a16="http://schemas.microsoft.com/office/drawing/2014/main" id="{170EDD50-F9E6-48C8-81F2-0CA76C19F0D7}"/>
              </a:ext>
            </a:extLst>
          </p:cNvPr>
          <p:cNvSpPr txBox="1"/>
          <p:nvPr/>
        </p:nvSpPr>
        <p:spPr>
          <a:xfrm>
            <a:off x="9048328" y="2023777"/>
            <a:ext cx="1073192" cy="461665"/>
          </a:xfrm>
          <a:prstGeom prst="rect">
            <a:avLst/>
          </a:prstGeom>
          <a:noFill/>
        </p:spPr>
        <p:txBody>
          <a:bodyPr wrap="square" rtlCol="0" anchor="ctr">
            <a:spAutoFit/>
          </a:bodyPr>
          <a:lstStyle/>
          <a:p>
            <a:pPr algn="ctr"/>
            <a:r>
              <a:rPr lang="en-US" sz="2400" dirty="0"/>
              <a:t>Rajesh</a:t>
            </a:r>
          </a:p>
        </p:txBody>
      </p:sp>
      <p:sp>
        <p:nvSpPr>
          <p:cNvPr id="27" name="TextBox 26">
            <a:extLst>
              <a:ext uri="{FF2B5EF4-FFF2-40B4-BE49-F238E27FC236}">
                <a16:creationId xmlns:a16="http://schemas.microsoft.com/office/drawing/2014/main" id="{CB3B8F61-DB30-4B18-AEE7-82AA84900409}"/>
              </a:ext>
            </a:extLst>
          </p:cNvPr>
          <p:cNvSpPr txBox="1"/>
          <p:nvPr/>
        </p:nvSpPr>
        <p:spPr>
          <a:xfrm>
            <a:off x="8040216" y="2589618"/>
            <a:ext cx="1073192" cy="461665"/>
          </a:xfrm>
          <a:prstGeom prst="rect">
            <a:avLst/>
          </a:prstGeom>
          <a:noFill/>
        </p:spPr>
        <p:txBody>
          <a:bodyPr wrap="square" rtlCol="0" anchor="ctr">
            <a:spAutoFit/>
          </a:bodyPr>
          <a:lstStyle/>
          <a:p>
            <a:pPr algn="ctr"/>
            <a:r>
              <a:rPr lang="en-US" sz="2400" dirty="0"/>
              <a:t>Komal</a:t>
            </a:r>
          </a:p>
        </p:txBody>
      </p:sp>
      <p:pic>
        <p:nvPicPr>
          <p:cNvPr id="28" name="Picture 2" descr="sea, water, nature, bird, wing, beak, fauna, swimming, birds, duck, animals, goose, geese, vertebrate, waterfowl, water bird, mallard, canard, ducks geese and swans, seaduck"/>
          <p:cNvPicPr>
            <a:picLocks noChangeAspect="1" noChangeArrowheads="1"/>
          </p:cNvPicPr>
          <p:nvPr/>
        </p:nvPicPr>
        <p:blipFill>
          <a:blip r:embed="rId3" cstate="print"/>
          <a:srcRect/>
          <a:stretch>
            <a:fillRect/>
          </a:stretch>
        </p:blipFill>
        <p:spPr bwMode="auto">
          <a:xfrm>
            <a:off x="839416" y="1268760"/>
            <a:ext cx="3024337" cy="1983462"/>
          </a:xfrm>
          <a:prstGeom prst="rect">
            <a:avLst/>
          </a:prstGeom>
          <a:noFill/>
        </p:spPr>
      </p:pic>
      <p:sp>
        <p:nvSpPr>
          <p:cNvPr id="29" name="TextBox 28">
            <a:extLst>
              <a:ext uri="{FF2B5EF4-FFF2-40B4-BE49-F238E27FC236}">
                <a16:creationId xmlns:a16="http://schemas.microsoft.com/office/drawing/2014/main" id="{A9D17D83-31B3-4450-99D3-B2E60C473B10}"/>
              </a:ext>
            </a:extLst>
          </p:cNvPr>
          <p:cNvSpPr txBox="1"/>
          <p:nvPr/>
        </p:nvSpPr>
        <p:spPr>
          <a:xfrm>
            <a:off x="8760343" y="4077571"/>
            <a:ext cx="947495" cy="493776"/>
          </a:xfrm>
          <a:prstGeom prst="rect">
            <a:avLst/>
          </a:prstGeom>
          <a:solidFill>
            <a:srgbClr val="F5F797"/>
          </a:solidFill>
        </p:spPr>
        <p:txBody>
          <a:bodyPr wrap="square" rtlCol="0" anchor="ctr">
            <a:spAutoFit/>
          </a:bodyPr>
          <a:lstStyle/>
          <a:p>
            <a:pPr algn="ctr"/>
            <a:r>
              <a:rPr lang="en-US" sz="2600" dirty="0"/>
              <a:t>pond</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par>
                          <p:cTn id="10" fill="hold">
                            <p:stCondLst>
                              <p:cond delay="1000"/>
                            </p:stCondLst>
                            <p:childTnLst>
                              <p:par>
                                <p:cTn id="11" presetID="10" presetClass="exit" presetSubtype="0" fill="hold" grpId="0" nodeType="after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par>
                          <p:cTn id="14" fill="hold">
                            <p:stCondLst>
                              <p:cond delay="1500"/>
                            </p:stCondLst>
                            <p:childTnLst>
                              <p:par>
                                <p:cTn id="15" presetID="29"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2"/>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
                                        </p:tgtEl>
                                      </p:cBhvr>
                                    </p:animEffect>
                                  </p:childTnLst>
                                </p:cTn>
                              </p:par>
                            </p:childTnLst>
                          </p:cTn>
                        </p:par>
                        <p:par>
                          <p:cTn id="20" fill="hold">
                            <p:stCondLst>
                              <p:cond delay="2500"/>
                            </p:stCondLst>
                            <p:childTnLst>
                              <p:par>
                                <p:cTn id="21" presetID="10" presetClass="exit" presetSubtype="0" fill="hold" grpId="0" nodeType="afterEffect">
                                  <p:stCondLst>
                                    <p:cond delay="0"/>
                                  </p:stCondLst>
                                  <p:childTnLst>
                                    <p:animEffect transition="out" filter="fade">
                                      <p:cBhvr>
                                        <p:cTn id="22" dur="500"/>
                                        <p:tgtEl>
                                          <p:spTgt spid="27"/>
                                        </p:tgtEl>
                                      </p:cBhvr>
                                    </p:animEffect>
                                    <p:set>
                                      <p:cBhvr>
                                        <p:cTn id="23" dur="1" fill="hold">
                                          <p:stCondLst>
                                            <p:cond delay="499"/>
                                          </p:stCondLst>
                                        </p:cTn>
                                        <p:tgtEl>
                                          <p:spTgt spid="27"/>
                                        </p:tgtEl>
                                        <p:attrNameLst>
                                          <p:attrName>style.visibility</p:attrName>
                                        </p:attrNameLst>
                                      </p:cBhvr>
                                      <p:to>
                                        <p:strVal val="hidden"/>
                                      </p:to>
                                    </p:set>
                                  </p:childTnLst>
                                </p:cTn>
                              </p:par>
                            </p:childTnLst>
                          </p:cTn>
                        </p:par>
                        <p:par>
                          <p:cTn id="24" fill="hold">
                            <p:stCondLst>
                              <p:cond delay="3000"/>
                            </p:stCondLst>
                            <p:childTnLst>
                              <p:par>
                                <p:cTn id="25" presetID="29"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1000" fill="hold"/>
                                        <p:tgtEl>
                                          <p:spTgt spid="29"/>
                                        </p:tgtEl>
                                        <p:attrNameLst>
                                          <p:attrName>ppt_x</p:attrName>
                                        </p:attrNameLst>
                                      </p:cBhvr>
                                      <p:tavLst>
                                        <p:tav tm="0">
                                          <p:val>
                                            <p:strVal val="#ppt_x-.2"/>
                                          </p:val>
                                        </p:tav>
                                        <p:tav tm="100000">
                                          <p:val>
                                            <p:strVal val="#ppt_x"/>
                                          </p:val>
                                        </p:tav>
                                      </p:tavLst>
                                    </p:anim>
                                    <p:anim calcmode="lin" valueType="num">
                                      <p:cBhvr>
                                        <p:cTn id="28"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9"/>
                                        </p:tgtEl>
                                      </p:cBhvr>
                                    </p:animEffect>
                                  </p:childTnLst>
                                </p:cTn>
                              </p:par>
                            </p:childTnLst>
                          </p:cTn>
                        </p:par>
                        <p:par>
                          <p:cTn id="30" fill="hold">
                            <p:stCondLst>
                              <p:cond delay="4000"/>
                            </p:stCondLst>
                            <p:childTnLst>
                              <p:par>
                                <p:cTn id="31" presetID="10" presetClass="exit" presetSubtype="0" fill="hold" grpId="0" nodeType="afterEffect">
                                  <p:stCondLst>
                                    <p:cond delay="0"/>
                                  </p:stCondLst>
                                  <p:childTnLst>
                                    <p:animEffect transition="out" filter="fade">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childTnLst>
                          </p:cTn>
                        </p:par>
                        <p:par>
                          <p:cTn id="34" fill="hold">
                            <p:stCondLst>
                              <p:cond delay="4500"/>
                            </p:stCondLst>
                            <p:childTnLst>
                              <p:par>
                                <p:cTn id="35" presetID="29"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ppt_x</p:attrName>
                                        </p:attrNameLst>
                                      </p:cBhvr>
                                      <p:tavLst>
                                        <p:tav tm="0">
                                          <p:val>
                                            <p:strVal val="#ppt_x-.2"/>
                                          </p:val>
                                        </p:tav>
                                        <p:tav tm="100000">
                                          <p:val>
                                            <p:strVal val="#ppt_x"/>
                                          </p:val>
                                        </p:tav>
                                      </p:tavLst>
                                    </p:anim>
                                    <p:anim calcmode="lin" valueType="num">
                                      <p:cBhvr>
                                        <p:cTn id="3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4"/>
                                        </p:tgtEl>
                                      </p:cBhvr>
                                    </p:animEffect>
                                  </p:childTnLst>
                                </p:cTn>
                              </p:par>
                            </p:childTnLst>
                          </p:cTn>
                        </p:par>
                        <p:par>
                          <p:cTn id="40" fill="hold">
                            <p:stCondLst>
                              <p:cond delay="5500"/>
                            </p:stCondLst>
                            <p:childTnLst>
                              <p:par>
                                <p:cTn id="41" presetID="10" presetClass="exit" presetSubtype="0" fill="hold" grpId="0" nodeType="after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par>
                          <p:cTn id="44" fill="hold">
                            <p:stCondLst>
                              <p:cond delay="6000"/>
                            </p:stCondLst>
                            <p:childTnLst>
                              <p:par>
                                <p:cTn id="45" presetID="29"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ppt_x</p:attrName>
                                        </p:attrNameLst>
                                      </p:cBhvr>
                                      <p:tavLst>
                                        <p:tav tm="0">
                                          <p:val>
                                            <p:strVal val="#ppt_x-.2"/>
                                          </p:val>
                                        </p:tav>
                                        <p:tav tm="100000">
                                          <p:val>
                                            <p:strVal val="#ppt_x"/>
                                          </p:val>
                                        </p:tav>
                                      </p:tavLst>
                                    </p:anim>
                                    <p:anim calcmode="lin" valueType="num">
                                      <p:cBhvr>
                                        <p:cTn id="4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5"/>
                                        </p:tgtEl>
                                      </p:cBhvr>
                                    </p:animEffect>
                                  </p:childTnLst>
                                </p:cTn>
                              </p:par>
                            </p:childTnLst>
                          </p:cTn>
                        </p:par>
                        <p:par>
                          <p:cTn id="50" fill="hold">
                            <p:stCondLst>
                              <p:cond delay="7000"/>
                            </p:stCondLst>
                            <p:childTnLst>
                              <p:par>
                                <p:cTn id="51" presetID="10" presetClass="exit" presetSubtype="0" fill="hold" grpId="0" nodeType="afterEffect">
                                  <p:stCondLst>
                                    <p:cond delay="0"/>
                                  </p:stCondLst>
                                  <p:childTnLst>
                                    <p:animEffect transition="out" filter="fad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childTnLst>
                          </p:cTn>
                        </p:par>
                        <p:par>
                          <p:cTn id="54" fill="hold">
                            <p:stCondLst>
                              <p:cond delay="7500"/>
                            </p:stCondLst>
                            <p:childTnLst>
                              <p:par>
                                <p:cTn id="55" presetID="29"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ppt_x</p:attrName>
                                        </p:attrNameLst>
                                      </p:cBhvr>
                                      <p:tavLst>
                                        <p:tav tm="0">
                                          <p:val>
                                            <p:strVal val="#ppt_x-.2"/>
                                          </p:val>
                                        </p:tav>
                                        <p:tav tm="100000">
                                          <p:val>
                                            <p:strVal val="#ppt_x"/>
                                          </p:val>
                                        </p:tav>
                                      </p:tavLst>
                                    </p:anim>
                                    <p:anim calcmode="lin" valueType="num">
                                      <p:cBhvr>
                                        <p:cTn id="5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8"/>
                                        </p:tgtEl>
                                      </p:cBhvr>
                                    </p:animEffect>
                                  </p:childTnLst>
                                </p:cTn>
                              </p:par>
                            </p:childTnLst>
                          </p:cTn>
                        </p:par>
                        <p:par>
                          <p:cTn id="60" fill="hold">
                            <p:stCondLst>
                              <p:cond delay="8500"/>
                            </p:stCondLst>
                            <p:childTnLst>
                              <p:par>
                                <p:cTn id="61" presetID="10" presetClass="exit" presetSubtype="0" fill="hold" grpId="0" nodeType="afterEffect">
                                  <p:stCondLst>
                                    <p:cond delay="0"/>
                                  </p:stCondLst>
                                  <p:childTnLst>
                                    <p:animEffect transition="out" filter="fade">
                                      <p:cBhvr>
                                        <p:cTn id="62" dur="500"/>
                                        <p:tgtEl>
                                          <p:spTgt spid="3"/>
                                        </p:tgtEl>
                                      </p:cBhvr>
                                    </p:animEffect>
                                    <p:set>
                                      <p:cBhvr>
                                        <p:cTn id="63" dur="1" fill="hold">
                                          <p:stCondLst>
                                            <p:cond delay="499"/>
                                          </p:stCondLst>
                                        </p:cTn>
                                        <p:tgtEl>
                                          <p:spTgt spid="3"/>
                                        </p:tgtEl>
                                        <p:attrNameLst>
                                          <p:attrName>style.visibility</p:attrName>
                                        </p:attrNameLst>
                                      </p:cBhvr>
                                      <p:to>
                                        <p:strVal val="hidden"/>
                                      </p:to>
                                    </p:set>
                                  </p:childTnLst>
                                </p:cTn>
                              </p:par>
                            </p:childTnLst>
                          </p:cTn>
                        </p:par>
                        <p:par>
                          <p:cTn id="64" fill="hold">
                            <p:stCondLst>
                              <p:cond delay="9000"/>
                            </p:stCondLst>
                            <p:childTnLst>
                              <p:par>
                                <p:cTn id="65" presetID="29"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ppt_x</p:attrName>
                                        </p:attrNameLst>
                                      </p:cBhvr>
                                      <p:tavLst>
                                        <p:tav tm="0">
                                          <p:val>
                                            <p:strVal val="#ppt_x-.2"/>
                                          </p:val>
                                        </p:tav>
                                        <p:tav tm="100000">
                                          <p:val>
                                            <p:strVal val="#ppt_x"/>
                                          </p:val>
                                        </p:tav>
                                      </p:tavLst>
                                    </p:anim>
                                    <p:anim calcmode="lin" valueType="num">
                                      <p:cBhvr>
                                        <p:cTn id="6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9" dur="1000"/>
                                        <p:tgtEl>
                                          <p:spTgt spid="17"/>
                                        </p:tgtEl>
                                      </p:cBhvr>
                                    </p:animEffect>
                                  </p:childTnLst>
                                </p:cTn>
                              </p:par>
                            </p:childTnLst>
                          </p:cTn>
                        </p:par>
                        <p:par>
                          <p:cTn id="70" fill="hold">
                            <p:stCondLst>
                              <p:cond delay="10000"/>
                            </p:stCondLst>
                            <p:childTnLst>
                              <p:par>
                                <p:cTn id="71" presetID="10" presetClass="exit" presetSubtype="0" fill="hold" grpId="0" nodeType="afterEffect">
                                  <p:stCondLst>
                                    <p:cond delay="0"/>
                                  </p:stCondLst>
                                  <p:childTnLst>
                                    <p:animEffect transition="out" filter="fade">
                                      <p:cBhvr>
                                        <p:cTn id="72" dur="500"/>
                                        <p:tgtEl>
                                          <p:spTgt spid="22"/>
                                        </p:tgtEl>
                                      </p:cBhvr>
                                    </p:animEffect>
                                    <p:set>
                                      <p:cBhvr>
                                        <p:cTn id="73" dur="1" fill="hold">
                                          <p:stCondLst>
                                            <p:cond delay="499"/>
                                          </p:stCondLst>
                                        </p:cTn>
                                        <p:tgtEl>
                                          <p:spTgt spid="22"/>
                                        </p:tgtEl>
                                        <p:attrNameLst>
                                          <p:attrName>style.visibility</p:attrName>
                                        </p:attrNameLst>
                                      </p:cBhvr>
                                      <p:to>
                                        <p:strVal val="hidden"/>
                                      </p:to>
                                    </p:set>
                                  </p:childTnLst>
                                </p:cTn>
                              </p:par>
                            </p:childTnLst>
                          </p:cTn>
                        </p:par>
                        <p:par>
                          <p:cTn id="74" fill="hold">
                            <p:stCondLst>
                              <p:cond delay="10500"/>
                            </p:stCondLst>
                            <p:childTnLst>
                              <p:par>
                                <p:cTn id="75" presetID="29" presetClass="entr" presetSubtype="0"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1000" fill="hold"/>
                                        <p:tgtEl>
                                          <p:spTgt spid="16"/>
                                        </p:tgtEl>
                                        <p:attrNameLst>
                                          <p:attrName>ppt_x</p:attrName>
                                        </p:attrNameLst>
                                      </p:cBhvr>
                                      <p:tavLst>
                                        <p:tav tm="0">
                                          <p:val>
                                            <p:strVal val="#ppt_x-.2"/>
                                          </p:val>
                                        </p:tav>
                                        <p:tav tm="100000">
                                          <p:val>
                                            <p:strVal val="#ppt_x"/>
                                          </p:val>
                                        </p:tav>
                                      </p:tavLst>
                                    </p:anim>
                                    <p:anim calcmode="lin" valueType="num">
                                      <p:cBhvr>
                                        <p:cTn id="7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6"/>
                                        </p:tgtEl>
                                      </p:cBhvr>
                                    </p:animEffect>
                                  </p:childTnLst>
                                </p:cTn>
                              </p:par>
                            </p:childTnLst>
                          </p:cTn>
                        </p:par>
                        <p:par>
                          <p:cTn id="80" fill="hold">
                            <p:stCondLst>
                              <p:cond delay="11500"/>
                            </p:stCondLst>
                            <p:childTnLst>
                              <p:par>
                                <p:cTn id="81" presetID="10" presetClass="exit" presetSubtype="0" fill="hold" grpId="0" nodeType="after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childTnLst>
                          </p:cTn>
                        </p:par>
                        <p:par>
                          <p:cTn id="84" fill="hold">
                            <p:stCondLst>
                              <p:cond delay="12000"/>
                            </p:stCondLst>
                            <p:childTnLst>
                              <p:par>
                                <p:cTn id="85" presetID="29"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1000" fill="hold"/>
                                        <p:tgtEl>
                                          <p:spTgt spid="19"/>
                                        </p:tgtEl>
                                        <p:attrNameLst>
                                          <p:attrName>ppt_x</p:attrName>
                                        </p:attrNameLst>
                                      </p:cBhvr>
                                      <p:tavLst>
                                        <p:tav tm="0">
                                          <p:val>
                                            <p:strVal val="#ppt_x-.2"/>
                                          </p:val>
                                        </p:tav>
                                        <p:tav tm="100000">
                                          <p:val>
                                            <p:strVal val="#ppt_x"/>
                                          </p:val>
                                        </p:tav>
                                      </p:tavLst>
                                    </p:anim>
                                    <p:anim calcmode="lin" valueType="num">
                                      <p:cBhvr>
                                        <p:cTn id="8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89" dur="1000"/>
                                        <p:tgtEl>
                                          <p:spTgt spid="19"/>
                                        </p:tgtEl>
                                      </p:cBhvr>
                                    </p:animEffect>
                                  </p:childTnLst>
                                </p:cTn>
                              </p:par>
                            </p:childTnLst>
                          </p:cTn>
                        </p:par>
                        <p:par>
                          <p:cTn id="90" fill="hold">
                            <p:stCondLst>
                              <p:cond delay="13000"/>
                            </p:stCondLst>
                            <p:childTnLst>
                              <p:par>
                                <p:cTn id="91" presetID="10" presetClass="exit" presetSubtype="0" fill="hold" grpId="0" nodeType="afterEffect">
                                  <p:stCondLst>
                                    <p:cond delay="0"/>
                                  </p:stCondLst>
                                  <p:childTnLst>
                                    <p:animEffect transition="out" filter="fade">
                                      <p:cBhvr>
                                        <p:cTn id="92" dur="500"/>
                                        <p:tgtEl>
                                          <p:spTgt spid="25"/>
                                        </p:tgtEl>
                                      </p:cBhvr>
                                    </p:animEffect>
                                    <p:set>
                                      <p:cBhvr>
                                        <p:cTn id="9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2" grpId="0" animBg="1"/>
      <p:bldP spid="14" grpId="0" animBg="1"/>
      <p:bldP spid="15" grpId="0" animBg="1"/>
      <p:bldP spid="16" grpId="0" animBg="1"/>
      <p:bldP spid="17" grpId="0" animBg="1"/>
      <p:bldP spid="18" grpId="0" animBg="1"/>
      <p:bldP spid="19" grpId="0" animBg="1"/>
      <p:bldP spid="3" grpId="0"/>
      <p:bldP spid="20" grpId="0"/>
      <p:bldP spid="21" grpId="0"/>
      <p:bldP spid="22" grpId="0"/>
      <p:bldP spid="23" grpId="0"/>
      <p:bldP spid="24" grpId="0"/>
      <p:bldP spid="25" grpId="0"/>
      <p:bldP spid="26" grpId="0"/>
      <p:bldP spid="27" grpId="0"/>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8815" y="0"/>
            <a:ext cx="4536504" cy="654032"/>
          </a:xfrm>
          <a:solidFill>
            <a:srgbClr val="00FFFF"/>
          </a:solidFill>
        </p:spPr>
        <p:txBody>
          <a:bodyPr/>
          <a:lstStyle/>
          <a:p>
            <a:r>
              <a:rPr lang="en-IN" dirty="0"/>
              <a:t>Question no.1</a:t>
            </a:r>
          </a:p>
        </p:txBody>
      </p:sp>
      <p:sp>
        <p:nvSpPr>
          <p:cNvPr id="4" name="TextBox 3"/>
          <p:cNvSpPr txBox="1"/>
          <p:nvPr/>
        </p:nvSpPr>
        <p:spPr>
          <a:xfrm>
            <a:off x="1236527" y="1124744"/>
            <a:ext cx="9720161" cy="523220"/>
          </a:xfrm>
          <a:prstGeom prst="rect">
            <a:avLst/>
          </a:prstGeom>
          <a:noFill/>
        </p:spPr>
        <p:txBody>
          <a:bodyPr wrap="none" rtlCol="0">
            <a:spAutoFit/>
          </a:bodyPr>
          <a:lstStyle/>
          <a:p>
            <a:r>
              <a:rPr lang="en-IE" sz="2800" b="1" dirty="0"/>
              <a:t>The words used to fill in the blanks are verbs. Say,</a:t>
            </a:r>
            <a:r>
              <a:rPr lang="en-IE" sz="2800" b="1" dirty="0">
                <a:solidFill>
                  <a:srgbClr val="7030A0"/>
                </a:solidFill>
              </a:rPr>
              <a:t> true </a:t>
            </a:r>
            <a:r>
              <a:rPr lang="en-IE" sz="2800" b="1" dirty="0"/>
              <a:t>or </a:t>
            </a:r>
            <a:r>
              <a:rPr lang="en-IE" sz="2800" b="1" dirty="0">
                <a:solidFill>
                  <a:srgbClr val="7030A0"/>
                </a:solidFill>
              </a:rPr>
              <a:t>false</a:t>
            </a:r>
            <a:endParaRPr lang="en-US" sz="2800" b="1" dirty="0">
              <a:solidFill>
                <a:srgbClr val="7030A0"/>
              </a:solidFill>
            </a:endParaRPr>
          </a:p>
        </p:txBody>
      </p:sp>
      <p:sp>
        <p:nvSpPr>
          <p:cNvPr id="5" name="TextBox 4"/>
          <p:cNvSpPr txBox="1"/>
          <p:nvPr/>
        </p:nvSpPr>
        <p:spPr>
          <a:xfrm>
            <a:off x="3822010" y="1916832"/>
            <a:ext cx="4596451" cy="523220"/>
          </a:xfrm>
          <a:prstGeom prst="rect">
            <a:avLst/>
          </a:prstGeom>
          <a:noFill/>
        </p:spPr>
        <p:txBody>
          <a:bodyPr wrap="none" rtlCol="0">
            <a:spAutoFit/>
          </a:bodyPr>
          <a:lstStyle/>
          <a:p>
            <a:r>
              <a:rPr lang="en-IE" sz="2800" b="1" dirty="0"/>
              <a:t>If </a:t>
            </a:r>
            <a:r>
              <a:rPr lang="en-IE" sz="2800" b="1" dirty="0">
                <a:solidFill>
                  <a:srgbClr val="7030A0"/>
                </a:solidFill>
              </a:rPr>
              <a:t>false</a:t>
            </a:r>
            <a:r>
              <a:rPr lang="en-IE" sz="2800" b="1" dirty="0"/>
              <a:t>, give the right answer.</a:t>
            </a:r>
            <a:endParaRPr lang="en-US" sz="2800" b="1" dirty="0"/>
          </a:p>
        </p:txBody>
      </p:sp>
      <p:sp>
        <p:nvSpPr>
          <p:cNvPr id="6" name="Flowchart: Connector 5"/>
          <p:cNvSpPr/>
          <p:nvPr/>
        </p:nvSpPr>
        <p:spPr>
          <a:xfrm>
            <a:off x="9912424" y="4365104"/>
            <a:ext cx="1847528" cy="1512168"/>
          </a:xfrm>
          <a:prstGeom prst="flowChartConnector">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t>Click here for the answer</a:t>
            </a:r>
          </a:p>
        </p:txBody>
      </p:sp>
      <p:sp>
        <p:nvSpPr>
          <p:cNvPr id="7" name="TextBox 6"/>
          <p:cNvSpPr txBox="1"/>
          <p:nvPr/>
        </p:nvSpPr>
        <p:spPr>
          <a:xfrm>
            <a:off x="4832493" y="3356992"/>
            <a:ext cx="2534937" cy="954107"/>
          </a:xfrm>
          <a:prstGeom prst="rect">
            <a:avLst/>
          </a:prstGeom>
          <a:solidFill>
            <a:srgbClr val="00B050"/>
          </a:solidFill>
        </p:spPr>
        <p:txBody>
          <a:bodyPr wrap="square" rtlCol="0">
            <a:spAutoFit/>
          </a:bodyPr>
          <a:lstStyle/>
          <a:p>
            <a:pPr algn="ctr"/>
            <a:r>
              <a:rPr lang="en-IE" sz="2800" b="1" dirty="0">
                <a:solidFill>
                  <a:schemeClr val="bg1"/>
                </a:solidFill>
              </a:rPr>
              <a:t>False, they are nouns.</a:t>
            </a:r>
            <a:endParaRPr lang="en-US" sz="2800" dirty="0">
              <a:solidFill>
                <a:schemeClr val="bg1"/>
              </a:solidFill>
            </a:endParaRPr>
          </a:p>
        </p:txBody>
      </p:sp>
      <p:pic>
        <p:nvPicPr>
          <p:cNvPr id="8" name="Picture 2" descr="Red bubble dislike button or icon thumbs down or unlike sign feedback concept on white background 3d rendering Free Photo"/>
          <p:cNvPicPr>
            <a:picLocks noChangeAspect="1" noChangeArrowheads="1"/>
          </p:cNvPicPr>
          <p:nvPr/>
        </p:nvPicPr>
        <p:blipFill>
          <a:blip r:embed="rId3" cstate="print"/>
          <a:srcRect l="27186" t="25786" r="30093" b="15276"/>
          <a:stretch>
            <a:fillRect/>
          </a:stretch>
        </p:blipFill>
        <p:spPr bwMode="auto">
          <a:xfrm>
            <a:off x="7464152" y="3356992"/>
            <a:ext cx="1584176" cy="1152128"/>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ppt_x</p:attrName>
                                        </p:attrNameLst>
                                      </p:cBhvr>
                                      <p:tavLst>
                                        <p:tav tm="0">
                                          <p:val>
                                            <p:strVal val="#ppt_x-.2"/>
                                          </p:val>
                                        </p:tav>
                                        <p:tav tm="100000">
                                          <p:val>
                                            <p:strVal val="#ppt_x"/>
                                          </p:val>
                                        </p:tav>
                                      </p:tavLst>
                                    </p:anim>
                                    <p:anim calcmode="lin" valueType="num">
                                      <p:cBhvr>
                                        <p:cTn id="1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2" dur="1000"/>
                                        <p:tgtEl>
                                          <p:spTgt spid="7"/>
                                        </p:tgtEl>
                                      </p:cBhvr>
                                    </p:animEffect>
                                  </p:childTnLst>
                                </p:cTn>
                              </p:par>
                            </p:childTnLst>
                          </p:cTn>
                        </p:par>
                      </p:childTnLst>
                    </p:cTn>
                  </p:par>
                </p:childTnLst>
              </p:cTn>
              <p:nextCondLst>
                <p:cond evt="onClick" delay="0">
                  <p:tgtEl>
                    <p:spTgt spid="6"/>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9776" y="1180391"/>
            <a:ext cx="4032448" cy="592425"/>
          </a:xfrm>
          <a:prstGeom prst="rect">
            <a:avLst/>
          </a:prstGeom>
          <a:solidFill>
            <a:schemeClr val="bg1"/>
          </a:solidFill>
        </p:spPr>
        <p:txBody>
          <a:bodyPr wrap="square" rtlCol="0">
            <a:spAutoFit/>
          </a:bodyPr>
          <a:lstStyle/>
          <a:p>
            <a:pPr lvl="0" algn="ctr"/>
            <a:r>
              <a:rPr lang="en-IE" sz="2800" b="1" dirty="0"/>
              <a:t>Why are they called so? </a:t>
            </a:r>
            <a:endParaRPr lang="en-US" sz="2800" b="1" dirty="0"/>
          </a:p>
          <a:p>
            <a:pPr algn="ctr"/>
            <a:endParaRPr lang="en-US" sz="2800" dirty="0"/>
          </a:p>
        </p:txBody>
      </p:sp>
      <p:sp>
        <p:nvSpPr>
          <p:cNvPr id="20481" name="Rectangle 1"/>
          <p:cNvSpPr>
            <a:spLocks noChangeArrowheads="1"/>
          </p:cNvSpPr>
          <p:nvPr/>
        </p:nvSpPr>
        <p:spPr bwMode="auto">
          <a:xfrm>
            <a:off x="3087300" y="2618909"/>
            <a:ext cx="5992721" cy="954107"/>
          </a:xfrm>
          <a:prstGeom prst="rect">
            <a:avLst/>
          </a:prstGeom>
          <a:solidFill>
            <a:srgbClr val="00B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800" i="0" u="none" strike="noStrike" cap="none" normalizeH="0" baseline="0" dirty="0">
                <a:ln>
                  <a:noFill/>
                </a:ln>
                <a:solidFill>
                  <a:schemeClr val="bg1"/>
                </a:solidFill>
                <a:effectLst/>
                <a:ea typeface="Calibri" pitchFamily="34" charset="0"/>
                <a:cs typeface="Calibri" pitchFamily="34" charset="0"/>
              </a:rPr>
              <a:t>They are naming words as they name </a:t>
            </a:r>
            <a:r>
              <a:rPr kumimoji="0" lang="en-IE" sz="2800" b="1" i="0" u="none" strike="noStrike" cap="none" normalizeH="0" baseline="0" dirty="0">
                <a:ln>
                  <a:noFill/>
                </a:ln>
                <a:solidFill>
                  <a:schemeClr val="bg1"/>
                </a:solidFill>
                <a:effectLst/>
                <a:ea typeface="Calibri" pitchFamily="34" charset="0"/>
                <a:cs typeface="Calibri" pitchFamily="34" charset="0"/>
              </a:rPr>
              <a:t>people, places, animals and things</a:t>
            </a:r>
            <a:r>
              <a:rPr kumimoji="0" lang="en-IE" sz="1200" b="1" i="0" u="none" strike="noStrike" cap="none" normalizeH="0" baseline="0" dirty="0">
                <a:ln>
                  <a:noFill/>
                </a:ln>
                <a:solidFill>
                  <a:schemeClr val="bg1"/>
                </a:solidFill>
                <a:effectLst/>
                <a:latin typeface="Arial" pitchFamily="34" charset="0"/>
                <a:ea typeface="Calibri" pitchFamily="34" charset="0"/>
                <a:cs typeface="Calibri" pitchFamily="34" charset="0"/>
              </a:rPr>
              <a:t>.</a:t>
            </a:r>
            <a:endParaRPr kumimoji="0" lang="en-US" sz="1100" b="1" i="0" u="none" strike="noStrike" cap="none" normalizeH="0" baseline="0" dirty="0">
              <a:ln>
                <a:noFill/>
              </a:ln>
              <a:solidFill>
                <a:schemeClr val="bg1"/>
              </a:solidFill>
              <a:effectLst/>
              <a:latin typeface="Arial" pitchFamily="34" charset="0"/>
              <a:cs typeface="Arial" pitchFamily="34" charset="0"/>
            </a:endParaRPr>
          </a:p>
        </p:txBody>
      </p:sp>
      <p:sp>
        <p:nvSpPr>
          <p:cNvPr id="7" name="Flowchart: Connector 6"/>
          <p:cNvSpPr/>
          <p:nvPr/>
        </p:nvSpPr>
        <p:spPr>
          <a:xfrm>
            <a:off x="5184760" y="4365104"/>
            <a:ext cx="1847528" cy="1512168"/>
          </a:xfrm>
          <a:prstGeom prst="flowChartConnector">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t>Click here for the answer</a:t>
            </a:r>
          </a:p>
        </p:txBody>
      </p:sp>
      <p:pic>
        <p:nvPicPr>
          <p:cNvPr id="20482" name="Picture 2" descr="Happy kids running outside near school isolated flat vector illustration. cartoon children going along road to school entrance. education and childhood concept Free Vector"/>
          <p:cNvPicPr>
            <a:picLocks noChangeAspect="1" noChangeArrowheads="1"/>
          </p:cNvPicPr>
          <p:nvPr/>
        </p:nvPicPr>
        <p:blipFill>
          <a:blip r:embed="rId3" cstate="print"/>
          <a:srcRect/>
          <a:stretch>
            <a:fillRect/>
          </a:stretch>
        </p:blipFill>
        <p:spPr bwMode="auto">
          <a:xfrm>
            <a:off x="231266" y="4126586"/>
            <a:ext cx="3954563" cy="2046771"/>
          </a:xfrm>
          <a:prstGeom prst="rect">
            <a:avLst/>
          </a:prstGeom>
          <a:noFill/>
        </p:spPr>
      </p:pic>
      <p:pic>
        <p:nvPicPr>
          <p:cNvPr id="20484" name="Picture 4" descr="Set of children toy Free Vector"/>
          <p:cNvPicPr>
            <a:picLocks noChangeAspect="1" noChangeArrowheads="1"/>
          </p:cNvPicPr>
          <p:nvPr/>
        </p:nvPicPr>
        <p:blipFill>
          <a:blip r:embed="rId4" cstate="print"/>
          <a:srcRect/>
          <a:stretch>
            <a:fillRect/>
          </a:stretch>
        </p:blipFill>
        <p:spPr bwMode="auto">
          <a:xfrm>
            <a:off x="7704316" y="4126586"/>
            <a:ext cx="3363119" cy="2353111"/>
          </a:xfrm>
          <a:prstGeom prst="rect">
            <a:avLst/>
          </a:prstGeom>
          <a:noFill/>
        </p:spPr>
      </p:pic>
      <p:sp>
        <p:nvSpPr>
          <p:cNvPr id="11" name="Title 1"/>
          <p:cNvSpPr>
            <a:spLocks noGrp="1"/>
          </p:cNvSpPr>
          <p:nvPr>
            <p:ph type="title"/>
          </p:nvPr>
        </p:nvSpPr>
        <p:spPr>
          <a:xfrm>
            <a:off x="3828815" y="0"/>
            <a:ext cx="4536504" cy="654032"/>
          </a:xfrm>
          <a:solidFill>
            <a:srgbClr val="00FFFF"/>
          </a:solidFill>
        </p:spPr>
        <p:txBody>
          <a:bodyPr/>
          <a:lstStyle/>
          <a:p>
            <a:r>
              <a:rPr lang="en-IN" dirty="0"/>
              <a:t>Question no.2</a:t>
            </a:r>
          </a:p>
        </p:txBody>
      </p:sp>
      <p:pic>
        <p:nvPicPr>
          <p:cNvPr id="10" name="Picture 2" descr="Diverse crowd of people of different ages and races Free Vector"/>
          <p:cNvPicPr>
            <a:picLocks noChangeAspect="1" noChangeArrowheads="1"/>
          </p:cNvPicPr>
          <p:nvPr/>
        </p:nvPicPr>
        <p:blipFill>
          <a:blip r:embed="rId5" cstate="print"/>
          <a:srcRect/>
          <a:stretch>
            <a:fillRect/>
          </a:stretch>
        </p:blipFill>
        <p:spPr bwMode="auto">
          <a:xfrm>
            <a:off x="335360" y="908720"/>
            <a:ext cx="3024336" cy="1656184"/>
          </a:xfrm>
          <a:prstGeom prst="rect">
            <a:avLst/>
          </a:prstGeom>
          <a:noFill/>
        </p:spPr>
      </p:pic>
      <p:pic>
        <p:nvPicPr>
          <p:cNvPr id="12" name="Picture 4" descr="Wild animals Free Vector"/>
          <p:cNvPicPr>
            <a:picLocks noChangeAspect="1" noChangeArrowheads="1"/>
          </p:cNvPicPr>
          <p:nvPr/>
        </p:nvPicPr>
        <p:blipFill>
          <a:blip r:embed="rId6" cstate="print"/>
          <a:srcRect/>
          <a:stretch>
            <a:fillRect/>
          </a:stretch>
        </p:blipFill>
        <p:spPr bwMode="auto">
          <a:xfrm>
            <a:off x="9120336" y="1124744"/>
            <a:ext cx="3071664" cy="1600222"/>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p:cTn id="7" dur="1000" fill="hold"/>
                                        <p:tgtEl>
                                          <p:spTgt spid="20481"/>
                                        </p:tgtEl>
                                        <p:attrNameLst>
                                          <p:attrName>ppt_x</p:attrName>
                                        </p:attrNameLst>
                                      </p:cBhvr>
                                      <p:tavLst>
                                        <p:tav tm="0">
                                          <p:val>
                                            <p:strVal val="#ppt_x-.2"/>
                                          </p:val>
                                        </p:tav>
                                        <p:tav tm="100000">
                                          <p:val>
                                            <p:strVal val="#ppt_x"/>
                                          </p:val>
                                        </p:tav>
                                      </p:tavLst>
                                    </p:anim>
                                    <p:anim calcmode="lin" valueType="num">
                                      <p:cBhvr>
                                        <p:cTn id="8" dur="1000" fill="hold"/>
                                        <p:tgtEl>
                                          <p:spTgt spid="2048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1"/>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12" fill="hold" nodeType="afterEffect">
                                  <p:stCondLst>
                                    <p:cond delay="0"/>
                                  </p:stCondLst>
                                  <p:childTnLst>
                                    <p:set>
                                      <p:cBhvr>
                                        <p:cTn id="17" dur="1" fill="hold">
                                          <p:stCondLst>
                                            <p:cond delay="0"/>
                                          </p:stCondLst>
                                        </p:cTn>
                                        <p:tgtEl>
                                          <p:spTgt spid="20482"/>
                                        </p:tgtEl>
                                        <p:attrNameLst>
                                          <p:attrName>style.visibility</p:attrName>
                                        </p:attrNameLst>
                                      </p:cBhvr>
                                      <p:to>
                                        <p:strVal val="visible"/>
                                      </p:to>
                                    </p:set>
                                    <p:anim calcmode="lin" valueType="num">
                                      <p:cBhvr additive="base">
                                        <p:cTn id="18" dur="1000" fill="hold"/>
                                        <p:tgtEl>
                                          <p:spTgt spid="20482"/>
                                        </p:tgtEl>
                                        <p:attrNameLst>
                                          <p:attrName>ppt_x</p:attrName>
                                        </p:attrNameLst>
                                      </p:cBhvr>
                                      <p:tavLst>
                                        <p:tav tm="0">
                                          <p:val>
                                            <p:strVal val="0-#ppt_w/2"/>
                                          </p:val>
                                        </p:tav>
                                        <p:tav tm="100000">
                                          <p:val>
                                            <p:strVal val="#ppt_x"/>
                                          </p:val>
                                        </p:tav>
                                      </p:tavLst>
                                    </p:anim>
                                    <p:anim calcmode="lin" valueType="num">
                                      <p:cBhvr additive="base">
                                        <p:cTn id="19" dur="1000" fill="hold"/>
                                        <p:tgtEl>
                                          <p:spTgt spid="20482"/>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2"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1+#ppt_w/2"/>
                                          </p:val>
                                        </p:tav>
                                        <p:tav tm="100000">
                                          <p:val>
                                            <p:strVal val="#ppt_x"/>
                                          </p:val>
                                        </p:tav>
                                      </p:tavLst>
                                    </p:anim>
                                    <p:anim calcmode="lin" valueType="num">
                                      <p:cBhvr additive="base">
                                        <p:cTn id="24" dur="1000" fill="hold"/>
                                        <p:tgtEl>
                                          <p:spTgt spid="12"/>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6" fill="hold" nodeType="afterEffect">
                                  <p:stCondLst>
                                    <p:cond delay="0"/>
                                  </p:stCondLst>
                                  <p:childTnLst>
                                    <p:set>
                                      <p:cBhvr>
                                        <p:cTn id="27" dur="1" fill="hold">
                                          <p:stCondLst>
                                            <p:cond delay="0"/>
                                          </p:stCondLst>
                                        </p:cTn>
                                        <p:tgtEl>
                                          <p:spTgt spid="20484"/>
                                        </p:tgtEl>
                                        <p:attrNameLst>
                                          <p:attrName>style.visibility</p:attrName>
                                        </p:attrNameLst>
                                      </p:cBhvr>
                                      <p:to>
                                        <p:strVal val="visible"/>
                                      </p:to>
                                    </p:set>
                                    <p:anim calcmode="lin" valueType="num">
                                      <p:cBhvr additive="base">
                                        <p:cTn id="28" dur="1000" fill="hold"/>
                                        <p:tgtEl>
                                          <p:spTgt spid="20484"/>
                                        </p:tgtEl>
                                        <p:attrNameLst>
                                          <p:attrName>ppt_x</p:attrName>
                                        </p:attrNameLst>
                                      </p:cBhvr>
                                      <p:tavLst>
                                        <p:tav tm="0">
                                          <p:val>
                                            <p:strVal val="1+#ppt_w/2"/>
                                          </p:val>
                                        </p:tav>
                                        <p:tav tm="100000">
                                          <p:val>
                                            <p:strVal val="#ppt_x"/>
                                          </p:val>
                                        </p:tav>
                                      </p:tavLst>
                                    </p:anim>
                                    <p:anim calcmode="lin" valueType="num">
                                      <p:cBhvr additive="base">
                                        <p:cTn id="29" dur="1000" fill="hold"/>
                                        <p:tgtEl>
                                          <p:spTgt spid="2048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204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805" y="1340768"/>
            <a:ext cx="11615487" cy="538568"/>
          </a:xfrm>
          <a:prstGeom prst="rect">
            <a:avLst/>
          </a:prstGeom>
          <a:noFill/>
        </p:spPr>
        <p:txBody>
          <a:bodyPr wrap="none" rtlCol="0">
            <a:spAutoFit/>
          </a:bodyPr>
          <a:lstStyle/>
          <a:p>
            <a:pPr lvl="0"/>
            <a:r>
              <a:rPr lang="en-IE" sz="2800" b="1" dirty="0"/>
              <a:t>What is the meaning of the sentence ‘A paddling of ducks float in the pond.’?</a:t>
            </a:r>
            <a:endParaRPr lang="en-US" sz="2800" b="1" dirty="0"/>
          </a:p>
          <a:p>
            <a:endParaRPr lang="en-US" sz="2800" dirty="0"/>
          </a:p>
        </p:txBody>
      </p:sp>
      <p:sp>
        <p:nvSpPr>
          <p:cNvPr id="5" name="TextBox 4"/>
          <p:cNvSpPr txBox="1"/>
          <p:nvPr/>
        </p:nvSpPr>
        <p:spPr>
          <a:xfrm>
            <a:off x="4688203" y="2620069"/>
            <a:ext cx="2808312" cy="1384995"/>
          </a:xfrm>
          <a:prstGeom prst="rect">
            <a:avLst/>
          </a:prstGeom>
          <a:solidFill>
            <a:srgbClr val="00B050"/>
          </a:solidFill>
        </p:spPr>
        <p:txBody>
          <a:bodyPr wrap="square" rtlCol="0">
            <a:spAutoFit/>
          </a:bodyPr>
          <a:lstStyle/>
          <a:p>
            <a:pPr algn="ctr"/>
            <a:r>
              <a:rPr lang="en-IE" sz="2800" b="1" dirty="0">
                <a:solidFill>
                  <a:schemeClr val="bg1"/>
                </a:solidFill>
              </a:rPr>
              <a:t>many ducks, group of ducks, family of ducks</a:t>
            </a:r>
            <a:endParaRPr lang="en-US" sz="2800" dirty="0">
              <a:solidFill>
                <a:schemeClr val="bg1"/>
              </a:solidFill>
            </a:endParaRPr>
          </a:p>
        </p:txBody>
      </p:sp>
      <p:sp>
        <p:nvSpPr>
          <p:cNvPr id="6" name="Flowchart: Connector 5"/>
          <p:cNvSpPr/>
          <p:nvPr/>
        </p:nvSpPr>
        <p:spPr>
          <a:xfrm>
            <a:off x="5172253" y="4941168"/>
            <a:ext cx="1847528" cy="1512168"/>
          </a:xfrm>
          <a:prstGeom prst="flowChartConnector">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t>Click here for the answer</a:t>
            </a:r>
          </a:p>
        </p:txBody>
      </p:sp>
      <p:pic>
        <p:nvPicPr>
          <p:cNvPr id="18434" name="Picture 2" descr="White ducks swimming in a pond Free Photo"/>
          <p:cNvPicPr>
            <a:picLocks noChangeAspect="1" noChangeArrowheads="1"/>
          </p:cNvPicPr>
          <p:nvPr/>
        </p:nvPicPr>
        <p:blipFill>
          <a:blip r:embed="rId3" cstate="print"/>
          <a:srcRect/>
          <a:stretch>
            <a:fillRect/>
          </a:stretch>
        </p:blipFill>
        <p:spPr bwMode="auto">
          <a:xfrm>
            <a:off x="504090" y="2283957"/>
            <a:ext cx="3827592" cy="2265372"/>
          </a:xfrm>
          <a:prstGeom prst="rect">
            <a:avLst/>
          </a:prstGeom>
          <a:noFill/>
        </p:spPr>
      </p:pic>
      <p:pic>
        <p:nvPicPr>
          <p:cNvPr id="18438" name="Picture 6" descr="Group of ducks swimming around in shallow lake waters. Free Photo"/>
          <p:cNvPicPr>
            <a:picLocks noChangeAspect="1" noChangeArrowheads="1"/>
          </p:cNvPicPr>
          <p:nvPr/>
        </p:nvPicPr>
        <p:blipFill>
          <a:blip r:embed="rId4" cstate="print"/>
          <a:srcRect/>
          <a:stretch>
            <a:fillRect/>
          </a:stretch>
        </p:blipFill>
        <p:spPr bwMode="auto">
          <a:xfrm>
            <a:off x="8012473" y="2292833"/>
            <a:ext cx="3685263" cy="2163088"/>
          </a:xfrm>
          <a:prstGeom prst="rect">
            <a:avLst/>
          </a:prstGeom>
          <a:noFill/>
        </p:spPr>
      </p:pic>
      <p:sp>
        <p:nvSpPr>
          <p:cNvPr id="11" name="Title 1"/>
          <p:cNvSpPr>
            <a:spLocks noGrp="1"/>
          </p:cNvSpPr>
          <p:nvPr>
            <p:ph type="title"/>
          </p:nvPr>
        </p:nvSpPr>
        <p:spPr>
          <a:xfrm>
            <a:off x="3816900" y="0"/>
            <a:ext cx="4536504" cy="654032"/>
          </a:xfrm>
          <a:solidFill>
            <a:srgbClr val="00FFFF"/>
          </a:solidFill>
        </p:spPr>
        <p:txBody>
          <a:bodyPr/>
          <a:lstStyle/>
          <a:p>
            <a:r>
              <a:rPr lang="en-IN" dirty="0"/>
              <a:t>Question no.3</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8434"/>
                                        </p:tgtEl>
                                        <p:attrNameLst>
                                          <p:attrName>style.visibility</p:attrName>
                                        </p:attrNameLst>
                                      </p:cBhvr>
                                      <p:to>
                                        <p:strVal val="visible"/>
                                      </p:to>
                                    </p:set>
                                    <p:anim calcmode="lin" valueType="num">
                                      <p:cBhvr>
                                        <p:cTn id="13" dur="1000" fill="hold"/>
                                        <p:tgtEl>
                                          <p:spTgt spid="18434"/>
                                        </p:tgtEl>
                                        <p:attrNameLst>
                                          <p:attrName>ppt_w</p:attrName>
                                        </p:attrNameLst>
                                      </p:cBhvr>
                                      <p:tavLst>
                                        <p:tav tm="0">
                                          <p:val>
                                            <p:fltVal val="0"/>
                                          </p:val>
                                        </p:tav>
                                        <p:tav tm="100000">
                                          <p:val>
                                            <p:strVal val="#ppt_w"/>
                                          </p:val>
                                        </p:tav>
                                      </p:tavLst>
                                    </p:anim>
                                    <p:anim calcmode="lin" valueType="num">
                                      <p:cBhvr>
                                        <p:cTn id="14" dur="1000" fill="hold"/>
                                        <p:tgtEl>
                                          <p:spTgt spid="18434"/>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7" presetClass="entr" presetSubtype="10" fill="hold" nodeType="afterEffect">
                                  <p:stCondLst>
                                    <p:cond delay="0"/>
                                  </p:stCondLst>
                                  <p:childTnLst>
                                    <p:set>
                                      <p:cBhvr>
                                        <p:cTn id="17" dur="1" fill="hold">
                                          <p:stCondLst>
                                            <p:cond delay="0"/>
                                          </p:stCondLst>
                                        </p:cTn>
                                        <p:tgtEl>
                                          <p:spTgt spid="18438"/>
                                        </p:tgtEl>
                                        <p:attrNameLst>
                                          <p:attrName>style.visibility</p:attrName>
                                        </p:attrNameLst>
                                      </p:cBhvr>
                                      <p:to>
                                        <p:strVal val="visible"/>
                                      </p:to>
                                    </p:set>
                                    <p:anim calcmode="lin" valueType="num">
                                      <p:cBhvr>
                                        <p:cTn id="18" dur="1000" fill="hold"/>
                                        <p:tgtEl>
                                          <p:spTgt spid="18438"/>
                                        </p:tgtEl>
                                        <p:attrNameLst>
                                          <p:attrName>ppt_w</p:attrName>
                                        </p:attrNameLst>
                                      </p:cBhvr>
                                      <p:tavLst>
                                        <p:tav tm="0">
                                          <p:val>
                                            <p:fltVal val="0"/>
                                          </p:val>
                                        </p:tav>
                                        <p:tav tm="100000">
                                          <p:val>
                                            <p:strVal val="#ppt_w"/>
                                          </p:val>
                                        </p:tav>
                                      </p:tavLst>
                                    </p:anim>
                                    <p:anim calcmode="lin" valueType="num">
                                      <p:cBhvr>
                                        <p:cTn id="19" dur="1000" fill="hold"/>
                                        <p:tgtEl>
                                          <p:spTgt spid="1843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6230" y="1052736"/>
            <a:ext cx="5375254" cy="538568"/>
          </a:xfrm>
          <a:prstGeom prst="rect">
            <a:avLst/>
          </a:prstGeom>
          <a:noFill/>
        </p:spPr>
        <p:txBody>
          <a:bodyPr wrap="none" rtlCol="0">
            <a:spAutoFit/>
          </a:bodyPr>
          <a:lstStyle/>
          <a:p>
            <a:pPr lvl="0"/>
            <a:r>
              <a:rPr lang="en-IE" sz="2800" b="1" dirty="0"/>
              <a:t>What are such nouns called? Why?</a:t>
            </a:r>
            <a:endParaRPr lang="en-US" sz="2800" b="1" dirty="0"/>
          </a:p>
          <a:p>
            <a:endParaRPr lang="en-US" sz="2800" dirty="0"/>
          </a:p>
        </p:txBody>
      </p:sp>
      <p:sp>
        <p:nvSpPr>
          <p:cNvPr id="5" name="TextBox 4"/>
          <p:cNvSpPr txBox="1"/>
          <p:nvPr/>
        </p:nvSpPr>
        <p:spPr>
          <a:xfrm>
            <a:off x="4688203" y="2334359"/>
            <a:ext cx="2808312" cy="2246769"/>
          </a:xfrm>
          <a:prstGeom prst="rect">
            <a:avLst/>
          </a:prstGeom>
          <a:solidFill>
            <a:srgbClr val="00B050"/>
          </a:solidFill>
        </p:spPr>
        <p:txBody>
          <a:bodyPr wrap="square" rtlCol="0">
            <a:spAutoFit/>
          </a:bodyPr>
          <a:lstStyle/>
          <a:p>
            <a:pPr algn="ctr"/>
            <a:r>
              <a:rPr lang="en-IE" sz="2800" b="1" dirty="0">
                <a:solidFill>
                  <a:schemeClr val="bg1"/>
                </a:solidFill>
              </a:rPr>
              <a:t>Collective nouns, as they show many nouns of the same kind together.</a:t>
            </a:r>
            <a:endParaRPr lang="en-US" sz="2800" dirty="0">
              <a:solidFill>
                <a:schemeClr val="bg1"/>
              </a:solidFill>
            </a:endParaRPr>
          </a:p>
        </p:txBody>
      </p:sp>
      <p:sp>
        <p:nvSpPr>
          <p:cNvPr id="6" name="Flowchart: Connector 5"/>
          <p:cNvSpPr/>
          <p:nvPr/>
        </p:nvSpPr>
        <p:spPr>
          <a:xfrm>
            <a:off x="5172253" y="4941168"/>
            <a:ext cx="1847528" cy="1512168"/>
          </a:xfrm>
          <a:prstGeom prst="flowChartConnector">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t>Click here for the answer</a:t>
            </a:r>
          </a:p>
        </p:txBody>
      </p:sp>
      <p:sp>
        <p:nvSpPr>
          <p:cNvPr id="11" name="Title 1"/>
          <p:cNvSpPr>
            <a:spLocks noGrp="1"/>
          </p:cNvSpPr>
          <p:nvPr>
            <p:ph type="title"/>
          </p:nvPr>
        </p:nvSpPr>
        <p:spPr>
          <a:xfrm>
            <a:off x="3816900" y="0"/>
            <a:ext cx="4536504" cy="654032"/>
          </a:xfrm>
          <a:solidFill>
            <a:srgbClr val="00FFFF"/>
          </a:solidFill>
        </p:spPr>
        <p:txBody>
          <a:bodyPr/>
          <a:lstStyle/>
          <a:p>
            <a:r>
              <a:rPr lang="en-IN" dirty="0"/>
              <a:t>Question no.4</a:t>
            </a:r>
          </a:p>
        </p:txBody>
      </p:sp>
      <p:pic>
        <p:nvPicPr>
          <p:cNvPr id="3" name="Picture 2" descr="A picture containing grass, sky, outdoor, herd&#10;&#10;Description automatically generated">
            <a:extLst>
              <a:ext uri="{FF2B5EF4-FFF2-40B4-BE49-F238E27FC236}">
                <a16:creationId xmlns:a16="http://schemas.microsoft.com/office/drawing/2014/main" id="{43D12B4A-60B9-4E95-B460-57F841E16A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590" y="2382387"/>
            <a:ext cx="3884747" cy="2110308"/>
          </a:xfrm>
          <a:prstGeom prst="rect">
            <a:avLst/>
          </a:prstGeom>
        </p:spPr>
      </p:pic>
      <p:pic>
        <p:nvPicPr>
          <p:cNvPr id="10" name="Picture 9">
            <a:extLst>
              <a:ext uri="{FF2B5EF4-FFF2-40B4-BE49-F238E27FC236}">
                <a16:creationId xmlns:a16="http://schemas.microsoft.com/office/drawing/2014/main" id="{7CD62B4A-BAE6-4008-B8DC-E17DADCCBD2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874534" y="2038082"/>
            <a:ext cx="4123039" cy="2808820"/>
          </a:xfrm>
          <a:prstGeom prst="rect">
            <a:avLst/>
          </a:prstGeom>
        </p:spPr>
      </p:pic>
    </p:spTree>
    <p:extLst>
      <p:ext uri="{BB962C8B-B14F-4D97-AF65-F5344CB8AC3E}">
        <p14:creationId xmlns:p14="http://schemas.microsoft.com/office/powerpoint/2010/main" val="11607064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17" presetClass="entr" presetSubtype="10"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childTnLst>
                                </p:cTn>
                              </p:par>
                            </p:childTnLst>
                          </p:cTn>
                        </p:par>
                        <p:par>
                          <p:cTn id="15" fill="hold">
                            <p:stCondLst>
                              <p:cond delay="3000"/>
                            </p:stCondLst>
                            <p:childTnLst>
                              <p:par>
                                <p:cTn id="16" presetID="17" presetClass="entr" presetSubtype="1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7FD3AE87-6314-4455-95CA-DC26B00CAF9A}"/>
              </a:ext>
            </a:extLst>
          </p:cNvPr>
          <p:cNvGraphicFramePr>
            <a:graphicFrameLocks noGrp="1"/>
          </p:cNvGraphicFramePr>
          <p:nvPr>
            <p:extLst>
              <p:ext uri="{D42A27DB-BD31-4B8C-83A1-F6EECF244321}">
                <p14:modId xmlns:p14="http://schemas.microsoft.com/office/powerpoint/2010/main" val="2795485874"/>
              </p:ext>
            </p:extLst>
          </p:nvPr>
        </p:nvGraphicFramePr>
        <p:xfrm>
          <a:off x="1127448" y="700345"/>
          <a:ext cx="9937104" cy="3915435"/>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9660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670">
                <a:tc>
                  <a:txBody>
                    <a:bodyPr/>
                    <a:lstStyle/>
                    <a:p>
                      <a:r>
                        <a:rPr lang="en-IN" sz="900" dirty="0"/>
                        <a:t>1</a:t>
                      </a:r>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hlinkClick r:id="rId3"/>
                        </a:rPr>
                        <a:t>https://www.freepik.com/free-vector/man-with-empty-callout_2872879.htm</a:t>
                      </a:r>
                      <a:r>
                        <a:rPr lang="en-IN" sz="900" b="0" i="0" u="none" strike="noStrike" kern="1200" dirty="0">
                          <a:solidFill>
                            <a:schemeClr val="tx1"/>
                          </a:solidFill>
                          <a:latin typeface="+mn-lt"/>
                          <a:ea typeface="+mn-ea"/>
                          <a:cs typeface="+mn-cs"/>
                        </a:rPr>
                        <a:t> By </a:t>
                      </a:r>
                      <a:r>
                        <a:rPr lang="en-IN" sz="900" b="0" i="0" u="none" strike="noStrike" kern="1200" dirty="0" err="1">
                          <a:solidFill>
                            <a:schemeClr val="tx1"/>
                          </a:solidFill>
                          <a:latin typeface="+mn-lt"/>
                          <a:ea typeface="+mn-ea"/>
                          <a:cs typeface="+mn-cs"/>
                        </a:rPr>
                        <a:t>brgfx</a:t>
                      </a:r>
                      <a:endParaRPr lang="en-IN" sz="900" b="0" i="0" u="none" strike="noStrike"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r h="532988">
                <a:tc>
                  <a:txBody>
                    <a:bodyPr/>
                    <a:lstStyle/>
                    <a:p>
                      <a:r>
                        <a:rPr lang="en-IN" sz="900" dirty="0"/>
                        <a:t>2</a:t>
                      </a:r>
                    </a:p>
                  </a:txBody>
                  <a:tcPr/>
                </a:tc>
                <a:tc>
                  <a:txBody>
                    <a:bodyPr/>
                    <a:lstStyle/>
                    <a:p>
                      <a:endParaRPr lang="en-IN" sz="900" dirty="0"/>
                    </a:p>
                  </a:txBody>
                  <a:tcPr/>
                </a:tc>
                <a:tc>
                  <a:txBody>
                    <a:bodyPr/>
                    <a:lstStyle/>
                    <a:p>
                      <a:r>
                        <a:rPr lang="en-IN" sz="900" b="0" i="0" u="none" strike="noStrike" kern="1200" dirty="0">
                          <a:solidFill>
                            <a:schemeClr val="tx1"/>
                          </a:solidFill>
                          <a:latin typeface="+mn-lt"/>
                          <a:ea typeface="+mn-ea"/>
                          <a:cs typeface="+mn-cs"/>
                          <a:hlinkClick r:id="rId4"/>
                        </a:rPr>
                        <a:t>https://pxhere.com/en/photo/1007254</a:t>
                      </a:r>
                      <a:endParaRPr lang="en-IN" sz="900" dirty="0"/>
                    </a:p>
                  </a:txBody>
                  <a:tcPr/>
                </a:tc>
                <a:extLst>
                  <a:ext uri="{0D108BD9-81ED-4DB2-BD59-A6C34878D82A}">
                    <a16:rowId xmlns:a16="http://schemas.microsoft.com/office/drawing/2014/main" val="10002"/>
                  </a:ext>
                </a:extLst>
              </a:tr>
              <a:tr h="287334">
                <a:tc>
                  <a:txBody>
                    <a:bodyPr/>
                    <a:lstStyle/>
                    <a:p>
                      <a:r>
                        <a:rPr lang="en-IN" sz="900" dirty="0"/>
                        <a:t>3</a:t>
                      </a:r>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hlinkClick r:id="rId5"/>
                        </a:rPr>
                        <a:t>https://www.freepik.com/free-photo/red-bubble-dislike-button-icon-thumbs-down-unlike-sign-feedback-concept-white-background-3d-rendering_22405815.htm</a:t>
                      </a:r>
                      <a:r>
                        <a:rPr lang="en-IN" sz="900" b="0" i="0" u="none" strike="noStrike" kern="1200" dirty="0">
                          <a:solidFill>
                            <a:schemeClr val="tx1"/>
                          </a:solidFill>
                          <a:latin typeface="+mn-lt"/>
                          <a:ea typeface="+mn-ea"/>
                          <a:cs typeface="+mn-cs"/>
                        </a:rPr>
                        <a:t> By </a:t>
                      </a:r>
                      <a:r>
                        <a:rPr lang="en-IN" sz="900" b="0" i="0" u="none" strike="noStrike" kern="1200" dirty="0" err="1">
                          <a:solidFill>
                            <a:schemeClr val="tx1"/>
                          </a:solidFill>
                          <a:latin typeface="+mn-lt"/>
                          <a:ea typeface="+mn-ea"/>
                          <a:cs typeface="+mn-cs"/>
                        </a:rPr>
                        <a:t>mamewmy</a:t>
                      </a:r>
                      <a:endParaRPr lang="en-IN" sz="900" b="0" dirty="0"/>
                    </a:p>
                  </a:txBody>
                  <a:tcPr/>
                </a:tc>
                <a:extLst>
                  <a:ext uri="{0D108BD9-81ED-4DB2-BD59-A6C34878D82A}">
                    <a16:rowId xmlns:a16="http://schemas.microsoft.com/office/drawing/2014/main" val="10003"/>
                  </a:ext>
                </a:extLst>
              </a:tr>
              <a:tr h="875010">
                <a:tc>
                  <a:txBody>
                    <a:bodyPr/>
                    <a:lstStyle/>
                    <a:p>
                      <a:r>
                        <a:rPr lang="en-IN" sz="900" dirty="0"/>
                        <a:t>4</a:t>
                      </a:r>
                    </a:p>
                  </a:txBody>
                  <a:tcPr/>
                </a:tc>
                <a:tc>
                  <a:txBody>
                    <a:bodyPr/>
                    <a:lstStyle/>
                    <a:p>
                      <a:endParaRPr lang="en-IN" sz="900" dirty="0"/>
                    </a:p>
                  </a:txBody>
                  <a:tcPr/>
                </a:tc>
                <a:tc>
                  <a:txBody>
                    <a:bodyPr/>
                    <a:lstStyle/>
                    <a:p>
                      <a:r>
                        <a:rPr lang="en-IN" sz="900" b="0" i="0" u="none" strike="noStrike" kern="1200" dirty="0">
                          <a:solidFill>
                            <a:schemeClr val="tx1"/>
                          </a:solidFill>
                          <a:latin typeface="+mn-lt"/>
                          <a:ea typeface="+mn-ea"/>
                          <a:cs typeface="+mn-cs"/>
                        </a:rPr>
                        <a:t>People: </a:t>
                      </a:r>
                      <a:r>
                        <a:rPr lang="en-IN" sz="900" b="0" i="0" u="none" strike="noStrike" kern="1200" dirty="0">
                          <a:solidFill>
                            <a:schemeClr val="tx1"/>
                          </a:solidFill>
                          <a:latin typeface="+mn-lt"/>
                          <a:ea typeface="+mn-ea"/>
                          <a:cs typeface="+mn-cs"/>
                          <a:hlinkClick r:id="rId6"/>
                        </a:rPr>
                        <a:t>https://www.freepik.com/free-vector/diverse-crowd-people-different-ages-races_7732608.htm</a:t>
                      </a:r>
                      <a:r>
                        <a:rPr lang="en-IN" sz="900" b="0" i="0" u="none" strike="noStrike" kern="1200" dirty="0">
                          <a:solidFill>
                            <a:schemeClr val="tx1"/>
                          </a:solidFill>
                          <a:latin typeface="+mn-lt"/>
                          <a:ea typeface="+mn-ea"/>
                          <a:cs typeface="+mn-cs"/>
                        </a:rPr>
                        <a:t> By </a:t>
                      </a:r>
                      <a:r>
                        <a:rPr lang="en-IN" sz="900" b="0" i="0" u="none" strike="noStrike" kern="1200" dirty="0" err="1">
                          <a:solidFill>
                            <a:schemeClr val="tx1"/>
                          </a:solidFill>
                          <a:latin typeface="+mn-lt"/>
                          <a:ea typeface="+mn-ea"/>
                          <a:cs typeface="+mn-cs"/>
                        </a:rPr>
                        <a:t>pch.vector</a:t>
                      </a:r>
                      <a:endParaRPr lang="en-IN" sz="900" b="0" i="0" u="none" strike="noStrike" kern="1200" dirty="0">
                        <a:solidFill>
                          <a:schemeClr val="tx1"/>
                        </a:solidFill>
                        <a:latin typeface="+mn-lt"/>
                        <a:ea typeface="+mn-ea"/>
                        <a:cs typeface="+mn-cs"/>
                      </a:endParaRPr>
                    </a:p>
                    <a:p>
                      <a:r>
                        <a:rPr lang="en-IN" sz="900" b="0" i="0" u="none" strike="noStrike" kern="1200" dirty="0">
                          <a:solidFill>
                            <a:schemeClr val="tx1"/>
                          </a:solidFill>
                          <a:latin typeface="+mn-lt"/>
                          <a:ea typeface="+mn-ea"/>
                          <a:cs typeface="+mn-cs"/>
                        </a:rPr>
                        <a:t>Animals: </a:t>
                      </a:r>
                      <a:r>
                        <a:rPr lang="en-IN" sz="900" dirty="0">
                          <a:hlinkClick r:id="rId7"/>
                        </a:rPr>
                        <a:t>https://www.freepik.com/free-vector/wild-animals_4324775.htm</a:t>
                      </a:r>
                      <a:r>
                        <a:rPr lang="en-IN" sz="900" dirty="0"/>
                        <a:t> By </a:t>
                      </a:r>
                      <a:r>
                        <a:rPr lang="en-IN" sz="900" dirty="0" err="1"/>
                        <a:t>macrovector</a:t>
                      </a:r>
                      <a:endParaRPr lang="en-IN" sz="900" dirty="0"/>
                    </a:p>
                    <a:p>
                      <a:pPr marL="0" marR="0" indent="0" algn="l" defTabSz="914400" rtl="0" eaLnBrk="1" fontAlgn="auto" latinLnBrk="0" hangingPunct="1">
                        <a:lnSpc>
                          <a:spcPct val="100000"/>
                        </a:lnSpc>
                        <a:spcBef>
                          <a:spcPts val="0"/>
                        </a:spcBef>
                        <a:spcAft>
                          <a:spcPts val="0"/>
                        </a:spcAft>
                        <a:buClrTx/>
                        <a:buSzTx/>
                        <a:buFontTx/>
                        <a:buNone/>
                        <a:tabLst/>
                        <a:defRPr/>
                      </a:pPr>
                      <a:r>
                        <a:rPr lang="en-IN" sz="900" dirty="0"/>
                        <a:t>Place: </a:t>
                      </a:r>
                      <a:r>
                        <a:rPr lang="en-IN" sz="900" dirty="0">
                          <a:hlinkClick r:id="rId8"/>
                        </a:rPr>
                        <a:t>https://www.freepik.com/free-vector/happy-kids-running-outside-near-school-isolated-flat-vector-illustration-cartoon-children-going-along-road-school-entrance-education-childhood-concept_11671726.htm</a:t>
                      </a:r>
                      <a:r>
                        <a:rPr lang="en-IN" sz="900" dirty="0"/>
                        <a:t> By </a:t>
                      </a:r>
                      <a:r>
                        <a:rPr lang="en-IN" sz="900" dirty="0" err="1"/>
                        <a:t>pch.vector</a:t>
                      </a:r>
                      <a:endParaRPr lang="en-IN" sz="900" dirty="0"/>
                    </a:p>
                    <a:p>
                      <a:pPr marL="0" marR="0" indent="0" algn="l" defTabSz="914400" rtl="0" eaLnBrk="1" fontAlgn="auto" latinLnBrk="0" hangingPunct="1">
                        <a:lnSpc>
                          <a:spcPct val="100000"/>
                        </a:lnSpc>
                        <a:spcBef>
                          <a:spcPts val="0"/>
                        </a:spcBef>
                        <a:spcAft>
                          <a:spcPts val="0"/>
                        </a:spcAft>
                        <a:buClrTx/>
                        <a:buSzTx/>
                        <a:buFontTx/>
                        <a:buNone/>
                        <a:tabLst/>
                        <a:defRPr/>
                      </a:pPr>
                      <a:r>
                        <a:rPr lang="en-IN" sz="900" dirty="0"/>
                        <a:t>Things: </a:t>
                      </a:r>
                      <a:r>
                        <a:rPr lang="en-IN" sz="900" dirty="0">
                          <a:hlinkClick r:id="rId9"/>
                        </a:rPr>
                        <a:t>https://www.freepik.com/free-vector/set-children-toy_4453066.htm</a:t>
                      </a:r>
                      <a:r>
                        <a:rPr lang="en-IN" sz="900" dirty="0"/>
                        <a:t> By </a:t>
                      </a:r>
                      <a:r>
                        <a:rPr lang="en-IN" sz="900" dirty="0" err="1"/>
                        <a:t>brgfx</a:t>
                      </a:r>
                      <a:endParaRPr lang="en-IN" sz="900" dirty="0"/>
                    </a:p>
                  </a:txBody>
                  <a:tcPr/>
                </a:tc>
                <a:extLst>
                  <a:ext uri="{0D108BD9-81ED-4DB2-BD59-A6C34878D82A}">
                    <a16:rowId xmlns:a16="http://schemas.microsoft.com/office/drawing/2014/main" val="10004"/>
                  </a:ext>
                </a:extLst>
              </a:tr>
              <a:tr h="576064">
                <a:tc>
                  <a:txBody>
                    <a:bodyPr/>
                    <a:lstStyle/>
                    <a:p>
                      <a:r>
                        <a:rPr lang="en-IN" sz="900" dirty="0"/>
                        <a:t>5</a:t>
                      </a:r>
                    </a:p>
                  </a:txBody>
                  <a:tcPr/>
                </a:tc>
                <a:tc>
                  <a:txBody>
                    <a:bodyPr/>
                    <a:lstStyle/>
                    <a:p>
                      <a:endParaRPr lang="en-IN" sz="900" dirty="0"/>
                    </a:p>
                  </a:txBody>
                  <a:tcPr/>
                </a:tc>
                <a:tc>
                  <a:txBody>
                    <a:bodyPr/>
                    <a:lstStyle/>
                    <a:p>
                      <a:r>
                        <a:rPr lang="en-IN" sz="900" b="0" i="0" u="none" strike="noStrike" kern="1200" dirty="0">
                          <a:solidFill>
                            <a:schemeClr val="tx1"/>
                          </a:solidFill>
                          <a:latin typeface="+mn-lt"/>
                          <a:ea typeface="+mn-ea"/>
                          <a:cs typeface="+mn-cs"/>
                        </a:rPr>
                        <a:t>Ducks: </a:t>
                      </a:r>
                      <a:r>
                        <a:rPr lang="en-IN" sz="900" b="0" i="0" u="none" strike="noStrike" kern="1200" dirty="0">
                          <a:solidFill>
                            <a:schemeClr val="tx1"/>
                          </a:solidFill>
                          <a:latin typeface="+mn-lt"/>
                          <a:ea typeface="+mn-ea"/>
                          <a:cs typeface="+mn-cs"/>
                          <a:hlinkClick r:id="rId10"/>
                        </a:rPr>
                        <a:t>https://www.freepik.com/free-photo/white-ducks-swimming-pond_18088766.htm</a:t>
                      </a:r>
                      <a:r>
                        <a:rPr lang="en-IN" sz="900" b="0" i="0" u="none" strike="noStrike" kern="1200" dirty="0">
                          <a:solidFill>
                            <a:schemeClr val="tx1"/>
                          </a:solidFill>
                          <a:latin typeface="+mn-lt"/>
                          <a:ea typeface="+mn-ea"/>
                          <a:cs typeface="+mn-cs"/>
                        </a:rPr>
                        <a:t> By </a:t>
                      </a:r>
                      <a:r>
                        <a:rPr lang="en-IN" sz="900" b="0" i="0" u="none" strike="noStrike" kern="1200" dirty="0" err="1">
                          <a:solidFill>
                            <a:schemeClr val="tx1"/>
                          </a:solidFill>
                          <a:latin typeface="+mn-lt"/>
                          <a:ea typeface="+mn-ea"/>
                          <a:cs typeface="+mn-cs"/>
                        </a:rPr>
                        <a:t>wirestock</a:t>
                      </a:r>
                      <a:endParaRPr lang="en-IN" sz="900" b="0" i="0" u="none" strike="noStrike" kern="1200" dirty="0">
                        <a:solidFill>
                          <a:schemeClr val="tx1"/>
                        </a:solidFill>
                        <a:latin typeface="+mn-lt"/>
                        <a:ea typeface="+mn-ea"/>
                        <a:cs typeface="+mn-cs"/>
                      </a:endParaRPr>
                    </a:p>
                    <a:p>
                      <a:r>
                        <a:rPr lang="en-IN" sz="900" b="0" i="0" u="none" strike="noStrike" kern="1200" dirty="0">
                          <a:solidFill>
                            <a:schemeClr val="tx1"/>
                          </a:solidFill>
                          <a:latin typeface="+mn-lt"/>
                          <a:ea typeface="+mn-ea"/>
                          <a:cs typeface="+mn-cs"/>
                        </a:rPr>
                        <a:t>Ducks: </a:t>
                      </a:r>
                      <a:r>
                        <a:rPr lang="en-IN" sz="900" b="0" i="0" u="none" strike="noStrike" kern="1200" dirty="0">
                          <a:solidFill>
                            <a:schemeClr val="tx1"/>
                          </a:solidFill>
                          <a:latin typeface="+mn-lt"/>
                          <a:ea typeface="+mn-ea"/>
                          <a:cs typeface="+mn-cs"/>
                          <a:hlinkClick r:id="rId11"/>
                        </a:rPr>
                        <a:t>https://www.freepik.com/free-photo/group-ducks-swimming-around-shallow-lake-waters_19309988.htm</a:t>
                      </a:r>
                      <a:r>
                        <a:rPr lang="en-IN" sz="900" b="0" i="0" u="none" strike="noStrike" kern="1200" dirty="0">
                          <a:solidFill>
                            <a:schemeClr val="tx1"/>
                          </a:solidFill>
                          <a:latin typeface="+mn-lt"/>
                          <a:ea typeface="+mn-ea"/>
                          <a:cs typeface="+mn-cs"/>
                        </a:rPr>
                        <a:t> By </a:t>
                      </a:r>
                      <a:r>
                        <a:rPr lang="en-IN" sz="900" b="0" i="0" u="none" strike="noStrike" kern="1200" dirty="0" err="1">
                          <a:solidFill>
                            <a:schemeClr val="tx1"/>
                          </a:solidFill>
                          <a:latin typeface="+mn-lt"/>
                          <a:ea typeface="+mn-ea"/>
                          <a:cs typeface="+mn-cs"/>
                        </a:rPr>
                        <a:t>DejaVu</a:t>
                      </a:r>
                      <a:r>
                        <a:rPr lang="en-IN" sz="900" b="0" i="0" u="none" strike="noStrike" kern="1200" dirty="0">
                          <a:solidFill>
                            <a:schemeClr val="tx1"/>
                          </a:solidFill>
                          <a:latin typeface="+mn-lt"/>
                          <a:ea typeface="+mn-ea"/>
                          <a:cs typeface="+mn-cs"/>
                        </a:rPr>
                        <a:t> Designs</a:t>
                      </a:r>
                    </a:p>
                  </a:txBody>
                  <a:tcPr/>
                </a:tc>
                <a:extLst>
                  <a:ext uri="{0D108BD9-81ED-4DB2-BD59-A6C34878D82A}">
                    <a16:rowId xmlns:a16="http://schemas.microsoft.com/office/drawing/2014/main" val="10005"/>
                  </a:ext>
                </a:extLst>
              </a:tr>
              <a:tr h="389670">
                <a:tc>
                  <a:txBody>
                    <a:bodyPr/>
                    <a:lstStyle/>
                    <a:p>
                      <a:r>
                        <a:rPr lang="en-IN" sz="900" dirty="0"/>
                        <a:t>6</a:t>
                      </a:r>
                    </a:p>
                  </a:txBody>
                  <a:tcPr/>
                </a:tc>
                <a:tc>
                  <a:txBody>
                    <a:bodyPr/>
                    <a:lstStyle/>
                    <a:p>
                      <a:endParaRPr lang="en-IN" sz="900" dirty="0"/>
                    </a:p>
                  </a:txBody>
                  <a:tcPr/>
                </a:tc>
                <a:tc>
                  <a:txBody>
                    <a:bodyPr/>
                    <a:lstStyle/>
                    <a:p>
                      <a:pPr rtl="0"/>
                      <a:r>
                        <a:rPr lang="en-IN" sz="900" b="0" dirty="0"/>
                        <a:t>Ostrich: </a:t>
                      </a:r>
                      <a:r>
                        <a:rPr lang="en-IN" sz="900" b="0" dirty="0">
                          <a:hlinkClick r:id="rId12"/>
                        </a:rPr>
                        <a:t>https://pixabay.com/photos/ostriches-birds-ostrich-animal-838976/</a:t>
                      </a:r>
                      <a:endParaRPr lang="en-IN" sz="900" b="0" dirty="0"/>
                    </a:p>
                    <a:p>
                      <a:pPr rtl="0"/>
                      <a:r>
                        <a:rPr lang="en-IN" sz="900" b="0" dirty="0"/>
                        <a:t>Chicken: </a:t>
                      </a:r>
                      <a:r>
                        <a:rPr lang="en-IN" sz="900" b="0" dirty="0">
                          <a:hlinkClick r:id="rId13"/>
                        </a:rPr>
                        <a:t>https://pixabay.com/photos/chickens-farm-poultry-farm-animals-1221342/</a:t>
                      </a:r>
                      <a:endParaRPr lang="en-IN" sz="900" b="0" dirty="0"/>
                    </a:p>
                  </a:txBody>
                  <a:tcPr/>
                </a:tc>
                <a:extLst>
                  <a:ext uri="{0D108BD9-81ED-4DB2-BD59-A6C34878D82A}">
                    <a16:rowId xmlns:a16="http://schemas.microsoft.com/office/drawing/2014/main" val="10006"/>
                  </a:ext>
                </a:extLst>
              </a:tr>
              <a:tr h="389670">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7"/>
                  </a:ext>
                </a:extLst>
              </a:tr>
            </a:tbl>
          </a:graphicData>
        </a:graphic>
      </p:graphicFrame>
      <p:pic>
        <p:nvPicPr>
          <p:cNvPr id="10" name="Picture 2" descr="Happy kids running outside near school isolated flat vector illustration. cartoon children going along road to school entrance. education and childhood concept Free Vector"/>
          <p:cNvPicPr>
            <a:picLocks noChangeAspect="1" noChangeArrowheads="1"/>
          </p:cNvPicPr>
          <p:nvPr/>
        </p:nvPicPr>
        <p:blipFill>
          <a:blip r:embed="rId14" cstate="print"/>
          <a:srcRect/>
          <a:stretch>
            <a:fillRect/>
          </a:stretch>
        </p:blipFill>
        <p:spPr bwMode="auto">
          <a:xfrm>
            <a:off x="2864227" y="2458447"/>
            <a:ext cx="542237" cy="280649"/>
          </a:xfrm>
          <a:prstGeom prst="rect">
            <a:avLst/>
          </a:prstGeom>
          <a:noFill/>
        </p:spPr>
      </p:pic>
      <p:pic>
        <p:nvPicPr>
          <p:cNvPr id="11" name="Picture 4" descr="Set of children toy Free Vector"/>
          <p:cNvPicPr>
            <a:picLocks noChangeAspect="1" noChangeArrowheads="1"/>
          </p:cNvPicPr>
          <p:nvPr/>
        </p:nvPicPr>
        <p:blipFill>
          <a:blip r:embed="rId15" cstate="print"/>
          <a:srcRect/>
          <a:stretch>
            <a:fillRect/>
          </a:stretch>
        </p:blipFill>
        <p:spPr bwMode="auto">
          <a:xfrm>
            <a:off x="2129348" y="2786109"/>
            <a:ext cx="510267" cy="357023"/>
          </a:xfrm>
          <a:prstGeom prst="rect">
            <a:avLst/>
          </a:prstGeom>
          <a:noFill/>
        </p:spPr>
      </p:pic>
      <p:pic>
        <p:nvPicPr>
          <p:cNvPr id="12" name="Picture 2" descr="White ducks swimming in a pond Free Photo"/>
          <p:cNvPicPr>
            <a:picLocks noChangeAspect="1" noChangeArrowheads="1"/>
          </p:cNvPicPr>
          <p:nvPr/>
        </p:nvPicPr>
        <p:blipFill>
          <a:blip r:embed="rId16" cstate="print"/>
          <a:srcRect/>
          <a:stretch>
            <a:fillRect/>
          </a:stretch>
        </p:blipFill>
        <p:spPr bwMode="auto">
          <a:xfrm>
            <a:off x="2168458" y="3366386"/>
            <a:ext cx="561294" cy="306650"/>
          </a:xfrm>
          <a:prstGeom prst="rect">
            <a:avLst/>
          </a:prstGeom>
          <a:noFill/>
        </p:spPr>
      </p:pic>
      <p:pic>
        <p:nvPicPr>
          <p:cNvPr id="13" name="Picture 6" descr="Group of ducks swimming around in shallow lake waters. Free Photo"/>
          <p:cNvPicPr>
            <a:picLocks noChangeAspect="1" noChangeArrowheads="1"/>
          </p:cNvPicPr>
          <p:nvPr/>
        </p:nvPicPr>
        <p:blipFill>
          <a:blip r:embed="rId17" cstate="print"/>
          <a:srcRect/>
          <a:stretch>
            <a:fillRect/>
          </a:stretch>
        </p:blipFill>
        <p:spPr bwMode="auto">
          <a:xfrm>
            <a:off x="2870622" y="3325127"/>
            <a:ext cx="592734" cy="347909"/>
          </a:xfrm>
          <a:prstGeom prst="rect">
            <a:avLst/>
          </a:prstGeom>
          <a:noFill/>
        </p:spPr>
      </p:pic>
      <p:pic>
        <p:nvPicPr>
          <p:cNvPr id="14" name="Picture 13" descr="A picture containing grass, sky, outdoor, herd&#10;&#10;Description automatically generated">
            <a:extLst>
              <a:ext uri="{FF2B5EF4-FFF2-40B4-BE49-F238E27FC236}">
                <a16:creationId xmlns:a16="http://schemas.microsoft.com/office/drawing/2014/main" id="{917476F8-4D48-4281-8417-44E05222F01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52309" y="3879006"/>
            <a:ext cx="577443" cy="313685"/>
          </a:xfrm>
          <a:prstGeom prst="rect">
            <a:avLst/>
          </a:prstGeom>
        </p:spPr>
      </p:pic>
      <p:pic>
        <p:nvPicPr>
          <p:cNvPr id="15" name="Picture 14">
            <a:extLst>
              <a:ext uri="{FF2B5EF4-FFF2-40B4-BE49-F238E27FC236}">
                <a16:creationId xmlns:a16="http://schemas.microsoft.com/office/drawing/2014/main" id="{DEF6A00D-A28D-4031-88E7-8C5197D0F4E6}"/>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2905118" y="3879006"/>
            <a:ext cx="460454" cy="313685"/>
          </a:xfrm>
          <a:prstGeom prst="rect">
            <a:avLst/>
          </a:prstGeom>
        </p:spPr>
      </p:pic>
      <p:pic>
        <p:nvPicPr>
          <p:cNvPr id="16" name="Picture 2" descr="A man with an empty callout Free Vector"/>
          <p:cNvPicPr>
            <a:picLocks noChangeAspect="1" noChangeArrowheads="1"/>
          </p:cNvPicPr>
          <p:nvPr/>
        </p:nvPicPr>
        <p:blipFill>
          <a:blip r:embed="rId20" cstate="print"/>
          <a:srcRect/>
          <a:stretch>
            <a:fillRect/>
          </a:stretch>
        </p:blipFill>
        <p:spPr bwMode="auto">
          <a:xfrm>
            <a:off x="2495601" y="1124744"/>
            <a:ext cx="504056" cy="325403"/>
          </a:xfrm>
          <a:prstGeom prst="rect">
            <a:avLst/>
          </a:prstGeom>
          <a:noFill/>
        </p:spPr>
      </p:pic>
      <p:pic>
        <p:nvPicPr>
          <p:cNvPr id="17" name="Picture 2" descr="sea, water, nature, bird, wing, beak, fauna, swimming, birds, duck, animals, goose, geese, vertebrate, waterfowl, water bird, mallard, canard, ducks geese and swans, seaduck"/>
          <p:cNvPicPr>
            <a:picLocks noChangeAspect="1" noChangeArrowheads="1"/>
          </p:cNvPicPr>
          <p:nvPr/>
        </p:nvPicPr>
        <p:blipFill>
          <a:blip r:embed="rId21" cstate="print"/>
          <a:srcRect/>
          <a:stretch>
            <a:fillRect/>
          </a:stretch>
        </p:blipFill>
        <p:spPr bwMode="auto">
          <a:xfrm>
            <a:off x="2564951" y="1576099"/>
            <a:ext cx="479212" cy="314284"/>
          </a:xfrm>
          <a:prstGeom prst="rect">
            <a:avLst/>
          </a:prstGeom>
          <a:noFill/>
        </p:spPr>
      </p:pic>
      <p:pic>
        <p:nvPicPr>
          <p:cNvPr id="18" name="Picture 2" descr="Diverse crowd of people of different ages and races Free Vector"/>
          <p:cNvPicPr>
            <a:picLocks noChangeAspect="1" noChangeArrowheads="1"/>
          </p:cNvPicPr>
          <p:nvPr/>
        </p:nvPicPr>
        <p:blipFill>
          <a:blip r:embed="rId22" cstate="print"/>
          <a:srcRect/>
          <a:stretch>
            <a:fillRect/>
          </a:stretch>
        </p:blipFill>
        <p:spPr bwMode="auto">
          <a:xfrm>
            <a:off x="2785010" y="2759761"/>
            <a:ext cx="613786" cy="383371"/>
          </a:xfrm>
          <a:prstGeom prst="rect">
            <a:avLst/>
          </a:prstGeom>
          <a:noFill/>
        </p:spPr>
      </p:pic>
      <p:pic>
        <p:nvPicPr>
          <p:cNvPr id="19" name="Picture 4" descr="Wild animals Free Vector"/>
          <p:cNvPicPr>
            <a:picLocks noChangeAspect="1" noChangeArrowheads="1"/>
          </p:cNvPicPr>
          <p:nvPr/>
        </p:nvPicPr>
        <p:blipFill>
          <a:blip r:embed="rId23" cstate="print"/>
          <a:srcRect/>
          <a:stretch>
            <a:fillRect/>
          </a:stretch>
        </p:blipFill>
        <p:spPr bwMode="auto">
          <a:xfrm>
            <a:off x="2168458" y="2435407"/>
            <a:ext cx="432048" cy="277745"/>
          </a:xfrm>
          <a:prstGeom prst="rect">
            <a:avLst/>
          </a:prstGeom>
          <a:noFill/>
        </p:spPr>
      </p:pic>
      <p:pic>
        <p:nvPicPr>
          <p:cNvPr id="20" name="Picture 2" descr="Red bubble dislike button or icon thumbs down or unlike sign feedback concept on white background 3d rendering Free Photo"/>
          <p:cNvPicPr>
            <a:picLocks noChangeAspect="1" noChangeArrowheads="1"/>
          </p:cNvPicPr>
          <p:nvPr/>
        </p:nvPicPr>
        <p:blipFill>
          <a:blip r:embed="rId24" cstate="print"/>
          <a:srcRect l="27186" t="25786" r="30093" b="15276"/>
          <a:stretch>
            <a:fillRect/>
          </a:stretch>
        </p:blipFill>
        <p:spPr bwMode="auto">
          <a:xfrm>
            <a:off x="2604991" y="2091108"/>
            <a:ext cx="360039" cy="261846"/>
          </a:xfrm>
          <a:prstGeom prst="rect">
            <a:avLst/>
          </a:prstGeom>
          <a:noFill/>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960</Words>
  <Application>Microsoft Office PowerPoint</Application>
  <PresentationFormat>Widescreen</PresentationFormat>
  <Paragraphs>102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DD</vt:lpstr>
      <vt:lpstr>Food for Thought</vt:lpstr>
      <vt:lpstr>Fill in the blanks</vt:lpstr>
      <vt:lpstr>Question no.1</vt:lpstr>
      <vt:lpstr>Question no.2</vt:lpstr>
      <vt:lpstr>Question no.3</vt:lpstr>
      <vt:lpstr>Question no.4</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67</cp:revision>
  <dcterms:created xsi:type="dcterms:W3CDTF">2020-08-28T09:38:22Z</dcterms:created>
  <dcterms:modified xsi:type="dcterms:W3CDTF">2022-04-06T13:36:20Z</dcterms:modified>
</cp:coreProperties>
</file>