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60" r:id="rId3"/>
    <p:sldId id="261" r:id="rId4"/>
    <p:sldId id="262" r:id="rId5"/>
    <p:sldId id="263" r:id="rId6"/>
    <p:sldId id="264" r:id="rId7"/>
    <p:sldId id="265" r:id="rId8"/>
    <p:sldId id="258"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iZnh81x2UTIo4qDXuUYIV0HiN6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613445-C238-4877-A156-789F06DB2CBB}">
  <a:tblStyle styleId="{EB613445-C238-4877-A156-789F06DB2C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70451"/>
  </p:normalViewPr>
  <p:slideViewPr>
    <p:cSldViewPr snapToGrid="0">
      <p:cViewPr varScale="1">
        <p:scale>
          <a:sx n="44" d="100"/>
          <a:sy n="44" d="100"/>
        </p:scale>
        <p:origin x="1272" y="2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61997808@N00/497026455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111d1e2c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g111d1e2cf7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200" b="0" i="0" u="none" strike="noStrike" cap="none" dirty="0">
                <a:solidFill>
                  <a:schemeClr val="dk1"/>
                </a:solidFill>
                <a:effectLst/>
                <a:latin typeface="Calibri"/>
                <a:ea typeface="Calibri"/>
                <a:cs typeface="Calibri"/>
                <a:sym typeface="Calibri"/>
              </a:rPr>
              <a:t>The teacher could divide the class into groups of five students each. Each group could be given a specific noun and each child asked to bring a picture of the said collective noun, a day before she/he conducts the activity.</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IE" sz="1200" b="1" i="0" u="none" strike="noStrike" cap="none" dirty="0">
                <a:solidFill>
                  <a:schemeClr val="dk1"/>
                </a:solidFill>
                <a:effectLst/>
                <a:latin typeface="Calibri"/>
                <a:ea typeface="Calibri"/>
                <a:cs typeface="Calibri"/>
                <a:sym typeface="Calibri"/>
              </a:rPr>
              <a:t>Aim: </a:t>
            </a:r>
            <a:r>
              <a:rPr lang="en-IE" sz="1200" b="0" i="0" u="none" strike="noStrike" cap="none" dirty="0">
                <a:solidFill>
                  <a:schemeClr val="dk1"/>
                </a:solidFill>
                <a:effectLst/>
                <a:latin typeface="Calibri"/>
                <a:ea typeface="Calibri"/>
                <a:cs typeface="Calibri"/>
                <a:sym typeface="Calibri"/>
              </a:rPr>
              <a:t>Students will be able to demonstrate their understanding of collective nouns.</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IE" sz="1200" b="1" i="0" u="none" strike="noStrike" cap="none" dirty="0">
                <a:solidFill>
                  <a:schemeClr val="dk1"/>
                </a:solidFill>
                <a:effectLst/>
                <a:latin typeface="Calibri"/>
                <a:ea typeface="Calibri"/>
                <a:cs typeface="Calibri"/>
                <a:sym typeface="Calibri"/>
              </a:rPr>
              <a:t>Resources Required: </a:t>
            </a:r>
            <a:r>
              <a:rPr lang="en-IE" sz="1200" b="0" i="0" u="none" strike="noStrike" cap="none" dirty="0">
                <a:solidFill>
                  <a:schemeClr val="dk1"/>
                </a:solidFill>
                <a:effectLst/>
                <a:latin typeface="Calibri"/>
                <a:ea typeface="Calibri"/>
                <a:cs typeface="Calibri"/>
                <a:sym typeface="Calibri"/>
              </a:rPr>
              <a:t>chart papers, glue and pictures of various collective nouns </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IE" sz="1200" b="1" i="0" u="none" strike="noStrike" cap="none" dirty="0">
                <a:solidFill>
                  <a:schemeClr val="dk1"/>
                </a:solidFill>
                <a:effectLst/>
                <a:latin typeface="Calibri"/>
                <a:ea typeface="Calibri"/>
                <a:cs typeface="Calibri"/>
                <a:sym typeface="Calibri"/>
              </a:rPr>
              <a:t>Setting for the activity: </a:t>
            </a:r>
            <a:r>
              <a:rPr lang="en-IE" sz="1200" b="0" i="0" u="none" strike="noStrike" cap="none" dirty="0">
                <a:solidFill>
                  <a:schemeClr val="dk1"/>
                </a:solidFill>
                <a:effectLst/>
                <a:latin typeface="Calibri"/>
                <a:ea typeface="Calibri"/>
                <a:cs typeface="Calibri"/>
                <a:sym typeface="Calibri"/>
              </a:rPr>
              <a:t>Indoor </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IE" sz="12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IE" sz="1200" b="1" i="0" u="none" strike="noStrike" cap="none" dirty="0">
                <a:solidFill>
                  <a:schemeClr val="dk1"/>
                </a:solidFill>
                <a:effectLst/>
                <a:latin typeface="Calibri"/>
                <a:ea typeface="Calibri"/>
                <a:cs typeface="Calibri"/>
                <a:sym typeface="Calibri"/>
              </a:rPr>
              <a:t>Type of activity: </a:t>
            </a:r>
            <a:r>
              <a:rPr lang="en-IE" sz="1200" b="0" i="0" u="none" strike="noStrike" cap="none" dirty="0">
                <a:solidFill>
                  <a:schemeClr val="dk1"/>
                </a:solidFill>
                <a:effectLst/>
                <a:latin typeface="Calibri"/>
                <a:ea typeface="Calibri"/>
                <a:cs typeface="Calibri"/>
                <a:sym typeface="Calibri"/>
              </a:rPr>
              <a:t>Group </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IE" sz="12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IE" sz="1200" b="1" i="0" u="none" strike="noStrike" cap="none" dirty="0">
                <a:solidFill>
                  <a:schemeClr val="dk1"/>
                </a:solidFill>
                <a:effectLst/>
                <a:latin typeface="Calibri"/>
                <a:ea typeface="Calibri"/>
                <a:cs typeface="Calibri"/>
                <a:sym typeface="Calibri"/>
              </a:rPr>
              <a:t>Preparation: </a:t>
            </a:r>
            <a:r>
              <a:rPr lang="en-IE" sz="1200" b="0" i="0" u="none" strike="noStrike" cap="none" dirty="0">
                <a:solidFill>
                  <a:schemeClr val="dk1"/>
                </a:solidFill>
                <a:effectLst/>
                <a:latin typeface="Calibri"/>
                <a:ea typeface="Calibri"/>
                <a:cs typeface="Calibri"/>
                <a:sym typeface="Calibri"/>
              </a:rPr>
              <a:t>Chart papers to be brought by the teacher to the class. Based on the groups the children are in, they bring the required pictures of collective nouns </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IE" sz="1200" b="0" i="0" u="none" strike="noStrike" cap="none" dirty="0">
                <a:solidFill>
                  <a:schemeClr val="dk1"/>
                </a:solidFill>
                <a:effectLst/>
                <a:latin typeface="Calibri"/>
                <a:ea typeface="Calibri"/>
                <a:cs typeface="Calibri"/>
                <a:sym typeface="Calibri"/>
              </a:rPr>
              <a:t>Note to the teacher: The pictures could be got from old newspapers, magazines or old books. Children good at drawing could be encouraged to  even draw and colour them.</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Bees: https://pixabay.com/photos/bees-insects-macro-honey-bees-292132/</a:t>
            </a:r>
          </a:p>
          <a:p>
            <a:pPr marL="0" lvl="0" indent="0" algn="l" rtl="0">
              <a:spcBef>
                <a:spcPts val="0"/>
              </a:spcBef>
              <a:spcAft>
                <a:spcPts val="0"/>
              </a:spcAft>
              <a:buNone/>
            </a:pPr>
            <a:r>
              <a:rPr lang="en-US" dirty="0"/>
              <a:t>Boats: https://pixabay.com/photos/gondolas-port-canal-waterway-194835/</a:t>
            </a:r>
          </a:p>
          <a:p>
            <a:pPr marL="0" lvl="0" indent="0" algn="l" rtl="0">
              <a:spcBef>
                <a:spcPts val="0"/>
              </a:spcBef>
              <a:spcAft>
                <a:spcPts val="0"/>
              </a:spcAft>
              <a:buNone/>
            </a:pPr>
            <a:r>
              <a:rPr lang="en-US" dirty="0"/>
              <a:t>People: https://pixabay.com/photos/street-road-people-crowd-buildings-5703332/</a:t>
            </a:r>
            <a:endParaRPr dirty="0"/>
          </a:p>
        </p:txBody>
      </p:sp>
      <p:sp>
        <p:nvSpPr>
          <p:cNvPr id="33" name="Google Shape;33;g111d1e2cf7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 </a:t>
            </a:r>
            <a:r>
              <a:rPr lang="en-IE" sz="1200" b="0" i="0" u="none" strike="noStrike" cap="none" dirty="0">
                <a:solidFill>
                  <a:schemeClr val="dk1"/>
                </a:solidFill>
                <a:effectLst/>
                <a:latin typeface="Calibri"/>
                <a:ea typeface="Calibri"/>
                <a:cs typeface="Calibri"/>
                <a:sym typeface="Calibri"/>
              </a:rPr>
              <a:t>The teacher could divide the class into groups of five students each. Each group could be given a specific noun and each child asked to bring a picture of the said collective noun, a day before she/he conducts the activity.</a:t>
            </a:r>
            <a:endParaRPr lang="en-GB"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0" u="none" strike="noStrike" cap="none" dirty="0">
                <a:solidFill>
                  <a:schemeClr val="dk1"/>
                </a:solidFill>
                <a:effectLst/>
                <a:latin typeface="Calibri"/>
                <a:ea typeface="Calibri"/>
                <a:cs typeface="Calibri"/>
                <a:sym typeface="Calibri"/>
              </a:rPr>
              <a:t>The pictures could be got from old newspapers, magazines or old books. Children good at drawing could be encouraged to  even draw and colour them.</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US" sz="1200" b="0" i="0" u="none" strike="noStrike" dirty="0">
                <a:solidFill>
                  <a:schemeClr val="dk1"/>
                </a:solidFill>
                <a:latin typeface="Calibri"/>
                <a:cs typeface="Calibri"/>
                <a:sym typeface="Calibri"/>
              </a:rPr>
              <a:t>PPT Icons</a:t>
            </a:r>
            <a:endParaRPr lang="en-US" b="0" dirty="0"/>
          </a:p>
          <a:p>
            <a:endParaRPr lang="en-GB"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2</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662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 Examples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chemeClr val="dk1"/>
                </a:solidFill>
                <a:latin typeface="Calibri"/>
                <a:cs typeface="Calibri"/>
                <a:sym typeface="Calibri"/>
              </a:rPr>
              <a:t>a herd of elephants, a pride of lions, a troop of monkeys, a flock of sheep, an army of frogs </a:t>
            </a:r>
            <a:endParaRPr lang="en-US" b="0" dirty="0"/>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&lt;Please provide source URL where we find the image and the license agreement&gt;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kern="1200" dirty="0">
                <a:solidFill>
                  <a:schemeClr val="tx1"/>
                </a:solidFill>
                <a:latin typeface="+mn-lt"/>
                <a:ea typeface="+mn-ea"/>
                <a:cs typeface="+mn-cs"/>
              </a:rPr>
              <a:t>Lions: https://pixabay.com/photos/pride-lion-king-stare-eyes-royal-4536972/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dirty="0"/>
              <a:t>Elephants:</a:t>
            </a:r>
            <a:r>
              <a:rPr lang="en-IN" baseline="0" dirty="0"/>
              <a:t> </a:t>
            </a:r>
            <a:r>
              <a:rPr lang="en-IN" dirty="0"/>
              <a:t>https://pixabay.com/photos/elephants-african-bush-elephant-241624/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dirty="0">
                <a:solidFill>
                  <a:schemeClr val="dk1"/>
                </a:solidFill>
                <a:latin typeface="+mn-lt"/>
                <a:ea typeface="Calibri"/>
                <a:cs typeface="Calibri"/>
                <a:sym typeface="Calibri"/>
              </a:rPr>
              <a:t>Monkeys: https://pixahive.com/photo/portrait-of-monkeys/</a:t>
            </a:r>
          </a:p>
          <a:p>
            <a:pPr marL="0" lvl="0" indent="0" algn="l" rtl="0">
              <a:spcBef>
                <a:spcPts val="0"/>
              </a:spcBef>
              <a:spcAft>
                <a:spcPts val="0"/>
              </a:spcAft>
              <a:buNone/>
            </a:pPr>
            <a:endParaRPr lang="en-US" b="0" dirty="0"/>
          </a:p>
          <a:p>
            <a:r>
              <a:rPr lang="en-IE" sz="1200" b="0" i="0" u="none" strike="noStrike" cap="none" dirty="0">
                <a:solidFill>
                  <a:schemeClr val="dk1"/>
                </a:solidFill>
                <a:effectLst/>
                <a:latin typeface="Calibri"/>
                <a:ea typeface="Calibri"/>
                <a:cs typeface="Calibri"/>
                <a:sym typeface="Calibri"/>
              </a:rPr>
              <a:t> </a:t>
            </a:r>
            <a:endParaRPr lang="en-GB" sz="1200" b="0" i="0" u="none" strike="noStrike" cap="none" dirty="0">
              <a:solidFill>
                <a:schemeClr val="dk1"/>
              </a:solidFill>
              <a:effectLst/>
              <a:latin typeface="Calibri"/>
              <a:ea typeface="Calibri"/>
              <a:cs typeface="Calibri"/>
              <a:sym typeface="Calibri"/>
            </a:endParaRPr>
          </a:p>
          <a:p>
            <a:endParaRPr lang="en-GB"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3</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980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 Examples: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chemeClr val="dk1"/>
                </a:solidFill>
                <a:latin typeface="Calibri"/>
                <a:cs typeface="Calibri"/>
                <a:sym typeface="Calibri"/>
              </a:rPr>
              <a:t>a gaggle of geese, a company of parrots, a brood of chickens, a murder of crows, a host of sparrows</a:t>
            </a:r>
            <a:endParaRPr lang="en-US" b="0" dirty="0"/>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&lt;Please provide source URL where we find the image and the license agreement&gt;</a:t>
            </a:r>
          </a:p>
          <a:p>
            <a:pPr marL="0" lvl="0" indent="0" algn="l" rtl="0">
              <a:spcBef>
                <a:spcPts val="0"/>
              </a:spcBef>
              <a:spcAft>
                <a:spcPts val="0"/>
              </a:spcAft>
              <a:buNone/>
            </a:pPr>
            <a:r>
              <a:rPr lang="en-US" dirty="0"/>
              <a:t>Crows : photo by self @anithasawhney.</a:t>
            </a:r>
          </a:p>
          <a:p>
            <a:pPr marL="0" lvl="0" indent="0" algn="l" rtl="0">
              <a:spcBef>
                <a:spcPts val="0"/>
              </a:spcBef>
              <a:spcAft>
                <a:spcPts val="0"/>
              </a:spcAft>
              <a:buNone/>
            </a:pPr>
            <a:r>
              <a:rPr lang="en-US" dirty="0"/>
              <a:t>Seagulls: photo by self @anithasawhney</a:t>
            </a:r>
          </a:p>
          <a:p>
            <a:pPr marL="0" lvl="0" indent="0" algn="l" rtl="0">
              <a:spcBef>
                <a:spcPts val="0"/>
              </a:spcBef>
              <a:spcAft>
                <a:spcPts val="0"/>
              </a:spcAft>
              <a:buNone/>
            </a:pPr>
            <a:endParaRPr lang="en-GB" sz="1200" b="0" i="0" u="none" strike="noStrike" cap="none" dirty="0">
              <a:solidFill>
                <a:schemeClr val="dk1"/>
              </a:solidFill>
              <a:effectLst/>
              <a:latin typeface="Calibri"/>
              <a:ea typeface="Calibri"/>
              <a:cs typeface="Calibri"/>
              <a:sym typeface="Calibri"/>
            </a:endParaRPr>
          </a:p>
          <a:p>
            <a:endParaRPr lang="en-GB"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4</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613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 Examples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chemeClr val="dk1"/>
                </a:solidFill>
                <a:latin typeface="Calibri"/>
                <a:cs typeface="Calibri"/>
                <a:sym typeface="Calibri"/>
              </a:rPr>
              <a:t>a bowl of rice, a heap of sand, a bale of cotton, a fleet of </a:t>
            </a:r>
            <a:r>
              <a:rPr lang="en-US" sz="1200" b="0" i="0" u="none" strike="noStrike" dirty="0" err="1">
                <a:solidFill>
                  <a:schemeClr val="dk1"/>
                </a:solidFill>
                <a:latin typeface="Calibri"/>
                <a:cs typeface="Calibri"/>
                <a:sym typeface="Calibri"/>
              </a:rPr>
              <a:t>aeroplanes</a:t>
            </a:r>
            <a:r>
              <a:rPr lang="en-US" sz="1200" b="0" i="0" u="none" strike="noStrike" dirty="0">
                <a:solidFill>
                  <a:schemeClr val="dk1"/>
                </a:solidFill>
                <a:latin typeface="Calibri"/>
                <a:cs typeface="Calibri"/>
                <a:sym typeface="Calibri"/>
              </a:rPr>
              <a:t>/cars/ships, a galaxy of stars</a:t>
            </a:r>
            <a:endParaRPr lang="en-US" b="0" dirty="0"/>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&lt;Please provide source URL where we find the image and the license agreement&gt; </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b="0" i="0" u="none" strike="noStrike" cap="none" dirty="0">
              <a:solidFill>
                <a:schemeClr val="dk1"/>
              </a:solidFill>
              <a:effectLst/>
              <a:latin typeface="Calibri"/>
              <a:ea typeface="Calibr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0" i="0" u="none" strike="noStrike" cap="none" dirty="0">
                <a:solidFill>
                  <a:schemeClr val="dk1"/>
                </a:solidFill>
                <a:effectLst/>
                <a:latin typeface="Calibri"/>
                <a:ea typeface="Calibri"/>
                <a:cs typeface="Calibri"/>
                <a:sym typeface="Arial"/>
              </a:rPr>
              <a:t>Grapes: </a:t>
            </a:r>
            <a:r>
              <a:rPr lang="en-GB" sz="1200" b="0" i="0" u="none" strike="noStrike" cap="none" dirty="0">
                <a:solidFill>
                  <a:schemeClr val="dk1"/>
                </a:solidFill>
                <a:effectLst/>
                <a:latin typeface="Calibri"/>
                <a:ea typeface="Calibri"/>
                <a:cs typeface="Calibri"/>
                <a:sym typeface="Calibri"/>
              </a:rPr>
              <a:t>https://www.flickr.com/photos/27203298@N02/9592235689 By Ian Lee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Aeroplanes:</a:t>
            </a:r>
            <a:r>
              <a:rPr lang="en-IN" baseline="0" dirty="0"/>
              <a:t> </a:t>
            </a:r>
            <a:r>
              <a:rPr lang="en-IN" dirty="0"/>
              <a:t>https://pixabay.com/photos/aircraft-airplanes-vintage-airshow-2086517/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Flowers: https://www.flickr.com/photos/100497674@N04/33482027440 By Beki </a:t>
            </a:r>
            <a:r>
              <a:rPr lang="en-IN" dirty="0" err="1"/>
              <a:t>Winchel</a:t>
            </a:r>
            <a:endParaRPr lang="en-IN"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lang="en-GB" sz="1200" b="0" i="0" u="none" strike="noStrike" cap="none" dirty="0">
              <a:solidFill>
                <a:schemeClr val="dk1"/>
              </a:solidFill>
              <a:effectLst/>
              <a:latin typeface="Calibri"/>
              <a:ea typeface="Calibri"/>
              <a:cs typeface="Calibri"/>
              <a:sym typeface="Calibri"/>
            </a:endParaRPr>
          </a:p>
          <a:p>
            <a:endParaRPr lang="en-GB"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5</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88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 Examples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chemeClr val="dk1"/>
                </a:solidFill>
                <a:latin typeface="Calibri"/>
                <a:cs typeface="Calibri"/>
                <a:sym typeface="Calibri"/>
              </a:rPr>
              <a:t>a crowd of people, an army of soldiers, a band of musicians, a team of players, a troupe of dancers</a:t>
            </a:r>
            <a:endParaRPr lang="en-US" b="0" dirty="0"/>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&lt;Please provide source URL where we find the image and the license agreement&gt;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pl-PL" sz="1200" b="0" i="0" u="none" strike="noStrike" cap="none" dirty="0">
                <a:solidFill>
                  <a:schemeClr val="dk1"/>
                </a:solidFill>
                <a:effectLst/>
                <a:latin typeface="Calibri"/>
                <a:ea typeface="Calibri"/>
                <a:cs typeface="Calibri"/>
                <a:sym typeface="Calibri"/>
              </a:rPr>
              <a:t>Army: https://www.flickr.com/photos/58419684@N00/5376686125 By Jaskirat Singh Bawa</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Band: </a:t>
            </a:r>
            <a:r>
              <a:rPr lang="en-GB" sz="1200" b="0" i="0" u="none" strike="noStrike" cap="none" dirty="0">
                <a:solidFill>
                  <a:schemeClr val="dk1"/>
                </a:solidFill>
                <a:effectLst/>
                <a:latin typeface="Calibri"/>
                <a:ea typeface="Calibri"/>
                <a:cs typeface="Calibri"/>
                <a:sym typeface="Calibri"/>
                <a:hlinkClick r:id="rId3"/>
              </a:rPr>
              <a:t>https://www.flickr.com/photos/61997808@N00/4970264551</a:t>
            </a:r>
            <a:r>
              <a:rPr lang="en-GB" sz="1200" b="0" i="0" u="none" strike="noStrike" cap="none" dirty="0">
                <a:solidFill>
                  <a:schemeClr val="dk1"/>
                </a:solidFill>
                <a:effectLst/>
                <a:latin typeface="Calibri"/>
                <a:ea typeface="Calibri"/>
                <a:cs typeface="Calibri"/>
                <a:sym typeface="Calibri"/>
              </a:rPr>
              <a:t> By </a:t>
            </a:r>
            <a:r>
              <a:rPr lang="en-GB" sz="1200" b="0" i="0" u="none" strike="noStrike" cap="none" dirty="0" err="1">
                <a:solidFill>
                  <a:schemeClr val="dk1"/>
                </a:solidFill>
                <a:effectLst/>
                <a:latin typeface="Calibri"/>
                <a:ea typeface="Calibri"/>
                <a:cs typeface="Calibri"/>
                <a:sym typeface="Calibri"/>
              </a:rPr>
              <a:t>RubyGoes</a:t>
            </a:r>
            <a:endParaRPr lang="en-GB"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Crowd: https://pixabay.com/photos/lalbaug-ganesh-festival-india-1063511/</a:t>
            </a:r>
          </a:p>
          <a:p>
            <a:pPr marL="0" lvl="0" indent="0" algn="l" rtl="0">
              <a:spcBef>
                <a:spcPts val="0"/>
              </a:spcBef>
              <a:spcAft>
                <a:spcPts val="0"/>
              </a:spcAft>
              <a:buNone/>
            </a:pPr>
            <a:endParaRPr lang="en-GB" sz="1200" b="0" i="0" u="none" strike="noStrike" cap="none" dirty="0">
              <a:solidFill>
                <a:schemeClr val="dk1"/>
              </a:solidFill>
              <a:effectLst/>
              <a:latin typeface="Calibri"/>
              <a:ea typeface="Calibri"/>
              <a:cs typeface="Calibri"/>
              <a:sym typeface="Calibri"/>
            </a:endParaRPr>
          </a:p>
          <a:p>
            <a:endParaRPr lang="en-GB"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6</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63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 Examples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chemeClr val="dk1"/>
                </a:solidFill>
                <a:latin typeface="Calibri"/>
                <a:cs typeface="Calibri"/>
                <a:sym typeface="Calibri"/>
              </a:rPr>
              <a:t>a swarm of bees, a cluster of spiders, a flight of butterflies, a cloud of grasshoppers, a colony of bees</a:t>
            </a:r>
            <a:endParaRPr lang="en-US" b="0" dirty="0"/>
          </a:p>
          <a:p>
            <a:pPr marL="0" lvl="0" indent="0" algn="l" rtl="0">
              <a:spcBef>
                <a:spcPts val="0"/>
              </a:spcBef>
              <a:spcAft>
                <a:spcPts val="0"/>
              </a:spcAft>
              <a:buNone/>
            </a:pPr>
            <a:endParaRPr lang="en-I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 </a:t>
            </a:r>
            <a:r>
              <a:rPr lang="en-US" sz="1200" b="0" i="0" u="none" strike="noStrike" dirty="0">
                <a:solidFill>
                  <a:schemeClr val="dk1"/>
                </a:solidFill>
                <a:latin typeface="Calibri"/>
                <a:ea typeface="Calibri"/>
                <a:cs typeface="Calibri"/>
                <a:sym typeface="Calibri"/>
              </a:rPr>
              <a:t> &lt;Please provide source URL where we find the image and the license agreement&gt;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GB" sz="1200" b="0" i="0" u="none" strike="noStrike" cap="none" dirty="0">
                <a:solidFill>
                  <a:schemeClr val="dk1"/>
                </a:solidFill>
                <a:effectLst/>
                <a:latin typeface="Calibri"/>
                <a:ea typeface="Calibri"/>
                <a:cs typeface="Calibri"/>
                <a:sym typeface="Calibri"/>
              </a:rPr>
              <a:t>Butterfly: https://www.flickr.com/photos/61021753@N02/19142252800 by Biodiversity Heritage Library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Ants.: https://www.flickr.com/photos/52476811@N07/6647509509 by </a:t>
            </a:r>
            <a:r>
              <a:rPr lang="en-GB" sz="1200" b="0" i="0" u="none" strike="noStrike" cap="none" dirty="0" err="1">
                <a:solidFill>
                  <a:schemeClr val="dk1"/>
                </a:solidFill>
                <a:effectLst/>
                <a:latin typeface="Calibri"/>
                <a:ea typeface="Calibri"/>
                <a:cs typeface="Calibri"/>
                <a:sym typeface="Calibri"/>
              </a:rPr>
              <a:t>Pison</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Jaujip</a:t>
            </a:r>
            <a:endParaRPr lang="en-GB"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Bees: https://www.flickr.com/photos/94837166@N00/5679408346 By Francis Chung</a:t>
            </a:r>
          </a:p>
          <a:p>
            <a:pPr marL="0" lvl="0" indent="0" algn="l" rtl="0">
              <a:spcBef>
                <a:spcPts val="0"/>
              </a:spcBef>
              <a:spcAft>
                <a:spcPts val="0"/>
              </a:spcAft>
              <a:buNone/>
            </a:pPr>
            <a:endParaRPr lang="en-US" b="0" dirty="0"/>
          </a:p>
          <a:p>
            <a:endParaRPr lang="en-GB" sz="1200" b="0" i="0" u="none" strike="noStrike" cap="none" dirty="0">
              <a:solidFill>
                <a:schemeClr val="dk1"/>
              </a:solidFill>
              <a:effectLst/>
              <a:latin typeface="Calibri"/>
              <a:ea typeface="Calibri"/>
              <a:cs typeface="Calibri"/>
              <a:sym typeface="Calibri"/>
            </a:endParaRPr>
          </a:p>
          <a:p>
            <a:endParaRPr lang="en-GB"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7</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782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r>
              <a:rPr lang="en-IE" sz="1200" b="0" i="0" u="none" strike="noStrike" cap="none" dirty="0">
                <a:solidFill>
                  <a:schemeClr val="dk1"/>
                </a:solidFill>
                <a:effectLst/>
                <a:latin typeface="Calibri"/>
                <a:ea typeface="Calibri"/>
                <a:cs typeface="Calibri"/>
                <a:sym typeface="Calibri"/>
              </a:rPr>
              <a:t> </a:t>
            </a:r>
            <a:endParaRPr lang="en-GB"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47" name="Google Shape;4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5"/>
          <p:cNvSpPr txBox="1">
            <a:spLocks noGrp="1"/>
          </p:cNvSpPr>
          <p:nvPr>
            <p:ph type="ctrTitle"/>
          </p:nvPr>
        </p:nvSpPr>
        <p:spPr>
          <a:xfrm>
            <a:off x="914400" y="885575"/>
            <a:ext cx="10363200" cy="160732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5"/>
          <p:cNvSpPr txBox="1">
            <a:spLocks noGrp="1"/>
          </p:cNvSpPr>
          <p:nvPr>
            <p:ph type="subTitle" idx="1"/>
          </p:nvPr>
        </p:nvSpPr>
        <p:spPr>
          <a:xfrm>
            <a:off x="1828800" y="2612504"/>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5">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3">
            <a:alphaModFix/>
          </a:blip>
          <a:srcRect/>
          <a:stretch/>
        </p:blipFill>
        <p:spPr>
          <a:xfrm>
            <a:off x="89057" y="114396"/>
            <a:ext cx="902286" cy="957155"/>
          </a:xfrm>
          <a:prstGeom prst="rect">
            <a:avLst/>
          </a:prstGeom>
          <a:noFill/>
          <a:ln>
            <a:noFill/>
          </a:ln>
        </p:spPr>
      </p:pic>
      <p:pic>
        <p:nvPicPr>
          <p:cNvPr id="16" name="Google Shape;16;p5" descr="A picture containing text, lamp&#10;&#10;Description automatically generated"/>
          <p:cNvPicPr preferRelativeResize="0"/>
          <p:nvPr/>
        </p:nvPicPr>
        <p:blipFill rotWithShape="1">
          <a:blip r:embed="rId4">
            <a:alphaModFix/>
          </a:blip>
          <a:srcRect/>
          <a:stretch/>
        </p:blipFill>
        <p:spPr>
          <a:xfrm>
            <a:off x="11164077" y="5837009"/>
            <a:ext cx="914479" cy="914479"/>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5">
            <a:alphaModFix/>
          </a:blip>
          <a:srcRect/>
          <a:stretch/>
        </p:blipFill>
        <p:spPr>
          <a:xfrm>
            <a:off x="11139692" y="132686"/>
            <a:ext cx="963251" cy="938865"/>
          </a:xfrm>
          <a:prstGeom prst="rect">
            <a:avLst/>
          </a:prstGeom>
          <a:noFill/>
          <a:ln>
            <a:noFill/>
          </a:ln>
        </p:spPr>
      </p:pic>
      <p:sp>
        <p:nvSpPr>
          <p:cNvPr id="18" name="Google Shape;18;p5"/>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6"/>
          <p:cNvSpPr txBox="1">
            <a:spLocks noGrp="1"/>
          </p:cNvSpPr>
          <p:nvPr>
            <p:ph type="body" idx="1"/>
          </p:nvPr>
        </p:nvSpPr>
        <p:spPr>
          <a:xfrm>
            <a:off x="954779" y="1243798"/>
            <a:ext cx="10282441" cy="444681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6"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4" name="Google Shape;24;p6"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7"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9" name="Google Shape;29;p7"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g"/><Relationship Id="rId18" Type="http://schemas.openxmlformats.org/officeDocument/2006/relationships/image" Target="../media/image30.jpg"/><Relationship Id="rId3" Type="http://schemas.openxmlformats.org/officeDocument/2006/relationships/hyperlink" Target="https://www.flickr.com/photos/61997808@N00/4970264551" TargetMode="External"/><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7.jpg"/><Relationship Id="rId2" Type="http://schemas.openxmlformats.org/officeDocument/2006/relationships/notesSlide" Target="../notesSlides/notesSlide8.xml"/><Relationship Id="rId16" Type="http://schemas.openxmlformats.org/officeDocument/2006/relationships/image" Target="../media/image26.jpeg"/><Relationship Id="rId20" Type="http://schemas.openxmlformats.org/officeDocument/2006/relationships/image" Target="../media/image29.jpg"/><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21.jpg"/><Relationship Id="rId5" Type="http://schemas.openxmlformats.org/officeDocument/2006/relationships/image" Target="../media/image5.jpg"/><Relationship Id="rId15" Type="http://schemas.openxmlformats.org/officeDocument/2006/relationships/image" Target="../media/image25.jpeg"/><Relationship Id="rId10" Type="http://schemas.openxmlformats.org/officeDocument/2006/relationships/image" Target="../media/image20.jpg"/><Relationship Id="rId19" Type="http://schemas.openxmlformats.org/officeDocument/2006/relationships/image" Target="../media/image28.jpg"/><Relationship Id="rId4" Type="http://schemas.openxmlformats.org/officeDocument/2006/relationships/image" Target="../media/image4.jpg"/><Relationship Id="rId9" Type="http://schemas.openxmlformats.org/officeDocument/2006/relationships/image" Target="../media/image17.jpeg"/><Relationship Id="rId1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g111d1e2cf77_0_0"/>
          <p:cNvSpPr txBox="1">
            <a:spLocks noGrp="1"/>
          </p:cNvSpPr>
          <p:nvPr>
            <p:ph type="ctrTitle"/>
          </p:nvPr>
        </p:nvSpPr>
        <p:spPr>
          <a:xfrm>
            <a:off x="0" y="1179035"/>
            <a:ext cx="12192000" cy="1207664"/>
          </a:xfrm>
          <a:prstGeom prst="rect">
            <a:avLst/>
          </a:prstGeom>
          <a:solidFill>
            <a:schemeClr val="accent4">
              <a:lumMod val="40000"/>
              <a:lumOff val="60000"/>
            </a:schemeClr>
          </a:solidFill>
          <a:ln>
            <a:solidFill>
              <a:schemeClr val="tx1">
                <a:lumMod val="50000"/>
                <a:lumOff val="50000"/>
              </a:schemeClr>
            </a:solid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US" dirty="0"/>
              <a:t>Fun with Collective Nouns</a:t>
            </a:r>
            <a:endParaRPr dirty="0"/>
          </a:p>
        </p:txBody>
      </p:sp>
      <p:pic>
        <p:nvPicPr>
          <p:cNvPr id="3" name="Picture 2">
            <a:extLst>
              <a:ext uri="{FF2B5EF4-FFF2-40B4-BE49-F238E27FC236}">
                <a16:creationId xmlns:a16="http://schemas.microsoft.com/office/drawing/2014/main" id="{8EB559F3-6877-4053-AA85-CABEBA37797F}"/>
              </a:ext>
            </a:extLst>
          </p:cNvPr>
          <p:cNvPicPr>
            <a:picLocks noChangeAspect="1"/>
          </p:cNvPicPr>
          <p:nvPr/>
        </p:nvPicPr>
        <p:blipFill>
          <a:blip r:embed="rId3"/>
          <a:stretch>
            <a:fillRect/>
          </a:stretch>
        </p:blipFill>
        <p:spPr>
          <a:xfrm>
            <a:off x="496005" y="2815387"/>
            <a:ext cx="3275195" cy="2185169"/>
          </a:xfrm>
          <a:prstGeom prst="rect">
            <a:avLst/>
          </a:prstGeom>
        </p:spPr>
      </p:pic>
      <p:pic>
        <p:nvPicPr>
          <p:cNvPr id="5" name="Picture 4" descr="A group of boats sit in a harbor&#10;&#10;Description automatically generated with low confidence">
            <a:extLst>
              <a:ext uri="{FF2B5EF4-FFF2-40B4-BE49-F238E27FC236}">
                <a16:creationId xmlns:a16="http://schemas.microsoft.com/office/drawing/2014/main" id="{6BF832B5-2550-4D50-9FB0-E92DF6BC2B09}"/>
              </a:ext>
            </a:extLst>
          </p:cNvPr>
          <p:cNvPicPr>
            <a:picLocks noChangeAspect="1"/>
          </p:cNvPicPr>
          <p:nvPr/>
        </p:nvPicPr>
        <p:blipFill>
          <a:blip r:embed="rId4"/>
          <a:stretch>
            <a:fillRect/>
          </a:stretch>
        </p:blipFill>
        <p:spPr>
          <a:xfrm>
            <a:off x="4470301" y="2815387"/>
            <a:ext cx="3222370" cy="2185169"/>
          </a:xfrm>
          <a:prstGeom prst="rect">
            <a:avLst/>
          </a:prstGeom>
        </p:spPr>
      </p:pic>
      <p:pic>
        <p:nvPicPr>
          <p:cNvPr id="7" name="Picture 6" descr="A picture containing building, outdoor, person, street&#10;&#10;Description automatically generated">
            <a:extLst>
              <a:ext uri="{FF2B5EF4-FFF2-40B4-BE49-F238E27FC236}">
                <a16:creationId xmlns:a16="http://schemas.microsoft.com/office/drawing/2014/main" id="{71884676-C481-49D3-B8D3-7A32CED28E3E}"/>
              </a:ext>
            </a:extLst>
          </p:cNvPr>
          <p:cNvPicPr>
            <a:picLocks noChangeAspect="1"/>
          </p:cNvPicPr>
          <p:nvPr/>
        </p:nvPicPr>
        <p:blipFill>
          <a:blip r:embed="rId5"/>
          <a:stretch>
            <a:fillRect/>
          </a:stretch>
        </p:blipFill>
        <p:spPr>
          <a:xfrm>
            <a:off x="8463068" y="2815387"/>
            <a:ext cx="3277755" cy="21851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FFB8-D0B9-5A41-A5F9-F90A7483FA62}"/>
              </a:ext>
            </a:extLst>
          </p:cNvPr>
          <p:cNvSpPr>
            <a:spLocks noGrp="1"/>
          </p:cNvSpPr>
          <p:nvPr>
            <p:ph type="title"/>
          </p:nvPr>
        </p:nvSpPr>
        <p:spPr>
          <a:xfrm>
            <a:off x="1889421" y="71414"/>
            <a:ext cx="8451297" cy="654032"/>
          </a:xfrm>
          <a:solidFill>
            <a:schemeClr val="accent4">
              <a:lumMod val="40000"/>
              <a:lumOff val="60000"/>
            </a:schemeClr>
          </a:solidFill>
          <a:ln>
            <a:solidFill>
              <a:schemeClr val="tx1">
                <a:lumMod val="50000"/>
                <a:lumOff val="50000"/>
              </a:schemeClr>
            </a:solidFill>
          </a:ln>
        </p:spPr>
        <p:txBody>
          <a:bodyPr/>
          <a:lstStyle/>
          <a:p>
            <a:r>
              <a:rPr lang="en-US" dirty="0"/>
              <a:t>Fun with Collective Nouns</a:t>
            </a:r>
          </a:p>
        </p:txBody>
      </p:sp>
      <p:graphicFrame>
        <p:nvGraphicFramePr>
          <p:cNvPr id="5" name="Table 5">
            <a:extLst>
              <a:ext uri="{FF2B5EF4-FFF2-40B4-BE49-F238E27FC236}">
                <a16:creationId xmlns:a16="http://schemas.microsoft.com/office/drawing/2014/main" id="{81804DD1-D86F-4A46-91CB-63119BA411D3}"/>
              </a:ext>
            </a:extLst>
          </p:cNvPr>
          <p:cNvGraphicFramePr>
            <a:graphicFrameLocks noGrp="1"/>
          </p:cNvGraphicFramePr>
          <p:nvPr>
            <p:extLst>
              <p:ext uri="{D42A27DB-BD31-4B8C-83A1-F6EECF244321}">
                <p14:modId xmlns:p14="http://schemas.microsoft.com/office/powerpoint/2010/main" val="1716406243"/>
              </p:ext>
            </p:extLst>
          </p:nvPr>
        </p:nvGraphicFramePr>
        <p:xfrm>
          <a:off x="3149599" y="973666"/>
          <a:ext cx="5917300" cy="5378149"/>
        </p:xfrm>
        <a:graphic>
          <a:graphicData uri="http://schemas.openxmlformats.org/drawingml/2006/table">
            <a:tbl>
              <a:tblPr firstRow="1" bandRow="1">
                <a:tableStyleId>{EB613445-C238-4877-A156-789F06DB2CBB}</a:tableStyleId>
              </a:tblPr>
              <a:tblGrid>
                <a:gridCol w="1349830">
                  <a:extLst>
                    <a:ext uri="{9D8B030D-6E8A-4147-A177-3AD203B41FA5}">
                      <a16:colId xmlns:a16="http://schemas.microsoft.com/office/drawing/2014/main" val="3788763530"/>
                    </a:ext>
                  </a:extLst>
                </a:gridCol>
                <a:gridCol w="4567470">
                  <a:extLst>
                    <a:ext uri="{9D8B030D-6E8A-4147-A177-3AD203B41FA5}">
                      <a16:colId xmlns:a16="http://schemas.microsoft.com/office/drawing/2014/main" val="2399603053"/>
                    </a:ext>
                  </a:extLst>
                </a:gridCol>
              </a:tblGrid>
              <a:tr h="759269">
                <a:tc>
                  <a:txBody>
                    <a:bodyPr/>
                    <a:lstStyle/>
                    <a:p>
                      <a:pPr algn="ctr"/>
                      <a:r>
                        <a:rPr lang="en-US" sz="3000" u="sng" dirty="0"/>
                        <a:t>Group</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algn="ctr"/>
                      <a:r>
                        <a:rPr lang="en-US" sz="3000" u="sng" dirty="0"/>
                        <a:t>Nouns</a:t>
                      </a:r>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975991503"/>
                  </a:ext>
                </a:extLst>
              </a:tr>
              <a:tr h="923776">
                <a:tc>
                  <a:txBody>
                    <a:bodyPr/>
                    <a:lstStyle/>
                    <a:p>
                      <a:pPr algn="ctr"/>
                      <a:endParaRPr lang="en-US" sz="28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74451303"/>
                  </a:ext>
                </a:extLst>
              </a:tr>
              <a:tr h="923776">
                <a:tc>
                  <a:txBody>
                    <a:bodyPr/>
                    <a:lstStyle/>
                    <a:p>
                      <a:pPr algn="ctr"/>
                      <a:endParaRPr lang="en-US" sz="28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algn="ctr"/>
                      <a:endParaRPr lang="en-US" sz="28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02447364"/>
                  </a:ext>
                </a:extLst>
              </a:tr>
              <a:tr h="923776">
                <a:tc>
                  <a:txBody>
                    <a:bodyPr/>
                    <a:lstStyle/>
                    <a:p>
                      <a:pPr algn="ctr"/>
                      <a:endParaRPr lang="en-US" sz="28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3">
                        <a:lumMod val="40000"/>
                        <a:lumOff val="60000"/>
                      </a:schemeClr>
                    </a:solidFill>
                  </a:tcPr>
                </a:tc>
                <a:tc>
                  <a:txBody>
                    <a:bodyPr/>
                    <a:lstStyle/>
                    <a:p>
                      <a:pPr algn="ctr"/>
                      <a:endParaRPr lang="en-US" sz="28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18170529"/>
                  </a:ext>
                </a:extLst>
              </a:tr>
              <a:tr h="923776">
                <a:tc>
                  <a:txBody>
                    <a:bodyPr/>
                    <a:lstStyle/>
                    <a:p>
                      <a:pPr algn="ctr"/>
                      <a:endParaRPr lang="en-US" sz="28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sz="28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87659039"/>
                  </a:ext>
                </a:extLst>
              </a:tr>
              <a:tr h="923776">
                <a:tc>
                  <a:txBody>
                    <a:bodyPr/>
                    <a:lstStyle/>
                    <a:p>
                      <a:pPr algn="ctr"/>
                      <a:endParaRPr lang="en-US" sz="28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a:endParaRPr lang="en-US" sz="2800" dirty="0"/>
                    </a:p>
                  </a:txBody>
                  <a:tcPr anchor="ctr">
                    <a:lnL w="28575" cap="flat" cmpd="sng" algn="ctr">
                      <a:solidFill>
                        <a:schemeClr val="tx1">
                          <a:lumMod val="50000"/>
                          <a:lumOff val="50000"/>
                        </a:schemeClr>
                      </a:solidFill>
                      <a:prstDash val="solid"/>
                      <a:round/>
                      <a:headEnd type="none" w="med" len="med"/>
                      <a:tailEnd type="none" w="med" len="med"/>
                    </a:lnL>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971217191"/>
                  </a:ext>
                </a:extLst>
              </a:tr>
            </a:tbl>
          </a:graphicData>
        </a:graphic>
      </p:graphicFrame>
      <p:pic>
        <p:nvPicPr>
          <p:cNvPr id="7" name="Graphic 6" descr="Horse with solid fill">
            <a:extLst>
              <a:ext uri="{FF2B5EF4-FFF2-40B4-BE49-F238E27FC236}">
                <a16:creationId xmlns:a16="http://schemas.microsoft.com/office/drawing/2014/main" id="{7E940D21-5BDE-574D-BBEF-FD41F9BBD2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4800" y="1367756"/>
            <a:ext cx="1338773" cy="1338773"/>
          </a:xfrm>
          <a:prstGeom prst="rect">
            <a:avLst/>
          </a:prstGeom>
        </p:spPr>
      </p:pic>
      <p:pic>
        <p:nvPicPr>
          <p:cNvPr id="9" name="Graphic 8" descr="Eagle with solid fill">
            <a:extLst>
              <a:ext uri="{FF2B5EF4-FFF2-40B4-BE49-F238E27FC236}">
                <a16:creationId xmlns:a16="http://schemas.microsoft.com/office/drawing/2014/main" id="{02BDB74E-D457-9341-AEEC-6340EA9AB2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2518" y="1367756"/>
            <a:ext cx="1338773" cy="1338773"/>
          </a:xfrm>
          <a:prstGeom prst="rect">
            <a:avLst/>
          </a:prstGeom>
        </p:spPr>
      </p:pic>
      <p:pic>
        <p:nvPicPr>
          <p:cNvPr id="11" name="Graphic 10" descr="Cruise ship with solid fill">
            <a:extLst>
              <a:ext uri="{FF2B5EF4-FFF2-40B4-BE49-F238E27FC236}">
                <a16:creationId xmlns:a16="http://schemas.microsoft.com/office/drawing/2014/main" id="{055395FF-5486-1B4E-ACD5-10B1E4E5F0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14800" y="3228387"/>
            <a:ext cx="1338773" cy="1338773"/>
          </a:xfrm>
          <a:prstGeom prst="rect">
            <a:avLst/>
          </a:prstGeom>
        </p:spPr>
      </p:pic>
      <p:pic>
        <p:nvPicPr>
          <p:cNvPr id="13" name="Graphic 12" descr="Family with girl with solid fill">
            <a:extLst>
              <a:ext uri="{FF2B5EF4-FFF2-40B4-BE49-F238E27FC236}">
                <a16:creationId xmlns:a16="http://schemas.microsoft.com/office/drawing/2014/main" id="{2E312740-CF4C-0A43-9A2F-E6C94BFC63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2518" y="3228387"/>
            <a:ext cx="1338773" cy="1338773"/>
          </a:xfrm>
          <a:prstGeom prst="rect">
            <a:avLst/>
          </a:prstGeom>
        </p:spPr>
      </p:pic>
      <p:pic>
        <p:nvPicPr>
          <p:cNvPr id="15" name="Graphic 14" descr="Bee with solid fill">
            <a:extLst>
              <a:ext uri="{FF2B5EF4-FFF2-40B4-BE49-F238E27FC236}">
                <a16:creationId xmlns:a16="http://schemas.microsoft.com/office/drawing/2014/main" id="{2131272F-14DD-844F-9605-C21F0E5349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75653" y="5089018"/>
            <a:ext cx="1217066" cy="1217066"/>
          </a:xfrm>
          <a:prstGeom prst="rect">
            <a:avLst/>
          </a:prstGeom>
        </p:spPr>
      </p:pic>
      <p:pic>
        <p:nvPicPr>
          <p:cNvPr id="10" name="Graphic 9" descr="Bee with solid fill">
            <a:extLst>
              <a:ext uri="{FF2B5EF4-FFF2-40B4-BE49-F238E27FC236}">
                <a16:creationId xmlns:a16="http://schemas.microsoft.com/office/drawing/2014/main" id="{BEA925AF-02C6-D749-BFC7-C328714C26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3371" y="5089018"/>
            <a:ext cx="1217066" cy="1217066"/>
          </a:xfrm>
          <a:prstGeom prst="rect">
            <a:avLst/>
          </a:prstGeom>
        </p:spPr>
      </p:pic>
      <p:sp>
        <p:nvSpPr>
          <p:cNvPr id="3" name="TextBox 2">
            <a:extLst>
              <a:ext uri="{FF2B5EF4-FFF2-40B4-BE49-F238E27FC236}">
                <a16:creationId xmlns:a16="http://schemas.microsoft.com/office/drawing/2014/main" id="{B1829F73-209B-4386-97FC-952FA7E5A55F}"/>
              </a:ext>
            </a:extLst>
          </p:cNvPr>
          <p:cNvSpPr txBox="1"/>
          <p:nvPr/>
        </p:nvSpPr>
        <p:spPr>
          <a:xfrm>
            <a:off x="3635842" y="1930399"/>
            <a:ext cx="350896"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1</a:t>
            </a:r>
          </a:p>
        </p:txBody>
      </p:sp>
      <p:sp>
        <p:nvSpPr>
          <p:cNvPr id="12" name="TextBox 11">
            <a:extLst>
              <a:ext uri="{FF2B5EF4-FFF2-40B4-BE49-F238E27FC236}">
                <a16:creationId xmlns:a16="http://schemas.microsoft.com/office/drawing/2014/main" id="{422A980F-5341-44E8-AD71-801EAF03E180}"/>
              </a:ext>
            </a:extLst>
          </p:cNvPr>
          <p:cNvSpPr txBox="1"/>
          <p:nvPr/>
        </p:nvSpPr>
        <p:spPr>
          <a:xfrm>
            <a:off x="3635842" y="2852052"/>
            <a:ext cx="350896"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2</a:t>
            </a:r>
          </a:p>
        </p:txBody>
      </p:sp>
      <p:sp>
        <p:nvSpPr>
          <p:cNvPr id="14" name="TextBox 13">
            <a:extLst>
              <a:ext uri="{FF2B5EF4-FFF2-40B4-BE49-F238E27FC236}">
                <a16:creationId xmlns:a16="http://schemas.microsoft.com/office/drawing/2014/main" id="{9E0E828B-1540-4BC9-ABE4-C7C71D3DF937}"/>
              </a:ext>
            </a:extLst>
          </p:cNvPr>
          <p:cNvSpPr txBox="1"/>
          <p:nvPr/>
        </p:nvSpPr>
        <p:spPr>
          <a:xfrm>
            <a:off x="3635842" y="3802739"/>
            <a:ext cx="350896"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3</a:t>
            </a:r>
          </a:p>
        </p:txBody>
      </p:sp>
      <p:sp>
        <p:nvSpPr>
          <p:cNvPr id="16" name="TextBox 15">
            <a:extLst>
              <a:ext uri="{FF2B5EF4-FFF2-40B4-BE49-F238E27FC236}">
                <a16:creationId xmlns:a16="http://schemas.microsoft.com/office/drawing/2014/main" id="{B94F3723-40D8-4264-BF7C-89955198AD6A}"/>
              </a:ext>
            </a:extLst>
          </p:cNvPr>
          <p:cNvSpPr txBox="1"/>
          <p:nvPr/>
        </p:nvSpPr>
        <p:spPr>
          <a:xfrm>
            <a:off x="3635842" y="4695365"/>
            <a:ext cx="350896"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4</a:t>
            </a:r>
          </a:p>
        </p:txBody>
      </p:sp>
      <p:sp>
        <p:nvSpPr>
          <p:cNvPr id="18" name="TextBox 17">
            <a:extLst>
              <a:ext uri="{FF2B5EF4-FFF2-40B4-BE49-F238E27FC236}">
                <a16:creationId xmlns:a16="http://schemas.microsoft.com/office/drawing/2014/main" id="{58DAF4EF-ADAB-4682-B1C3-C297B890D7EA}"/>
              </a:ext>
            </a:extLst>
          </p:cNvPr>
          <p:cNvSpPr txBox="1"/>
          <p:nvPr/>
        </p:nvSpPr>
        <p:spPr>
          <a:xfrm>
            <a:off x="3635842" y="5631531"/>
            <a:ext cx="350896"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5</a:t>
            </a:r>
          </a:p>
        </p:txBody>
      </p:sp>
      <p:sp>
        <p:nvSpPr>
          <p:cNvPr id="19" name="TextBox 18">
            <a:extLst>
              <a:ext uri="{FF2B5EF4-FFF2-40B4-BE49-F238E27FC236}">
                <a16:creationId xmlns:a16="http://schemas.microsoft.com/office/drawing/2014/main" id="{909F0AC9-F776-43A3-9B91-90D5DE7EA73C}"/>
              </a:ext>
            </a:extLst>
          </p:cNvPr>
          <p:cNvSpPr txBox="1"/>
          <p:nvPr/>
        </p:nvSpPr>
        <p:spPr>
          <a:xfrm>
            <a:off x="6119201" y="1932411"/>
            <a:ext cx="1332532" cy="521208"/>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Animals</a:t>
            </a:r>
          </a:p>
        </p:txBody>
      </p:sp>
      <p:sp>
        <p:nvSpPr>
          <p:cNvPr id="20" name="TextBox 19">
            <a:extLst>
              <a:ext uri="{FF2B5EF4-FFF2-40B4-BE49-F238E27FC236}">
                <a16:creationId xmlns:a16="http://schemas.microsoft.com/office/drawing/2014/main" id="{55F3D1DD-25F7-4437-8FFE-256AF036A844}"/>
              </a:ext>
            </a:extLst>
          </p:cNvPr>
          <p:cNvSpPr txBox="1"/>
          <p:nvPr/>
        </p:nvSpPr>
        <p:spPr>
          <a:xfrm>
            <a:off x="6330399" y="2854064"/>
            <a:ext cx="910137" cy="521208"/>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Birds</a:t>
            </a:r>
          </a:p>
        </p:txBody>
      </p:sp>
      <p:sp>
        <p:nvSpPr>
          <p:cNvPr id="21" name="TextBox 20">
            <a:extLst>
              <a:ext uri="{FF2B5EF4-FFF2-40B4-BE49-F238E27FC236}">
                <a16:creationId xmlns:a16="http://schemas.microsoft.com/office/drawing/2014/main" id="{8CEC127D-FCB0-4D30-AEE0-76AEB1B67E6A}"/>
              </a:ext>
            </a:extLst>
          </p:cNvPr>
          <p:cNvSpPr txBox="1"/>
          <p:nvPr/>
        </p:nvSpPr>
        <p:spPr>
          <a:xfrm>
            <a:off x="6179771" y="3804751"/>
            <a:ext cx="1211393" cy="521208"/>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Things</a:t>
            </a:r>
          </a:p>
        </p:txBody>
      </p:sp>
      <p:sp>
        <p:nvSpPr>
          <p:cNvPr id="22" name="TextBox 21">
            <a:extLst>
              <a:ext uri="{FF2B5EF4-FFF2-40B4-BE49-F238E27FC236}">
                <a16:creationId xmlns:a16="http://schemas.microsoft.com/office/drawing/2014/main" id="{65D98142-7E63-4F63-87CD-913D5CA1BDBF}"/>
              </a:ext>
            </a:extLst>
          </p:cNvPr>
          <p:cNvSpPr txBox="1"/>
          <p:nvPr/>
        </p:nvSpPr>
        <p:spPr>
          <a:xfrm>
            <a:off x="6179771" y="4697377"/>
            <a:ext cx="1211393" cy="521208"/>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People</a:t>
            </a:r>
          </a:p>
        </p:txBody>
      </p:sp>
      <p:sp>
        <p:nvSpPr>
          <p:cNvPr id="23" name="TextBox 22">
            <a:extLst>
              <a:ext uri="{FF2B5EF4-FFF2-40B4-BE49-F238E27FC236}">
                <a16:creationId xmlns:a16="http://schemas.microsoft.com/office/drawing/2014/main" id="{D85F3521-BD97-4D98-902A-2EAE15B2FC9C}"/>
              </a:ext>
            </a:extLst>
          </p:cNvPr>
          <p:cNvSpPr txBox="1"/>
          <p:nvPr/>
        </p:nvSpPr>
        <p:spPr>
          <a:xfrm>
            <a:off x="6179771" y="5633543"/>
            <a:ext cx="1211393" cy="521208"/>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Insects</a:t>
            </a:r>
          </a:p>
        </p:txBody>
      </p:sp>
    </p:spTree>
    <p:extLst>
      <p:ext uri="{BB962C8B-B14F-4D97-AF65-F5344CB8AC3E}">
        <p14:creationId xmlns:p14="http://schemas.microsoft.com/office/powerpoint/2010/main" val="105900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p:tgtEl>
                                          <p:spTgt spid="7"/>
                                        </p:tgtEl>
                                        <p:attrNameLst>
                                          <p:attrName>ppt_x</p:attrName>
                                        </p:attrNameLst>
                                      </p:cBhvr>
                                      <p:tavLst>
                                        <p:tav tm="0">
                                          <p:val>
                                            <p:strVal val="#ppt_x-#ppt_w*1.125000"/>
                                          </p:val>
                                        </p:tav>
                                        <p:tav tm="100000">
                                          <p:val>
                                            <p:strVal val="#ppt_x"/>
                                          </p:val>
                                        </p:tav>
                                      </p:tavLst>
                                    </p:anim>
                                    <p:animEffect transition="in" filter="wipe(righ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500"/>
                            </p:stCondLst>
                            <p:childTnLst>
                              <p:par>
                                <p:cTn id="25" presetID="1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p:tgtEl>
                                          <p:spTgt spid="9"/>
                                        </p:tgtEl>
                                        <p:attrNameLst>
                                          <p:attrName>ppt_x</p:attrName>
                                        </p:attrNameLst>
                                      </p:cBhvr>
                                      <p:tavLst>
                                        <p:tav tm="0">
                                          <p:val>
                                            <p:strVal val="#ppt_x+#ppt_w*1.125000"/>
                                          </p:val>
                                        </p:tav>
                                        <p:tav tm="100000">
                                          <p:val>
                                            <p:strVal val="#ppt_x"/>
                                          </p:val>
                                        </p:tav>
                                      </p:tavLst>
                                    </p:anim>
                                    <p:animEffect transition="in" filter="wipe(left)">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1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p:tgtEl>
                                          <p:spTgt spid="11"/>
                                        </p:tgtEl>
                                        <p:attrNameLst>
                                          <p:attrName>ppt_x</p:attrName>
                                        </p:attrNameLst>
                                      </p:cBhvr>
                                      <p:tavLst>
                                        <p:tav tm="0">
                                          <p:val>
                                            <p:strVal val="#ppt_x-#ppt_w*1.125000"/>
                                          </p:val>
                                        </p:tav>
                                        <p:tav tm="100000">
                                          <p:val>
                                            <p:strVal val="#ppt_x"/>
                                          </p:val>
                                        </p:tav>
                                      </p:tavLst>
                                    </p:anim>
                                    <p:animEffect transition="in" filter="wipe(right)">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500"/>
                            </p:stCondLst>
                            <p:childTnLst>
                              <p:par>
                                <p:cTn id="51" presetID="12" presetClass="entr" presetSubtype="2"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1000"/>
                                        <p:tgtEl>
                                          <p:spTgt spid="13"/>
                                        </p:tgtEl>
                                        <p:attrNameLst>
                                          <p:attrName>ppt_x</p:attrName>
                                        </p:attrNameLst>
                                      </p:cBhvr>
                                      <p:tavLst>
                                        <p:tav tm="0">
                                          <p:val>
                                            <p:strVal val="#ppt_x+#ppt_w*1.125000"/>
                                          </p:val>
                                        </p:tav>
                                        <p:tav tm="100000">
                                          <p:val>
                                            <p:strVal val="#ppt_x"/>
                                          </p:val>
                                        </p:tav>
                                      </p:tavLst>
                                    </p:anim>
                                    <p:animEffect transition="in" filter="wipe(left)">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500"/>
                            </p:stCondLst>
                            <p:childTnLst>
                              <p:par>
                                <p:cTn id="64" presetID="12" presetClass="entr" presetSubtype="8"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1000"/>
                                        <p:tgtEl>
                                          <p:spTgt spid="15"/>
                                        </p:tgtEl>
                                        <p:attrNameLst>
                                          <p:attrName>ppt_x</p:attrName>
                                        </p:attrNameLst>
                                      </p:cBhvr>
                                      <p:tavLst>
                                        <p:tav tm="0">
                                          <p:val>
                                            <p:strVal val="#ppt_x-#ppt_w*1.125000"/>
                                          </p:val>
                                        </p:tav>
                                        <p:tav tm="100000">
                                          <p:val>
                                            <p:strVal val="#ppt_x"/>
                                          </p:val>
                                        </p:tav>
                                      </p:tavLst>
                                    </p:anim>
                                    <p:animEffect transition="in" filter="wipe(right)">
                                      <p:cBhvr>
                                        <p:cTn id="67" dur="1000"/>
                                        <p:tgtEl>
                                          <p:spTgt spid="15"/>
                                        </p:tgtEl>
                                      </p:cBhvr>
                                    </p:animEffect>
                                  </p:childTnLst>
                                </p:cTn>
                              </p:par>
                              <p:par>
                                <p:cTn id="68" presetID="12" presetClass="entr" presetSubtype="2"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1000"/>
                                        <p:tgtEl>
                                          <p:spTgt spid="10"/>
                                        </p:tgtEl>
                                        <p:attrNameLst>
                                          <p:attrName>ppt_x</p:attrName>
                                        </p:attrNameLst>
                                      </p:cBhvr>
                                      <p:tavLst>
                                        <p:tav tm="0">
                                          <p:val>
                                            <p:strVal val="#ppt_x+#ppt_w*1.125000"/>
                                          </p:val>
                                        </p:tav>
                                        <p:tav tm="100000">
                                          <p:val>
                                            <p:strVal val="#ppt_x"/>
                                          </p:val>
                                        </p:tav>
                                      </p:tavLst>
                                    </p:anim>
                                    <p:animEffect transition="in" filter="wipe(left)">
                                      <p:cBhvr>
                                        <p:cTn id="7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P spid="16"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FFB8-D0B9-5A41-A5F9-F90A7483FA62}"/>
              </a:ext>
            </a:extLst>
          </p:cNvPr>
          <p:cNvSpPr>
            <a:spLocks noGrp="1"/>
          </p:cNvSpPr>
          <p:nvPr>
            <p:ph type="title"/>
          </p:nvPr>
        </p:nvSpPr>
        <p:spPr>
          <a:solidFill>
            <a:schemeClr val="accent4">
              <a:lumMod val="40000"/>
              <a:lumOff val="60000"/>
            </a:schemeClr>
          </a:solidFill>
          <a:ln>
            <a:solidFill>
              <a:schemeClr val="tx1">
                <a:lumMod val="50000"/>
                <a:lumOff val="50000"/>
              </a:schemeClr>
            </a:solidFill>
          </a:ln>
        </p:spPr>
        <p:txBody>
          <a:bodyPr/>
          <a:lstStyle/>
          <a:p>
            <a:r>
              <a:rPr lang="en-US" dirty="0"/>
              <a:t>Examples of Collective Nouns: Animals</a:t>
            </a:r>
          </a:p>
        </p:txBody>
      </p:sp>
      <p:grpSp>
        <p:nvGrpSpPr>
          <p:cNvPr id="13" name="Group 12">
            <a:extLst>
              <a:ext uri="{FF2B5EF4-FFF2-40B4-BE49-F238E27FC236}">
                <a16:creationId xmlns:a16="http://schemas.microsoft.com/office/drawing/2014/main" id="{09021ABF-633E-486E-8270-F7B8EA1809D7}"/>
              </a:ext>
            </a:extLst>
          </p:cNvPr>
          <p:cNvGrpSpPr/>
          <p:nvPr/>
        </p:nvGrpSpPr>
        <p:grpSpPr>
          <a:xfrm>
            <a:off x="4429429" y="3923508"/>
            <a:ext cx="3333143" cy="2717667"/>
            <a:chOff x="4429429" y="3923508"/>
            <a:chExt cx="3333143" cy="2717667"/>
          </a:xfrm>
        </p:grpSpPr>
        <p:pic>
          <p:nvPicPr>
            <p:cNvPr id="4" name="Picture 3" descr="Pride, Lion, King, Stare, Eyes, Royal, South, African">
              <a:extLst>
                <a:ext uri="{FF2B5EF4-FFF2-40B4-BE49-F238E27FC236}">
                  <a16:creationId xmlns:a16="http://schemas.microsoft.com/office/drawing/2014/main" id="{1C7B1BCA-9EB7-440E-BA7B-B8B2C15DE5CB}"/>
                </a:ext>
              </a:extLst>
            </p:cNvPr>
            <p:cNvPicPr>
              <a:picLocks noChangeAspect="1" noChangeArrowheads="1"/>
            </p:cNvPicPr>
            <p:nvPr/>
          </p:nvPicPr>
          <p:blipFill>
            <a:blip r:embed="rId3" cstate="print"/>
            <a:srcRect/>
            <a:stretch>
              <a:fillRect/>
            </a:stretch>
          </p:blipFill>
          <p:spPr bwMode="auto">
            <a:xfrm>
              <a:off x="4429429" y="4419079"/>
              <a:ext cx="3333143" cy="2222096"/>
            </a:xfrm>
            <a:prstGeom prst="rect">
              <a:avLst/>
            </a:prstGeom>
            <a:noFill/>
          </p:spPr>
        </p:pic>
        <p:sp>
          <p:nvSpPr>
            <p:cNvPr id="5" name="Rectangle 4">
              <a:extLst>
                <a:ext uri="{FF2B5EF4-FFF2-40B4-BE49-F238E27FC236}">
                  <a16:creationId xmlns:a16="http://schemas.microsoft.com/office/drawing/2014/main" id="{BDCE96B8-2345-49B5-A839-193603B22445}"/>
                </a:ext>
              </a:extLst>
            </p:cNvPr>
            <p:cNvSpPr/>
            <p:nvPr/>
          </p:nvSpPr>
          <p:spPr>
            <a:xfrm>
              <a:off x="4932861" y="3923508"/>
              <a:ext cx="2372765" cy="461665"/>
            </a:xfrm>
            <a:prstGeom prst="rect">
              <a:avLst/>
            </a:prstGeom>
          </p:spPr>
          <p:txBody>
            <a:bodyPr wrap="none">
              <a:spAutoFit/>
            </a:bodyPr>
            <a:lstStyle/>
            <a:p>
              <a:r>
                <a:rPr lang="en-IE" sz="2400" dirty="0">
                  <a:latin typeface="Calibri" panose="020F0502020204030204" pitchFamily="34" charset="0"/>
                  <a:cs typeface="Calibri" panose="020F0502020204030204" pitchFamily="34" charset="0"/>
                </a:rPr>
                <a:t> </a:t>
              </a:r>
              <a:r>
                <a:rPr lang="en-IE" sz="2400" dirty="0">
                  <a:solidFill>
                    <a:srgbClr val="7030A0"/>
                  </a:solidFill>
                  <a:latin typeface="Calibri" panose="020F0502020204030204" pitchFamily="34" charset="0"/>
                  <a:cs typeface="Calibri" panose="020F0502020204030204" pitchFamily="34" charset="0"/>
                </a:rPr>
                <a:t>A </a:t>
              </a:r>
              <a:r>
                <a:rPr lang="en-IE" sz="2400" b="1" u="sng" dirty="0">
                  <a:solidFill>
                    <a:srgbClr val="7030A0"/>
                  </a:solidFill>
                  <a:latin typeface="Calibri" panose="020F0502020204030204" pitchFamily="34" charset="0"/>
                  <a:cs typeface="Calibri" panose="020F0502020204030204" pitchFamily="34" charset="0"/>
                </a:rPr>
                <a:t>pride</a:t>
              </a:r>
              <a:r>
                <a:rPr lang="en-IE" sz="2400" dirty="0">
                  <a:solidFill>
                    <a:srgbClr val="7030A0"/>
                  </a:solidFill>
                  <a:latin typeface="Calibri" panose="020F0502020204030204" pitchFamily="34" charset="0"/>
                  <a:cs typeface="Calibri" panose="020F0502020204030204" pitchFamily="34" charset="0"/>
                </a:rPr>
                <a:t> of ‘lions’ </a:t>
              </a:r>
              <a:endParaRPr lang="en-IN" sz="2400" dirty="0">
                <a:solidFill>
                  <a:srgbClr val="7030A0"/>
                </a:solidFill>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39441BEB-D9FC-4D06-AAE4-3755BBEAC27B}"/>
              </a:ext>
            </a:extLst>
          </p:cNvPr>
          <p:cNvGrpSpPr/>
          <p:nvPr/>
        </p:nvGrpSpPr>
        <p:grpSpPr>
          <a:xfrm>
            <a:off x="635118" y="949717"/>
            <a:ext cx="3371159" cy="2905684"/>
            <a:chOff x="635118" y="949717"/>
            <a:chExt cx="3371159" cy="2905684"/>
          </a:xfrm>
        </p:grpSpPr>
        <p:pic>
          <p:nvPicPr>
            <p:cNvPr id="6" name="Picture 5" descr="Elephants, African Bush Elephant, Wilderness">
              <a:extLst>
                <a:ext uri="{FF2B5EF4-FFF2-40B4-BE49-F238E27FC236}">
                  <a16:creationId xmlns:a16="http://schemas.microsoft.com/office/drawing/2014/main" id="{4A06E7C2-6AFC-4AC9-B02C-BB355991ACBA}"/>
                </a:ext>
              </a:extLst>
            </p:cNvPr>
            <p:cNvPicPr>
              <a:picLocks noChangeAspect="1" noChangeArrowheads="1"/>
            </p:cNvPicPr>
            <p:nvPr/>
          </p:nvPicPr>
          <p:blipFill>
            <a:blip r:embed="rId4" cstate="print"/>
            <a:srcRect/>
            <a:stretch>
              <a:fillRect/>
            </a:stretch>
          </p:blipFill>
          <p:spPr bwMode="auto">
            <a:xfrm>
              <a:off x="635118" y="949717"/>
              <a:ext cx="3371159" cy="222637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D9785B3F-0966-46A2-9850-1A2292CE3B86}"/>
                </a:ext>
              </a:extLst>
            </p:cNvPr>
            <p:cNvSpPr/>
            <p:nvPr/>
          </p:nvSpPr>
          <p:spPr>
            <a:xfrm>
              <a:off x="748793" y="3393736"/>
              <a:ext cx="2946640" cy="461665"/>
            </a:xfrm>
            <a:prstGeom prst="rect">
              <a:avLst/>
            </a:prstGeom>
          </p:spPr>
          <p:txBody>
            <a:bodyPr wrap="none">
              <a:spAutoFit/>
            </a:bodyPr>
            <a:lstStyle/>
            <a:p>
              <a:r>
                <a:rPr lang="en-IE" sz="2400" dirty="0">
                  <a:latin typeface="Calibri" panose="020F0502020204030204" pitchFamily="34" charset="0"/>
                  <a:cs typeface="Calibri" panose="020F0502020204030204" pitchFamily="34" charset="0"/>
                </a:rPr>
                <a:t> </a:t>
              </a:r>
              <a:r>
                <a:rPr lang="en-IE" sz="2400" dirty="0">
                  <a:solidFill>
                    <a:srgbClr val="7030A0"/>
                  </a:solidFill>
                  <a:latin typeface="Calibri" panose="020F0502020204030204" pitchFamily="34" charset="0"/>
                  <a:cs typeface="Calibri" panose="020F0502020204030204" pitchFamily="34" charset="0"/>
                </a:rPr>
                <a:t>A </a:t>
              </a:r>
              <a:r>
                <a:rPr lang="en-IE" sz="2400" b="1" u="sng" dirty="0">
                  <a:solidFill>
                    <a:srgbClr val="7030A0"/>
                  </a:solidFill>
                  <a:latin typeface="Calibri" panose="020F0502020204030204" pitchFamily="34" charset="0"/>
                  <a:cs typeface="Calibri" panose="020F0502020204030204" pitchFamily="34" charset="0"/>
                </a:rPr>
                <a:t>herd</a:t>
              </a:r>
              <a:r>
                <a:rPr lang="en-IE" sz="2400" dirty="0">
                  <a:solidFill>
                    <a:srgbClr val="7030A0"/>
                  </a:solidFill>
                  <a:latin typeface="Calibri" panose="020F0502020204030204" pitchFamily="34" charset="0"/>
                  <a:cs typeface="Calibri" panose="020F0502020204030204" pitchFamily="34" charset="0"/>
                </a:rPr>
                <a:t> of ‘elephants’ </a:t>
              </a:r>
              <a:endParaRPr lang="en-IN" sz="2400" dirty="0">
                <a:solidFill>
                  <a:srgbClr val="7030A0"/>
                </a:solidFill>
                <a:latin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BDD5252D-B6B2-439C-B696-23FA15E89BCF}"/>
              </a:ext>
            </a:extLst>
          </p:cNvPr>
          <p:cNvGrpSpPr/>
          <p:nvPr/>
        </p:nvGrpSpPr>
        <p:grpSpPr>
          <a:xfrm>
            <a:off x="7556348" y="1074034"/>
            <a:ext cx="3480312" cy="2781367"/>
            <a:chOff x="7556348" y="1074034"/>
            <a:chExt cx="3480312" cy="2781367"/>
          </a:xfrm>
        </p:grpSpPr>
        <p:pic>
          <p:nvPicPr>
            <p:cNvPr id="9" name="Picture 2" descr="Portrait of monkeys">
              <a:extLst>
                <a:ext uri="{FF2B5EF4-FFF2-40B4-BE49-F238E27FC236}">
                  <a16:creationId xmlns:a16="http://schemas.microsoft.com/office/drawing/2014/main" id="{7CE34A7B-03FA-400A-9C1E-50B79A017E14}"/>
                </a:ext>
              </a:extLst>
            </p:cNvPr>
            <p:cNvPicPr>
              <a:picLocks noChangeAspect="1" noChangeArrowheads="1"/>
            </p:cNvPicPr>
            <p:nvPr/>
          </p:nvPicPr>
          <p:blipFill>
            <a:blip r:embed="rId5" cstate="print"/>
            <a:srcRect/>
            <a:stretch>
              <a:fillRect/>
            </a:stretch>
          </p:blipFill>
          <p:spPr bwMode="auto">
            <a:xfrm>
              <a:off x="7556348" y="1074034"/>
              <a:ext cx="3480312" cy="2088141"/>
            </a:xfrm>
            <a:prstGeom prst="rect">
              <a:avLst/>
            </a:prstGeom>
            <a:noFill/>
          </p:spPr>
        </p:pic>
        <p:sp>
          <p:nvSpPr>
            <p:cNvPr id="10" name="Rectangle 9">
              <a:extLst>
                <a:ext uri="{FF2B5EF4-FFF2-40B4-BE49-F238E27FC236}">
                  <a16:creationId xmlns:a16="http://schemas.microsoft.com/office/drawing/2014/main" id="{BB4A0986-530B-4400-888E-17B548A182B9}"/>
                </a:ext>
              </a:extLst>
            </p:cNvPr>
            <p:cNvSpPr/>
            <p:nvPr/>
          </p:nvSpPr>
          <p:spPr>
            <a:xfrm>
              <a:off x="7717386" y="3393736"/>
              <a:ext cx="2951449" cy="461665"/>
            </a:xfrm>
            <a:prstGeom prst="rect">
              <a:avLst/>
            </a:prstGeom>
          </p:spPr>
          <p:txBody>
            <a:bodyPr wrap="none">
              <a:spAutoFit/>
            </a:bodyPr>
            <a:lstStyle/>
            <a:p>
              <a:r>
                <a:rPr lang="en-IE" sz="2400" dirty="0">
                  <a:latin typeface="Calibri" panose="020F0502020204030204" pitchFamily="34" charset="0"/>
                  <a:cs typeface="Calibri" panose="020F0502020204030204" pitchFamily="34" charset="0"/>
                </a:rPr>
                <a:t> </a:t>
              </a:r>
              <a:r>
                <a:rPr lang="en-IE" sz="2400" dirty="0">
                  <a:solidFill>
                    <a:srgbClr val="7030A0"/>
                  </a:solidFill>
                  <a:latin typeface="Calibri" panose="020F0502020204030204" pitchFamily="34" charset="0"/>
                  <a:cs typeface="Calibri" panose="020F0502020204030204" pitchFamily="34" charset="0"/>
                </a:rPr>
                <a:t>A </a:t>
              </a:r>
              <a:r>
                <a:rPr lang="en-IE" sz="2400" b="1" u="sng" dirty="0">
                  <a:solidFill>
                    <a:srgbClr val="7030A0"/>
                  </a:solidFill>
                  <a:latin typeface="Calibri" panose="020F0502020204030204" pitchFamily="34" charset="0"/>
                  <a:cs typeface="Calibri" panose="020F0502020204030204" pitchFamily="34" charset="0"/>
                </a:rPr>
                <a:t>troop</a:t>
              </a:r>
              <a:r>
                <a:rPr lang="en-IE" sz="2400" dirty="0">
                  <a:solidFill>
                    <a:srgbClr val="7030A0"/>
                  </a:solidFill>
                  <a:latin typeface="Calibri" panose="020F0502020204030204" pitchFamily="34" charset="0"/>
                  <a:cs typeface="Calibri" panose="020F0502020204030204" pitchFamily="34" charset="0"/>
                </a:rPr>
                <a:t> of ‘monkeys’ </a:t>
              </a:r>
              <a:endParaRPr lang="en-IN" sz="2400" dirty="0">
                <a:solidFill>
                  <a:srgbClr val="7030A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7797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ppt_x</p:attrName>
                                        </p:attrNameLst>
                                      </p:cBhvr>
                                      <p:tavLst>
                                        <p:tav tm="0">
                                          <p:val>
                                            <p:strVal val="#ppt_x-#ppt_w*1.125000"/>
                                          </p:val>
                                        </p:tav>
                                        <p:tav tm="100000">
                                          <p:val>
                                            <p:strVal val="#ppt_x"/>
                                          </p:val>
                                        </p:tav>
                                      </p:tavLst>
                                    </p:anim>
                                    <p:animEffect transition="in" filter="wipe(right)">
                                      <p:cBhvr>
                                        <p:cTn id="8" dur="1000"/>
                                        <p:tgtEl>
                                          <p:spTgt spid="15"/>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p:tgtEl>
                                          <p:spTgt spid="14"/>
                                        </p:tgtEl>
                                        <p:attrNameLst>
                                          <p:attrName>ppt_x</p:attrName>
                                        </p:attrNameLst>
                                      </p:cBhvr>
                                      <p:tavLst>
                                        <p:tav tm="0">
                                          <p:val>
                                            <p:strVal val="#ppt_x-#ppt_w*1.125000"/>
                                          </p:val>
                                        </p:tav>
                                        <p:tav tm="100000">
                                          <p:val>
                                            <p:strVal val="#ppt_x"/>
                                          </p:val>
                                        </p:tav>
                                      </p:tavLst>
                                    </p:anim>
                                    <p:animEffect transition="in" filter="wipe(right)">
                                      <p:cBhvr>
                                        <p:cTn id="13" dur="1000"/>
                                        <p:tgtEl>
                                          <p:spTgt spid="14"/>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p:tgtEl>
                                          <p:spTgt spid="13"/>
                                        </p:tgtEl>
                                        <p:attrNameLst>
                                          <p:attrName>ppt_x</p:attrName>
                                        </p:attrNameLst>
                                      </p:cBhvr>
                                      <p:tavLst>
                                        <p:tav tm="0">
                                          <p:val>
                                            <p:strVal val="#ppt_x-#ppt_w*1.125000"/>
                                          </p:val>
                                        </p:tav>
                                        <p:tav tm="100000">
                                          <p:val>
                                            <p:strVal val="#ppt_x"/>
                                          </p:val>
                                        </p:tav>
                                      </p:tavLst>
                                    </p:anim>
                                    <p:animEffect transition="in" filter="wipe(right)">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FFB8-D0B9-5A41-A5F9-F90A7483FA62}"/>
              </a:ext>
            </a:extLst>
          </p:cNvPr>
          <p:cNvSpPr>
            <a:spLocks noGrp="1"/>
          </p:cNvSpPr>
          <p:nvPr>
            <p:ph type="title"/>
          </p:nvPr>
        </p:nvSpPr>
        <p:spPr>
          <a:solidFill>
            <a:schemeClr val="accent4">
              <a:lumMod val="40000"/>
              <a:lumOff val="60000"/>
            </a:schemeClr>
          </a:solidFill>
          <a:ln>
            <a:solidFill>
              <a:schemeClr val="tx1">
                <a:lumMod val="50000"/>
                <a:lumOff val="50000"/>
              </a:schemeClr>
            </a:solidFill>
          </a:ln>
        </p:spPr>
        <p:txBody>
          <a:bodyPr/>
          <a:lstStyle/>
          <a:p>
            <a:r>
              <a:rPr lang="en-US" dirty="0"/>
              <a:t>Examples of Collective Nouns: Birds</a:t>
            </a:r>
          </a:p>
        </p:txBody>
      </p:sp>
      <p:grpSp>
        <p:nvGrpSpPr>
          <p:cNvPr id="10" name="Group 9">
            <a:extLst>
              <a:ext uri="{FF2B5EF4-FFF2-40B4-BE49-F238E27FC236}">
                <a16:creationId xmlns:a16="http://schemas.microsoft.com/office/drawing/2014/main" id="{86345134-F825-4290-B92C-309F20CC579A}"/>
              </a:ext>
            </a:extLst>
          </p:cNvPr>
          <p:cNvGrpSpPr/>
          <p:nvPr/>
        </p:nvGrpSpPr>
        <p:grpSpPr>
          <a:xfrm>
            <a:off x="1816136" y="3984419"/>
            <a:ext cx="7011508" cy="2432101"/>
            <a:chOff x="1816136" y="3984419"/>
            <a:chExt cx="7011508" cy="2432101"/>
          </a:xfrm>
        </p:grpSpPr>
        <p:pic>
          <p:nvPicPr>
            <p:cNvPr id="4" name="Picture 3" descr="A group of birds on a rock&#10;&#10;Description automatically generated with medium confidence">
              <a:extLst>
                <a:ext uri="{FF2B5EF4-FFF2-40B4-BE49-F238E27FC236}">
                  <a16:creationId xmlns:a16="http://schemas.microsoft.com/office/drawing/2014/main" id="{23E4E3AB-FC0A-46D8-973A-A6837AF920D5}"/>
                </a:ext>
              </a:extLst>
            </p:cNvPr>
            <p:cNvPicPr>
              <a:picLocks noChangeAspect="1"/>
            </p:cNvPicPr>
            <p:nvPr/>
          </p:nvPicPr>
          <p:blipFill>
            <a:blip r:embed="rId3"/>
            <a:stretch>
              <a:fillRect/>
            </a:stretch>
          </p:blipFill>
          <p:spPr>
            <a:xfrm>
              <a:off x="1816136" y="3984419"/>
              <a:ext cx="3077598" cy="2432101"/>
            </a:xfrm>
            <a:prstGeom prst="hexagon">
              <a:avLst/>
            </a:prstGeom>
            <a:ln>
              <a:solidFill>
                <a:schemeClr val="tx1"/>
              </a:solidFill>
            </a:ln>
            <a:effectLst>
              <a:outerShdw blurRad="50800" dist="38100" algn="l" rotWithShape="0">
                <a:prstClr val="black">
                  <a:alpha val="40000"/>
                </a:prstClr>
              </a:outerShdw>
            </a:effectLst>
          </p:spPr>
        </p:pic>
        <p:sp>
          <p:nvSpPr>
            <p:cNvPr id="5" name="TextBox 4">
              <a:extLst>
                <a:ext uri="{FF2B5EF4-FFF2-40B4-BE49-F238E27FC236}">
                  <a16:creationId xmlns:a16="http://schemas.microsoft.com/office/drawing/2014/main" id="{D74969D6-8FB7-4173-86A7-CE7AE4C0C6DE}"/>
                </a:ext>
              </a:extLst>
            </p:cNvPr>
            <p:cNvSpPr txBox="1"/>
            <p:nvPr/>
          </p:nvSpPr>
          <p:spPr>
            <a:xfrm rot="10800000" flipV="1">
              <a:off x="6114963" y="4992117"/>
              <a:ext cx="2712681" cy="466344"/>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A </a:t>
              </a:r>
              <a:r>
                <a:rPr lang="en-US" sz="2400" b="1" u="sng" dirty="0">
                  <a:latin typeface="Calibri" panose="020F0502020204030204" pitchFamily="34" charset="0"/>
                  <a:cs typeface="Calibri" panose="020F0502020204030204" pitchFamily="34" charset="0"/>
                </a:rPr>
                <a:t>murder</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 crows</a:t>
              </a:r>
            </a:p>
          </p:txBody>
        </p:sp>
      </p:grpSp>
      <p:grpSp>
        <p:nvGrpSpPr>
          <p:cNvPr id="9" name="Group 8">
            <a:extLst>
              <a:ext uri="{FF2B5EF4-FFF2-40B4-BE49-F238E27FC236}">
                <a16:creationId xmlns:a16="http://schemas.microsoft.com/office/drawing/2014/main" id="{6F1187AC-0D84-49F5-9D89-ADE3D980AAF0}"/>
              </a:ext>
            </a:extLst>
          </p:cNvPr>
          <p:cNvGrpSpPr/>
          <p:nvPr/>
        </p:nvGrpSpPr>
        <p:grpSpPr>
          <a:xfrm>
            <a:off x="1816136" y="1248949"/>
            <a:ext cx="6701786" cy="2432101"/>
            <a:chOff x="1816136" y="1248949"/>
            <a:chExt cx="6701786" cy="2432101"/>
          </a:xfrm>
        </p:grpSpPr>
        <p:pic>
          <p:nvPicPr>
            <p:cNvPr id="3" name="Picture 2" descr="A picture containing grass, sky, outdoor, field&#10;&#10;Description automatically generated">
              <a:extLst>
                <a:ext uri="{FF2B5EF4-FFF2-40B4-BE49-F238E27FC236}">
                  <a16:creationId xmlns:a16="http://schemas.microsoft.com/office/drawing/2014/main" id="{99439579-D3F6-4BF8-B8DD-41BAF6D0DF58}"/>
                </a:ext>
              </a:extLst>
            </p:cNvPr>
            <p:cNvPicPr>
              <a:picLocks noChangeAspect="1"/>
            </p:cNvPicPr>
            <p:nvPr/>
          </p:nvPicPr>
          <p:blipFill rotWithShape="1">
            <a:blip r:embed="rId4"/>
            <a:srcRect t="26382" r="32687"/>
            <a:stretch/>
          </p:blipFill>
          <p:spPr>
            <a:xfrm>
              <a:off x="1816136" y="1248949"/>
              <a:ext cx="3077598" cy="2432101"/>
            </a:xfrm>
            <a:prstGeom prst="hexagon">
              <a:avLst/>
            </a:prstGeom>
            <a:ln>
              <a:solidFill>
                <a:schemeClr val="tx1"/>
              </a:solidFill>
            </a:ln>
            <a:effectLst>
              <a:outerShdw blurRad="50800" dist="38100" algn="l" rotWithShape="0">
                <a:prstClr val="black">
                  <a:alpha val="40000"/>
                </a:prstClr>
              </a:outerShdw>
            </a:effectLst>
          </p:spPr>
        </p:pic>
        <p:sp>
          <p:nvSpPr>
            <p:cNvPr id="6" name="TextBox 5">
              <a:extLst>
                <a:ext uri="{FF2B5EF4-FFF2-40B4-BE49-F238E27FC236}">
                  <a16:creationId xmlns:a16="http://schemas.microsoft.com/office/drawing/2014/main" id="{482568E4-D335-4B13-8246-155BA1E54228}"/>
                </a:ext>
              </a:extLst>
            </p:cNvPr>
            <p:cNvSpPr txBox="1"/>
            <p:nvPr/>
          </p:nvSpPr>
          <p:spPr>
            <a:xfrm>
              <a:off x="6078612" y="2280333"/>
              <a:ext cx="2439310"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A </a:t>
              </a:r>
              <a:r>
                <a:rPr lang="en-US" sz="2400" b="1" u="sng" dirty="0">
                  <a:latin typeface="Calibri" panose="020F0502020204030204" pitchFamily="34" charset="0"/>
                  <a:cs typeface="Calibri" panose="020F0502020204030204" pitchFamily="34" charset="0"/>
                </a:rPr>
                <a:t>gaggle</a:t>
              </a:r>
              <a:r>
                <a:rPr lang="en-US" sz="2400" dirty="0">
                  <a:latin typeface="Calibri" panose="020F0502020204030204" pitchFamily="34" charset="0"/>
                  <a:cs typeface="Calibri" panose="020F0502020204030204" pitchFamily="34" charset="0"/>
                </a:rPr>
                <a:t> of geese</a:t>
              </a:r>
            </a:p>
          </p:txBody>
        </p:sp>
      </p:grpSp>
    </p:spTree>
    <p:extLst>
      <p:ext uri="{BB962C8B-B14F-4D97-AF65-F5344CB8AC3E}">
        <p14:creationId xmlns:p14="http://schemas.microsoft.com/office/powerpoint/2010/main" val="207388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ppt_x</p:attrName>
                                        </p:attrNameLst>
                                      </p:cBhvr>
                                      <p:tavLst>
                                        <p:tav tm="0">
                                          <p:val>
                                            <p:strVal val="#ppt_x-#ppt_w*1.125000"/>
                                          </p:val>
                                        </p:tav>
                                        <p:tav tm="100000">
                                          <p:val>
                                            <p:strVal val="#ppt_x"/>
                                          </p:val>
                                        </p:tav>
                                      </p:tavLst>
                                    </p:anim>
                                    <p:animEffect transition="in" filter="wipe(right)">
                                      <p:cBhvr>
                                        <p:cTn id="8" dur="1000"/>
                                        <p:tgtEl>
                                          <p:spTgt spid="9"/>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p:tgtEl>
                                          <p:spTgt spid="10"/>
                                        </p:tgtEl>
                                        <p:attrNameLst>
                                          <p:attrName>ppt_x</p:attrName>
                                        </p:attrNameLst>
                                      </p:cBhvr>
                                      <p:tavLst>
                                        <p:tav tm="0">
                                          <p:val>
                                            <p:strVal val="#ppt_x-#ppt_w*1.125000"/>
                                          </p:val>
                                        </p:tav>
                                        <p:tav tm="100000">
                                          <p:val>
                                            <p:strVal val="#ppt_x"/>
                                          </p:val>
                                        </p:tav>
                                      </p:tavLst>
                                    </p:anim>
                                    <p:animEffect transition="in" filter="wipe(right)">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FFB8-D0B9-5A41-A5F9-F90A7483FA62}"/>
              </a:ext>
            </a:extLst>
          </p:cNvPr>
          <p:cNvSpPr>
            <a:spLocks noGrp="1"/>
          </p:cNvSpPr>
          <p:nvPr>
            <p:ph type="title"/>
          </p:nvPr>
        </p:nvSpPr>
        <p:spPr>
          <a:solidFill>
            <a:schemeClr val="accent4">
              <a:lumMod val="40000"/>
              <a:lumOff val="60000"/>
            </a:schemeClr>
          </a:solidFill>
          <a:ln>
            <a:solidFill>
              <a:schemeClr val="tx1">
                <a:lumMod val="50000"/>
                <a:lumOff val="50000"/>
              </a:schemeClr>
            </a:solidFill>
          </a:ln>
        </p:spPr>
        <p:txBody>
          <a:bodyPr/>
          <a:lstStyle/>
          <a:p>
            <a:r>
              <a:rPr lang="en-US" dirty="0"/>
              <a:t>Examples of Collective Nouns: Things</a:t>
            </a:r>
          </a:p>
        </p:txBody>
      </p:sp>
      <p:grpSp>
        <p:nvGrpSpPr>
          <p:cNvPr id="7" name="Group 6">
            <a:extLst>
              <a:ext uri="{FF2B5EF4-FFF2-40B4-BE49-F238E27FC236}">
                <a16:creationId xmlns:a16="http://schemas.microsoft.com/office/drawing/2014/main" id="{41D9FFB1-1BFC-47D2-84B2-FE61F44FF18F}"/>
              </a:ext>
            </a:extLst>
          </p:cNvPr>
          <p:cNvGrpSpPr/>
          <p:nvPr/>
        </p:nvGrpSpPr>
        <p:grpSpPr>
          <a:xfrm>
            <a:off x="8109217" y="1212817"/>
            <a:ext cx="3825446" cy="2806768"/>
            <a:chOff x="4172726" y="3890135"/>
            <a:chExt cx="3825446" cy="2806768"/>
          </a:xfrm>
        </p:grpSpPr>
        <p:pic>
          <p:nvPicPr>
            <p:cNvPr id="5" name="Picture 4">
              <a:extLst>
                <a:ext uri="{FF2B5EF4-FFF2-40B4-BE49-F238E27FC236}">
                  <a16:creationId xmlns:a16="http://schemas.microsoft.com/office/drawing/2014/main" id="{CACA50D8-FF59-42DC-A529-943FBFA69957}"/>
                </a:ext>
              </a:extLst>
            </p:cNvPr>
            <p:cNvPicPr>
              <a:picLocks noChangeAspect="1"/>
            </p:cNvPicPr>
            <p:nvPr/>
          </p:nvPicPr>
          <p:blipFill>
            <a:blip r:embed="rId3"/>
            <a:srcRect t="30128" b="30128"/>
            <a:stretch/>
          </p:blipFill>
          <p:spPr>
            <a:xfrm>
              <a:off x="4172726" y="3890135"/>
              <a:ext cx="3825446" cy="2289518"/>
            </a:xfrm>
            <a:prstGeom prst="rect">
              <a:avLst/>
            </a:prstGeom>
          </p:spPr>
        </p:pic>
        <p:sp>
          <p:nvSpPr>
            <p:cNvPr id="6" name="TextBox 5">
              <a:extLst>
                <a:ext uri="{FF2B5EF4-FFF2-40B4-BE49-F238E27FC236}">
                  <a16:creationId xmlns:a16="http://schemas.microsoft.com/office/drawing/2014/main" id="{D4FCF0E4-A1B4-4377-AC03-12F457666341}"/>
                </a:ext>
              </a:extLst>
            </p:cNvPr>
            <p:cNvSpPr txBox="1"/>
            <p:nvPr/>
          </p:nvSpPr>
          <p:spPr>
            <a:xfrm>
              <a:off x="4891454" y="6235238"/>
              <a:ext cx="2449710" cy="461665"/>
            </a:xfrm>
            <a:prstGeom prst="rect">
              <a:avLst/>
            </a:prstGeom>
            <a:noFill/>
          </p:spPr>
          <p:txBody>
            <a:bodyPr wrap="none" rtlCol="0" anchor="ctr">
              <a:spAutoFit/>
            </a:bodyPr>
            <a:lstStyle/>
            <a:p>
              <a:pPr algn="ctr"/>
              <a:r>
                <a:rPr lang="en-US" sz="2400" dirty="0">
                  <a:latin typeface="Calibri" panose="020F0502020204030204" pitchFamily="34" charset="0"/>
                  <a:cs typeface="Calibri" panose="020F0502020204030204" pitchFamily="34" charset="0"/>
                </a:rPr>
                <a:t>A </a:t>
              </a:r>
              <a:r>
                <a:rPr lang="en-US" sz="2400" b="1" u="sng" dirty="0">
                  <a:latin typeface="Calibri" panose="020F0502020204030204" pitchFamily="34" charset="0"/>
                  <a:cs typeface="Calibri" panose="020F0502020204030204" pitchFamily="34" charset="0"/>
                </a:rPr>
                <a:t>bunch</a:t>
              </a:r>
              <a:r>
                <a:rPr lang="en-US" sz="2400" dirty="0">
                  <a:latin typeface="Calibri" panose="020F0502020204030204" pitchFamily="34" charset="0"/>
                  <a:cs typeface="Calibri" panose="020F0502020204030204" pitchFamily="34" charset="0"/>
                </a:rPr>
                <a:t> of grapes</a:t>
              </a:r>
            </a:p>
          </p:txBody>
        </p:sp>
      </p:grpSp>
      <p:grpSp>
        <p:nvGrpSpPr>
          <p:cNvPr id="3" name="Group 2">
            <a:extLst>
              <a:ext uri="{FF2B5EF4-FFF2-40B4-BE49-F238E27FC236}">
                <a16:creationId xmlns:a16="http://schemas.microsoft.com/office/drawing/2014/main" id="{F82AFDC5-FDAE-430B-8C5D-4D57C28226C5}"/>
              </a:ext>
            </a:extLst>
          </p:cNvPr>
          <p:cNvGrpSpPr/>
          <p:nvPr/>
        </p:nvGrpSpPr>
        <p:grpSpPr>
          <a:xfrm>
            <a:off x="286445" y="1161695"/>
            <a:ext cx="3597369" cy="2857890"/>
            <a:chOff x="1414814" y="1041976"/>
            <a:chExt cx="3597369" cy="2857890"/>
          </a:xfrm>
        </p:grpSpPr>
        <p:pic>
          <p:nvPicPr>
            <p:cNvPr id="8" name="Picture 6" descr="Aircraft, Airplanes, Vintage, Airshow, Event">
              <a:extLst>
                <a:ext uri="{FF2B5EF4-FFF2-40B4-BE49-F238E27FC236}">
                  <a16:creationId xmlns:a16="http://schemas.microsoft.com/office/drawing/2014/main" id="{950292F9-ACC3-416E-BF8A-C521B8FEE7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814" y="1041976"/>
              <a:ext cx="3597369" cy="23420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9733DFC-50F9-4D3D-B7C0-C98B809081CC}"/>
                </a:ext>
              </a:extLst>
            </p:cNvPr>
            <p:cNvSpPr txBox="1"/>
            <p:nvPr/>
          </p:nvSpPr>
          <p:spPr>
            <a:xfrm>
              <a:off x="1811512" y="3438201"/>
              <a:ext cx="2803973"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 </a:t>
              </a:r>
              <a:r>
                <a:rPr lang="en-US" sz="2400" b="1" u="sng" dirty="0">
                  <a:latin typeface="Calibri" panose="020F0502020204030204" pitchFamily="34" charset="0"/>
                  <a:cs typeface="Calibri" panose="020F0502020204030204" pitchFamily="34" charset="0"/>
                </a:rPr>
                <a:t>fleet</a:t>
              </a:r>
              <a:r>
                <a:rPr lang="en-US" sz="2400" dirty="0">
                  <a:latin typeface="Calibri" panose="020F0502020204030204" pitchFamily="34" charset="0"/>
                  <a:cs typeface="Calibri" panose="020F0502020204030204" pitchFamily="34" charset="0"/>
                </a:rPr>
                <a:t> of </a:t>
              </a:r>
              <a:r>
                <a:rPr lang="en-US" sz="2400" dirty="0" err="1">
                  <a:latin typeface="Calibri" panose="020F0502020204030204" pitchFamily="34" charset="0"/>
                  <a:cs typeface="Calibri" panose="020F0502020204030204" pitchFamily="34" charset="0"/>
                </a:rPr>
                <a:t>aeroplanes</a:t>
              </a:r>
              <a:endParaRPr lang="en-US" sz="2400" dirty="0">
                <a:latin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CD6409B1-D663-4A07-B4EE-E6CDD3D970A7}"/>
              </a:ext>
            </a:extLst>
          </p:cNvPr>
          <p:cNvGrpSpPr/>
          <p:nvPr/>
        </p:nvGrpSpPr>
        <p:grpSpPr>
          <a:xfrm>
            <a:off x="4646844" y="3339988"/>
            <a:ext cx="2908461" cy="3310332"/>
            <a:chOff x="4646844" y="3339988"/>
            <a:chExt cx="2908461" cy="3310332"/>
          </a:xfrm>
        </p:grpSpPr>
        <p:sp>
          <p:nvSpPr>
            <p:cNvPr id="10" name="TextBox 9">
              <a:extLst>
                <a:ext uri="{FF2B5EF4-FFF2-40B4-BE49-F238E27FC236}">
                  <a16:creationId xmlns:a16="http://schemas.microsoft.com/office/drawing/2014/main" id="{ED935497-BF04-456B-9062-5673C64522F3}"/>
                </a:ext>
              </a:extLst>
            </p:cNvPr>
            <p:cNvSpPr txBox="1"/>
            <p:nvPr/>
          </p:nvSpPr>
          <p:spPr>
            <a:xfrm>
              <a:off x="4679852" y="6188655"/>
              <a:ext cx="2842445"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 </a:t>
              </a:r>
              <a:r>
                <a:rPr lang="en-US" sz="2400" b="1" u="sng" dirty="0">
                  <a:latin typeface="Calibri" panose="020F0502020204030204" pitchFamily="34" charset="0"/>
                  <a:cs typeface="Calibri" panose="020F0502020204030204" pitchFamily="34" charset="0"/>
                </a:rPr>
                <a:t>bouquet</a:t>
              </a:r>
              <a:r>
                <a:rPr lang="en-US" sz="2400" dirty="0">
                  <a:latin typeface="Calibri" panose="020F0502020204030204" pitchFamily="34" charset="0"/>
                  <a:cs typeface="Calibri" panose="020F0502020204030204" pitchFamily="34" charset="0"/>
                </a:rPr>
                <a:t> of flowers</a:t>
              </a:r>
            </a:p>
          </p:txBody>
        </p:sp>
        <p:pic>
          <p:nvPicPr>
            <p:cNvPr id="13" name="Picture 12" descr="A bouquet of flowers&#10;&#10;Description automatically generated with medium confidence">
              <a:extLst>
                <a:ext uri="{FF2B5EF4-FFF2-40B4-BE49-F238E27FC236}">
                  <a16:creationId xmlns:a16="http://schemas.microsoft.com/office/drawing/2014/main" id="{9EFA5447-580D-4539-AE87-737611B4B8F0}"/>
                </a:ext>
              </a:extLst>
            </p:cNvPr>
            <p:cNvPicPr>
              <a:picLocks noChangeAspect="1"/>
            </p:cNvPicPr>
            <p:nvPr/>
          </p:nvPicPr>
          <p:blipFill>
            <a:blip r:embed="rId5"/>
            <a:stretch>
              <a:fillRect/>
            </a:stretch>
          </p:blipFill>
          <p:spPr>
            <a:xfrm>
              <a:off x="4646844" y="3339988"/>
              <a:ext cx="2908461" cy="2908461"/>
            </a:xfrm>
            <a:prstGeom prst="rect">
              <a:avLst/>
            </a:prstGeom>
          </p:spPr>
        </p:pic>
      </p:grpSp>
    </p:spTree>
    <p:extLst>
      <p:ext uri="{BB962C8B-B14F-4D97-AF65-F5344CB8AC3E}">
        <p14:creationId xmlns:p14="http://schemas.microsoft.com/office/powerpoint/2010/main" val="276320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right)">
                                      <p:cBhvr>
                                        <p:cTn id="8" dur="1000"/>
                                        <p:tgtEl>
                                          <p:spTgt spid="3"/>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p:tgtEl>
                                          <p:spTgt spid="7"/>
                                        </p:tgtEl>
                                        <p:attrNameLst>
                                          <p:attrName>ppt_x</p:attrName>
                                        </p:attrNameLst>
                                      </p:cBhvr>
                                      <p:tavLst>
                                        <p:tav tm="0">
                                          <p:val>
                                            <p:strVal val="#ppt_x-#ppt_w*1.125000"/>
                                          </p:val>
                                        </p:tav>
                                        <p:tav tm="100000">
                                          <p:val>
                                            <p:strVal val="#ppt_x"/>
                                          </p:val>
                                        </p:tav>
                                      </p:tavLst>
                                    </p:anim>
                                    <p:animEffect transition="in" filter="wipe(right)">
                                      <p:cBhvr>
                                        <p:cTn id="13" dur="1000"/>
                                        <p:tgtEl>
                                          <p:spTgt spid="7"/>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p:tgtEl>
                                          <p:spTgt spid="14"/>
                                        </p:tgtEl>
                                        <p:attrNameLst>
                                          <p:attrName>ppt_x</p:attrName>
                                        </p:attrNameLst>
                                      </p:cBhvr>
                                      <p:tavLst>
                                        <p:tav tm="0">
                                          <p:val>
                                            <p:strVal val="#ppt_x-#ppt_w*1.125000"/>
                                          </p:val>
                                        </p:tav>
                                        <p:tav tm="100000">
                                          <p:val>
                                            <p:strVal val="#ppt_x"/>
                                          </p:val>
                                        </p:tav>
                                      </p:tavLst>
                                    </p:anim>
                                    <p:animEffect transition="in" filter="wipe(right)">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FFB8-D0B9-5A41-A5F9-F90A7483FA62}"/>
              </a:ext>
            </a:extLst>
          </p:cNvPr>
          <p:cNvSpPr>
            <a:spLocks noGrp="1"/>
          </p:cNvSpPr>
          <p:nvPr>
            <p:ph type="title"/>
          </p:nvPr>
        </p:nvSpPr>
        <p:spPr>
          <a:solidFill>
            <a:schemeClr val="accent4">
              <a:lumMod val="40000"/>
              <a:lumOff val="60000"/>
            </a:schemeClr>
          </a:solidFill>
          <a:ln>
            <a:solidFill>
              <a:schemeClr val="tx1">
                <a:lumMod val="50000"/>
                <a:lumOff val="50000"/>
              </a:schemeClr>
            </a:solidFill>
          </a:ln>
        </p:spPr>
        <p:txBody>
          <a:bodyPr/>
          <a:lstStyle/>
          <a:p>
            <a:r>
              <a:rPr lang="en-US" dirty="0"/>
              <a:t>Examples of Collective Nouns: People</a:t>
            </a:r>
          </a:p>
        </p:txBody>
      </p:sp>
      <p:grpSp>
        <p:nvGrpSpPr>
          <p:cNvPr id="12" name="Group 11">
            <a:extLst>
              <a:ext uri="{FF2B5EF4-FFF2-40B4-BE49-F238E27FC236}">
                <a16:creationId xmlns:a16="http://schemas.microsoft.com/office/drawing/2014/main" id="{9042D109-312E-4C09-B6C3-A53D37B06CDE}"/>
              </a:ext>
            </a:extLst>
          </p:cNvPr>
          <p:cNvGrpSpPr/>
          <p:nvPr/>
        </p:nvGrpSpPr>
        <p:grpSpPr>
          <a:xfrm>
            <a:off x="7721351" y="1323139"/>
            <a:ext cx="3784045" cy="2716138"/>
            <a:chOff x="7721351" y="1323139"/>
            <a:chExt cx="3784045" cy="2716138"/>
          </a:xfrm>
        </p:grpSpPr>
        <p:sp>
          <p:nvSpPr>
            <p:cNvPr id="3" name="TextBox 2">
              <a:extLst>
                <a:ext uri="{FF2B5EF4-FFF2-40B4-BE49-F238E27FC236}">
                  <a16:creationId xmlns:a16="http://schemas.microsoft.com/office/drawing/2014/main" id="{D9E1163E-7504-452A-9F12-ED0BB3C34263}"/>
                </a:ext>
              </a:extLst>
            </p:cNvPr>
            <p:cNvSpPr txBox="1"/>
            <p:nvPr/>
          </p:nvSpPr>
          <p:spPr>
            <a:xfrm>
              <a:off x="8288331" y="3577612"/>
              <a:ext cx="268054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 An </a:t>
              </a:r>
              <a:r>
                <a:rPr lang="en-US" sz="2400" b="1" u="sng" dirty="0">
                  <a:latin typeface="Calibri" panose="020F0502020204030204" pitchFamily="34" charset="0"/>
                  <a:cs typeface="Calibri" panose="020F0502020204030204" pitchFamily="34" charset="0"/>
                </a:rPr>
                <a:t>army</a:t>
              </a:r>
              <a:r>
                <a:rPr lang="en-US" sz="2400" dirty="0">
                  <a:latin typeface="Calibri" panose="020F0502020204030204" pitchFamily="34" charset="0"/>
                  <a:cs typeface="Calibri" panose="020F0502020204030204" pitchFamily="34" charset="0"/>
                </a:rPr>
                <a:t> of soldiers</a:t>
              </a:r>
            </a:p>
          </p:txBody>
        </p:sp>
        <p:pic>
          <p:nvPicPr>
            <p:cNvPr id="8" name="Picture 2">
              <a:extLst>
                <a:ext uri="{FF2B5EF4-FFF2-40B4-BE49-F238E27FC236}">
                  <a16:creationId xmlns:a16="http://schemas.microsoft.com/office/drawing/2014/main" id="{ED9441EF-020F-46E5-8F96-F5E858EC0E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49" t="22556" b="20069"/>
            <a:stretch/>
          </p:blipFill>
          <p:spPr bwMode="auto">
            <a:xfrm>
              <a:off x="7721351" y="1323139"/>
              <a:ext cx="3784045" cy="22964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A4D6B04F-CB16-4C8F-8F07-1ABF7601E65C}"/>
              </a:ext>
            </a:extLst>
          </p:cNvPr>
          <p:cNvGrpSpPr/>
          <p:nvPr/>
        </p:nvGrpSpPr>
        <p:grpSpPr>
          <a:xfrm>
            <a:off x="4180334" y="4062331"/>
            <a:ext cx="3821413" cy="2530414"/>
            <a:chOff x="4180334" y="4062331"/>
            <a:chExt cx="3821413" cy="2530414"/>
          </a:xfrm>
        </p:grpSpPr>
        <p:sp>
          <p:nvSpPr>
            <p:cNvPr id="7" name="TextBox 6">
              <a:extLst>
                <a:ext uri="{FF2B5EF4-FFF2-40B4-BE49-F238E27FC236}">
                  <a16:creationId xmlns:a16="http://schemas.microsoft.com/office/drawing/2014/main" id="{43AE0DBE-F10A-40A5-943C-5F1FDBB13078}"/>
                </a:ext>
              </a:extLst>
            </p:cNvPr>
            <p:cNvSpPr txBox="1"/>
            <p:nvPr/>
          </p:nvSpPr>
          <p:spPr>
            <a:xfrm>
              <a:off x="4755578" y="6131080"/>
              <a:ext cx="2701381"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 </a:t>
              </a:r>
              <a:r>
                <a:rPr lang="en-US" sz="2400" b="1" u="sng" dirty="0">
                  <a:latin typeface="Calibri" panose="020F0502020204030204" pitchFamily="34" charset="0"/>
                  <a:cs typeface="Calibri" panose="020F0502020204030204" pitchFamily="34" charset="0"/>
                </a:rPr>
                <a:t>band</a:t>
              </a:r>
              <a:r>
                <a:rPr lang="en-US" sz="2400" dirty="0">
                  <a:latin typeface="Calibri" panose="020F0502020204030204" pitchFamily="34" charset="0"/>
                  <a:cs typeface="Calibri" panose="020F0502020204030204" pitchFamily="34" charset="0"/>
                </a:rPr>
                <a:t> of musicians</a:t>
              </a:r>
            </a:p>
          </p:txBody>
        </p:sp>
        <p:pic>
          <p:nvPicPr>
            <p:cNvPr id="9" name="Picture 8" descr="A group of people playing instruments on a stage&#10;&#10;Description automatically generated">
              <a:extLst>
                <a:ext uri="{FF2B5EF4-FFF2-40B4-BE49-F238E27FC236}">
                  <a16:creationId xmlns:a16="http://schemas.microsoft.com/office/drawing/2014/main" id="{258FAE99-E240-43DC-821B-3B0F0EF9CFFF}"/>
                </a:ext>
              </a:extLst>
            </p:cNvPr>
            <p:cNvPicPr>
              <a:picLocks noChangeAspect="1"/>
            </p:cNvPicPr>
            <p:nvPr/>
          </p:nvPicPr>
          <p:blipFill rotWithShape="1">
            <a:blip r:embed="rId4"/>
            <a:srcRect t="21677" r="17980" b="21281"/>
            <a:stretch/>
          </p:blipFill>
          <p:spPr>
            <a:xfrm>
              <a:off x="4180334" y="4062331"/>
              <a:ext cx="3821413" cy="2087699"/>
            </a:xfrm>
            <a:prstGeom prst="rect">
              <a:avLst/>
            </a:prstGeom>
            <a:ln>
              <a:solidFill>
                <a:schemeClr val="bg2">
                  <a:lumMod val="60000"/>
                  <a:lumOff val="40000"/>
                </a:schemeClr>
              </a:solidFill>
            </a:ln>
          </p:spPr>
        </p:pic>
      </p:grpSp>
      <p:grpSp>
        <p:nvGrpSpPr>
          <p:cNvPr id="15" name="Group 14">
            <a:extLst>
              <a:ext uri="{FF2B5EF4-FFF2-40B4-BE49-F238E27FC236}">
                <a16:creationId xmlns:a16="http://schemas.microsoft.com/office/drawing/2014/main" id="{6234550A-7725-4EFA-99E8-49E7D847D86C}"/>
              </a:ext>
            </a:extLst>
          </p:cNvPr>
          <p:cNvGrpSpPr/>
          <p:nvPr/>
        </p:nvGrpSpPr>
        <p:grpSpPr>
          <a:xfrm>
            <a:off x="741464" y="1305898"/>
            <a:ext cx="3277755" cy="2703225"/>
            <a:chOff x="741464" y="1305898"/>
            <a:chExt cx="3277755" cy="2703225"/>
          </a:xfrm>
        </p:grpSpPr>
        <p:sp>
          <p:nvSpPr>
            <p:cNvPr id="10" name="TextBox 9">
              <a:extLst>
                <a:ext uri="{FF2B5EF4-FFF2-40B4-BE49-F238E27FC236}">
                  <a16:creationId xmlns:a16="http://schemas.microsoft.com/office/drawing/2014/main" id="{305ADF44-92C3-4704-A999-BBC242BAF9FE}"/>
                </a:ext>
              </a:extLst>
            </p:cNvPr>
            <p:cNvSpPr txBox="1"/>
            <p:nvPr/>
          </p:nvSpPr>
          <p:spPr>
            <a:xfrm>
              <a:off x="1137853" y="3547458"/>
              <a:ext cx="248657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 </a:t>
              </a:r>
              <a:r>
                <a:rPr lang="en-US" sz="2400" b="1" u="sng" dirty="0">
                  <a:latin typeface="Calibri" panose="020F0502020204030204" pitchFamily="34" charset="0"/>
                  <a:cs typeface="Calibri" panose="020F0502020204030204" pitchFamily="34" charset="0"/>
                </a:rPr>
                <a:t>crowd</a:t>
              </a:r>
              <a:r>
                <a:rPr lang="en-US" sz="2400" dirty="0">
                  <a:latin typeface="Calibri" panose="020F0502020204030204" pitchFamily="34" charset="0"/>
                  <a:cs typeface="Calibri" panose="020F0502020204030204" pitchFamily="34" charset="0"/>
                </a:rPr>
                <a:t> of people</a:t>
              </a:r>
            </a:p>
          </p:txBody>
        </p:sp>
        <p:pic>
          <p:nvPicPr>
            <p:cNvPr id="14" name="Picture 13">
              <a:extLst>
                <a:ext uri="{FF2B5EF4-FFF2-40B4-BE49-F238E27FC236}">
                  <a16:creationId xmlns:a16="http://schemas.microsoft.com/office/drawing/2014/main" id="{29E44979-D62A-484C-87C3-AFF49D17FA7C}"/>
                </a:ext>
              </a:extLst>
            </p:cNvPr>
            <p:cNvPicPr>
              <a:picLocks noChangeAspect="1"/>
            </p:cNvPicPr>
            <p:nvPr/>
          </p:nvPicPr>
          <p:blipFill>
            <a:blip r:embed="rId5"/>
            <a:stretch>
              <a:fillRect/>
            </a:stretch>
          </p:blipFill>
          <p:spPr>
            <a:xfrm>
              <a:off x="741464" y="1305898"/>
              <a:ext cx="3277755" cy="2185169"/>
            </a:xfrm>
            <a:prstGeom prst="rect">
              <a:avLst/>
            </a:prstGeom>
          </p:spPr>
        </p:pic>
      </p:grpSp>
    </p:spTree>
    <p:extLst>
      <p:ext uri="{BB962C8B-B14F-4D97-AF65-F5344CB8AC3E}">
        <p14:creationId xmlns:p14="http://schemas.microsoft.com/office/powerpoint/2010/main" val="54407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ppt_x</p:attrName>
                                        </p:attrNameLst>
                                      </p:cBhvr>
                                      <p:tavLst>
                                        <p:tav tm="0">
                                          <p:val>
                                            <p:strVal val="#ppt_x-#ppt_w*1.125000"/>
                                          </p:val>
                                        </p:tav>
                                        <p:tav tm="100000">
                                          <p:val>
                                            <p:strVal val="#ppt_x"/>
                                          </p:val>
                                        </p:tav>
                                      </p:tavLst>
                                    </p:anim>
                                    <p:animEffect transition="in" filter="wipe(right)">
                                      <p:cBhvr>
                                        <p:cTn id="8" dur="1000"/>
                                        <p:tgtEl>
                                          <p:spTgt spid="15"/>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p:tgtEl>
                                          <p:spTgt spid="11"/>
                                        </p:tgtEl>
                                        <p:attrNameLst>
                                          <p:attrName>ppt_x</p:attrName>
                                        </p:attrNameLst>
                                      </p:cBhvr>
                                      <p:tavLst>
                                        <p:tav tm="0">
                                          <p:val>
                                            <p:strVal val="#ppt_x-#ppt_w*1.125000"/>
                                          </p:val>
                                        </p:tav>
                                        <p:tav tm="100000">
                                          <p:val>
                                            <p:strVal val="#ppt_x"/>
                                          </p:val>
                                        </p:tav>
                                      </p:tavLst>
                                    </p:anim>
                                    <p:animEffect transition="in" filter="wipe(right)">
                                      <p:cBhvr>
                                        <p:cTn id="13" dur="1000"/>
                                        <p:tgtEl>
                                          <p:spTgt spid="11"/>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p:tgtEl>
                                          <p:spTgt spid="12"/>
                                        </p:tgtEl>
                                        <p:attrNameLst>
                                          <p:attrName>ppt_x</p:attrName>
                                        </p:attrNameLst>
                                      </p:cBhvr>
                                      <p:tavLst>
                                        <p:tav tm="0">
                                          <p:val>
                                            <p:strVal val="#ppt_x-#ppt_w*1.125000"/>
                                          </p:val>
                                        </p:tav>
                                        <p:tav tm="100000">
                                          <p:val>
                                            <p:strVal val="#ppt_x"/>
                                          </p:val>
                                        </p:tav>
                                      </p:tavLst>
                                    </p:anim>
                                    <p:animEffect transition="in" filter="wipe(right)">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FFB8-D0B9-5A41-A5F9-F90A7483FA62}"/>
              </a:ext>
            </a:extLst>
          </p:cNvPr>
          <p:cNvSpPr>
            <a:spLocks noGrp="1"/>
          </p:cNvSpPr>
          <p:nvPr>
            <p:ph type="title"/>
          </p:nvPr>
        </p:nvSpPr>
        <p:spPr>
          <a:solidFill>
            <a:schemeClr val="accent4">
              <a:lumMod val="40000"/>
              <a:lumOff val="60000"/>
            </a:schemeClr>
          </a:solidFill>
          <a:ln>
            <a:solidFill>
              <a:schemeClr val="tx1">
                <a:lumMod val="50000"/>
                <a:lumOff val="50000"/>
              </a:schemeClr>
            </a:solidFill>
          </a:ln>
        </p:spPr>
        <p:txBody>
          <a:bodyPr/>
          <a:lstStyle/>
          <a:p>
            <a:r>
              <a:rPr lang="en-US" dirty="0"/>
              <a:t>Examples of Collective Nouns: Insects</a:t>
            </a:r>
          </a:p>
        </p:txBody>
      </p:sp>
      <p:grpSp>
        <p:nvGrpSpPr>
          <p:cNvPr id="14" name="Group 13">
            <a:extLst>
              <a:ext uri="{FF2B5EF4-FFF2-40B4-BE49-F238E27FC236}">
                <a16:creationId xmlns:a16="http://schemas.microsoft.com/office/drawing/2014/main" id="{F2EED5D2-DC8D-4CE0-B585-960051A445D9}"/>
              </a:ext>
            </a:extLst>
          </p:cNvPr>
          <p:cNvGrpSpPr/>
          <p:nvPr/>
        </p:nvGrpSpPr>
        <p:grpSpPr>
          <a:xfrm>
            <a:off x="4689031" y="2395096"/>
            <a:ext cx="2800767" cy="3990157"/>
            <a:chOff x="4689031" y="2395096"/>
            <a:chExt cx="2800767" cy="3990157"/>
          </a:xfrm>
        </p:grpSpPr>
        <p:pic>
          <p:nvPicPr>
            <p:cNvPr id="4" name="Picture 3" descr="A group of butterflies&#10;&#10;Description automatically generated with medium confidence">
              <a:extLst>
                <a:ext uri="{FF2B5EF4-FFF2-40B4-BE49-F238E27FC236}">
                  <a16:creationId xmlns:a16="http://schemas.microsoft.com/office/drawing/2014/main" id="{940F5C12-DA84-4188-9D39-7F84B1EDED8A}"/>
                </a:ext>
              </a:extLst>
            </p:cNvPr>
            <p:cNvPicPr>
              <a:picLocks noChangeAspect="1"/>
            </p:cNvPicPr>
            <p:nvPr/>
          </p:nvPicPr>
          <p:blipFill>
            <a:blip r:embed="rId3"/>
            <a:stretch>
              <a:fillRect/>
            </a:stretch>
          </p:blipFill>
          <p:spPr>
            <a:xfrm>
              <a:off x="4766719" y="2395096"/>
              <a:ext cx="2687586" cy="3519237"/>
            </a:xfrm>
            <a:prstGeom prst="rect">
              <a:avLst/>
            </a:prstGeom>
          </p:spPr>
        </p:pic>
        <p:sp>
          <p:nvSpPr>
            <p:cNvPr id="9" name="TextBox 8">
              <a:extLst>
                <a:ext uri="{FF2B5EF4-FFF2-40B4-BE49-F238E27FC236}">
                  <a16:creationId xmlns:a16="http://schemas.microsoft.com/office/drawing/2014/main" id="{1646C46E-A80D-4213-AFE9-030D3E590F2F}"/>
                </a:ext>
              </a:extLst>
            </p:cNvPr>
            <p:cNvSpPr txBox="1"/>
            <p:nvPr/>
          </p:nvSpPr>
          <p:spPr>
            <a:xfrm>
              <a:off x="4689031" y="5923588"/>
              <a:ext cx="280076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 </a:t>
              </a:r>
              <a:r>
                <a:rPr lang="en-US" sz="2400" b="1" u="sng" dirty="0">
                  <a:latin typeface="Calibri" panose="020F0502020204030204" pitchFamily="34" charset="0"/>
                  <a:cs typeface="Calibri" panose="020F0502020204030204" pitchFamily="34" charset="0"/>
                </a:rPr>
                <a:t>flight </a:t>
              </a:r>
              <a:r>
                <a:rPr lang="en-US" sz="2400" dirty="0">
                  <a:latin typeface="Calibri" panose="020F0502020204030204" pitchFamily="34" charset="0"/>
                  <a:cs typeface="Calibri" panose="020F0502020204030204" pitchFamily="34" charset="0"/>
                </a:rPr>
                <a:t>of butterflies</a:t>
              </a:r>
            </a:p>
          </p:txBody>
        </p:sp>
      </p:grpSp>
      <p:grpSp>
        <p:nvGrpSpPr>
          <p:cNvPr id="12" name="Group 11">
            <a:extLst>
              <a:ext uri="{FF2B5EF4-FFF2-40B4-BE49-F238E27FC236}">
                <a16:creationId xmlns:a16="http://schemas.microsoft.com/office/drawing/2014/main" id="{20A18C57-903F-419F-BE78-4F2C45EEA13B}"/>
              </a:ext>
            </a:extLst>
          </p:cNvPr>
          <p:cNvGrpSpPr/>
          <p:nvPr/>
        </p:nvGrpSpPr>
        <p:grpSpPr>
          <a:xfrm>
            <a:off x="8095110" y="1526398"/>
            <a:ext cx="3549207" cy="2886782"/>
            <a:chOff x="8095110" y="1526398"/>
            <a:chExt cx="3549207" cy="2886782"/>
          </a:xfrm>
        </p:grpSpPr>
        <p:pic>
          <p:nvPicPr>
            <p:cNvPr id="6" name="Picture 5" descr="A picture containing flower, plant&#10;&#10;Description automatically generated">
              <a:extLst>
                <a:ext uri="{FF2B5EF4-FFF2-40B4-BE49-F238E27FC236}">
                  <a16:creationId xmlns:a16="http://schemas.microsoft.com/office/drawing/2014/main" id="{29ED67E5-B510-428A-91D1-C30BD307B722}"/>
                </a:ext>
              </a:extLst>
            </p:cNvPr>
            <p:cNvPicPr>
              <a:picLocks noChangeAspect="1"/>
            </p:cNvPicPr>
            <p:nvPr/>
          </p:nvPicPr>
          <p:blipFill>
            <a:blip r:embed="rId4"/>
            <a:stretch>
              <a:fillRect/>
            </a:stretch>
          </p:blipFill>
          <p:spPr>
            <a:xfrm>
              <a:off x="8095110" y="1526398"/>
              <a:ext cx="3549207" cy="2403686"/>
            </a:xfrm>
            <a:prstGeom prst="rect">
              <a:avLst/>
            </a:prstGeom>
          </p:spPr>
        </p:pic>
        <p:sp>
          <p:nvSpPr>
            <p:cNvPr id="10" name="TextBox 9">
              <a:extLst>
                <a:ext uri="{FF2B5EF4-FFF2-40B4-BE49-F238E27FC236}">
                  <a16:creationId xmlns:a16="http://schemas.microsoft.com/office/drawing/2014/main" id="{931C84D9-A68F-4E4B-9E95-3CFCCC6A95AB}"/>
                </a:ext>
              </a:extLst>
            </p:cNvPr>
            <p:cNvSpPr txBox="1"/>
            <p:nvPr/>
          </p:nvSpPr>
          <p:spPr>
            <a:xfrm>
              <a:off x="8708022" y="3951515"/>
              <a:ext cx="2327881" cy="461665"/>
            </a:xfrm>
            <a:prstGeom prst="rect">
              <a:avLst/>
            </a:prstGeom>
            <a:noFill/>
          </p:spPr>
          <p:txBody>
            <a:bodyPr wrap="none" rtlCol="0">
              <a:spAutoFit/>
            </a:bodyPr>
            <a:lstStyle/>
            <a:p>
              <a:r>
                <a:rPr lang="en-US" sz="2400" dirty="0"/>
                <a:t>A </a:t>
              </a:r>
              <a:r>
                <a:rPr lang="en-US" sz="2400" b="1" u="sng" dirty="0">
                  <a:latin typeface="Calibri" panose="020F0502020204030204" pitchFamily="34" charset="0"/>
                  <a:cs typeface="Calibri" panose="020F0502020204030204" pitchFamily="34" charset="0"/>
                </a:rPr>
                <a:t>colony</a:t>
              </a:r>
              <a:r>
                <a:rPr lang="en-US" sz="2400" b="1" u="sng" dirty="0"/>
                <a:t> </a:t>
              </a:r>
              <a:r>
                <a:rPr lang="en-US" sz="2400" dirty="0"/>
                <a:t>of ants</a:t>
              </a:r>
            </a:p>
          </p:txBody>
        </p:sp>
      </p:grpSp>
      <p:grpSp>
        <p:nvGrpSpPr>
          <p:cNvPr id="13" name="Group 12">
            <a:extLst>
              <a:ext uri="{FF2B5EF4-FFF2-40B4-BE49-F238E27FC236}">
                <a16:creationId xmlns:a16="http://schemas.microsoft.com/office/drawing/2014/main" id="{981A5EBF-D5ED-4E06-BB48-EB0E30C06618}"/>
              </a:ext>
            </a:extLst>
          </p:cNvPr>
          <p:cNvGrpSpPr/>
          <p:nvPr/>
        </p:nvGrpSpPr>
        <p:grpSpPr>
          <a:xfrm>
            <a:off x="493781" y="1526398"/>
            <a:ext cx="3285777" cy="2886782"/>
            <a:chOff x="493781" y="1526398"/>
            <a:chExt cx="3285777" cy="2886782"/>
          </a:xfrm>
        </p:grpSpPr>
        <p:pic>
          <p:nvPicPr>
            <p:cNvPr id="8" name="Picture 7" descr="A close up of a pine cone&#10;&#10;Description automatically generated with low confidence">
              <a:extLst>
                <a:ext uri="{FF2B5EF4-FFF2-40B4-BE49-F238E27FC236}">
                  <a16:creationId xmlns:a16="http://schemas.microsoft.com/office/drawing/2014/main" id="{A5DCD893-43F4-485F-8643-212606D68216}"/>
                </a:ext>
              </a:extLst>
            </p:cNvPr>
            <p:cNvPicPr>
              <a:picLocks noChangeAspect="1"/>
            </p:cNvPicPr>
            <p:nvPr/>
          </p:nvPicPr>
          <p:blipFill>
            <a:blip r:embed="rId5"/>
            <a:stretch>
              <a:fillRect/>
            </a:stretch>
          </p:blipFill>
          <p:spPr>
            <a:xfrm>
              <a:off x="493781" y="1526398"/>
              <a:ext cx="3285777" cy="2185169"/>
            </a:xfrm>
            <a:prstGeom prst="rect">
              <a:avLst/>
            </a:prstGeom>
          </p:spPr>
        </p:pic>
        <p:sp>
          <p:nvSpPr>
            <p:cNvPr id="11" name="TextBox 10">
              <a:extLst>
                <a:ext uri="{FF2B5EF4-FFF2-40B4-BE49-F238E27FC236}">
                  <a16:creationId xmlns:a16="http://schemas.microsoft.com/office/drawing/2014/main" id="{5C264B1E-92A8-4E6B-95D5-E00AFABE0E14}"/>
                </a:ext>
              </a:extLst>
            </p:cNvPr>
            <p:cNvSpPr txBox="1"/>
            <p:nvPr/>
          </p:nvSpPr>
          <p:spPr>
            <a:xfrm>
              <a:off x="996774" y="3951515"/>
              <a:ext cx="2279791"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 </a:t>
              </a:r>
              <a:r>
                <a:rPr lang="en-US" sz="2400" b="1" u="sng" dirty="0">
                  <a:latin typeface="Calibri" panose="020F0502020204030204" pitchFamily="34" charset="0"/>
                  <a:cs typeface="Calibri" panose="020F0502020204030204" pitchFamily="34" charset="0"/>
                </a:rPr>
                <a:t>swarm</a:t>
              </a:r>
              <a:r>
                <a:rPr lang="en-US" sz="2400" dirty="0">
                  <a:latin typeface="Calibri" panose="020F0502020204030204" pitchFamily="34" charset="0"/>
                  <a:cs typeface="Calibri" panose="020F0502020204030204" pitchFamily="34" charset="0"/>
                </a:rPr>
                <a:t> of bees</a:t>
              </a:r>
            </a:p>
          </p:txBody>
        </p:sp>
      </p:grpSp>
    </p:spTree>
    <p:extLst>
      <p:ext uri="{BB962C8B-B14F-4D97-AF65-F5344CB8AC3E}">
        <p14:creationId xmlns:p14="http://schemas.microsoft.com/office/powerpoint/2010/main" val="33156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ppt_w*1.125000"/>
                                          </p:val>
                                        </p:tav>
                                        <p:tav tm="100000">
                                          <p:val>
                                            <p:strVal val="#ppt_x"/>
                                          </p:val>
                                        </p:tav>
                                      </p:tavLst>
                                    </p:anim>
                                    <p:animEffect transition="in" filter="wipe(right)">
                                      <p:cBhvr>
                                        <p:cTn id="8" dur="1000"/>
                                        <p:tgtEl>
                                          <p:spTgt spid="13"/>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p:tgtEl>
                                          <p:spTgt spid="14"/>
                                        </p:tgtEl>
                                        <p:attrNameLst>
                                          <p:attrName>ppt_x</p:attrName>
                                        </p:attrNameLst>
                                      </p:cBhvr>
                                      <p:tavLst>
                                        <p:tav tm="0">
                                          <p:val>
                                            <p:strVal val="#ppt_x-#ppt_w*1.125000"/>
                                          </p:val>
                                        </p:tav>
                                        <p:tav tm="100000">
                                          <p:val>
                                            <p:strVal val="#ppt_x"/>
                                          </p:val>
                                        </p:tav>
                                      </p:tavLst>
                                    </p:anim>
                                    <p:animEffect transition="in" filter="wipe(right)">
                                      <p:cBhvr>
                                        <p:cTn id="13" dur="1000"/>
                                        <p:tgtEl>
                                          <p:spTgt spid="14"/>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p:tgtEl>
                                          <p:spTgt spid="12"/>
                                        </p:tgtEl>
                                        <p:attrNameLst>
                                          <p:attrName>ppt_x</p:attrName>
                                        </p:attrNameLst>
                                      </p:cBhvr>
                                      <p:tavLst>
                                        <p:tav tm="0">
                                          <p:val>
                                            <p:strVal val="#ppt_x-#ppt_w*1.125000"/>
                                          </p:val>
                                        </p:tav>
                                        <p:tav tm="100000">
                                          <p:val>
                                            <p:strVal val="#ppt_x"/>
                                          </p:val>
                                        </p:tav>
                                      </p:tavLst>
                                    </p:anim>
                                    <p:animEffect transition="in" filter="wipe(right)">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50" name="Google Shape;50;p3"/>
          <p:cNvGraphicFramePr/>
          <p:nvPr>
            <p:extLst>
              <p:ext uri="{D42A27DB-BD31-4B8C-83A1-F6EECF244321}">
                <p14:modId xmlns:p14="http://schemas.microsoft.com/office/powerpoint/2010/main" val="1466867216"/>
              </p:ext>
            </p:extLst>
          </p:nvPr>
        </p:nvGraphicFramePr>
        <p:xfrm>
          <a:off x="1127448" y="700345"/>
          <a:ext cx="9937100" cy="3300225"/>
        </p:xfrm>
        <a:graphic>
          <a:graphicData uri="http://schemas.openxmlformats.org/drawingml/2006/table">
            <a:tbl>
              <a:tblPr firstRow="1" bandRow="1">
                <a:noFill/>
                <a:tableStyleId>{EB613445-C238-4877-A156-789F06DB2CBB}</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l" rtl="0">
                        <a:spcBef>
                          <a:spcPts val="0"/>
                        </a:spcBef>
                        <a:spcAft>
                          <a:spcPts val="0"/>
                        </a:spcAft>
                        <a:buNone/>
                      </a:pPr>
                      <a:r>
                        <a:rPr lang="en-US" sz="900" dirty="0"/>
                        <a:t>1</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US" sz="900" dirty="0"/>
                        <a:t>Bees: https://pixabay.com/photos/bees-insects-macro-honey-bees-292132/</a:t>
                      </a:r>
                    </a:p>
                    <a:p>
                      <a:pPr marL="0" lvl="0" indent="0" algn="l" rtl="0">
                        <a:spcBef>
                          <a:spcPts val="0"/>
                        </a:spcBef>
                        <a:spcAft>
                          <a:spcPts val="0"/>
                        </a:spcAft>
                        <a:buNone/>
                      </a:pPr>
                      <a:r>
                        <a:rPr lang="en-US" sz="900" dirty="0"/>
                        <a:t>Boats: https://pixabay.com/photos/gondolas-port-canal-waterway-194835/</a:t>
                      </a:r>
                    </a:p>
                    <a:p>
                      <a:pPr marL="0" lvl="0" indent="0" algn="l" rtl="0">
                        <a:spcBef>
                          <a:spcPts val="0"/>
                        </a:spcBef>
                        <a:spcAft>
                          <a:spcPts val="0"/>
                        </a:spcAft>
                        <a:buNone/>
                      </a:pPr>
                      <a:r>
                        <a:rPr lang="en-US" sz="900" dirty="0"/>
                        <a:t>People: https://pixabay.com/photos/street-road-people-crowd-buildings-5703332/</a:t>
                      </a:r>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i="0" u="none" strike="noStrike" kern="1200" cap="none" dirty="0">
                          <a:solidFill>
                            <a:schemeClr val="tx1"/>
                          </a:solidFill>
                          <a:latin typeface="Calibri"/>
                          <a:ea typeface="Calibri"/>
                          <a:cs typeface="Calibri"/>
                          <a:sym typeface="Arial"/>
                        </a:rPr>
                        <a:t>Lions: https://pixabay.com/photos/pride-lion-king-stare-eyes-royal-4536972/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dirty="0"/>
                        <a:t>Elephants:</a:t>
                      </a:r>
                      <a:r>
                        <a:rPr lang="en-IN" sz="900" baseline="0" dirty="0"/>
                        <a:t> </a:t>
                      </a:r>
                      <a:r>
                        <a:rPr lang="en-IN" sz="900" dirty="0"/>
                        <a:t>https://pixabay.com/photos/elephants-african-bush-elephant-241624/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i="0" u="none" strike="noStrike" cap="none" dirty="0">
                          <a:solidFill>
                            <a:schemeClr val="dk1"/>
                          </a:solidFill>
                          <a:latin typeface="Calibri"/>
                          <a:ea typeface="Calibri"/>
                          <a:cs typeface="Calibri"/>
                          <a:sym typeface="Calibri"/>
                        </a:rPr>
                        <a:t>Monkeys: https://pixahive.com/photo/portrait-of-monkeys/</a:t>
                      </a:r>
                    </a:p>
                  </a:txBody>
                  <a:tcPr marL="91450" marR="91450" marT="45725" marB="45725"/>
                </a:tc>
                <a:extLst>
                  <a:ext uri="{0D108BD9-81ED-4DB2-BD59-A6C34878D82A}">
                    <a16:rowId xmlns:a16="http://schemas.microsoft.com/office/drawing/2014/main" val="10002"/>
                  </a:ext>
                </a:extLst>
              </a:tr>
              <a:tr h="389325">
                <a:tc>
                  <a:txBody>
                    <a:bodyPr/>
                    <a:lstStyle/>
                    <a:p>
                      <a:pPr marL="0" marR="0" lvl="0" indent="0" algn="l" rtl="0">
                        <a:spcBef>
                          <a:spcPts val="0"/>
                        </a:spcBef>
                        <a:spcAft>
                          <a:spcPts val="0"/>
                        </a:spcAft>
                        <a:buNone/>
                      </a:pPr>
                      <a:r>
                        <a:rPr lang="en-US" sz="900" dirty="0"/>
                        <a:t>4</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US" sz="900" dirty="0"/>
                        <a:t>Crows : photo by self @anithasawhney.</a:t>
                      </a:r>
                    </a:p>
                    <a:p>
                      <a:pPr marL="0" lvl="0" indent="0" algn="l" rtl="0">
                        <a:spcBef>
                          <a:spcPts val="0"/>
                        </a:spcBef>
                        <a:spcAft>
                          <a:spcPts val="0"/>
                        </a:spcAft>
                        <a:buNone/>
                      </a:pPr>
                      <a:r>
                        <a:rPr lang="en-US" sz="900" dirty="0"/>
                        <a:t>Seagulls: photo by self @anithasawhney</a:t>
                      </a:r>
                    </a:p>
                  </a:txBody>
                  <a:tcPr marL="91450" marR="91450" marT="45725" marB="45725"/>
                </a:tc>
                <a:extLst>
                  <a:ext uri="{0D108BD9-81ED-4DB2-BD59-A6C34878D82A}">
                    <a16:rowId xmlns:a16="http://schemas.microsoft.com/office/drawing/2014/main" val="10003"/>
                  </a:ext>
                </a:extLst>
              </a:tr>
              <a:tr h="389325">
                <a:tc>
                  <a:txBody>
                    <a:bodyPr/>
                    <a:lstStyle/>
                    <a:p>
                      <a:pPr marL="0" marR="0" lvl="0" indent="0" algn="l" rtl="0">
                        <a:spcBef>
                          <a:spcPts val="0"/>
                        </a:spcBef>
                        <a:spcAft>
                          <a:spcPts val="0"/>
                        </a:spcAft>
                        <a:buNone/>
                      </a:pPr>
                      <a:r>
                        <a:rPr lang="en-US" sz="900" dirty="0"/>
                        <a:t>5</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Calibri"/>
                          <a:ea typeface="Calibri"/>
                          <a:cs typeface="Calibri"/>
                          <a:sym typeface="Arial"/>
                        </a:rPr>
                        <a:t>Grapes: </a:t>
                      </a:r>
                      <a:r>
                        <a:rPr lang="en-GB" sz="900" b="0" i="0" u="none" strike="noStrike" cap="none" dirty="0">
                          <a:solidFill>
                            <a:schemeClr val="dk1"/>
                          </a:solidFill>
                          <a:effectLst/>
                          <a:latin typeface="Calibri"/>
                          <a:ea typeface="Calibri"/>
                          <a:cs typeface="Calibri"/>
                          <a:sym typeface="Calibri"/>
                        </a:rPr>
                        <a:t>https://www.flickr.com/photos/27203298@N02/9592235689 By Ian Lee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Aeroplanes:</a:t>
                      </a:r>
                      <a:r>
                        <a:rPr lang="en-IN" sz="900" baseline="0" dirty="0"/>
                        <a:t> </a:t>
                      </a:r>
                      <a:r>
                        <a:rPr lang="en-IN" sz="900" dirty="0"/>
                        <a:t>https://pixabay.com/photos/aircraft-airplanes-vintage-airshow-2086517/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Flowers: https://www.flickr.com/photos/100497674@N04/33482027440 By Beki </a:t>
                      </a:r>
                      <a:r>
                        <a:rPr lang="en-IN" sz="900" dirty="0" err="1"/>
                        <a:t>Winchel</a:t>
                      </a:r>
                      <a:endParaRPr lang="en-IN" sz="900" dirty="0"/>
                    </a:p>
                  </a:txBody>
                  <a:tcPr marL="91450" marR="91450" marT="45725" marB="45725"/>
                </a:tc>
                <a:extLst>
                  <a:ext uri="{0D108BD9-81ED-4DB2-BD59-A6C34878D82A}">
                    <a16:rowId xmlns:a16="http://schemas.microsoft.com/office/drawing/2014/main" val="10004"/>
                  </a:ext>
                </a:extLst>
              </a:tr>
              <a:tr h="389325">
                <a:tc>
                  <a:txBody>
                    <a:bodyPr/>
                    <a:lstStyle/>
                    <a:p>
                      <a:pPr marL="0" marR="0" lvl="0" indent="0" algn="l" rtl="0">
                        <a:spcBef>
                          <a:spcPts val="0"/>
                        </a:spcBef>
                        <a:spcAft>
                          <a:spcPts val="0"/>
                        </a:spcAft>
                        <a:buNone/>
                      </a:pPr>
                      <a:r>
                        <a:rPr lang="en-US" sz="900" dirty="0"/>
                        <a:t>6</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pl-PL" sz="900" b="0" i="0" u="none" strike="noStrike" cap="none" dirty="0">
                          <a:solidFill>
                            <a:schemeClr val="dk1"/>
                          </a:solidFill>
                          <a:effectLst/>
                          <a:latin typeface="Calibri"/>
                          <a:ea typeface="Calibri"/>
                          <a:cs typeface="Calibri"/>
                          <a:sym typeface="Calibri"/>
                        </a:rPr>
                        <a:t>Army: https://www.flickr.com/photos/58419684@N00/5376686125 By Jaskirat Singh Bawa</a:t>
                      </a:r>
                      <a:endParaRPr lang="en-US" sz="9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dirty="0"/>
                        <a:t>Band: </a:t>
                      </a:r>
                      <a:r>
                        <a:rPr lang="en-GB" sz="900" b="0" i="0" u="none" strike="noStrike" cap="none" dirty="0">
                          <a:solidFill>
                            <a:schemeClr val="dk1"/>
                          </a:solidFill>
                          <a:effectLst/>
                          <a:latin typeface="Calibri"/>
                          <a:ea typeface="Calibri"/>
                          <a:cs typeface="Calibri"/>
                          <a:sym typeface="Calibri"/>
                          <a:hlinkClick r:id="rId3"/>
                        </a:rPr>
                        <a:t>https://www.flickr.com/photos/61997808@N00/4970264551</a:t>
                      </a:r>
                      <a:r>
                        <a:rPr lang="en-GB" sz="900" b="0" i="0" u="none" strike="noStrike" cap="none" dirty="0">
                          <a:solidFill>
                            <a:schemeClr val="dk1"/>
                          </a:solidFill>
                          <a:effectLst/>
                          <a:latin typeface="Calibri"/>
                          <a:ea typeface="Calibri"/>
                          <a:cs typeface="Calibri"/>
                          <a:sym typeface="Calibri"/>
                        </a:rPr>
                        <a:t> By </a:t>
                      </a:r>
                      <a:r>
                        <a:rPr lang="en-GB" sz="900" b="0" i="0" u="none" strike="noStrike" cap="none" dirty="0" err="1">
                          <a:solidFill>
                            <a:schemeClr val="dk1"/>
                          </a:solidFill>
                          <a:effectLst/>
                          <a:latin typeface="Calibri"/>
                          <a:ea typeface="Calibri"/>
                          <a:cs typeface="Calibri"/>
                          <a:sym typeface="Calibri"/>
                        </a:rPr>
                        <a:t>RubyGoes</a:t>
                      </a:r>
                      <a:endParaRPr lang="en-GB" sz="9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900" b="0" i="0" u="none" strike="noStrike" cap="none" dirty="0">
                          <a:solidFill>
                            <a:schemeClr val="dk1"/>
                          </a:solidFill>
                          <a:effectLst/>
                          <a:latin typeface="Calibri"/>
                          <a:ea typeface="Calibri"/>
                          <a:cs typeface="Calibri"/>
                          <a:sym typeface="Calibri"/>
                        </a:rPr>
                        <a:t>Crowd: https://pixabay.com/photos/lalbaug-ganesh-festival-india-1063511/</a:t>
                      </a:r>
                    </a:p>
                  </a:txBody>
                  <a:tcPr marL="91450" marR="91450" marT="45725" marB="45725"/>
                </a:tc>
                <a:extLst>
                  <a:ext uri="{0D108BD9-81ED-4DB2-BD59-A6C34878D82A}">
                    <a16:rowId xmlns:a16="http://schemas.microsoft.com/office/drawing/2014/main" val="10005"/>
                  </a:ext>
                </a:extLst>
              </a:tr>
              <a:tr h="389325">
                <a:tc>
                  <a:txBody>
                    <a:bodyPr/>
                    <a:lstStyle/>
                    <a:p>
                      <a:pPr marL="0" marR="0" lvl="0" indent="0" algn="l" rtl="0">
                        <a:spcBef>
                          <a:spcPts val="0"/>
                        </a:spcBef>
                        <a:spcAft>
                          <a:spcPts val="0"/>
                        </a:spcAft>
                        <a:buNone/>
                      </a:pPr>
                      <a:r>
                        <a:rPr lang="en-US" sz="900" dirty="0"/>
                        <a:t>7</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GB" sz="900" b="0" i="0" u="none" strike="noStrike" cap="none" dirty="0">
                          <a:solidFill>
                            <a:schemeClr val="dk1"/>
                          </a:solidFill>
                          <a:effectLst/>
                          <a:latin typeface="Calibri"/>
                          <a:ea typeface="Calibri"/>
                          <a:cs typeface="Calibri"/>
                          <a:sym typeface="Calibri"/>
                        </a:rPr>
                        <a:t>Butterfly: https://www.flickr.com/photos/61021753@N02/19142252800 by Biodiversity Heritage Library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900" b="0" i="0" u="none" strike="noStrike" cap="none" dirty="0">
                          <a:solidFill>
                            <a:schemeClr val="dk1"/>
                          </a:solidFill>
                          <a:effectLst/>
                          <a:latin typeface="Calibri"/>
                          <a:ea typeface="Calibri"/>
                          <a:cs typeface="Calibri"/>
                          <a:sym typeface="Calibri"/>
                        </a:rPr>
                        <a:t>Ants.: https://www.flickr.com/photos/52476811@N07/6647509509 by </a:t>
                      </a:r>
                      <a:r>
                        <a:rPr lang="en-GB" sz="900" b="0" i="0" u="none" strike="noStrike" cap="none" dirty="0" err="1">
                          <a:solidFill>
                            <a:schemeClr val="dk1"/>
                          </a:solidFill>
                          <a:effectLst/>
                          <a:latin typeface="Calibri"/>
                          <a:ea typeface="Calibri"/>
                          <a:cs typeface="Calibri"/>
                          <a:sym typeface="Calibri"/>
                        </a:rPr>
                        <a:t>Pison</a:t>
                      </a:r>
                      <a:r>
                        <a:rPr lang="en-GB" sz="900" b="0" i="0" u="none" strike="noStrike" cap="none" dirty="0">
                          <a:solidFill>
                            <a:schemeClr val="dk1"/>
                          </a:solidFill>
                          <a:effectLst/>
                          <a:latin typeface="Calibri"/>
                          <a:ea typeface="Calibri"/>
                          <a:cs typeface="Calibri"/>
                          <a:sym typeface="Calibri"/>
                        </a:rPr>
                        <a:t> </a:t>
                      </a:r>
                      <a:r>
                        <a:rPr lang="en-GB" sz="900" b="0" i="0" u="none" strike="noStrike" cap="none" dirty="0" err="1">
                          <a:solidFill>
                            <a:schemeClr val="dk1"/>
                          </a:solidFill>
                          <a:effectLst/>
                          <a:latin typeface="Calibri"/>
                          <a:ea typeface="Calibri"/>
                          <a:cs typeface="Calibri"/>
                          <a:sym typeface="Calibri"/>
                        </a:rPr>
                        <a:t>Jaujip</a:t>
                      </a:r>
                      <a:endParaRPr lang="en-GB" sz="9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900" b="0" i="0" u="none" strike="noStrike" cap="none" dirty="0">
                          <a:solidFill>
                            <a:schemeClr val="dk1"/>
                          </a:solidFill>
                          <a:effectLst/>
                          <a:latin typeface="Calibri"/>
                          <a:ea typeface="Calibri"/>
                          <a:cs typeface="Calibri"/>
                          <a:sym typeface="Calibri"/>
                        </a:rPr>
                        <a:t>Bees: https://www.flickr.com/photos/94837166@N00/5679408346 By Francis Chung</a:t>
                      </a:r>
                    </a:p>
                  </a:txBody>
                  <a:tcPr marL="91450" marR="91450" marT="45725" marB="45725"/>
                </a:tc>
                <a:extLst>
                  <a:ext uri="{0D108BD9-81ED-4DB2-BD59-A6C34878D82A}">
                    <a16:rowId xmlns:a16="http://schemas.microsoft.com/office/drawing/2014/main" val="10006"/>
                  </a:ext>
                </a:extLst>
              </a:tr>
            </a:tbl>
          </a:graphicData>
        </a:graphic>
      </p:graphicFrame>
      <p:pic>
        <p:nvPicPr>
          <p:cNvPr id="4" name="Picture 3">
            <a:extLst>
              <a:ext uri="{FF2B5EF4-FFF2-40B4-BE49-F238E27FC236}">
                <a16:creationId xmlns:a16="http://schemas.microsoft.com/office/drawing/2014/main" id="{C222923D-97B9-4555-BC60-88A032B205C6}"/>
              </a:ext>
            </a:extLst>
          </p:cNvPr>
          <p:cNvPicPr>
            <a:picLocks noChangeAspect="1"/>
          </p:cNvPicPr>
          <p:nvPr/>
        </p:nvPicPr>
        <p:blipFill>
          <a:blip r:embed="rId4"/>
          <a:stretch>
            <a:fillRect/>
          </a:stretch>
        </p:blipFill>
        <p:spPr>
          <a:xfrm>
            <a:off x="2130288" y="1147555"/>
            <a:ext cx="402345" cy="268440"/>
          </a:xfrm>
          <a:prstGeom prst="rect">
            <a:avLst/>
          </a:prstGeom>
        </p:spPr>
      </p:pic>
      <p:pic>
        <p:nvPicPr>
          <p:cNvPr id="5" name="Picture 4" descr="A group of boats sit in a harbor&#10;&#10;Description automatically generated with low confidence">
            <a:extLst>
              <a:ext uri="{FF2B5EF4-FFF2-40B4-BE49-F238E27FC236}">
                <a16:creationId xmlns:a16="http://schemas.microsoft.com/office/drawing/2014/main" id="{7F1744CB-3C33-464E-9818-5E3C950C7FDA}"/>
              </a:ext>
            </a:extLst>
          </p:cNvPr>
          <p:cNvPicPr>
            <a:picLocks noChangeAspect="1"/>
          </p:cNvPicPr>
          <p:nvPr/>
        </p:nvPicPr>
        <p:blipFill>
          <a:blip r:embed="rId5"/>
          <a:stretch>
            <a:fillRect/>
          </a:stretch>
        </p:blipFill>
        <p:spPr>
          <a:xfrm>
            <a:off x="3044872" y="1147555"/>
            <a:ext cx="395855" cy="268440"/>
          </a:xfrm>
          <a:prstGeom prst="rect">
            <a:avLst/>
          </a:prstGeom>
        </p:spPr>
      </p:pic>
      <p:pic>
        <p:nvPicPr>
          <p:cNvPr id="6" name="Picture 5" descr="A picture containing building, outdoor, person, street&#10;&#10;Description automatically generated">
            <a:extLst>
              <a:ext uri="{FF2B5EF4-FFF2-40B4-BE49-F238E27FC236}">
                <a16:creationId xmlns:a16="http://schemas.microsoft.com/office/drawing/2014/main" id="{51B9317A-38DA-4B04-A69B-E4DD4F958CE8}"/>
              </a:ext>
            </a:extLst>
          </p:cNvPr>
          <p:cNvPicPr>
            <a:picLocks noChangeAspect="1"/>
          </p:cNvPicPr>
          <p:nvPr/>
        </p:nvPicPr>
        <p:blipFill>
          <a:blip r:embed="rId6"/>
          <a:stretch>
            <a:fillRect/>
          </a:stretch>
        </p:blipFill>
        <p:spPr>
          <a:xfrm>
            <a:off x="2587423" y="1147555"/>
            <a:ext cx="402659" cy="268440"/>
          </a:xfrm>
          <a:prstGeom prst="rect">
            <a:avLst/>
          </a:prstGeom>
        </p:spPr>
      </p:pic>
      <p:pic>
        <p:nvPicPr>
          <p:cNvPr id="7" name="Picture 6" descr="Elephants, African Bush Elephant, Wilderness">
            <a:extLst>
              <a:ext uri="{FF2B5EF4-FFF2-40B4-BE49-F238E27FC236}">
                <a16:creationId xmlns:a16="http://schemas.microsoft.com/office/drawing/2014/main" id="{673B4971-42E3-481E-8E19-C4275C6F019C}"/>
              </a:ext>
            </a:extLst>
          </p:cNvPr>
          <p:cNvPicPr>
            <a:picLocks noChangeAspect="1" noChangeArrowheads="1"/>
          </p:cNvPicPr>
          <p:nvPr/>
        </p:nvPicPr>
        <p:blipFill>
          <a:blip r:embed="rId7" cstate="print"/>
          <a:srcRect/>
          <a:stretch>
            <a:fillRect/>
          </a:stretch>
        </p:blipFill>
        <p:spPr bwMode="auto">
          <a:xfrm>
            <a:off x="2129805" y="1668994"/>
            <a:ext cx="414134" cy="273500"/>
          </a:xfrm>
          <a:prstGeom prst="rect">
            <a:avLst/>
          </a:prstGeom>
          <a:ln>
            <a:noFill/>
          </a:ln>
          <a:effectLst>
            <a:outerShdw blurRad="292100" dist="139700" dir="2700000" algn="tl" rotWithShape="0">
              <a:srgbClr val="333333">
                <a:alpha val="65000"/>
              </a:srgbClr>
            </a:outerShdw>
          </a:effectLst>
        </p:spPr>
      </p:pic>
      <p:pic>
        <p:nvPicPr>
          <p:cNvPr id="8" name="Picture 2" descr="Portrait of monkeys">
            <a:extLst>
              <a:ext uri="{FF2B5EF4-FFF2-40B4-BE49-F238E27FC236}">
                <a16:creationId xmlns:a16="http://schemas.microsoft.com/office/drawing/2014/main" id="{B0407D67-FA7B-4263-BC3B-70D8BE2F06BA}"/>
              </a:ext>
            </a:extLst>
          </p:cNvPr>
          <p:cNvPicPr>
            <a:picLocks noChangeAspect="1" noChangeArrowheads="1"/>
          </p:cNvPicPr>
          <p:nvPr/>
        </p:nvPicPr>
        <p:blipFill>
          <a:blip r:embed="rId8" cstate="print"/>
          <a:srcRect/>
          <a:stretch>
            <a:fillRect/>
          </a:stretch>
        </p:blipFill>
        <p:spPr bwMode="auto">
          <a:xfrm>
            <a:off x="2587423" y="1746053"/>
            <a:ext cx="427542" cy="256519"/>
          </a:xfrm>
          <a:prstGeom prst="rect">
            <a:avLst/>
          </a:prstGeom>
          <a:noFill/>
        </p:spPr>
      </p:pic>
      <p:pic>
        <p:nvPicPr>
          <p:cNvPr id="9" name="Picture 8" descr="Pride, Lion, King, Stare, Eyes, Royal, South, African">
            <a:extLst>
              <a:ext uri="{FF2B5EF4-FFF2-40B4-BE49-F238E27FC236}">
                <a16:creationId xmlns:a16="http://schemas.microsoft.com/office/drawing/2014/main" id="{177BEB8F-9536-454A-BC99-61B244073022}"/>
              </a:ext>
            </a:extLst>
          </p:cNvPr>
          <p:cNvPicPr>
            <a:picLocks noChangeAspect="1" noChangeArrowheads="1"/>
          </p:cNvPicPr>
          <p:nvPr/>
        </p:nvPicPr>
        <p:blipFill>
          <a:blip r:embed="rId9" cstate="print"/>
          <a:srcRect/>
          <a:stretch>
            <a:fillRect/>
          </a:stretch>
        </p:blipFill>
        <p:spPr bwMode="auto">
          <a:xfrm>
            <a:off x="3083672" y="1661482"/>
            <a:ext cx="409463" cy="272976"/>
          </a:xfrm>
          <a:prstGeom prst="rect">
            <a:avLst/>
          </a:prstGeom>
          <a:noFill/>
        </p:spPr>
      </p:pic>
      <p:pic>
        <p:nvPicPr>
          <p:cNvPr id="10" name="Picture 9" descr="A group of birds on a rock&#10;&#10;Description automatically generated with medium confidence">
            <a:extLst>
              <a:ext uri="{FF2B5EF4-FFF2-40B4-BE49-F238E27FC236}">
                <a16:creationId xmlns:a16="http://schemas.microsoft.com/office/drawing/2014/main" id="{42D4FF79-DDC3-4CA0-87AB-8BB90D485443}"/>
              </a:ext>
            </a:extLst>
          </p:cNvPr>
          <p:cNvPicPr>
            <a:picLocks noChangeAspect="1"/>
          </p:cNvPicPr>
          <p:nvPr/>
        </p:nvPicPr>
        <p:blipFill>
          <a:blip r:embed="rId10"/>
          <a:stretch>
            <a:fillRect/>
          </a:stretch>
        </p:blipFill>
        <p:spPr>
          <a:xfrm>
            <a:off x="2975949" y="2179945"/>
            <a:ext cx="312455" cy="246921"/>
          </a:xfrm>
          <a:prstGeom prst="rect">
            <a:avLst/>
          </a:prstGeom>
          <a:ln>
            <a:solidFill>
              <a:schemeClr val="tx1"/>
            </a:solidFill>
          </a:ln>
          <a:effectLst>
            <a:outerShdw blurRad="50800" dist="38100" algn="l" rotWithShape="0">
              <a:prstClr val="black">
                <a:alpha val="40000"/>
              </a:prstClr>
            </a:outerShdw>
          </a:effectLst>
        </p:spPr>
      </p:pic>
      <p:pic>
        <p:nvPicPr>
          <p:cNvPr id="11" name="Picture 10" descr="A picture containing grass, sky, outdoor, field&#10;&#10;Description automatically generated">
            <a:extLst>
              <a:ext uri="{FF2B5EF4-FFF2-40B4-BE49-F238E27FC236}">
                <a16:creationId xmlns:a16="http://schemas.microsoft.com/office/drawing/2014/main" id="{40F83147-8B67-4E16-8519-43F77F7BB8AC}"/>
              </a:ext>
            </a:extLst>
          </p:cNvPr>
          <p:cNvPicPr>
            <a:picLocks noChangeAspect="1"/>
          </p:cNvPicPr>
          <p:nvPr/>
        </p:nvPicPr>
        <p:blipFill rotWithShape="1">
          <a:blip r:embed="rId11"/>
          <a:srcRect t="26382" r="32687"/>
          <a:stretch/>
        </p:blipFill>
        <p:spPr>
          <a:xfrm>
            <a:off x="2331460" y="2168570"/>
            <a:ext cx="312455" cy="246921"/>
          </a:xfrm>
          <a:prstGeom prst="rect">
            <a:avLst/>
          </a:prstGeom>
          <a:ln>
            <a:solidFill>
              <a:schemeClr val="tx1"/>
            </a:solidFill>
          </a:ln>
          <a:effectLst>
            <a:outerShdw blurRad="50800" dist="38100" algn="l" rotWithShape="0">
              <a:prstClr val="black">
                <a:alpha val="40000"/>
              </a:prstClr>
            </a:outerShdw>
          </a:effectLst>
        </p:spPr>
      </p:pic>
      <p:pic>
        <p:nvPicPr>
          <p:cNvPr id="12" name="Picture 6" descr="Aircraft, Airplanes, Vintage, Airshow, Event">
            <a:extLst>
              <a:ext uri="{FF2B5EF4-FFF2-40B4-BE49-F238E27FC236}">
                <a16:creationId xmlns:a16="http://schemas.microsoft.com/office/drawing/2014/main" id="{AB2333B9-E47A-4DED-A42B-67BEBE25FBD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09019" y="2586842"/>
            <a:ext cx="365225" cy="237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bouquet of flowers&#10;&#10;Description automatically generated with medium confidence">
            <a:extLst>
              <a:ext uri="{FF2B5EF4-FFF2-40B4-BE49-F238E27FC236}">
                <a16:creationId xmlns:a16="http://schemas.microsoft.com/office/drawing/2014/main" id="{9264EE6C-66FE-45DF-8422-1DC536BBDE1E}"/>
              </a:ext>
            </a:extLst>
          </p:cNvPr>
          <p:cNvPicPr>
            <a:picLocks noChangeAspect="1"/>
          </p:cNvPicPr>
          <p:nvPr/>
        </p:nvPicPr>
        <p:blipFill>
          <a:blip r:embed="rId13"/>
          <a:stretch>
            <a:fillRect/>
          </a:stretch>
        </p:blipFill>
        <p:spPr>
          <a:xfrm>
            <a:off x="2515530" y="2526282"/>
            <a:ext cx="432324" cy="432324"/>
          </a:xfrm>
          <a:prstGeom prst="rect">
            <a:avLst/>
          </a:prstGeom>
        </p:spPr>
      </p:pic>
      <p:pic>
        <p:nvPicPr>
          <p:cNvPr id="17" name="Picture 16">
            <a:extLst>
              <a:ext uri="{FF2B5EF4-FFF2-40B4-BE49-F238E27FC236}">
                <a16:creationId xmlns:a16="http://schemas.microsoft.com/office/drawing/2014/main" id="{632BB978-5D1F-4E14-8258-A08DD21E0A9B}"/>
              </a:ext>
            </a:extLst>
          </p:cNvPr>
          <p:cNvPicPr>
            <a:picLocks noChangeAspect="1"/>
          </p:cNvPicPr>
          <p:nvPr/>
        </p:nvPicPr>
        <p:blipFill>
          <a:blip r:embed="rId14"/>
          <a:srcRect t="30128" b="30128"/>
          <a:stretch/>
        </p:blipFill>
        <p:spPr>
          <a:xfrm>
            <a:off x="3030426" y="2571854"/>
            <a:ext cx="469941" cy="281259"/>
          </a:xfrm>
          <a:prstGeom prst="rect">
            <a:avLst/>
          </a:prstGeom>
        </p:spPr>
      </p:pic>
      <p:pic>
        <p:nvPicPr>
          <p:cNvPr id="18" name="Picture 2">
            <a:extLst>
              <a:ext uri="{FF2B5EF4-FFF2-40B4-BE49-F238E27FC236}">
                <a16:creationId xmlns:a16="http://schemas.microsoft.com/office/drawing/2014/main" id="{E2EFF8D4-201A-44FF-86E3-472E4C5B91C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1649" t="22556" b="20069"/>
          <a:stretch/>
        </p:blipFill>
        <p:spPr bwMode="auto">
          <a:xfrm>
            <a:off x="3031576" y="3079851"/>
            <a:ext cx="464855" cy="2821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18" descr="A group of people playing instruments on a stage&#10;&#10;Description automatically generated">
            <a:extLst>
              <a:ext uri="{FF2B5EF4-FFF2-40B4-BE49-F238E27FC236}">
                <a16:creationId xmlns:a16="http://schemas.microsoft.com/office/drawing/2014/main" id="{D0EF9956-5590-4B1B-BC6A-3F5DDAC4D3DA}"/>
              </a:ext>
            </a:extLst>
          </p:cNvPr>
          <p:cNvPicPr>
            <a:picLocks noChangeAspect="1"/>
          </p:cNvPicPr>
          <p:nvPr/>
        </p:nvPicPr>
        <p:blipFill rotWithShape="1">
          <a:blip r:embed="rId16"/>
          <a:srcRect t="21677" r="17980" b="21281"/>
          <a:stretch/>
        </p:blipFill>
        <p:spPr>
          <a:xfrm>
            <a:off x="2522713" y="3098560"/>
            <a:ext cx="469445" cy="256466"/>
          </a:xfrm>
          <a:prstGeom prst="rect">
            <a:avLst/>
          </a:prstGeom>
          <a:ln>
            <a:solidFill>
              <a:schemeClr val="bg2">
                <a:lumMod val="60000"/>
                <a:lumOff val="40000"/>
              </a:schemeClr>
            </a:solidFill>
          </a:ln>
        </p:spPr>
      </p:pic>
      <p:pic>
        <p:nvPicPr>
          <p:cNvPr id="20" name="Picture 19">
            <a:extLst>
              <a:ext uri="{FF2B5EF4-FFF2-40B4-BE49-F238E27FC236}">
                <a16:creationId xmlns:a16="http://schemas.microsoft.com/office/drawing/2014/main" id="{EC51652C-FD40-47E7-858E-87CAF576D3B6}"/>
              </a:ext>
            </a:extLst>
          </p:cNvPr>
          <p:cNvPicPr>
            <a:picLocks noChangeAspect="1"/>
          </p:cNvPicPr>
          <p:nvPr/>
        </p:nvPicPr>
        <p:blipFill>
          <a:blip r:embed="rId17"/>
          <a:stretch>
            <a:fillRect/>
          </a:stretch>
        </p:blipFill>
        <p:spPr>
          <a:xfrm>
            <a:off x="2090301" y="3108812"/>
            <a:ext cx="402659" cy="268440"/>
          </a:xfrm>
          <a:prstGeom prst="rect">
            <a:avLst/>
          </a:prstGeom>
        </p:spPr>
      </p:pic>
      <p:pic>
        <p:nvPicPr>
          <p:cNvPr id="21" name="Picture 20" descr="A close up of a pine cone&#10;&#10;Description automatically generated with low confidence">
            <a:extLst>
              <a:ext uri="{FF2B5EF4-FFF2-40B4-BE49-F238E27FC236}">
                <a16:creationId xmlns:a16="http://schemas.microsoft.com/office/drawing/2014/main" id="{0772B544-754F-4007-AF3C-C43393B68636}"/>
              </a:ext>
            </a:extLst>
          </p:cNvPr>
          <p:cNvPicPr>
            <a:picLocks noChangeAspect="1"/>
          </p:cNvPicPr>
          <p:nvPr/>
        </p:nvPicPr>
        <p:blipFill>
          <a:blip r:embed="rId18"/>
          <a:stretch>
            <a:fillRect/>
          </a:stretch>
        </p:blipFill>
        <p:spPr>
          <a:xfrm>
            <a:off x="2119068" y="3571557"/>
            <a:ext cx="403645" cy="268440"/>
          </a:xfrm>
          <a:prstGeom prst="rect">
            <a:avLst/>
          </a:prstGeom>
        </p:spPr>
      </p:pic>
      <p:pic>
        <p:nvPicPr>
          <p:cNvPr id="22" name="Picture 21" descr="A group of butterflies&#10;&#10;Description automatically generated with medium confidence">
            <a:extLst>
              <a:ext uri="{FF2B5EF4-FFF2-40B4-BE49-F238E27FC236}">
                <a16:creationId xmlns:a16="http://schemas.microsoft.com/office/drawing/2014/main" id="{2FFACD57-5E85-41BC-8DBF-A64ED8205895}"/>
              </a:ext>
            </a:extLst>
          </p:cNvPr>
          <p:cNvPicPr>
            <a:picLocks noChangeAspect="1"/>
          </p:cNvPicPr>
          <p:nvPr/>
        </p:nvPicPr>
        <p:blipFill>
          <a:blip r:embed="rId19"/>
          <a:stretch>
            <a:fillRect/>
          </a:stretch>
        </p:blipFill>
        <p:spPr>
          <a:xfrm>
            <a:off x="2587423" y="3538936"/>
            <a:ext cx="330159" cy="432324"/>
          </a:xfrm>
          <a:prstGeom prst="rect">
            <a:avLst/>
          </a:prstGeom>
        </p:spPr>
      </p:pic>
      <p:pic>
        <p:nvPicPr>
          <p:cNvPr id="23" name="Picture 22" descr="A picture containing flower, plant&#10;&#10;Description automatically generated">
            <a:extLst>
              <a:ext uri="{FF2B5EF4-FFF2-40B4-BE49-F238E27FC236}">
                <a16:creationId xmlns:a16="http://schemas.microsoft.com/office/drawing/2014/main" id="{2D5DBA6A-C37D-44DB-8F54-1E5895A3A04A}"/>
              </a:ext>
            </a:extLst>
          </p:cNvPr>
          <p:cNvPicPr>
            <a:picLocks noChangeAspect="1"/>
          </p:cNvPicPr>
          <p:nvPr/>
        </p:nvPicPr>
        <p:blipFill>
          <a:blip r:embed="rId20"/>
          <a:stretch>
            <a:fillRect/>
          </a:stretch>
        </p:blipFill>
        <p:spPr>
          <a:xfrm>
            <a:off x="3004722" y="3585019"/>
            <a:ext cx="436005" cy="295284"/>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1355</Words>
  <Application>Microsoft Office PowerPoint</Application>
  <PresentationFormat>Widescreen</PresentationFormat>
  <Paragraphs>144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Noto Sans Symbols</vt:lpstr>
      <vt:lpstr>Arial</vt:lpstr>
      <vt:lpstr>Calibri</vt:lpstr>
      <vt:lpstr>DD</vt:lpstr>
      <vt:lpstr>Fun with Collective Nouns</vt:lpstr>
      <vt:lpstr>Fun with Collective Nouns</vt:lpstr>
      <vt:lpstr>Examples of Collective Nouns: Animals</vt:lpstr>
      <vt:lpstr>Examples of Collective Nouns: Birds</vt:lpstr>
      <vt:lpstr>Examples of Collective Nouns: Things</vt:lpstr>
      <vt:lpstr>Examples of Collective Nouns: People</vt:lpstr>
      <vt:lpstr>Examples of Collective Nouns: Insects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with Collective Nouns</dc:title>
  <dc:creator>sssvv</dc:creator>
  <cp:lastModifiedBy>Mahesh Mahadevan</cp:lastModifiedBy>
  <cp:revision>38</cp:revision>
  <dcterms:created xsi:type="dcterms:W3CDTF">2020-08-28T09:38:22Z</dcterms:created>
  <dcterms:modified xsi:type="dcterms:W3CDTF">2022-05-19T12:19:26Z</dcterms:modified>
</cp:coreProperties>
</file>