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2" r:id="rId4"/>
    <p:sldId id="260" r:id="rId5"/>
    <p:sldId id="263" r:id="rId6"/>
    <p:sldId id="261"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08" autoAdjust="0"/>
  </p:normalViewPr>
  <p:slideViewPr>
    <p:cSldViewPr>
      <p:cViewPr varScale="1">
        <p:scale>
          <a:sx n="58" d="100"/>
          <a:sy n="58" d="100"/>
        </p:scale>
        <p:origin x="896"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31BF7C-301E-4BE4-8FCB-4F7D9CA80CDE}" type="datetimeFigureOut">
              <a:rPr lang="en-US" smtClean="0"/>
              <a:pPr/>
              <a:t>3/31/2022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42D79-7DA7-456D-B99E-39FC92F0DEB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ellyfish.com/en-gb/training/blog/collective-nou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ellyfish.com/en-gb/training/blog/collective-nou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https://pixabay.com/illustrations/ask-asking-guess-business-3070333/</a:t>
            </a:r>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R="114300" rtl="0">
              <a:spcBef>
                <a:spcPts val="0"/>
              </a:spcBef>
              <a:spcAft>
                <a:spcPts val="0"/>
              </a:spcAft>
            </a:pPr>
            <a:r>
              <a:rPr lang="en-US" sz="1200" b="1" i="0" u="none" strike="noStrike" dirty="0">
                <a:solidFill>
                  <a:srgbClr val="000000"/>
                </a:solidFill>
                <a:effectLst/>
                <a:latin typeface="Roboto" panose="02000000000000000000" pitchFamily="2" charset="0"/>
              </a:rPr>
              <a:t> </a:t>
            </a:r>
            <a:r>
              <a:rPr lang="en-US" sz="1200" b="1" i="0" u="none" strike="noStrike" dirty="0">
                <a:solidFill>
                  <a:srgbClr val="0000FF"/>
                </a:solidFill>
                <a:effectLst/>
                <a:latin typeface="Roboto" panose="02000000000000000000" pitchFamily="2" charset="0"/>
              </a:rPr>
              <a:t>Notes</a:t>
            </a:r>
            <a:r>
              <a:rPr lang="en-US" sz="1200" b="1" i="0" u="none" strike="noStrike" dirty="0">
                <a:solidFill>
                  <a:srgbClr val="000000"/>
                </a:solidFill>
                <a:effectLst/>
                <a:latin typeface="Roboto" panose="02000000000000000000" pitchFamily="2" charset="0"/>
              </a:rPr>
              <a:t> </a:t>
            </a:r>
            <a:r>
              <a:rPr lang="en-US" sz="1200" b="1" i="0" u="none" strike="noStrike" dirty="0">
                <a:solidFill>
                  <a:srgbClr val="0000FF"/>
                </a:solidFill>
                <a:effectLst/>
                <a:latin typeface="Roboto" panose="02000000000000000000" pitchFamily="2" charset="0"/>
              </a:rPr>
              <a:t>to the teacher: Meaning of difficult words could be explained by the teacher wherever required.</a:t>
            </a:r>
            <a:r>
              <a:rPr lang="en-US" sz="1200" b="1" i="0" u="none" strike="noStrike" dirty="0">
                <a:solidFill>
                  <a:srgbClr val="000000"/>
                </a:solidFill>
                <a:effectLst/>
                <a:latin typeface="Roboto" panose="02000000000000000000" pitchFamily="2" charset="0"/>
              </a:rPr>
              <a:t> </a:t>
            </a:r>
          </a:p>
          <a:p>
            <a:pPr marR="114300" rtl="0">
              <a:spcBef>
                <a:spcPts val="0"/>
              </a:spcBef>
              <a:spcAft>
                <a:spcPts val="0"/>
              </a:spcAft>
            </a:pPr>
            <a:r>
              <a:rPr lang="en-US" sz="1200" b="1" i="0" u="none" strike="noStrike" dirty="0">
                <a:solidFill>
                  <a:srgbClr val="000000"/>
                </a:solidFill>
                <a:effectLst/>
                <a:latin typeface="Roboto" panose="02000000000000000000" pitchFamily="2" charset="0"/>
              </a:rPr>
              <a:t>Click for text boxes to appear</a:t>
            </a:r>
            <a:endParaRPr lang="en-US" b="0" dirty="0">
              <a:effectLst/>
            </a:endParaRPr>
          </a:p>
          <a:p>
            <a:pPr marR="114300"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Reference: </a:t>
            </a:r>
            <a:r>
              <a:rPr lang="en-US" sz="1800" b="1" i="0" u="sng" strike="noStrike" dirty="0">
                <a:solidFill>
                  <a:srgbClr val="1155CC"/>
                </a:solidFill>
                <a:effectLst/>
                <a:latin typeface="Calibri" panose="020F0502020204030204" pitchFamily="34" charset="0"/>
                <a:hlinkClick r:id="rId3"/>
              </a:rPr>
              <a:t>https://www.jellyfish.com/en-gb/training/blog/collective-nouns</a:t>
            </a:r>
            <a:endParaRPr lang="en-US" b="0" dirty="0">
              <a:effectLst/>
            </a:endParaRPr>
          </a:p>
          <a:p>
            <a:pPr marR="114300" rtl="0">
              <a:spcBef>
                <a:spcPts val="0"/>
              </a:spcBef>
              <a:spcAft>
                <a:spcPts val="0"/>
              </a:spcAft>
            </a:pPr>
            <a:br>
              <a:rPr lang="en-US" b="0" dirty="0">
                <a:effectLst/>
              </a:rPr>
            </a:br>
            <a:br>
              <a:rPr lang="en-US"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https://www.flickr.com/photos/27435717@N00/4062257255 By Ali </a:t>
            </a:r>
            <a:r>
              <a:rPr lang="en-IN" dirty="0" err="1"/>
              <a:t>Eminov</a:t>
            </a:r>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R="114300" rtl="0">
              <a:spcBef>
                <a:spcPts val="0"/>
              </a:spcBef>
              <a:spcAft>
                <a:spcPts val="0"/>
              </a:spcAft>
            </a:pPr>
            <a:r>
              <a:rPr lang="en-US" sz="1200" b="1" i="0" u="none" strike="noStrike" dirty="0">
                <a:solidFill>
                  <a:srgbClr val="000000"/>
                </a:solidFill>
                <a:effectLst/>
                <a:latin typeface="Roboto" panose="02000000000000000000" pitchFamily="2" charset="0"/>
              </a:rPr>
              <a:t> </a:t>
            </a:r>
            <a:r>
              <a:rPr lang="en-US" sz="1200" b="1" i="0" u="none" strike="noStrike" dirty="0">
                <a:solidFill>
                  <a:srgbClr val="0000FF"/>
                </a:solidFill>
                <a:effectLst/>
                <a:latin typeface="Roboto" panose="02000000000000000000" pitchFamily="2" charset="0"/>
              </a:rPr>
              <a:t>Notes</a:t>
            </a:r>
            <a:r>
              <a:rPr lang="en-US" sz="1200" b="1" i="0" u="none" strike="noStrike" dirty="0">
                <a:solidFill>
                  <a:srgbClr val="000000"/>
                </a:solidFill>
                <a:effectLst/>
                <a:latin typeface="Roboto" panose="02000000000000000000" pitchFamily="2" charset="0"/>
              </a:rPr>
              <a:t> </a:t>
            </a:r>
            <a:r>
              <a:rPr lang="en-US" sz="1200" b="1" i="0" u="none" strike="noStrike" dirty="0">
                <a:solidFill>
                  <a:srgbClr val="0000FF"/>
                </a:solidFill>
                <a:effectLst/>
                <a:latin typeface="Roboto" panose="02000000000000000000" pitchFamily="2" charset="0"/>
              </a:rPr>
              <a:t>to the teacher: Meaning of difficult words could be explained by the teacher wherever required.</a:t>
            </a:r>
            <a:r>
              <a:rPr lang="en-US" sz="1200" b="1" i="0" u="none" strike="noStrike" dirty="0">
                <a:solidFill>
                  <a:srgbClr val="000000"/>
                </a:solidFill>
                <a:effectLst/>
                <a:latin typeface="Roboto" panose="02000000000000000000" pitchFamily="2" charset="0"/>
              </a:rPr>
              <a:t> </a:t>
            </a:r>
          </a:p>
          <a:p>
            <a:pPr marR="114300" rtl="0">
              <a:spcBef>
                <a:spcPts val="0"/>
              </a:spcBef>
              <a:spcAft>
                <a:spcPts val="0"/>
              </a:spcAft>
            </a:pPr>
            <a:r>
              <a:rPr lang="en-US" sz="1200" b="1" i="0" u="none" strike="noStrike" dirty="0">
                <a:solidFill>
                  <a:srgbClr val="000000"/>
                </a:solidFill>
                <a:effectLst/>
                <a:latin typeface="Roboto" panose="02000000000000000000" pitchFamily="2" charset="0"/>
              </a:rPr>
              <a:t>Click for text boxes to appear</a:t>
            </a:r>
            <a:endParaRPr lang="en-US" b="0" dirty="0">
              <a:effectLst/>
            </a:endParaRPr>
          </a:p>
          <a:p>
            <a:pPr marR="114300" rtl="0">
              <a:spcBef>
                <a:spcPts val="0"/>
              </a:spcBef>
              <a:spcAft>
                <a:spcPts val="0"/>
              </a:spcAft>
            </a:pPr>
            <a:br>
              <a:rPr lang="en-US" b="0" dirty="0">
                <a:effectLst/>
              </a:rPr>
            </a:br>
            <a:r>
              <a:rPr lang="en-US" sz="1800" b="1" i="0" u="none" strike="noStrike" dirty="0">
                <a:solidFill>
                  <a:srgbClr val="000000"/>
                </a:solidFill>
                <a:effectLst/>
                <a:latin typeface="Calibri" panose="020F0502020204030204" pitchFamily="34" charset="0"/>
              </a:rPr>
              <a:t>Reference: </a:t>
            </a:r>
            <a:r>
              <a:rPr lang="en-US" sz="1800" b="1" i="0" u="sng" strike="noStrike" dirty="0">
                <a:solidFill>
                  <a:srgbClr val="1155CC"/>
                </a:solidFill>
                <a:effectLst/>
                <a:latin typeface="Calibri" panose="020F0502020204030204" pitchFamily="34" charset="0"/>
                <a:hlinkClick r:id="rId3"/>
              </a:rPr>
              <a:t>https://www.jellyfish.com/en-gb/training/blog/collective-nouns</a:t>
            </a:r>
            <a:endParaRPr lang="en-US" b="0" dirty="0">
              <a:effectLst/>
            </a:endParaRPr>
          </a:p>
          <a:p>
            <a:pPr marR="114300" rtl="0">
              <a:spcBef>
                <a:spcPts val="0"/>
              </a:spcBef>
              <a:spcAft>
                <a:spcPts val="0"/>
              </a:spcAft>
            </a:pPr>
            <a:br>
              <a:rPr lang="en-US" b="0" dirty="0">
                <a:effectLst/>
              </a:rPr>
            </a:br>
            <a:br>
              <a:rPr lang="en-US" dirty="0"/>
            </a:b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https://pixabay.com/photos/pet-purebred-cat-cat-feline-animal-6877246/</a:t>
            </a:r>
          </a:p>
          <a:p>
            <a:r>
              <a:rPr lang="en-IN" dirty="0"/>
              <a:t>https://pixabay.com/photos/cat-pet-feline-animal-fur-3504008/</a:t>
            </a:r>
          </a:p>
          <a:p>
            <a:r>
              <a:rPr lang="en-IN" dirty="0"/>
              <a:t>https://pixabay.com/photos/larvae-yellow-black-many-1054724/</a:t>
            </a:r>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extLst>
      <p:ext uri="{BB962C8B-B14F-4D97-AF65-F5344CB8AC3E}">
        <p14:creationId xmlns:p14="http://schemas.microsoft.com/office/powerpoint/2010/main" val="349621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https://pixabay.com/photos/bees-insects-macro-honey-bees-292133/</a:t>
            </a:r>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extLst>
      <p:ext uri="{BB962C8B-B14F-4D97-AF65-F5344CB8AC3E}">
        <p14:creationId xmlns:p14="http://schemas.microsoft.com/office/powerpoint/2010/main" val="160379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https://pixabay.com/photos/rhinoceros-close-horns-dangerous-2808194/</a:t>
            </a:r>
            <a:endParaRPr lang="en-IN" b="0"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5</a:t>
            </a:fld>
            <a:endParaRPr lang="en-IN"/>
          </a:p>
        </p:txBody>
      </p:sp>
    </p:spTree>
    <p:extLst>
      <p:ext uri="{BB962C8B-B14F-4D97-AF65-F5344CB8AC3E}">
        <p14:creationId xmlns:p14="http://schemas.microsoft.com/office/powerpoint/2010/main" val="375751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https://pixabay.com/photos/fish-sharks-sea-water-ocean-6010472/</a:t>
            </a:r>
          </a:p>
        </p:txBody>
      </p:sp>
      <p:sp>
        <p:nvSpPr>
          <p:cNvPr id="4" name="Slide Number Placeholder 3"/>
          <p:cNvSpPr>
            <a:spLocks noGrp="1"/>
          </p:cNvSpPr>
          <p:nvPr>
            <p:ph type="sldNum" sz="quarter" idx="10"/>
          </p:nvPr>
        </p:nvSpPr>
        <p:spPr/>
        <p:txBody>
          <a:bodyPr/>
          <a:lstStyle/>
          <a:p>
            <a:fld id="{53842D79-7DA7-456D-B99E-39FC92F0DEB2}" type="slidenum">
              <a:rPr lang="en-IN" smtClean="0"/>
              <a:pPr/>
              <a:t>6</a:t>
            </a:fld>
            <a:endParaRPr lang="en-IN"/>
          </a:p>
        </p:txBody>
      </p:sp>
    </p:spTree>
    <p:extLst>
      <p:ext uri="{BB962C8B-B14F-4D97-AF65-F5344CB8AC3E}">
        <p14:creationId xmlns:p14="http://schemas.microsoft.com/office/powerpoint/2010/main" val="235199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3" Type="http://schemas.openxmlformats.org/officeDocument/2006/relationships/hyperlink" Target="https://pixabay.com/illustrations/ask-asking-guess-business-3070333/" TargetMode="External"/><Relationship Id="rId7" Type="http://schemas.openxmlformats.org/officeDocument/2006/relationships/hyperlink" Target="https://pixabay.com/photos/fish-sharks-sea-water-ocean-6010472/" TargetMode="External"/><Relationship Id="rId12"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pixabay.com/photos/rhinoceros-close-horns-dangerous-2808194/" TargetMode="External"/><Relationship Id="rId11" Type="http://schemas.openxmlformats.org/officeDocument/2006/relationships/image" Target="../media/image7.png"/><Relationship Id="rId5" Type="http://schemas.openxmlformats.org/officeDocument/2006/relationships/hyperlink" Target="https://pixabay.com/photos/bees-insects-macro-honey-bees-292133/" TargetMode="External"/><Relationship Id="rId10" Type="http://schemas.openxmlformats.org/officeDocument/2006/relationships/image" Target="../media/image6.png"/><Relationship Id="rId4" Type="http://schemas.openxmlformats.org/officeDocument/2006/relationships/hyperlink" Target="https://pixabay.com/photos/larvae-yellow-black-many-1054724/"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432" y="1124744"/>
            <a:ext cx="10363200" cy="1752601"/>
          </a:xfrm>
          <a:gradFill>
            <a:gsLst>
              <a:gs pos="0">
                <a:srgbClr val="FFC000"/>
              </a:gs>
              <a:gs pos="74000">
                <a:srgbClr val="92D050"/>
              </a:gs>
              <a:gs pos="100000">
                <a:schemeClr val="accent3">
                  <a:lumMod val="64000"/>
                </a:schemeClr>
              </a:gs>
              <a:gs pos="100000">
                <a:schemeClr val="accent1">
                  <a:lumMod val="30000"/>
                  <a:lumOff val="70000"/>
                </a:schemeClr>
              </a:gs>
            </a:gsLst>
            <a:lin ang="5400000" scaled="1"/>
          </a:gradFill>
          <a:ln/>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a:lstStyle/>
          <a:p>
            <a:r>
              <a:rPr lang="en-IN" b="1" dirty="0">
                <a:solidFill>
                  <a:schemeClr val="tx1"/>
                </a:solidFill>
              </a:rPr>
              <a:t>Guess Who We Are?</a:t>
            </a:r>
          </a:p>
        </p:txBody>
      </p:sp>
      <p:pic>
        <p:nvPicPr>
          <p:cNvPr id="4" name="Picture 3">
            <a:extLst>
              <a:ext uri="{FF2B5EF4-FFF2-40B4-BE49-F238E27FC236}">
                <a16:creationId xmlns:a16="http://schemas.microsoft.com/office/drawing/2014/main" id="{7809774E-16E7-4064-91DC-9A581F4115A5}"/>
              </a:ext>
            </a:extLst>
          </p:cNvPr>
          <p:cNvPicPr>
            <a:picLocks noChangeAspect="1"/>
          </p:cNvPicPr>
          <p:nvPr/>
        </p:nvPicPr>
        <p:blipFill>
          <a:blip r:embed="rId3"/>
          <a:stretch>
            <a:fillRect/>
          </a:stretch>
        </p:blipFill>
        <p:spPr>
          <a:xfrm>
            <a:off x="1127448" y="2420888"/>
            <a:ext cx="3384376" cy="2363314"/>
          </a:xfrm>
          <a:prstGeom prst="rect">
            <a:avLst/>
          </a:prstGeom>
          <a:scene3d>
            <a:camera prst="orthographicFront"/>
            <a:lightRig rig="threePt" dir="t"/>
          </a:scene3d>
          <a:sp3d>
            <a:bevelT/>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297325"/>
            <a:ext cx="9296427" cy="654032"/>
          </a:xfrm>
          <a:gradFill>
            <a:gsLst>
              <a:gs pos="0">
                <a:srgbClr val="FFC000"/>
              </a:gs>
              <a:gs pos="74000">
                <a:srgbClr val="92D050"/>
              </a:gs>
              <a:gs pos="100000">
                <a:schemeClr val="accent3">
                  <a:lumMod val="64000"/>
                </a:schemeClr>
              </a:gs>
              <a:gs pos="100000">
                <a:schemeClr val="accent1">
                  <a:lumMod val="30000"/>
                  <a:lumOff val="70000"/>
                </a:schemeClr>
              </a:gs>
            </a:gsLst>
            <a:lin ang="5400000" scaled="1"/>
          </a:gradFill>
          <a:scene3d>
            <a:camera prst="orthographicFront"/>
            <a:lightRig rig="threePt" dir="t"/>
          </a:scene3d>
          <a:sp3d>
            <a:bevelT w="165100" prst="coolSlant"/>
          </a:sp3d>
        </p:spPr>
        <p:txBody>
          <a:bodyPr/>
          <a:lstStyle/>
          <a:p>
            <a:r>
              <a:rPr lang="en-IN" b="1" dirty="0"/>
              <a:t>Collective Nouns</a:t>
            </a:r>
          </a:p>
        </p:txBody>
      </p:sp>
      <p:pic>
        <p:nvPicPr>
          <p:cNvPr id="4" name="Picture 3">
            <a:extLst>
              <a:ext uri="{FF2B5EF4-FFF2-40B4-BE49-F238E27FC236}">
                <a16:creationId xmlns:a16="http://schemas.microsoft.com/office/drawing/2014/main" id="{76EA0EA6-A1E4-4FC1-997E-6B6E52BF68FB}"/>
              </a:ext>
            </a:extLst>
          </p:cNvPr>
          <p:cNvPicPr>
            <a:picLocks noChangeAspect="1"/>
          </p:cNvPicPr>
          <p:nvPr/>
        </p:nvPicPr>
        <p:blipFill rotWithShape="1">
          <a:blip r:embed="rId3">
            <a:extLst>
              <a:ext uri="{28A0092B-C50C-407E-A947-70E740481C1C}">
                <a14:useLocalDpi xmlns:a14="http://schemas.microsoft.com/office/drawing/2010/main" val="0"/>
              </a:ext>
            </a:extLst>
          </a:blip>
          <a:srcRect t="6745" b="32373"/>
          <a:stretch/>
        </p:blipFill>
        <p:spPr>
          <a:xfrm>
            <a:off x="1677805" y="1132275"/>
            <a:ext cx="8738846" cy="3990269"/>
          </a:xfrm>
          <a:prstGeom prst="rect">
            <a:avLst/>
          </a:prstGeom>
          <a:ln>
            <a:noFill/>
          </a:ln>
          <a:effectLst>
            <a:softEdge rad="112500"/>
          </a:effectLst>
        </p:spPr>
      </p:pic>
      <p:sp>
        <p:nvSpPr>
          <p:cNvPr id="7" name="Rectangle: Rounded Corners 6">
            <a:extLst>
              <a:ext uri="{FF2B5EF4-FFF2-40B4-BE49-F238E27FC236}">
                <a16:creationId xmlns:a16="http://schemas.microsoft.com/office/drawing/2014/main" id="{98DE0A92-BFCF-4985-98BB-C042AE846AA0}"/>
              </a:ext>
            </a:extLst>
          </p:cNvPr>
          <p:cNvSpPr/>
          <p:nvPr/>
        </p:nvSpPr>
        <p:spPr>
          <a:xfrm>
            <a:off x="4539360" y="5170499"/>
            <a:ext cx="3212824" cy="7377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t>A </a:t>
            </a:r>
            <a:r>
              <a:rPr lang="en-US" sz="2800" b="1" dirty="0">
                <a:solidFill>
                  <a:schemeClr val="tx1">
                    <a:lumMod val="85000"/>
                    <a:lumOff val="15000"/>
                  </a:schemeClr>
                </a:solidFill>
              </a:rPr>
              <a:t>glaring </a:t>
            </a:r>
            <a:r>
              <a:rPr lang="en-US" sz="2800" b="1" dirty="0"/>
              <a:t>of cats </a:t>
            </a:r>
          </a:p>
        </p:txBody>
      </p:sp>
      <p:sp>
        <p:nvSpPr>
          <p:cNvPr id="8" name="TextBox 7">
            <a:extLst>
              <a:ext uri="{FF2B5EF4-FFF2-40B4-BE49-F238E27FC236}">
                <a16:creationId xmlns:a16="http://schemas.microsoft.com/office/drawing/2014/main" id="{FC0518FC-F31E-4CD9-A6C4-95355E9175A6}"/>
              </a:ext>
            </a:extLst>
          </p:cNvPr>
          <p:cNvSpPr txBox="1"/>
          <p:nvPr/>
        </p:nvSpPr>
        <p:spPr>
          <a:xfrm>
            <a:off x="3746600" y="5985462"/>
            <a:ext cx="4718832" cy="554205"/>
          </a:xfrm>
          <a:prstGeom prst="rect">
            <a:avLst/>
          </a:prstGeom>
          <a:noFill/>
        </p:spPr>
        <p:txBody>
          <a:bodyPr wrap="square" rtlCol="0">
            <a:spAutoFit/>
          </a:bodyPr>
          <a:lstStyle/>
          <a:p>
            <a:pPr algn="ctr"/>
            <a:r>
              <a:rPr lang="en-US" sz="2600" b="1" dirty="0"/>
              <a:t>Fixed look of fierceness or anger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ppt_x</p:attrName>
                                        </p:attrNameLst>
                                      </p:cBhvr>
                                      <p:tavLst>
                                        <p:tav tm="0">
                                          <p:val>
                                            <p:strVal val="#ppt_x+#ppt_w*1.125000"/>
                                          </p:val>
                                        </p:tav>
                                        <p:tav tm="100000">
                                          <p:val>
                                            <p:strVal val="#ppt_x"/>
                                          </p:val>
                                        </p:tav>
                                      </p:tavLst>
                                    </p:anim>
                                    <p:animEffect transition="in" filter="wipe(left)">
                                      <p:cBhvr>
                                        <p:cTn id="8" dur="10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297325"/>
            <a:ext cx="9296427" cy="654032"/>
          </a:xfrm>
          <a:gradFill>
            <a:gsLst>
              <a:gs pos="0">
                <a:srgbClr val="FFC000"/>
              </a:gs>
              <a:gs pos="74000">
                <a:srgbClr val="92D050"/>
              </a:gs>
              <a:gs pos="100000">
                <a:schemeClr val="accent3">
                  <a:lumMod val="64000"/>
                </a:schemeClr>
              </a:gs>
              <a:gs pos="100000">
                <a:schemeClr val="accent1">
                  <a:lumMod val="30000"/>
                  <a:lumOff val="70000"/>
                </a:schemeClr>
              </a:gs>
            </a:gsLst>
            <a:lin ang="5400000" scaled="1"/>
          </a:gradFill>
          <a:scene3d>
            <a:camera prst="orthographicFront"/>
            <a:lightRig rig="threePt" dir="t"/>
          </a:scene3d>
          <a:sp3d>
            <a:bevelT w="165100" prst="coolSlant"/>
          </a:sp3d>
        </p:spPr>
        <p:txBody>
          <a:bodyPr/>
          <a:lstStyle/>
          <a:p>
            <a:r>
              <a:rPr lang="en-IN" b="1" dirty="0"/>
              <a:t>Collective Nouns</a:t>
            </a:r>
          </a:p>
        </p:txBody>
      </p:sp>
      <p:pic>
        <p:nvPicPr>
          <p:cNvPr id="9" name="Picture 8">
            <a:extLst>
              <a:ext uri="{FF2B5EF4-FFF2-40B4-BE49-F238E27FC236}">
                <a16:creationId xmlns:a16="http://schemas.microsoft.com/office/drawing/2014/main" id="{DDD14CB9-E6B3-4EB3-A50A-4068CEC31971}"/>
              </a:ext>
            </a:extLst>
          </p:cNvPr>
          <p:cNvPicPr>
            <a:picLocks noChangeAspect="1"/>
          </p:cNvPicPr>
          <p:nvPr/>
        </p:nvPicPr>
        <p:blipFill>
          <a:blip r:embed="rId3"/>
          <a:stretch>
            <a:fillRect/>
          </a:stretch>
        </p:blipFill>
        <p:spPr>
          <a:xfrm>
            <a:off x="2646640" y="1151563"/>
            <a:ext cx="6899374" cy="4133858"/>
          </a:xfrm>
          <a:prstGeom prst="rect">
            <a:avLst/>
          </a:prstGeom>
          <a:ln>
            <a:noFill/>
          </a:ln>
          <a:effectLst>
            <a:softEdge rad="112500"/>
          </a:effectLst>
        </p:spPr>
      </p:pic>
      <p:sp>
        <p:nvSpPr>
          <p:cNvPr id="10" name="Rectangle: Rounded Corners 9">
            <a:extLst>
              <a:ext uri="{FF2B5EF4-FFF2-40B4-BE49-F238E27FC236}">
                <a16:creationId xmlns:a16="http://schemas.microsoft.com/office/drawing/2014/main" id="{E2286F5A-FCA9-48E9-A14F-316058944D37}"/>
              </a:ext>
            </a:extLst>
          </p:cNvPr>
          <p:cNvSpPr/>
          <p:nvPr/>
        </p:nvSpPr>
        <p:spPr>
          <a:xfrm>
            <a:off x="4147935" y="5390390"/>
            <a:ext cx="3887517" cy="67066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t>An </a:t>
            </a:r>
            <a:r>
              <a:rPr lang="en-US" sz="2800" b="1" dirty="0">
                <a:solidFill>
                  <a:schemeClr val="tx1">
                    <a:lumMod val="85000"/>
                    <a:lumOff val="15000"/>
                  </a:schemeClr>
                </a:solidFill>
              </a:rPr>
              <a:t>army</a:t>
            </a:r>
            <a:r>
              <a:rPr lang="en-US" sz="2800" b="1" dirty="0"/>
              <a:t> of caterpillars</a:t>
            </a:r>
          </a:p>
        </p:txBody>
      </p:sp>
      <p:sp>
        <p:nvSpPr>
          <p:cNvPr id="12" name="TextBox 11">
            <a:extLst>
              <a:ext uri="{FF2B5EF4-FFF2-40B4-BE49-F238E27FC236}">
                <a16:creationId xmlns:a16="http://schemas.microsoft.com/office/drawing/2014/main" id="{B51A2EAD-82E9-4B68-9B1F-5AFAF5C19E70}"/>
              </a:ext>
            </a:extLst>
          </p:cNvPr>
          <p:cNvSpPr txBox="1"/>
          <p:nvPr/>
        </p:nvSpPr>
        <p:spPr>
          <a:xfrm>
            <a:off x="4543736" y="6103836"/>
            <a:ext cx="3134920" cy="492443"/>
          </a:xfrm>
          <a:prstGeom prst="rect">
            <a:avLst/>
          </a:prstGeom>
          <a:noFill/>
        </p:spPr>
        <p:txBody>
          <a:bodyPr wrap="square" rtlCol="0" anchor="ctr">
            <a:spAutoFit/>
          </a:bodyPr>
          <a:lstStyle/>
          <a:p>
            <a:pPr algn="ctr"/>
            <a:r>
              <a:rPr lang="en-US" sz="2600" b="1" dirty="0"/>
              <a:t>Travel in large groups</a:t>
            </a:r>
          </a:p>
        </p:txBody>
      </p:sp>
    </p:spTree>
    <p:extLst>
      <p:ext uri="{BB962C8B-B14F-4D97-AF65-F5344CB8AC3E}">
        <p14:creationId xmlns:p14="http://schemas.microsoft.com/office/powerpoint/2010/main" val="312042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ppt_w*1.125000"/>
                                          </p:val>
                                        </p:tav>
                                        <p:tav tm="100000">
                                          <p:val>
                                            <p:strVal val="#ppt_x"/>
                                          </p:val>
                                        </p:tav>
                                      </p:tavLst>
                                    </p:anim>
                                    <p:animEffect transition="in" filter="wipe(lef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157333"/>
            <a:ext cx="9296427" cy="654032"/>
          </a:xfrm>
          <a:gradFill>
            <a:gsLst>
              <a:gs pos="83178">
                <a:schemeClr val="bg2">
                  <a:lumMod val="50000"/>
                </a:schemeClr>
              </a:gs>
              <a:gs pos="0">
                <a:srgbClr val="FFC000"/>
              </a:gs>
              <a:gs pos="74000">
                <a:schemeClr val="bg2">
                  <a:lumMod val="50000"/>
                </a:schemeClr>
              </a:gs>
              <a:gs pos="100000">
                <a:schemeClr val="accent3">
                  <a:lumMod val="64000"/>
                </a:schemeClr>
              </a:gs>
              <a:gs pos="100000">
                <a:schemeClr val="accent1">
                  <a:lumMod val="30000"/>
                  <a:lumOff val="70000"/>
                </a:schemeClr>
              </a:gs>
            </a:gsLst>
            <a:lin ang="5400000" scaled="1"/>
          </a:gradFill>
          <a:scene3d>
            <a:camera prst="orthographicFront"/>
            <a:lightRig rig="threePt" dir="t"/>
          </a:scene3d>
          <a:sp3d>
            <a:bevelT w="165100" prst="coolSlant"/>
          </a:sp3d>
        </p:spPr>
        <p:txBody>
          <a:bodyPr/>
          <a:lstStyle/>
          <a:p>
            <a:r>
              <a:rPr lang="en-IN" b="1" dirty="0"/>
              <a:t>Collective Nouns</a:t>
            </a:r>
          </a:p>
        </p:txBody>
      </p:sp>
      <p:sp>
        <p:nvSpPr>
          <p:cNvPr id="7" name="Rectangle: Rounded Corners 6">
            <a:extLst>
              <a:ext uri="{FF2B5EF4-FFF2-40B4-BE49-F238E27FC236}">
                <a16:creationId xmlns:a16="http://schemas.microsoft.com/office/drawing/2014/main" id="{98DE0A92-BFCF-4985-98BB-C042AE846AA0}"/>
              </a:ext>
            </a:extLst>
          </p:cNvPr>
          <p:cNvSpPr/>
          <p:nvPr/>
        </p:nvSpPr>
        <p:spPr>
          <a:xfrm>
            <a:off x="4115634" y="5301208"/>
            <a:ext cx="3955869" cy="609699"/>
          </a:xfrm>
          <a:prstGeom prst="round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t>A </a:t>
            </a:r>
            <a:r>
              <a:rPr lang="en-US" sz="2800" b="1" dirty="0">
                <a:solidFill>
                  <a:schemeClr val="tx1"/>
                </a:solidFill>
              </a:rPr>
              <a:t>bike</a:t>
            </a:r>
            <a:r>
              <a:rPr lang="en-US" sz="2800" b="1" dirty="0"/>
              <a:t> of bees</a:t>
            </a:r>
          </a:p>
        </p:txBody>
      </p:sp>
      <p:sp>
        <p:nvSpPr>
          <p:cNvPr id="8" name="TextBox 7">
            <a:extLst>
              <a:ext uri="{FF2B5EF4-FFF2-40B4-BE49-F238E27FC236}">
                <a16:creationId xmlns:a16="http://schemas.microsoft.com/office/drawing/2014/main" id="{FC0518FC-F31E-4CD9-A6C4-95355E9175A6}"/>
              </a:ext>
            </a:extLst>
          </p:cNvPr>
          <p:cNvSpPr txBox="1"/>
          <p:nvPr/>
        </p:nvSpPr>
        <p:spPr>
          <a:xfrm>
            <a:off x="3410713" y="6003305"/>
            <a:ext cx="5401568" cy="492443"/>
          </a:xfrm>
          <a:prstGeom prst="rect">
            <a:avLst/>
          </a:prstGeom>
          <a:noFill/>
        </p:spPr>
        <p:txBody>
          <a:bodyPr wrap="square" rtlCol="0" anchor="ctr">
            <a:spAutoFit/>
          </a:bodyPr>
          <a:lstStyle/>
          <a:p>
            <a:pPr algn="ctr"/>
            <a:r>
              <a:rPr lang="en-US" sz="2600" b="1" dirty="0"/>
              <a:t>‘Bike’ means colony, nest or swarm</a:t>
            </a:r>
          </a:p>
        </p:txBody>
      </p:sp>
      <p:pic>
        <p:nvPicPr>
          <p:cNvPr id="3" name="Picture 2">
            <a:extLst>
              <a:ext uri="{FF2B5EF4-FFF2-40B4-BE49-F238E27FC236}">
                <a16:creationId xmlns:a16="http://schemas.microsoft.com/office/drawing/2014/main" id="{803DAB8E-C937-4D63-AAF3-C35B3374F05E}"/>
              </a:ext>
            </a:extLst>
          </p:cNvPr>
          <p:cNvPicPr>
            <a:picLocks noChangeAspect="1"/>
          </p:cNvPicPr>
          <p:nvPr/>
        </p:nvPicPr>
        <p:blipFill>
          <a:blip r:embed="rId3"/>
          <a:stretch>
            <a:fillRect/>
          </a:stretch>
        </p:blipFill>
        <p:spPr>
          <a:xfrm>
            <a:off x="1573185" y="1169592"/>
            <a:ext cx="9045630" cy="376560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9225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ppt_x</p:attrName>
                                        </p:attrNameLst>
                                      </p:cBhvr>
                                      <p:tavLst>
                                        <p:tav tm="0">
                                          <p:val>
                                            <p:strVal val="#ppt_x+#ppt_w*1.125000"/>
                                          </p:val>
                                        </p:tav>
                                        <p:tav tm="100000">
                                          <p:val>
                                            <p:strVal val="#ppt_x"/>
                                          </p:val>
                                        </p:tav>
                                      </p:tavLst>
                                    </p:anim>
                                    <p:animEffect transition="in" filter="wipe(left)">
                                      <p:cBhvr>
                                        <p:cTn id="8" dur="10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157333"/>
            <a:ext cx="9296427" cy="654032"/>
          </a:xfrm>
          <a:gradFill>
            <a:gsLst>
              <a:gs pos="83178">
                <a:schemeClr val="bg2">
                  <a:lumMod val="50000"/>
                </a:schemeClr>
              </a:gs>
              <a:gs pos="0">
                <a:srgbClr val="FFC000"/>
              </a:gs>
              <a:gs pos="74000">
                <a:schemeClr val="bg2">
                  <a:lumMod val="50000"/>
                </a:schemeClr>
              </a:gs>
              <a:gs pos="100000">
                <a:schemeClr val="accent3">
                  <a:lumMod val="64000"/>
                </a:schemeClr>
              </a:gs>
              <a:gs pos="100000">
                <a:schemeClr val="accent1">
                  <a:lumMod val="30000"/>
                  <a:lumOff val="70000"/>
                </a:schemeClr>
              </a:gs>
            </a:gsLst>
            <a:lin ang="5400000" scaled="1"/>
          </a:gradFill>
          <a:scene3d>
            <a:camera prst="orthographicFront"/>
            <a:lightRig rig="threePt" dir="t"/>
          </a:scene3d>
          <a:sp3d>
            <a:bevelT w="165100" prst="coolSlant"/>
          </a:sp3d>
        </p:spPr>
        <p:txBody>
          <a:bodyPr/>
          <a:lstStyle/>
          <a:p>
            <a:r>
              <a:rPr lang="en-IN" b="1" dirty="0"/>
              <a:t>Collective Nouns</a:t>
            </a:r>
          </a:p>
        </p:txBody>
      </p:sp>
      <p:sp>
        <p:nvSpPr>
          <p:cNvPr id="10" name="Rectangle: Rounded Corners 9">
            <a:extLst>
              <a:ext uri="{FF2B5EF4-FFF2-40B4-BE49-F238E27FC236}">
                <a16:creationId xmlns:a16="http://schemas.microsoft.com/office/drawing/2014/main" id="{E2286F5A-FCA9-48E9-A14F-316058944D37}"/>
              </a:ext>
            </a:extLst>
          </p:cNvPr>
          <p:cNvSpPr/>
          <p:nvPr/>
        </p:nvSpPr>
        <p:spPr>
          <a:xfrm>
            <a:off x="4188226" y="5374992"/>
            <a:ext cx="3833883" cy="670669"/>
          </a:xfrm>
          <a:prstGeom prst="roundRect">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t>A </a:t>
            </a:r>
            <a:r>
              <a:rPr lang="en-US" sz="2800" b="1" dirty="0">
                <a:solidFill>
                  <a:schemeClr val="tx1"/>
                </a:solidFill>
              </a:rPr>
              <a:t>crash </a:t>
            </a:r>
            <a:r>
              <a:rPr lang="en-US" sz="2800" b="1" dirty="0"/>
              <a:t>of rhinoceros</a:t>
            </a:r>
          </a:p>
        </p:txBody>
      </p:sp>
      <p:sp>
        <p:nvSpPr>
          <p:cNvPr id="12" name="TextBox 11">
            <a:extLst>
              <a:ext uri="{FF2B5EF4-FFF2-40B4-BE49-F238E27FC236}">
                <a16:creationId xmlns:a16="http://schemas.microsoft.com/office/drawing/2014/main" id="{B51A2EAD-82E9-4B68-9B1F-5AFAF5C19E70}"/>
              </a:ext>
            </a:extLst>
          </p:cNvPr>
          <p:cNvSpPr txBox="1"/>
          <p:nvPr/>
        </p:nvSpPr>
        <p:spPr>
          <a:xfrm>
            <a:off x="2512963" y="6086178"/>
            <a:ext cx="7189488" cy="492443"/>
          </a:xfrm>
          <a:prstGeom prst="rect">
            <a:avLst/>
          </a:prstGeom>
          <a:noFill/>
        </p:spPr>
        <p:txBody>
          <a:bodyPr wrap="square" rtlCol="0" anchor="ctr">
            <a:spAutoFit/>
          </a:bodyPr>
          <a:lstStyle/>
          <a:p>
            <a:pPr algn="ctr"/>
            <a:r>
              <a:rPr lang="en-US" sz="2600" b="1" dirty="0"/>
              <a:t>Rhino’s tendency to charge at anything unfamiliar</a:t>
            </a:r>
          </a:p>
        </p:txBody>
      </p:sp>
      <p:pic>
        <p:nvPicPr>
          <p:cNvPr id="6" name="Picture 5">
            <a:extLst>
              <a:ext uri="{FF2B5EF4-FFF2-40B4-BE49-F238E27FC236}">
                <a16:creationId xmlns:a16="http://schemas.microsoft.com/office/drawing/2014/main" id="{F86E359A-0E45-4BD5-8EFD-FB73B08C3881}"/>
              </a:ext>
            </a:extLst>
          </p:cNvPr>
          <p:cNvPicPr>
            <a:picLocks noChangeAspect="1"/>
          </p:cNvPicPr>
          <p:nvPr/>
        </p:nvPicPr>
        <p:blipFill rotWithShape="1">
          <a:blip r:embed="rId3">
            <a:extLst>
              <a:ext uri="{28A0092B-C50C-407E-A947-70E740481C1C}">
                <a14:useLocalDpi xmlns:a14="http://schemas.microsoft.com/office/drawing/2010/main" val="0"/>
              </a:ext>
            </a:extLst>
          </a:blip>
          <a:srcRect t="9614" b="-548"/>
          <a:stretch/>
        </p:blipFill>
        <p:spPr>
          <a:xfrm>
            <a:off x="1931783" y="936658"/>
            <a:ext cx="8328727" cy="42602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812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ppt_w*1.125000"/>
                                          </p:val>
                                        </p:tav>
                                        <p:tav tm="100000">
                                          <p:val>
                                            <p:strVal val="#ppt_x"/>
                                          </p:val>
                                        </p:tav>
                                      </p:tavLst>
                                    </p:anim>
                                    <p:animEffect transition="in" filter="wipe(lef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86" y="164710"/>
            <a:ext cx="9296427" cy="654032"/>
          </a:xfrm>
          <a:gradFill>
            <a:gsLst>
              <a:gs pos="33596">
                <a:schemeClr val="accent5">
                  <a:lumMod val="60000"/>
                  <a:lumOff val="40000"/>
                </a:schemeClr>
              </a:gs>
              <a:gs pos="83178">
                <a:schemeClr val="bg2">
                  <a:lumMod val="50000"/>
                </a:schemeClr>
              </a:gs>
              <a:gs pos="0">
                <a:schemeClr val="accent3">
                  <a:lumMod val="60000"/>
                  <a:lumOff val="40000"/>
                </a:schemeClr>
              </a:gs>
              <a:gs pos="74000">
                <a:schemeClr val="bg2">
                  <a:lumMod val="50000"/>
                </a:schemeClr>
              </a:gs>
              <a:gs pos="100000">
                <a:schemeClr val="accent3">
                  <a:lumMod val="64000"/>
                </a:schemeClr>
              </a:gs>
              <a:gs pos="100000">
                <a:schemeClr val="accent1">
                  <a:lumMod val="30000"/>
                  <a:lumOff val="70000"/>
                </a:schemeClr>
              </a:gs>
            </a:gsLst>
            <a:lin ang="5400000" scaled="1"/>
          </a:gradFill>
          <a:scene3d>
            <a:camera prst="orthographicFront"/>
            <a:lightRig rig="threePt" dir="t"/>
          </a:scene3d>
          <a:sp3d>
            <a:bevelT w="165100" prst="coolSlant"/>
          </a:sp3d>
        </p:spPr>
        <p:txBody>
          <a:bodyPr/>
          <a:lstStyle/>
          <a:p>
            <a:r>
              <a:rPr lang="en-IN" b="1" dirty="0"/>
              <a:t>Collective Nouns</a:t>
            </a:r>
          </a:p>
        </p:txBody>
      </p:sp>
      <p:sp>
        <p:nvSpPr>
          <p:cNvPr id="10" name="Rectangle: Rounded Corners 9">
            <a:extLst>
              <a:ext uri="{FF2B5EF4-FFF2-40B4-BE49-F238E27FC236}">
                <a16:creationId xmlns:a16="http://schemas.microsoft.com/office/drawing/2014/main" id="{E2286F5A-FCA9-48E9-A14F-316058944D37}"/>
              </a:ext>
            </a:extLst>
          </p:cNvPr>
          <p:cNvSpPr/>
          <p:nvPr/>
        </p:nvSpPr>
        <p:spPr>
          <a:xfrm>
            <a:off x="4187934" y="5241005"/>
            <a:ext cx="3833883" cy="670669"/>
          </a:xfrm>
          <a:prstGeom prst="roundRect">
            <a:avLst/>
          </a:prstGeom>
          <a:solidFill>
            <a:schemeClr val="accent5">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a:t>A </a:t>
            </a:r>
            <a:r>
              <a:rPr lang="en-US" sz="2800" b="1" dirty="0">
                <a:solidFill>
                  <a:srgbClr val="FFC000"/>
                </a:solidFill>
              </a:rPr>
              <a:t>shiver</a:t>
            </a:r>
            <a:r>
              <a:rPr lang="en-US" sz="2800" b="1" dirty="0"/>
              <a:t> of sharks</a:t>
            </a:r>
          </a:p>
        </p:txBody>
      </p:sp>
      <p:sp>
        <p:nvSpPr>
          <p:cNvPr id="12" name="TextBox 11">
            <a:extLst>
              <a:ext uri="{FF2B5EF4-FFF2-40B4-BE49-F238E27FC236}">
                <a16:creationId xmlns:a16="http://schemas.microsoft.com/office/drawing/2014/main" id="{B51A2EAD-82E9-4B68-9B1F-5AFAF5C19E70}"/>
              </a:ext>
            </a:extLst>
          </p:cNvPr>
          <p:cNvSpPr txBox="1"/>
          <p:nvPr/>
        </p:nvSpPr>
        <p:spPr>
          <a:xfrm>
            <a:off x="1737799" y="5899131"/>
            <a:ext cx="8699281" cy="554205"/>
          </a:xfrm>
          <a:prstGeom prst="rect">
            <a:avLst/>
          </a:prstGeom>
          <a:noFill/>
        </p:spPr>
        <p:txBody>
          <a:bodyPr wrap="square" rtlCol="0">
            <a:spAutoFit/>
          </a:bodyPr>
          <a:lstStyle/>
          <a:p>
            <a:pPr algn="ctr"/>
            <a:r>
              <a:rPr lang="en-US" sz="2600" b="1" dirty="0"/>
              <a:t>Reaction of a person that comes across a group of sharks</a:t>
            </a:r>
          </a:p>
        </p:txBody>
      </p:sp>
      <p:pic>
        <p:nvPicPr>
          <p:cNvPr id="4" name="Picture 3">
            <a:extLst>
              <a:ext uri="{FF2B5EF4-FFF2-40B4-BE49-F238E27FC236}">
                <a16:creationId xmlns:a16="http://schemas.microsoft.com/office/drawing/2014/main" id="{528B3547-606A-4884-9847-21D19BE017F4}"/>
              </a:ext>
            </a:extLst>
          </p:cNvPr>
          <p:cNvPicPr>
            <a:picLocks noChangeAspect="1"/>
          </p:cNvPicPr>
          <p:nvPr/>
        </p:nvPicPr>
        <p:blipFill>
          <a:blip r:embed="rId3"/>
          <a:stretch>
            <a:fillRect/>
          </a:stretch>
        </p:blipFill>
        <p:spPr>
          <a:xfrm>
            <a:off x="569313" y="1275429"/>
            <a:ext cx="11064240" cy="31366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09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ppt_x</p:attrName>
                                        </p:attrNameLst>
                                      </p:cBhvr>
                                      <p:tavLst>
                                        <p:tav tm="0">
                                          <p:val>
                                            <p:strVal val="#ppt_x-#ppt_w*1.125000"/>
                                          </p:val>
                                        </p:tav>
                                        <p:tav tm="100000">
                                          <p:val>
                                            <p:strVal val="#ppt_x"/>
                                          </p:val>
                                        </p:tav>
                                      </p:tavLst>
                                    </p:anim>
                                    <p:animEffect transition="in" filter="wipe(right)">
                                      <p:cBhvr>
                                        <p:cTn id="8" dur="10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00E2BD6-6C09-4DCA-9091-FA7A9F2C8FEB}"/>
              </a:ext>
            </a:extLst>
          </p:cNvPr>
          <p:cNvGraphicFramePr>
            <a:graphicFrameLocks noGrp="1"/>
          </p:cNvGraphicFramePr>
          <p:nvPr>
            <p:extLst>
              <p:ext uri="{D42A27DB-BD31-4B8C-83A1-F6EECF244321}">
                <p14:modId xmlns:p14="http://schemas.microsoft.com/office/powerpoint/2010/main" val="3114057938"/>
              </p:ext>
            </p:extLst>
          </p:nvPr>
        </p:nvGraphicFramePr>
        <p:xfrm>
          <a:off x="1127448" y="700345"/>
          <a:ext cx="9937104" cy="4106105"/>
        </p:xfrm>
        <a:graphic>
          <a:graphicData uri="http://schemas.openxmlformats.org/drawingml/2006/table">
            <a:tbl>
              <a:tblPr firstRow="1" bandRow="1">
                <a:tableStyleId>{F5AB1C69-6EDB-4FF4-983F-18BD219EF322}</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532215">
                <a:tc>
                  <a:txBody>
                    <a:bodyPr/>
                    <a:lstStyle/>
                    <a:p>
                      <a:r>
                        <a:rPr lang="en-IN" sz="10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hlinkClick r:id="rId3"/>
                        </a:rPr>
                        <a:t>https://pixabay.com/illustrations/ask-asking-guess-business-3070333/</a:t>
                      </a:r>
                      <a:endParaRPr lang="en-I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dirty="0"/>
                    </a:p>
                  </a:txBody>
                  <a:tcPr/>
                </a:tc>
                <a:extLst>
                  <a:ext uri="{0D108BD9-81ED-4DB2-BD59-A6C34878D82A}">
                    <a16:rowId xmlns:a16="http://schemas.microsoft.com/office/drawing/2014/main" val="10001"/>
                  </a:ext>
                </a:extLst>
              </a:tr>
              <a:tr h="409511">
                <a:tc>
                  <a:txBody>
                    <a:bodyPr/>
                    <a:lstStyle/>
                    <a:p>
                      <a:r>
                        <a:rPr lang="en-IN" sz="1000" dirty="0"/>
                        <a:t>2</a:t>
                      </a:r>
                    </a:p>
                  </a:txBody>
                  <a:tcPr/>
                </a:tc>
                <a:tc>
                  <a:txBody>
                    <a:bodyPr/>
                    <a:lstStyle/>
                    <a:p>
                      <a:endParaRPr lang="en-IN" sz="900" dirty="0"/>
                    </a:p>
                  </a:txBody>
                  <a:tcPr/>
                </a:tc>
                <a:tc>
                  <a:txBody>
                    <a:bodyPr/>
                    <a:lstStyle/>
                    <a:p>
                      <a:r>
                        <a:rPr lang="en-IN" sz="1000" dirty="0"/>
                        <a:t>https://www.flickr.com/photos/27435717@N00/4062257255 By Ali </a:t>
                      </a:r>
                      <a:r>
                        <a:rPr lang="en-IN" sz="1000" dirty="0" err="1"/>
                        <a:t>Eminov</a:t>
                      </a:r>
                      <a:endParaRPr lang="en-IN" sz="1000" dirty="0"/>
                    </a:p>
                  </a:txBody>
                  <a:tcPr/>
                </a:tc>
                <a:extLst>
                  <a:ext uri="{0D108BD9-81ED-4DB2-BD59-A6C34878D82A}">
                    <a16:rowId xmlns:a16="http://schemas.microsoft.com/office/drawing/2014/main" val="10002"/>
                  </a:ext>
                </a:extLst>
              </a:tr>
              <a:tr h="504056">
                <a:tc>
                  <a:txBody>
                    <a:bodyPr/>
                    <a:lstStyle/>
                    <a:p>
                      <a:r>
                        <a:rPr lang="en-IN" sz="10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dirty="0">
                          <a:hlinkClick r:id="rId4"/>
                        </a:rPr>
                        <a:t>https://pixabay.com/photos/larvae-yellow-black-many-1054724/</a:t>
                      </a:r>
                      <a:endParaRPr lang="en-IN" sz="1000" dirty="0"/>
                    </a:p>
                    <a:p>
                      <a:endParaRPr lang="en-IN" sz="1000" dirty="0"/>
                    </a:p>
                    <a:p>
                      <a:endParaRPr lang="en-IN" sz="1000" dirty="0"/>
                    </a:p>
                  </a:txBody>
                  <a:tcPr/>
                </a:tc>
                <a:extLst>
                  <a:ext uri="{0D108BD9-81ED-4DB2-BD59-A6C34878D82A}">
                    <a16:rowId xmlns:a16="http://schemas.microsoft.com/office/drawing/2014/main" val="10003"/>
                  </a:ext>
                </a:extLst>
              </a:tr>
              <a:tr h="389313">
                <a:tc>
                  <a:txBody>
                    <a:bodyPr/>
                    <a:lstStyle/>
                    <a:p>
                      <a:r>
                        <a:rPr lang="en-IN" sz="1000" dirty="0"/>
                        <a:t>4</a:t>
                      </a:r>
                    </a:p>
                  </a:txBody>
                  <a:tcPr/>
                </a:tc>
                <a:tc>
                  <a:txBody>
                    <a:bodyPr/>
                    <a:lstStyle/>
                    <a:p>
                      <a:endParaRPr lang="en-IN" sz="900" dirty="0"/>
                    </a:p>
                  </a:txBody>
                  <a:tcPr/>
                </a:tc>
                <a:tc>
                  <a:txBody>
                    <a:bodyPr/>
                    <a:lstStyle/>
                    <a:p>
                      <a:r>
                        <a:rPr lang="en-IN" sz="1000" dirty="0">
                          <a:hlinkClick r:id="rId5"/>
                        </a:rPr>
                        <a:t>https://pixabay.com/photos/bees-insects-macro-honey-bees-292133/</a:t>
                      </a:r>
                      <a:endParaRPr lang="en-I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000" dirty="0"/>
                    </a:p>
                    <a:p>
                      <a:endParaRPr lang="en-IN" sz="1000" dirty="0"/>
                    </a:p>
                  </a:txBody>
                  <a:tcPr/>
                </a:tc>
                <a:extLst>
                  <a:ext uri="{0D108BD9-81ED-4DB2-BD59-A6C34878D82A}">
                    <a16:rowId xmlns:a16="http://schemas.microsoft.com/office/drawing/2014/main" val="10004"/>
                  </a:ext>
                </a:extLst>
              </a:tr>
              <a:tr h="389313">
                <a:tc>
                  <a:txBody>
                    <a:bodyPr/>
                    <a:lstStyle/>
                    <a:p>
                      <a:r>
                        <a:rPr lang="en-IN" sz="1000" dirty="0"/>
                        <a:t>5</a:t>
                      </a:r>
                    </a:p>
                  </a:txBody>
                  <a:tcPr/>
                </a:tc>
                <a:tc>
                  <a:txBody>
                    <a:bodyPr/>
                    <a:lstStyle/>
                    <a:p>
                      <a:endParaRPr lang="en-IN" sz="900" dirty="0"/>
                    </a:p>
                  </a:txBody>
                  <a:tcPr/>
                </a:tc>
                <a:tc>
                  <a:txBody>
                    <a:bodyPr/>
                    <a:lstStyle/>
                    <a:p>
                      <a:r>
                        <a:rPr lang="en-IN" sz="900" b="0" i="0" u="none" strike="noStrike" kern="1200" baseline="0" dirty="0">
                          <a:solidFill>
                            <a:schemeClr val="tx1"/>
                          </a:solidFill>
                          <a:latin typeface="+mn-lt"/>
                          <a:ea typeface="+mn-ea"/>
                          <a:cs typeface="+mn-cs"/>
                          <a:hlinkClick r:id="rId6"/>
                        </a:rPr>
                        <a:t>https://pixabay.com/photos/rhinoceros-close-horns-dangerous-2808194/</a:t>
                      </a:r>
                      <a:endParaRPr lang="en-IN" sz="900" b="0" i="0" u="none" strike="noStrike" kern="1200" baseline="0" dirty="0">
                        <a:solidFill>
                          <a:schemeClr val="tx1"/>
                        </a:solidFill>
                        <a:latin typeface="+mn-lt"/>
                        <a:ea typeface="+mn-ea"/>
                        <a:cs typeface="+mn-cs"/>
                      </a:endParaRPr>
                    </a:p>
                    <a:p>
                      <a:endParaRPr lang="en-IN" sz="900" b="0" i="0" u="none" strike="noStrike" kern="1200" baseline="0" dirty="0">
                        <a:solidFill>
                          <a:schemeClr val="tx1"/>
                        </a:solidFill>
                        <a:latin typeface="+mn-lt"/>
                        <a:ea typeface="+mn-ea"/>
                        <a:cs typeface="+mn-cs"/>
                      </a:endParaRPr>
                    </a:p>
                    <a:p>
                      <a:endParaRPr lang="en-IN" sz="900" dirty="0"/>
                    </a:p>
                  </a:txBody>
                  <a:tcPr/>
                </a:tc>
                <a:extLst>
                  <a:ext uri="{0D108BD9-81ED-4DB2-BD59-A6C34878D82A}">
                    <a16:rowId xmlns:a16="http://schemas.microsoft.com/office/drawing/2014/main" val="10005"/>
                  </a:ext>
                </a:extLst>
              </a:tr>
              <a:tr h="389313">
                <a:tc>
                  <a:txBody>
                    <a:bodyPr/>
                    <a:lstStyle/>
                    <a:p>
                      <a:r>
                        <a:rPr lang="en-IN" sz="10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7"/>
                        </a:rPr>
                        <a:t>https://pixabay.com/photos/fish-sharks-sea-water-ocean-6010472/</a:t>
                      </a:r>
                      <a:endParaRPr lang="en-IN" sz="900" dirty="0"/>
                    </a:p>
                    <a:p>
                      <a:endParaRPr lang="en-IN" sz="900" dirty="0"/>
                    </a:p>
                  </a:txBody>
                  <a:tcPr/>
                </a:tc>
                <a:extLst>
                  <a:ext uri="{0D108BD9-81ED-4DB2-BD59-A6C34878D82A}">
                    <a16:rowId xmlns:a16="http://schemas.microsoft.com/office/drawing/2014/main" val="10006"/>
                  </a:ext>
                </a:extLst>
              </a:tr>
              <a:tr h="389313">
                <a:tc>
                  <a:txBody>
                    <a:bodyPr/>
                    <a:lstStyle/>
                    <a:p>
                      <a:endParaRPr lang="en-IN" sz="10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6" name="Picture 5">
            <a:extLst>
              <a:ext uri="{FF2B5EF4-FFF2-40B4-BE49-F238E27FC236}">
                <a16:creationId xmlns:a16="http://schemas.microsoft.com/office/drawing/2014/main" id="{ABB09C69-6289-419A-A0B0-98F37236C5FC}"/>
              </a:ext>
            </a:extLst>
          </p:cNvPr>
          <p:cNvPicPr>
            <a:picLocks noChangeAspect="1"/>
          </p:cNvPicPr>
          <p:nvPr/>
        </p:nvPicPr>
        <p:blipFill>
          <a:blip r:embed="rId8"/>
          <a:stretch>
            <a:fillRect/>
          </a:stretch>
        </p:blipFill>
        <p:spPr>
          <a:xfrm>
            <a:off x="2413502" y="3675597"/>
            <a:ext cx="791337" cy="329467"/>
          </a:xfrm>
          <a:prstGeom prst="rect">
            <a:avLst/>
          </a:prstGeom>
        </p:spPr>
      </p:pic>
      <p:pic>
        <p:nvPicPr>
          <p:cNvPr id="7" name="Picture 6">
            <a:extLst>
              <a:ext uri="{FF2B5EF4-FFF2-40B4-BE49-F238E27FC236}">
                <a16:creationId xmlns:a16="http://schemas.microsoft.com/office/drawing/2014/main" id="{7EB857BF-29D8-4FC0-9E23-948A758C224A}"/>
              </a:ext>
            </a:extLst>
          </p:cNvPr>
          <p:cNvPicPr>
            <a:picLocks noChangeAspect="1"/>
          </p:cNvPicPr>
          <p:nvPr/>
        </p:nvPicPr>
        <p:blipFill>
          <a:blip r:embed="rId9"/>
          <a:stretch>
            <a:fillRect/>
          </a:stretch>
        </p:blipFill>
        <p:spPr>
          <a:xfrm>
            <a:off x="2390514" y="1155317"/>
            <a:ext cx="989996" cy="329467"/>
          </a:xfrm>
          <a:prstGeom prst="rect">
            <a:avLst/>
          </a:prstGeom>
        </p:spPr>
      </p:pic>
      <p:pic>
        <p:nvPicPr>
          <p:cNvPr id="8" name="Picture 7">
            <a:extLst>
              <a:ext uri="{FF2B5EF4-FFF2-40B4-BE49-F238E27FC236}">
                <a16:creationId xmlns:a16="http://schemas.microsoft.com/office/drawing/2014/main" id="{839E609B-28E9-4380-91A8-303690F42CD4}"/>
              </a:ext>
            </a:extLst>
          </p:cNvPr>
          <p:cNvPicPr>
            <a:picLocks noChangeAspect="1"/>
          </p:cNvPicPr>
          <p:nvPr/>
        </p:nvPicPr>
        <p:blipFill>
          <a:blip r:embed="rId10"/>
          <a:stretch>
            <a:fillRect/>
          </a:stretch>
        </p:blipFill>
        <p:spPr>
          <a:xfrm>
            <a:off x="2499670" y="2114592"/>
            <a:ext cx="636785" cy="381540"/>
          </a:xfrm>
          <a:prstGeom prst="rect">
            <a:avLst/>
          </a:prstGeom>
          <a:ln>
            <a:noFill/>
          </a:ln>
          <a:effectLst/>
        </p:spPr>
      </p:pic>
      <p:pic>
        <p:nvPicPr>
          <p:cNvPr id="9" name="Picture 8">
            <a:extLst>
              <a:ext uri="{FF2B5EF4-FFF2-40B4-BE49-F238E27FC236}">
                <a16:creationId xmlns:a16="http://schemas.microsoft.com/office/drawing/2014/main" id="{653CF57A-1CB9-4EA6-8360-5844CC04B6FB}"/>
              </a:ext>
            </a:extLst>
          </p:cNvPr>
          <p:cNvPicPr>
            <a:picLocks noChangeAspect="1"/>
          </p:cNvPicPr>
          <p:nvPr/>
        </p:nvPicPr>
        <p:blipFill>
          <a:blip r:embed="rId11"/>
          <a:stretch>
            <a:fillRect/>
          </a:stretch>
        </p:blipFill>
        <p:spPr>
          <a:xfrm>
            <a:off x="2279576" y="2662490"/>
            <a:ext cx="1010199" cy="420535"/>
          </a:xfrm>
          <a:prstGeom prst="roundRect">
            <a:avLst>
              <a:gd name="adj" fmla="val 11111"/>
            </a:avLst>
          </a:prstGeom>
          <a:ln w="190500" cap="rnd">
            <a:noFill/>
            <a:prstDash val="solid"/>
          </a:ln>
          <a:effectLst/>
        </p:spPr>
      </p:pic>
      <p:pic>
        <p:nvPicPr>
          <p:cNvPr id="10" name="Picture 9">
            <a:extLst>
              <a:ext uri="{FF2B5EF4-FFF2-40B4-BE49-F238E27FC236}">
                <a16:creationId xmlns:a16="http://schemas.microsoft.com/office/drawing/2014/main" id="{665C8205-D4BF-42E3-BA93-F82B825126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9614" b="-548"/>
          <a:stretch/>
        </p:blipFill>
        <p:spPr>
          <a:xfrm>
            <a:off x="2360290" y="3202128"/>
            <a:ext cx="768708" cy="393201"/>
          </a:xfrm>
          <a:prstGeom prst="roundRect">
            <a:avLst>
              <a:gd name="adj" fmla="val 11111"/>
            </a:avLst>
          </a:prstGeom>
          <a:ln w="190500" cap="rnd">
            <a:noFill/>
            <a:prstDash val="solid"/>
          </a:ln>
          <a:effectLst/>
        </p:spPr>
      </p:pic>
      <p:pic>
        <p:nvPicPr>
          <p:cNvPr id="11" name="Picture 10">
            <a:extLst>
              <a:ext uri="{FF2B5EF4-FFF2-40B4-BE49-F238E27FC236}">
                <a16:creationId xmlns:a16="http://schemas.microsoft.com/office/drawing/2014/main" id="{3738BDFF-26E1-4CEE-A880-3E2D16C299F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6745" b="32373"/>
          <a:stretch/>
        </p:blipFill>
        <p:spPr>
          <a:xfrm>
            <a:off x="2428574" y="1663955"/>
            <a:ext cx="733236" cy="334805"/>
          </a:xfrm>
          <a:prstGeom prst="rect">
            <a:avLst/>
          </a:prstGeom>
          <a:ln>
            <a:noFill/>
          </a:ln>
          <a:effec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704</Words>
  <Application>Microsoft Office PowerPoint</Application>
  <PresentationFormat>Widescreen</PresentationFormat>
  <Paragraphs>71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Roboto</vt:lpstr>
      <vt:lpstr>Wingdings</vt:lpstr>
      <vt:lpstr>DD</vt:lpstr>
      <vt:lpstr>Guess Who We Are?</vt:lpstr>
      <vt:lpstr>Collective Nouns</vt:lpstr>
      <vt:lpstr>Collective Nouns</vt:lpstr>
      <vt:lpstr>Collective Nouns</vt:lpstr>
      <vt:lpstr>Collective Nouns</vt:lpstr>
      <vt:lpstr>Collective Nouns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28</cp:revision>
  <dcterms:created xsi:type="dcterms:W3CDTF">2020-08-28T09:38:22Z</dcterms:created>
  <dcterms:modified xsi:type="dcterms:W3CDTF">2022-03-31T14:48:20Z</dcterms:modified>
</cp:coreProperties>
</file>