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9"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339" autoAdjust="0"/>
  </p:normalViewPr>
  <p:slideViewPr>
    <p:cSldViewPr>
      <p:cViewPr varScale="1">
        <p:scale>
          <a:sx n="53" d="100"/>
          <a:sy n="53" d="100"/>
        </p:scale>
        <p:origin x="1152" y="5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5/6/2022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p>
          <a:p>
            <a:pPr rtl="0"/>
            <a:r>
              <a:rPr lang="en-IN" b="0" dirty="0"/>
              <a:t>https://pixabay.com/photos/fighter-jet-air-force-phantom-ii-60528/</a:t>
            </a:r>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455" y="44624"/>
            <a:ext cx="9421091" cy="1655843"/>
          </a:xfrm>
          <a:solidFill>
            <a:srgbClr val="0070C0"/>
          </a:solidFill>
        </p:spPr>
        <p:style>
          <a:lnRef idx="2">
            <a:schemeClr val="accent5">
              <a:shade val="50000"/>
            </a:schemeClr>
          </a:lnRef>
          <a:fillRef idx="1">
            <a:schemeClr val="accent5"/>
          </a:fillRef>
          <a:effectRef idx="0">
            <a:schemeClr val="accent5"/>
          </a:effectRef>
          <a:fontRef idx="minor">
            <a:schemeClr val="lt1"/>
          </a:fontRef>
        </p:style>
        <p:txBody>
          <a:bodyPr/>
          <a:lstStyle/>
          <a:p>
            <a:r>
              <a:rPr lang="en-IN" dirty="0"/>
              <a:t>Summary_Collective Nouns</a:t>
            </a:r>
          </a:p>
        </p:txBody>
      </p:sp>
      <p:pic>
        <p:nvPicPr>
          <p:cNvPr id="1026" name="Picture 2" descr="Fighter Jet, Air Force, Phantom Ii, Plane, F 4E, Usa">
            <a:extLst>
              <a:ext uri="{FF2B5EF4-FFF2-40B4-BE49-F238E27FC236}">
                <a16:creationId xmlns:a16="http://schemas.microsoft.com/office/drawing/2014/main" id="{EF5D3B59-6F59-1B31-C760-97D5EFBED6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5225" y="1764938"/>
            <a:ext cx="5161550" cy="33281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Right Triangle 157">
            <a:extLst>
              <a:ext uri="{FF2B5EF4-FFF2-40B4-BE49-F238E27FC236}">
                <a16:creationId xmlns:a16="http://schemas.microsoft.com/office/drawing/2014/main" id="{E0158244-9FF7-9D05-80B2-02760FB0F309}"/>
              </a:ext>
            </a:extLst>
          </p:cNvPr>
          <p:cNvSpPr/>
          <p:nvPr/>
        </p:nvSpPr>
        <p:spPr>
          <a:xfrm flipH="1">
            <a:off x="5024264" y="1133128"/>
            <a:ext cx="1080120" cy="1080120"/>
          </a:xfrm>
          <a:prstGeom prst="rtTriangle">
            <a:avLst/>
          </a:prstGeom>
          <a:solidFill>
            <a:schemeClr val="accent6">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ight Triangle 158">
            <a:extLst>
              <a:ext uri="{FF2B5EF4-FFF2-40B4-BE49-F238E27FC236}">
                <a16:creationId xmlns:a16="http://schemas.microsoft.com/office/drawing/2014/main" id="{1E7387D2-225B-3FBB-68EB-FDC061AC2208}"/>
              </a:ext>
            </a:extLst>
          </p:cNvPr>
          <p:cNvSpPr/>
          <p:nvPr/>
        </p:nvSpPr>
        <p:spPr>
          <a:xfrm flipH="1" flipV="1">
            <a:off x="5024264" y="2285256"/>
            <a:ext cx="1080120" cy="1080120"/>
          </a:xfrm>
          <a:prstGeom prst="rtTriangle">
            <a:avLst/>
          </a:prstGeom>
          <a:solidFill>
            <a:schemeClr val="accent6"/>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ight Triangle 159">
            <a:extLst>
              <a:ext uri="{FF2B5EF4-FFF2-40B4-BE49-F238E27FC236}">
                <a16:creationId xmlns:a16="http://schemas.microsoft.com/office/drawing/2014/main" id="{3C83B23C-EDA3-33FC-5F67-CC8AD368C53C}"/>
              </a:ext>
            </a:extLst>
          </p:cNvPr>
          <p:cNvSpPr/>
          <p:nvPr/>
        </p:nvSpPr>
        <p:spPr>
          <a:xfrm>
            <a:off x="6176392" y="2285256"/>
            <a:ext cx="1080120" cy="1080120"/>
          </a:xfrm>
          <a:prstGeom prst="rtTriangle">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ight Triangle 160">
            <a:extLst>
              <a:ext uri="{FF2B5EF4-FFF2-40B4-BE49-F238E27FC236}">
                <a16:creationId xmlns:a16="http://schemas.microsoft.com/office/drawing/2014/main" id="{24B58D6E-37BC-6342-9E27-FD4E082E8F82}"/>
              </a:ext>
            </a:extLst>
          </p:cNvPr>
          <p:cNvSpPr/>
          <p:nvPr/>
        </p:nvSpPr>
        <p:spPr>
          <a:xfrm flipV="1">
            <a:off x="6176392" y="3437384"/>
            <a:ext cx="1080120" cy="1080120"/>
          </a:xfrm>
          <a:prstGeom prst="rtTriangle">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ight Triangle 161">
            <a:extLst>
              <a:ext uri="{FF2B5EF4-FFF2-40B4-BE49-F238E27FC236}">
                <a16:creationId xmlns:a16="http://schemas.microsoft.com/office/drawing/2014/main" id="{1DE00650-3630-FD06-1E78-DF90EF12CF0F}"/>
              </a:ext>
            </a:extLst>
          </p:cNvPr>
          <p:cNvSpPr/>
          <p:nvPr/>
        </p:nvSpPr>
        <p:spPr>
          <a:xfrm flipH="1">
            <a:off x="5018683" y="3429950"/>
            <a:ext cx="1080120" cy="1080120"/>
          </a:xfrm>
          <a:prstGeom prst="rtTriangle">
            <a:avLst/>
          </a:prstGeom>
          <a:solidFill>
            <a:srgbClr val="C3EC4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ight Triangle 162">
            <a:extLst>
              <a:ext uri="{FF2B5EF4-FFF2-40B4-BE49-F238E27FC236}">
                <a16:creationId xmlns:a16="http://schemas.microsoft.com/office/drawing/2014/main" id="{DBB88247-2B0E-5805-F45A-CC1328464E04}"/>
              </a:ext>
            </a:extLst>
          </p:cNvPr>
          <p:cNvSpPr/>
          <p:nvPr/>
        </p:nvSpPr>
        <p:spPr>
          <a:xfrm flipH="1" flipV="1">
            <a:off x="5018683" y="4582078"/>
            <a:ext cx="1080120" cy="1080120"/>
          </a:xfrm>
          <a:prstGeom prst="rtTriangle">
            <a:avLst/>
          </a:prstGeom>
          <a:solidFill>
            <a:srgbClr val="92D05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ight Triangle 163">
            <a:extLst>
              <a:ext uri="{FF2B5EF4-FFF2-40B4-BE49-F238E27FC236}">
                <a16:creationId xmlns:a16="http://schemas.microsoft.com/office/drawing/2014/main" id="{F6DE4F13-488F-AFA2-18D4-B70CFAB9C0F6}"/>
              </a:ext>
            </a:extLst>
          </p:cNvPr>
          <p:cNvSpPr/>
          <p:nvPr/>
        </p:nvSpPr>
        <p:spPr>
          <a:xfrm>
            <a:off x="6176392" y="4570538"/>
            <a:ext cx="1080120" cy="1080120"/>
          </a:xfrm>
          <a:prstGeom prst="rtTriangle">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ight Triangle 164">
            <a:extLst>
              <a:ext uri="{FF2B5EF4-FFF2-40B4-BE49-F238E27FC236}">
                <a16:creationId xmlns:a16="http://schemas.microsoft.com/office/drawing/2014/main" id="{29E2B4C3-BA44-5A31-37C4-B309F06A02C4}"/>
              </a:ext>
            </a:extLst>
          </p:cNvPr>
          <p:cNvSpPr/>
          <p:nvPr/>
        </p:nvSpPr>
        <p:spPr>
          <a:xfrm flipV="1">
            <a:off x="6176392" y="5722666"/>
            <a:ext cx="1080120" cy="1080120"/>
          </a:xfrm>
          <a:prstGeom prst="rtTriangle">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166" name="Text Placeholder 2">
            <a:extLst>
              <a:ext uri="{FF2B5EF4-FFF2-40B4-BE49-F238E27FC236}">
                <a16:creationId xmlns:a16="http://schemas.microsoft.com/office/drawing/2014/main" id="{2F2F8FEB-BA82-336C-F34F-8B7B2A7F38A2}"/>
              </a:ext>
            </a:extLst>
          </p:cNvPr>
          <p:cNvSpPr txBox="1">
            <a:spLocks/>
          </p:cNvSpPr>
          <p:nvPr/>
        </p:nvSpPr>
        <p:spPr>
          <a:xfrm>
            <a:off x="2039462" y="1503896"/>
            <a:ext cx="2972104" cy="55695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en-US" sz="2800" dirty="0">
                <a:ln>
                  <a:solidFill>
                    <a:srgbClr val="793905"/>
                  </a:solidFill>
                </a:ln>
                <a:solidFill>
                  <a:schemeClr val="accent6">
                    <a:lumMod val="50000"/>
                  </a:schemeClr>
                </a:solidFill>
              </a:rPr>
              <a:t>Revision of  Nouns</a:t>
            </a:r>
            <a:endParaRPr lang="en-IN" sz="2800" dirty="0">
              <a:ln>
                <a:solidFill>
                  <a:srgbClr val="793905"/>
                </a:solidFill>
              </a:ln>
              <a:solidFill>
                <a:schemeClr val="accent6">
                  <a:lumMod val="50000"/>
                </a:schemeClr>
              </a:solidFill>
            </a:endParaRPr>
          </a:p>
        </p:txBody>
      </p:sp>
      <p:sp>
        <p:nvSpPr>
          <p:cNvPr id="167" name="Text Placeholder 2">
            <a:extLst>
              <a:ext uri="{FF2B5EF4-FFF2-40B4-BE49-F238E27FC236}">
                <a16:creationId xmlns:a16="http://schemas.microsoft.com/office/drawing/2014/main" id="{4CE7FC03-57CE-FE3F-D6E7-29B6AEA10766}"/>
              </a:ext>
            </a:extLst>
          </p:cNvPr>
          <p:cNvSpPr txBox="1">
            <a:spLocks/>
          </p:cNvSpPr>
          <p:nvPr/>
        </p:nvSpPr>
        <p:spPr>
          <a:xfrm>
            <a:off x="2680863" y="2605493"/>
            <a:ext cx="2330703" cy="569296"/>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en-US" sz="2800" dirty="0">
                <a:ln>
                  <a:solidFill>
                    <a:schemeClr val="accent6">
                      <a:lumMod val="50000"/>
                    </a:schemeClr>
                  </a:solidFill>
                </a:ln>
                <a:solidFill>
                  <a:schemeClr val="accent6">
                    <a:lumMod val="75000"/>
                  </a:schemeClr>
                </a:solidFill>
              </a:rPr>
              <a:t>Identification</a:t>
            </a:r>
            <a:endParaRPr lang="en-IN" sz="2800" dirty="0">
              <a:ln>
                <a:solidFill>
                  <a:schemeClr val="accent6">
                    <a:lumMod val="50000"/>
                  </a:schemeClr>
                </a:solidFill>
              </a:ln>
              <a:solidFill>
                <a:schemeClr val="accent6">
                  <a:lumMod val="75000"/>
                </a:schemeClr>
              </a:solidFill>
            </a:endParaRPr>
          </a:p>
        </p:txBody>
      </p:sp>
      <p:sp>
        <p:nvSpPr>
          <p:cNvPr id="168" name="Text Placeholder 2">
            <a:extLst>
              <a:ext uri="{FF2B5EF4-FFF2-40B4-BE49-F238E27FC236}">
                <a16:creationId xmlns:a16="http://schemas.microsoft.com/office/drawing/2014/main" id="{5633FB90-1EEC-EFA8-9546-8078881C05EE}"/>
              </a:ext>
            </a:extLst>
          </p:cNvPr>
          <p:cNvSpPr txBox="1">
            <a:spLocks/>
          </p:cNvSpPr>
          <p:nvPr/>
        </p:nvSpPr>
        <p:spPr>
          <a:xfrm>
            <a:off x="7231197" y="2605493"/>
            <a:ext cx="3345918" cy="55695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800" dirty="0">
                <a:ln>
                  <a:solidFill>
                    <a:schemeClr val="accent6">
                      <a:lumMod val="50000"/>
                    </a:schemeClr>
                  </a:solidFill>
                </a:ln>
                <a:solidFill>
                  <a:srgbClr val="FFC000"/>
                </a:solidFill>
              </a:rPr>
              <a:t>Daily life experiences</a:t>
            </a:r>
            <a:endParaRPr lang="en-IN" sz="2800" dirty="0">
              <a:ln>
                <a:solidFill>
                  <a:schemeClr val="accent6">
                    <a:lumMod val="50000"/>
                  </a:schemeClr>
                </a:solidFill>
              </a:ln>
              <a:solidFill>
                <a:srgbClr val="FFC000"/>
              </a:solidFill>
            </a:endParaRPr>
          </a:p>
        </p:txBody>
      </p:sp>
      <p:sp>
        <p:nvSpPr>
          <p:cNvPr id="169" name="Text Placeholder 2">
            <a:extLst>
              <a:ext uri="{FF2B5EF4-FFF2-40B4-BE49-F238E27FC236}">
                <a16:creationId xmlns:a16="http://schemas.microsoft.com/office/drawing/2014/main" id="{242BADE2-D9EC-A656-670E-77AA11F853D6}"/>
              </a:ext>
            </a:extLst>
          </p:cNvPr>
          <p:cNvSpPr txBox="1">
            <a:spLocks/>
          </p:cNvSpPr>
          <p:nvPr/>
        </p:nvSpPr>
        <p:spPr>
          <a:xfrm>
            <a:off x="7231197" y="3716525"/>
            <a:ext cx="4841467" cy="576571"/>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a:ln>
                  <a:solidFill>
                    <a:schemeClr val="tx2">
                      <a:lumMod val="60000"/>
                      <a:lumOff val="40000"/>
                    </a:schemeClr>
                  </a:solidFill>
                </a:ln>
                <a:solidFill>
                  <a:schemeClr val="tx2">
                    <a:lumMod val="60000"/>
                    <a:lumOff val="40000"/>
                  </a:schemeClr>
                </a:solidFill>
              </a:rPr>
              <a:t>Demonstrate the understanding</a:t>
            </a:r>
            <a:endParaRPr lang="en-IN" sz="2800" dirty="0">
              <a:ln>
                <a:solidFill>
                  <a:schemeClr val="tx2">
                    <a:lumMod val="60000"/>
                    <a:lumOff val="40000"/>
                  </a:schemeClr>
                </a:solidFill>
              </a:ln>
              <a:solidFill>
                <a:schemeClr val="tx2">
                  <a:lumMod val="60000"/>
                  <a:lumOff val="40000"/>
                </a:schemeClr>
              </a:solidFill>
            </a:endParaRPr>
          </a:p>
        </p:txBody>
      </p:sp>
      <p:sp>
        <p:nvSpPr>
          <p:cNvPr id="170" name="Text Placeholder 2">
            <a:extLst>
              <a:ext uri="{FF2B5EF4-FFF2-40B4-BE49-F238E27FC236}">
                <a16:creationId xmlns:a16="http://schemas.microsoft.com/office/drawing/2014/main" id="{8C6451C9-53D1-7710-13B3-7E6DA4F39EBF}"/>
              </a:ext>
            </a:extLst>
          </p:cNvPr>
          <p:cNvSpPr txBox="1">
            <a:spLocks/>
          </p:cNvSpPr>
          <p:nvPr/>
        </p:nvSpPr>
        <p:spPr>
          <a:xfrm>
            <a:off x="2153452" y="3664136"/>
            <a:ext cx="2858114" cy="55695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en-US" sz="2800" dirty="0">
                <a:ln>
                  <a:solidFill>
                    <a:schemeClr val="accent3">
                      <a:lumMod val="75000"/>
                    </a:schemeClr>
                  </a:solidFill>
                </a:ln>
                <a:solidFill>
                  <a:schemeClr val="accent3">
                    <a:lumMod val="75000"/>
                  </a:schemeClr>
                </a:solidFill>
              </a:rPr>
              <a:t>Living in harmony</a:t>
            </a:r>
            <a:endParaRPr lang="en-IN" sz="2800" dirty="0">
              <a:ln>
                <a:solidFill>
                  <a:schemeClr val="accent3">
                    <a:lumMod val="75000"/>
                  </a:schemeClr>
                </a:solidFill>
              </a:ln>
              <a:solidFill>
                <a:schemeClr val="accent3">
                  <a:lumMod val="75000"/>
                </a:schemeClr>
              </a:solidFill>
            </a:endParaRPr>
          </a:p>
        </p:txBody>
      </p:sp>
      <p:sp>
        <p:nvSpPr>
          <p:cNvPr id="171" name="Text Placeholder 2">
            <a:extLst>
              <a:ext uri="{FF2B5EF4-FFF2-40B4-BE49-F238E27FC236}">
                <a16:creationId xmlns:a16="http://schemas.microsoft.com/office/drawing/2014/main" id="{7DC63096-8908-D9FA-9816-10EC626B5F49}"/>
              </a:ext>
            </a:extLst>
          </p:cNvPr>
          <p:cNvSpPr txBox="1">
            <a:spLocks/>
          </p:cNvSpPr>
          <p:nvPr/>
        </p:nvSpPr>
        <p:spPr>
          <a:xfrm>
            <a:off x="1775520" y="4837236"/>
            <a:ext cx="3236046" cy="569801"/>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en-US" sz="2800" dirty="0">
                <a:ln>
                  <a:solidFill>
                    <a:srgbClr val="283214"/>
                  </a:solidFill>
                </a:ln>
                <a:solidFill>
                  <a:schemeClr val="accent3">
                    <a:lumMod val="50000"/>
                  </a:schemeClr>
                </a:solidFill>
              </a:rPr>
              <a:t>Joy of Learning</a:t>
            </a:r>
            <a:endParaRPr lang="en-IN" sz="2800" dirty="0">
              <a:ln>
                <a:solidFill>
                  <a:srgbClr val="283214"/>
                </a:solidFill>
              </a:ln>
              <a:solidFill>
                <a:schemeClr val="accent3">
                  <a:lumMod val="50000"/>
                </a:schemeClr>
              </a:solidFill>
            </a:endParaRPr>
          </a:p>
        </p:txBody>
      </p:sp>
      <p:sp>
        <p:nvSpPr>
          <p:cNvPr id="172" name="Text Placeholder 2">
            <a:extLst>
              <a:ext uri="{FF2B5EF4-FFF2-40B4-BE49-F238E27FC236}">
                <a16:creationId xmlns:a16="http://schemas.microsoft.com/office/drawing/2014/main" id="{E56DC905-839E-9BA1-B7D6-D07430DEA422}"/>
              </a:ext>
            </a:extLst>
          </p:cNvPr>
          <p:cNvSpPr txBox="1">
            <a:spLocks/>
          </p:cNvSpPr>
          <p:nvPr/>
        </p:nvSpPr>
        <p:spPr>
          <a:xfrm>
            <a:off x="7231197" y="4835582"/>
            <a:ext cx="3405978" cy="571455"/>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a:ln>
                  <a:solidFill>
                    <a:srgbClr val="007434"/>
                  </a:solidFill>
                </a:ln>
                <a:solidFill>
                  <a:srgbClr val="00B050"/>
                </a:solidFill>
              </a:rPr>
              <a:t>Using collective nouns</a:t>
            </a:r>
            <a:endParaRPr lang="en-IN" sz="2800" dirty="0">
              <a:ln>
                <a:solidFill>
                  <a:srgbClr val="007434"/>
                </a:solidFill>
              </a:ln>
              <a:solidFill>
                <a:srgbClr val="00B050"/>
              </a:solidFill>
            </a:endParaRPr>
          </a:p>
        </p:txBody>
      </p:sp>
      <p:sp>
        <p:nvSpPr>
          <p:cNvPr id="173" name="Text Placeholder 2">
            <a:extLst>
              <a:ext uri="{FF2B5EF4-FFF2-40B4-BE49-F238E27FC236}">
                <a16:creationId xmlns:a16="http://schemas.microsoft.com/office/drawing/2014/main" id="{85D111A0-5CC3-CEC1-4E99-34EB9D5F9425}"/>
              </a:ext>
            </a:extLst>
          </p:cNvPr>
          <p:cNvSpPr txBox="1">
            <a:spLocks/>
          </p:cNvSpPr>
          <p:nvPr/>
        </p:nvSpPr>
        <p:spPr>
          <a:xfrm>
            <a:off x="7231197" y="5968737"/>
            <a:ext cx="4121233" cy="595271"/>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a:ln>
                  <a:solidFill>
                    <a:schemeClr val="accent5">
                      <a:lumMod val="50000"/>
                    </a:schemeClr>
                  </a:solidFill>
                </a:ln>
                <a:solidFill>
                  <a:schemeClr val="accent5"/>
                </a:solidFill>
              </a:rPr>
              <a:t>Match the correct nouns</a:t>
            </a:r>
            <a:endParaRPr lang="en-IN" sz="2800" dirty="0">
              <a:ln>
                <a:solidFill>
                  <a:schemeClr val="accent5">
                    <a:lumMod val="50000"/>
                  </a:schemeClr>
                </a:solidFill>
              </a:ln>
              <a:solidFill>
                <a:schemeClr val="accent5"/>
              </a:solidFill>
            </a:endParaRPr>
          </a:p>
        </p:txBody>
      </p:sp>
      <p:grpSp>
        <p:nvGrpSpPr>
          <p:cNvPr id="175" name="Group 174">
            <a:extLst>
              <a:ext uri="{FF2B5EF4-FFF2-40B4-BE49-F238E27FC236}">
                <a16:creationId xmlns:a16="http://schemas.microsoft.com/office/drawing/2014/main" id="{9EC81D09-CEBB-CE11-70E1-50B49D32ECCA}"/>
              </a:ext>
            </a:extLst>
          </p:cNvPr>
          <p:cNvGrpSpPr/>
          <p:nvPr/>
        </p:nvGrpSpPr>
        <p:grpSpPr>
          <a:xfrm>
            <a:off x="2175736" y="44624"/>
            <a:ext cx="7762462" cy="1080120"/>
            <a:chOff x="2387588" y="197752"/>
            <a:chExt cx="7056784" cy="1080120"/>
          </a:xfrm>
        </p:grpSpPr>
        <p:sp>
          <p:nvSpPr>
            <p:cNvPr id="176" name="Rectangle: Rounded Corners 175">
              <a:extLst>
                <a:ext uri="{FF2B5EF4-FFF2-40B4-BE49-F238E27FC236}">
                  <a16:creationId xmlns:a16="http://schemas.microsoft.com/office/drawing/2014/main" id="{45D92F5E-AAFD-F233-120D-5CAA8B11E6C1}"/>
                </a:ext>
              </a:extLst>
            </p:cNvPr>
            <p:cNvSpPr/>
            <p:nvPr/>
          </p:nvSpPr>
          <p:spPr>
            <a:xfrm>
              <a:off x="2927648" y="332656"/>
              <a:ext cx="6516724" cy="792088"/>
            </a:xfrm>
            <a:prstGeom prst="roundRect">
              <a:avLst>
                <a:gd name="adj" fmla="val 38190"/>
              </a:avLst>
            </a:prstGeom>
            <a:solidFill>
              <a:schemeClr val="bg1"/>
            </a:solidFill>
            <a:ln>
              <a:solidFill>
                <a:schemeClr val="bg1">
                  <a:lumMod val="8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7" name="Rectangle: Rounded Corners 176">
              <a:extLst>
                <a:ext uri="{FF2B5EF4-FFF2-40B4-BE49-F238E27FC236}">
                  <a16:creationId xmlns:a16="http://schemas.microsoft.com/office/drawing/2014/main" id="{874D01F1-8429-FD63-7A42-4FD17F404B84}"/>
                </a:ext>
              </a:extLst>
            </p:cNvPr>
            <p:cNvSpPr/>
            <p:nvPr/>
          </p:nvSpPr>
          <p:spPr>
            <a:xfrm>
              <a:off x="3143672" y="240865"/>
              <a:ext cx="3456384" cy="164669"/>
            </a:xfrm>
            <a:prstGeom prst="roundRect">
              <a:avLst>
                <a:gd name="adj" fmla="val 38190"/>
              </a:avLst>
            </a:prstGeom>
            <a:solidFill>
              <a:srgbClr val="00B0F0"/>
            </a:solidFill>
            <a:ln>
              <a:noFill/>
            </a:ln>
            <a:effectLst>
              <a:outerShdw blurRad="215900" dist="508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nvGrpSpPr>
            <p:cNvPr id="178" name="Group 177">
              <a:extLst>
                <a:ext uri="{FF2B5EF4-FFF2-40B4-BE49-F238E27FC236}">
                  <a16:creationId xmlns:a16="http://schemas.microsoft.com/office/drawing/2014/main" id="{D1ED2B3F-D460-0818-F1D1-2CA87E572BA8}"/>
                </a:ext>
              </a:extLst>
            </p:cNvPr>
            <p:cNvGrpSpPr/>
            <p:nvPr/>
          </p:nvGrpSpPr>
          <p:grpSpPr>
            <a:xfrm>
              <a:off x="2387588" y="197752"/>
              <a:ext cx="1080120" cy="1080120"/>
              <a:chOff x="1055440" y="1700808"/>
              <a:chExt cx="1080120" cy="1080120"/>
            </a:xfrm>
            <a:effectLst>
              <a:outerShdw blurRad="127000" dist="88900" algn="l" rotWithShape="0">
                <a:prstClr val="black">
                  <a:alpha val="40000"/>
                </a:prstClr>
              </a:outerShdw>
            </a:effectLst>
          </p:grpSpPr>
          <p:sp>
            <p:nvSpPr>
              <p:cNvPr id="180" name="Oval 179">
                <a:extLst>
                  <a:ext uri="{FF2B5EF4-FFF2-40B4-BE49-F238E27FC236}">
                    <a16:creationId xmlns:a16="http://schemas.microsoft.com/office/drawing/2014/main" id="{EB5831D2-53FE-D43C-BC5B-9F2288548316}"/>
                  </a:ext>
                </a:extLst>
              </p:cNvPr>
              <p:cNvSpPr/>
              <p:nvPr/>
            </p:nvSpPr>
            <p:spPr>
              <a:xfrm>
                <a:off x="1055440" y="1700808"/>
                <a:ext cx="1080120" cy="10801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1" name="Oval 180">
                <a:extLst>
                  <a:ext uri="{FF2B5EF4-FFF2-40B4-BE49-F238E27FC236}">
                    <a16:creationId xmlns:a16="http://schemas.microsoft.com/office/drawing/2014/main" id="{E8C9A4B1-3E31-6090-0924-B9E979BE27FB}"/>
                  </a:ext>
                </a:extLst>
              </p:cNvPr>
              <p:cNvSpPr/>
              <p:nvPr/>
            </p:nvSpPr>
            <p:spPr>
              <a:xfrm>
                <a:off x="1163452" y="1808820"/>
                <a:ext cx="864096" cy="864096"/>
              </a:xfrm>
              <a:prstGeom prst="ellips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dirty="0">
                  <a:solidFill>
                    <a:schemeClr val="tx1"/>
                  </a:solidFill>
                </a:endParaRPr>
              </a:p>
            </p:txBody>
          </p:sp>
        </p:grpSp>
        <p:sp>
          <p:nvSpPr>
            <p:cNvPr id="179" name="TextBox 178">
              <a:extLst>
                <a:ext uri="{FF2B5EF4-FFF2-40B4-BE49-F238E27FC236}">
                  <a16:creationId xmlns:a16="http://schemas.microsoft.com/office/drawing/2014/main" id="{E0851B03-40E3-6CC3-438D-893D35C874E0}"/>
                </a:ext>
              </a:extLst>
            </p:cNvPr>
            <p:cNvSpPr txBox="1"/>
            <p:nvPr/>
          </p:nvSpPr>
          <p:spPr>
            <a:xfrm>
              <a:off x="4081117" y="459338"/>
              <a:ext cx="4713702" cy="646331"/>
            </a:xfrm>
            <a:prstGeom prst="rect">
              <a:avLst/>
            </a:prstGeom>
            <a:noFill/>
          </p:spPr>
          <p:txBody>
            <a:bodyPr wrap="square" rtlCol="0">
              <a:spAutoFit/>
            </a:bodyPr>
            <a:lstStyle/>
            <a:p>
              <a:r>
                <a:rPr lang="en-IN" sz="3600" b="1" dirty="0">
                  <a:effectLst/>
                  <a:latin typeface="Calibri" panose="020F0502020204030204" pitchFamily="34" charset="0"/>
                  <a:ea typeface="Calibri" panose="020F0502020204030204" pitchFamily="34" charset="0"/>
                  <a:cs typeface="Times New Roman" panose="02020603050405020304" pitchFamily="18" charset="0"/>
                </a:rPr>
                <a:t>        </a:t>
              </a:r>
              <a:r>
                <a:rPr lang="en-IN" sz="36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Collective Nouns</a:t>
              </a:r>
              <a:endParaRPr lang="en-IN" sz="3600" dirty="0">
                <a:ln w="0"/>
                <a:effectLst>
                  <a:outerShdw blurRad="38100" dist="19050" dir="2700000" algn="tl" rotWithShape="0">
                    <a:schemeClr val="dk1">
                      <a:alpha val="40000"/>
                    </a:scheme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58"/>
                                        </p:tgtEl>
                                        <p:attrNameLst>
                                          <p:attrName>style.visibility</p:attrName>
                                        </p:attrNameLst>
                                      </p:cBhvr>
                                      <p:to>
                                        <p:strVal val="visible"/>
                                      </p:to>
                                    </p:set>
                                    <p:animEffect transition="in" filter="wipe(down)">
                                      <p:cBhvr>
                                        <p:cTn id="7" dur="500"/>
                                        <p:tgtEl>
                                          <p:spTgt spid="15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66"/>
                                        </p:tgtEl>
                                        <p:attrNameLst>
                                          <p:attrName>style.visibility</p:attrName>
                                        </p:attrNameLst>
                                      </p:cBhvr>
                                      <p:to>
                                        <p:strVal val="visible"/>
                                      </p:to>
                                    </p:set>
                                    <p:animEffect transition="in" filter="wipe(right)">
                                      <p:cBhvr>
                                        <p:cTn id="11" dur="500"/>
                                        <p:tgtEl>
                                          <p:spTgt spid="16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59"/>
                                        </p:tgtEl>
                                        <p:attrNameLst>
                                          <p:attrName>style.visibility</p:attrName>
                                        </p:attrNameLst>
                                      </p:cBhvr>
                                      <p:to>
                                        <p:strVal val="visible"/>
                                      </p:to>
                                    </p:set>
                                    <p:animEffect transition="in" filter="wipe(down)">
                                      <p:cBhvr>
                                        <p:cTn id="16" dur="500"/>
                                        <p:tgtEl>
                                          <p:spTgt spid="159"/>
                                        </p:tgtEl>
                                      </p:cBhvr>
                                    </p:animEffect>
                                  </p:childTnLst>
                                </p:cTn>
                              </p:par>
                            </p:childTnLst>
                          </p:cTn>
                        </p:par>
                        <p:par>
                          <p:cTn id="17" fill="hold">
                            <p:stCondLst>
                              <p:cond delay="500"/>
                            </p:stCondLst>
                            <p:childTnLst>
                              <p:par>
                                <p:cTn id="18" presetID="22" presetClass="entr" presetSubtype="2" fill="hold" grpId="0" nodeType="afterEffect">
                                  <p:stCondLst>
                                    <p:cond delay="0"/>
                                  </p:stCondLst>
                                  <p:childTnLst>
                                    <p:set>
                                      <p:cBhvr>
                                        <p:cTn id="19" dur="1" fill="hold">
                                          <p:stCondLst>
                                            <p:cond delay="0"/>
                                          </p:stCondLst>
                                        </p:cTn>
                                        <p:tgtEl>
                                          <p:spTgt spid="167"/>
                                        </p:tgtEl>
                                        <p:attrNameLst>
                                          <p:attrName>style.visibility</p:attrName>
                                        </p:attrNameLst>
                                      </p:cBhvr>
                                      <p:to>
                                        <p:strVal val="visible"/>
                                      </p:to>
                                    </p:set>
                                    <p:animEffect transition="in" filter="wipe(right)">
                                      <p:cBhvr>
                                        <p:cTn id="20" dur="500"/>
                                        <p:tgtEl>
                                          <p:spTgt spid="16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60"/>
                                        </p:tgtEl>
                                        <p:attrNameLst>
                                          <p:attrName>style.visibility</p:attrName>
                                        </p:attrNameLst>
                                      </p:cBhvr>
                                      <p:to>
                                        <p:strVal val="visible"/>
                                      </p:to>
                                    </p:set>
                                    <p:animEffect transition="in" filter="wipe(down)">
                                      <p:cBhvr>
                                        <p:cTn id="25" dur="500"/>
                                        <p:tgtEl>
                                          <p:spTgt spid="160"/>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68"/>
                                        </p:tgtEl>
                                        <p:attrNameLst>
                                          <p:attrName>style.visibility</p:attrName>
                                        </p:attrNameLst>
                                      </p:cBhvr>
                                      <p:to>
                                        <p:strVal val="visible"/>
                                      </p:to>
                                    </p:set>
                                    <p:animEffect transition="in" filter="wipe(left)">
                                      <p:cBhvr>
                                        <p:cTn id="29" dur="500"/>
                                        <p:tgtEl>
                                          <p:spTgt spid="16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61"/>
                                        </p:tgtEl>
                                        <p:attrNameLst>
                                          <p:attrName>style.visibility</p:attrName>
                                        </p:attrNameLst>
                                      </p:cBhvr>
                                      <p:to>
                                        <p:strVal val="visible"/>
                                      </p:to>
                                    </p:set>
                                    <p:animEffect transition="in" filter="wipe(down)">
                                      <p:cBhvr>
                                        <p:cTn id="34" dur="500"/>
                                        <p:tgtEl>
                                          <p:spTgt spid="161"/>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169"/>
                                        </p:tgtEl>
                                        <p:attrNameLst>
                                          <p:attrName>style.visibility</p:attrName>
                                        </p:attrNameLst>
                                      </p:cBhvr>
                                      <p:to>
                                        <p:strVal val="visible"/>
                                      </p:to>
                                    </p:set>
                                    <p:animEffect transition="in" filter="wipe(left)">
                                      <p:cBhvr>
                                        <p:cTn id="38" dur="500"/>
                                        <p:tgtEl>
                                          <p:spTgt spid="169"/>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62"/>
                                        </p:tgtEl>
                                        <p:attrNameLst>
                                          <p:attrName>style.visibility</p:attrName>
                                        </p:attrNameLst>
                                      </p:cBhvr>
                                      <p:to>
                                        <p:strVal val="visible"/>
                                      </p:to>
                                    </p:set>
                                    <p:animEffect transition="in" filter="wipe(down)">
                                      <p:cBhvr>
                                        <p:cTn id="43" dur="500"/>
                                        <p:tgtEl>
                                          <p:spTgt spid="162"/>
                                        </p:tgtEl>
                                      </p:cBhvr>
                                    </p:animEffect>
                                  </p:childTnLst>
                                </p:cTn>
                              </p:par>
                            </p:childTnLst>
                          </p:cTn>
                        </p:par>
                        <p:par>
                          <p:cTn id="44" fill="hold">
                            <p:stCondLst>
                              <p:cond delay="500"/>
                            </p:stCondLst>
                            <p:childTnLst>
                              <p:par>
                                <p:cTn id="45" presetID="22" presetClass="entr" presetSubtype="2" fill="hold" grpId="0" nodeType="afterEffect">
                                  <p:stCondLst>
                                    <p:cond delay="0"/>
                                  </p:stCondLst>
                                  <p:childTnLst>
                                    <p:set>
                                      <p:cBhvr>
                                        <p:cTn id="46" dur="1" fill="hold">
                                          <p:stCondLst>
                                            <p:cond delay="0"/>
                                          </p:stCondLst>
                                        </p:cTn>
                                        <p:tgtEl>
                                          <p:spTgt spid="170"/>
                                        </p:tgtEl>
                                        <p:attrNameLst>
                                          <p:attrName>style.visibility</p:attrName>
                                        </p:attrNameLst>
                                      </p:cBhvr>
                                      <p:to>
                                        <p:strVal val="visible"/>
                                      </p:to>
                                    </p:set>
                                    <p:animEffect transition="in" filter="wipe(right)">
                                      <p:cBhvr>
                                        <p:cTn id="47" dur="500"/>
                                        <p:tgtEl>
                                          <p:spTgt spid="17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63"/>
                                        </p:tgtEl>
                                        <p:attrNameLst>
                                          <p:attrName>style.visibility</p:attrName>
                                        </p:attrNameLst>
                                      </p:cBhvr>
                                      <p:to>
                                        <p:strVal val="visible"/>
                                      </p:to>
                                    </p:set>
                                    <p:animEffect transition="in" filter="wipe(down)">
                                      <p:cBhvr>
                                        <p:cTn id="52" dur="500"/>
                                        <p:tgtEl>
                                          <p:spTgt spid="163"/>
                                        </p:tgtEl>
                                      </p:cBhvr>
                                    </p:animEffect>
                                  </p:childTnLst>
                                </p:cTn>
                              </p:par>
                            </p:childTnLst>
                          </p:cTn>
                        </p:par>
                        <p:par>
                          <p:cTn id="53" fill="hold">
                            <p:stCondLst>
                              <p:cond delay="500"/>
                            </p:stCondLst>
                            <p:childTnLst>
                              <p:par>
                                <p:cTn id="54" presetID="22" presetClass="entr" presetSubtype="2" fill="hold" grpId="0" nodeType="afterEffect">
                                  <p:stCondLst>
                                    <p:cond delay="0"/>
                                  </p:stCondLst>
                                  <p:childTnLst>
                                    <p:set>
                                      <p:cBhvr>
                                        <p:cTn id="55" dur="1" fill="hold">
                                          <p:stCondLst>
                                            <p:cond delay="0"/>
                                          </p:stCondLst>
                                        </p:cTn>
                                        <p:tgtEl>
                                          <p:spTgt spid="171"/>
                                        </p:tgtEl>
                                        <p:attrNameLst>
                                          <p:attrName>style.visibility</p:attrName>
                                        </p:attrNameLst>
                                      </p:cBhvr>
                                      <p:to>
                                        <p:strVal val="visible"/>
                                      </p:to>
                                    </p:set>
                                    <p:animEffect transition="in" filter="wipe(right)">
                                      <p:cBhvr>
                                        <p:cTn id="56" dur="500"/>
                                        <p:tgtEl>
                                          <p:spTgt spid="171"/>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164"/>
                                        </p:tgtEl>
                                        <p:attrNameLst>
                                          <p:attrName>style.visibility</p:attrName>
                                        </p:attrNameLst>
                                      </p:cBhvr>
                                      <p:to>
                                        <p:strVal val="visible"/>
                                      </p:to>
                                    </p:set>
                                    <p:animEffect transition="in" filter="wipe(down)">
                                      <p:cBhvr>
                                        <p:cTn id="61" dur="500"/>
                                        <p:tgtEl>
                                          <p:spTgt spid="164"/>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172"/>
                                        </p:tgtEl>
                                        <p:attrNameLst>
                                          <p:attrName>style.visibility</p:attrName>
                                        </p:attrNameLst>
                                      </p:cBhvr>
                                      <p:to>
                                        <p:strVal val="visible"/>
                                      </p:to>
                                    </p:set>
                                    <p:animEffect transition="in" filter="wipe(left)">
                                      <p:cBhvr>
                                        <p:cTn id="65" dur="500"/>
                                        <p:tgtEl>
                                          <p:spTgt spid="172"/>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165"/>
                                        </p:tgtEl>
                                        <p:attrNameLst>
                                          <p:attrName>style.visibility</p:attrName>
                                        </p:attrNameLst>
                                      </p:cBhvr>
                                      <p:to>
                                        <p:strVal val="visible"/>
                                      </p:to>
                                    </p:set>
                                    <p:animEffect transition="in" filter="wipe(down)">
                                      <p:cBhvr>
                                        <p:cTn id="70" dur="500"/>
                                        <p:tgtEl>
                                          <p:spTgt spid="165"/>
                                        </p:tgtEl>
                                      </p:cBhvr>
                                    </p:animEffect>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173"/>
                                        </p:tgtEl>
                                        <p:attrNameLst>
                                          <p:attrName>style.visibility</p:attrName>
                                        </p:attrNameLst>
                                      </p:cBhvr>
                                      <p:to>
                                        <p:strVal val="visible"/>
                                      </p:to>
                                    </p:set>
                                    <p:animEffect transition="in" filter="wipe(left)">
                                      <p:cBhvr>
                                        <p:cTn id="74" dur="500"/>
                                        <p:tgtEl>
                                          <p:spTgt spid="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0" animBg="1"/>
      <p:bldP spid="159" grpId="0" animBg="1"/>
      <p:bldP spid="160" grpId="0" animBg="1"/>
      <p:bldP spid="161" grpId="0" animBg="1"/>
      <p:bldP spid="162" grpId="0" animBg="1"/>
      <p:bldP spid="163" grpId="0" animBg="1"/>
      <p:bldP spid="164" grpId="0" animBg="1"/>
      <p:bldP spid="165" grpId="0" animBg="1"/>
      <p:bldP spid="166" grpId="0"/>
      <p:bldP spid="167" grpId="0"/>
      <p:bldP spid="168" grpId="0"/>
      <p:bldP spid="169" grpId="0"/>
      <p:bldP spid="170" grpId="0"/>
      <p:bldP spid="171" grpId="0"/>
      <p:bldP spid="172" grpId="0"/>
      <p:bldP spid="17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325123816"/>
              </p:ext>
            </p:extLst>
          </p:nvPr>
        </p:nvGraphicFramePr>
        <p:xfrm>
          <a:off x="1127448" y="700345"/>
          <a:ext cx="9937104" cy="1564179"/>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r>
                        <a:rPr lang="en-IN" sz="900" dirty="0"/>
                        <a:t>1</a:t>
                      </a:r>
                    </a:p>
                  </a:txBody>
                  <a:tcPr/>
                </a:tc>
                <a:tc>
                  <a:txBody>
                    <a:bodyPr/>
                    <a:lstStyle/>
                    <a:p>
                      <a:endParaRPr lang="en-IN" sz="900" dirty="0"/>
                    </a:p>
                  </a:txBody>
                  <a:tcPr/>
                </a:tc>
                <a:tc>
                  <a:txBody>
                    <a:bodyPr/>
                    <a:lstStyle/>
                    <a:p>
                      <a:r>
                        <a:rPr lang="en-IN" sz="900" dirty="0"/>
                        <a:t>https://pixabay.com/photos/fighter-jet-air-force-phantom-ii-60528/</a:t>
                      </a:r>
                    </a:p>
                  </a:txBody>
                  <a:tcPr/>
                </a:tc>
                <a:extLst>
                  <a:ext uri="{0D108BD9-81ED-4DB2-BD59-A6C34878D82A}">
                    <a16:rowId xmlns:a16="http://schemas.microsoft.com/office/drawing/2014/main" val="1000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3"/>
                  </a:ext>
                </a:extLst>
              </a:tr>
            </a:tbl>
          </a:graphicData>
        </a:graphic>
      </p:graphicFrame>
      <p:pic>
        <p:nvPicPr>
          <p:cNvPr id="5" name="Picture 2" descr="Fighter Jet, Air Force, Phantom Ii, Plane, F 4E, Usa">
            <a:extLst>
              <a:ext uri="{FF2B5EF4-FFF2-40B4-BE49-F238E27FC236}">
                <a16:creationId xmlns:a16="http://schemas.microsoft.com/office/drawing/2014/main" id="{C5C9C00C-9901-A523-852B-C187E173181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22916" y="1202972"/>
            <a:ext cx="325382" cy="2098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420</TotalTime>
  <Words>231</Words>
  <Application>Microsoft Office PowerPoint</Application>
  <PresentationFormat>Widescreen</PresentationFormat>
  <Paragraphs>29</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DD</vt:lpstr>
      <vt:lpstr>Summary_Collective Nouns</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19</cp:revision>
  <dcterms:created xsi:type="dcterms:W3CDTF">2020-08-28T09:38:22Z</dcterms:created>
  <dcterms:modified xsi:type="dcterms:W3CDTF">2022-05-06T15:15:30Z</dcterms:modified>
</cp:coreProperties>
</file>