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0" r:id="rId4"/>
    <p:sldId id="261"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68"/>
    <a:srgbClr val="33CAFF"/>
    <a:srgbClr val="CAA5E5"/>
    <a:srgbClr val="D8BEEC"/>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17" autoAdjust="0"/>
  </p:normalViewPr>
  <p:slideViewPr>
    <p:cSldViewPr>
      <p:cViewPr>
        <p:scale>
          <a:sx n="44" d="100"/>
          <a:sy n="44" d="100"/>
        </p:scale>
        <p:origin x="872" y="-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9/14/2022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a:t>
            </a:r>
            <a:r>
              <a:rPr lang="en-US" sz="1800" b="0" i="0" u="none" strike="noStrike" dirty="0">
                <a:solidFill>
                  <a:srgbClr val="0000FF"/>
                </a:solidFill>
                <a:effectLst/>
                <a:latin typeface="Calibri" panose="020F0502020204030204" pitchFamily="34" charset="0"/>
              </a:rPr>
              <a:t>The teacher could begin the class with a talk (using the ppt to arouse the interest and curiosity of the students) about how a bridge is used as a connector.  Different types of bridges are used in different situations.  In the process, the teacher could slowly introduce the use of conjunctions and help students to notice how different conjunctions are used as connectors in different situations, similar to bridges.</a:t>
            </a:r>
            <a:r>
              <a:rPr lang="en-IN" sz="1200" b="0" i="0" u="none" strike="noStrike" kern="1200" dirty="0">
                <a:solidFill>
                  <a:schemeClr val="tx1"/>
                </a:solidFill>
                <a:latin typeface="+mn-lt"/>
                <a:ea typeface="+mn-ea"/>
                <a:cs typeface="+mn-cs"/>
              </a:rPr>
              <a:t>&gt;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dirty="0"/>
              <a:t>https://pixabay.com/photos/bridge-water-construction-sky-3100742/</a:t>
            </a:r>
            <a:r>
              <a:rPr lang="en-IN" sz="1200" b="0" i="0" u="none" strike="noStrike" kern="1200" dirty="0">
                <a:solidFill>
                  <a:schemeClr val="tx1"/>
                </a:solidFill>
                <a:latin typeface="+mn-lt"/>
                <a:ea typeface="+mn-ea"/>
                <a:cs typeface="+mn-cs"/>
              </a:rPr>
              <a:t> By </a:t>
            </a:r>
            <a:r>
              <a:rPr lang="en-IN" sz="1200" b="0" i="0" u="none" strike="noStrike" kern="1200" dirty="0" err="1">
                <a:solidFill>
                  <a:schemeClr val="tx1"/>
                </a:solidFill>
                <a:latin typeface="+mn-lt"/>
                <a:ea typeface="+mn-ea"/>
                <a:cs typeface="+mn-cs"/>
              </a:rPr>
              <a:t>subhamshome</a:t>
            </a:r>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dirty="0"/>
              <a:t>https://pixabay.com/photos/bridge-japanese-garden-stream-1590346/ By ataribravo99</a:t>
            </a:r>
          </a:p>
        </p:txBody>
      </p:sp>
      <p:sp>
        <p:nvSpPr>
          <p:cNvPr id="4" name="Slide Number Placeholder 3"/>
          <p:cNvSpPr>
            <a:spLocks noGrp="1"/>
          </p:cNvSpPr>
          <p:nvPr>
            <p:ph type="sldNum" sz="quarter" idx="5"/>
          </p:nvPr>
        </p:nvSpPr>
        <p:spPr/>
        <p:txBody>
          <a:bodyPr/>
          <a:lstStyle/>
          <a:p>
            <a:fld id="{A499D599-091B-4691-AA1B-AC5C84EF710A}" type="slidenum">
              <a:rPr lang="en-IN" smtClean="0"/>
              <a:pPr/>
              <a:t>3</a:t>
            </a:fld>
            <a:endParaRPr lang="en-IN"/>
          </a:p>
        </p:txBody>
      </p:sp>
    </p:spTree>
    <p:extLst>
      <p:ext uri="{BB962C8B-B14F-4D97-AF65-F5344CB8AC3E}">
        <p14:creationId xmlns:p14="http://schemas.microsoft.com/office/powerpoint/2010/main" val="166746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US" dirty="0"/>
              <a:t>https://www.flickr.com/photos/36989019@N08/6004852821 By Loco Steve</a:t>
            </a:r>
          </a:p>
        </p:txBody>
      </p:sp>
      <p:sp>
        <p:nvSpPr>
          <p:cNvPr id="4" name="Slide Number Placeholder 3"/>
          <p:cNvSpPr>
            <a:spLocks noGrp="1"/>
          </p:cNvSpPr>
          <p:nvPr>
            <p:ph type="sldNum" sz="quarter" idx="5"/>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327872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4300" rtl="0">
              <a:spcBef>
                <a:spcPts val="0"/>
              </a:spcBef>
              <a:spcAft>
                <a:spcPts val="0"/>
              </a:spcAft>
            </a:pPr>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a:t>
            </a:r>
            <a:r>
              <a:rPr lang="en-US" sz="1800" b="0" i="0" u="none" strike="noStrike" dirty="0">
                <a:solidFill>
                  <a:srgbClr val="0000FF"/>
                </a:solidFill>
                <a:effectLst/>
                <a:latin typeface="Calibri" panose="020F0502020204030204" pitchFamily="34" charset="0"/>
              </a:rPr>
              <a:t>The teacher could conclude the class by </a:t>
            </a:r>
            <a:r>
              <a:rPr lang="en-US" sz="1800" b="0" i="0" u="none" strike="noStrike" dirty="0" err="1">
                <a:solidFill>
                  <a:srgbClr val="0000FF"/>
                </a:solidFill>
                <a:effectLst/>
                <a:latin typeface="Calibri" panose="020F0502020204030204" pitchFamily="34" charset="0"/>
              </a:rPr>
              <a:t>emphasising</a:t>
            </a:r>
            <a:r>
              <a:rPr lang="en-US" sz="1800" b="0" i="0" u="none" strike="noStrike" dirty="0">
                <a:solidFill>
                  <a:srgbClr val="0000FF"/>
                </a:solidFill>
                <a:effectLst/>
                <a:latin typeface="Calibri" panose="020F0502020204030204" pitchFamily="34" charset="0"/>
              </a:rPr>
              <a:t> on the use of conjunctions to connect sentences and make communication more meaningful.</a:t>
            </a:r>
            <a:r>
              <a:rPr lang="en-IN" sz="1800" b="0" i="0" u="none" strike="noStrike" kern="1200" dirty="0">
                <a:solidFill>
                  <a:schemeClr val="tx1"/>
                </a:solidFill>
                <a:latin typeface="+mn-lt"/>
                <a:ea typeface="+mn-ea"/>
                <a:cs typeface="+mn-cs"/>
              </a:rPr>
              <a:t>&gt;</a:t>
            </a:r>
            <a:endParaRPr lang="en-IN" sz="1800" b="0" dirty="0"/>
          </a:p>
          <a:p>
            <a:pPr rtl="0"/>
            <a:br>
              <a:rPr lang="en-IN" sz="1800" b="0" dirty="0"/>
            </a:br>
            <a:r>
              <a:rPr lang="en-IN" sz="1800" b="1" i="0" u="none" strike="noStrike" kern="1200" dirty="0">
                <a:solidFill>
                  <a:schemeClr val="tx1"/>
                </a:solidFill>
                <a:latin typeface="+mn-lt"/>
                <a:ea typeface="+mn-ea"/>
                <a:cs typeface="+mn-cs"/>
              </a:rPr>
              <a:t>Suggestions: </a:t>
            </a:r>
            <a:r>
              <a:rPr lang="en-IN" sz="1800" b="0" i="0" u="none" strike="noStrike" kern="1200" dirty="0">
                <a:solidFill>
                  <a:schemeClr val="tx1"/>
                </a:solidFill>
                <a:latin typeface="+mn-lt"/>
                <a:ea typeface="+mn-ea"/>
                <a:cs typeface="+mn-cs"/>
              </a:rPr>
              <a:t>&lt;Ideas/ Images/ Animations / Others – To make better representation of the content &gt;</a:t>
            </a:r>
            <a:br>
              <a:rPr lang="en-IN" sz="1800" b="0" i="0" u="none" strike="noStrike" kern="1200" dirty="0">
                <a:solidFill>
                  <a:schemeClr val="tx1"/>
                </a:solidFill>
                <a:latin typeface="+mn-lt"/>
                <a:ea typeface="+mn-ea"/>
                <a:cs typeface="+mn-cs"/>
              </a:rPr>
            </a:br>
            <a:endParaRPr lang="en-IN" sz="1800" b="0" dirty="0"/>
          </a:p>
          <a:p>
            <a:pPr rtl="0"/>
            <a:r>
              <a:rPr lang="en-IN" sz="1800" b="1" i="0" u="none" strike="noStrike" kern="1200" dirty="0">
                <a:solidFill>
                  <a:schemeClr val="tx1"/>
                </a:solidFill>
                <a:latin typeface="+mn-lt"/>
                <a:ea typeface="+mn-ea"/>
                <a:cs typeface="+mn-cs"/>
              </a:rPr>
              <a:t>Source of Multimedia used in this slide - </a:t>
            </a:r>
            <a:r>
              <a:rPr lang="en-IN" sz="1800" b="0" i="0" u="none" strike="noStrike" kern="1200" dirty="0">
                <a:solidFill>
                  <a:schemeClr val="tx1"/>
                </a:solidFill>
                <a:latin typeface="+mn-lt"/>
                <a:ea typeface="+mn-ea"/>
                <a:cs typeface="+mn-cs"/>
              </a:rPr>
              <a:t> &lt;Please</a:t>
            </a:r>
            <a:r>
              <a:rPr lang="en-IN" sz="1800" b="0" i="0" u="none" strike="noStrike" kern="1200" baseline="0" dirty="0">
                <a:solidFill>
                  <a:schemeClr val="tx1"/>
                </a:solidFill>
                <a:latin typeface="+mn-lt"/>
                <a:ea typeface="+mn-ea"/>
                <a:cs typeface="+mn-cs"/>
              </a:rPr>
              <a:t> provide source URL where we find the image and the license agreement&gt; </a:t>
            </a:r>
            <a:endParaRPr lang="en-IN" sz="1800" b="0" dirty="0"/>
          </a:p>
          <a:p>
            <a:r>
              <a:rPr lang="en-US" dirty="0"/>
              <a:t>https://www.flickr.com/photos/40299872@N00/2448087043 By </a:t>
            </a:r>
            <a:r>
              <a:rPr lang="en-US" dirty="0" err="1"/>
              <a:t>Niyam</a:t>
            </a:r>
            <a:r>
              <a:rPr lang="en-US" dirty="0"/>
              <a:t> Bhushan</a:t>
            </a:r>
            <a:br>
              <a:rPr lang="en-US" dirty="0"/>
            </a:br>
            <a:endParaRPr lang="en-US" dirty="0"/>
          </a:p>
        </p:txBody>
      </p:sp>
      <p:sp>
        <p:nvSpPr>
          <p:cNvPr id="4" name="Slide Number Placeholder 3"/>
          <p:cNvSpPr>
            <a:spLocks noGrp="1"/>
          </p:cNvSpPr>
          <p:nvPr>
            <p:ph type="sldNum" sz="quarter" idx="5"/>
          </p:nvPr>
        </p:nvSpPr>
        <p:spPr/>
        <p:txBody>
          <a:bodyPr/>
          <a:lstStyle/>
          <a:p>
            <a:fld id="{A499D599-091B-4691-AA1B-AC5C84EF710A}" type="slidenum">
              <a:rPr lang="en-IN" smtClean="0"/>
              <a:pPr/>
              <a:t>5</a:t>
            </a:fld>
            <a:endParaRPr lang="en-IN"/>
          </a:p>
        </p:txBody>
      </p:sp>
    </p:spTree>
    <p:extLst>
      <p:ext uri="{BB962C8B-B14F-4D97-AF65-F5344CB8AC3E}">
        <p14:creationId xmlns:p14="http://schemas.microsoft.com/office/powerpoint/2010/main" val="238837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newbiemanager.blogspot.com/2020/12/get-45-36-smiley-png-emoji-funny-gif-png.html"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40299872@N00/2448087043" TargetMode="External"/><Relationship Id="rId13" Type="http://schemas.openxmlformats.org/officeDocument/2006/relationships/image" Target="../media/image13.jpeg"/><Relationship Id="rId3" Type="http://schemas.openxmlformats.org/officeDocument/2006/relationships/hyperlink" Target="https://www.publicdomainpictures.net/en/view-image.php?image=399947" TargetMode="External"/><Relationship Id="rId7" Type="http://schemas.openxmlformats.org/officeDocument/2006/relationships/hyperlink" Target="https://www.flickr.com/photos/36989019@N08/6004852821" TargetMode="External"/><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ixabay.com/photos/bridge-japanese-garden-stream-1590346" TargetMode="External"/><Relationship Id="rId11" Type="http://schemas.openxmlformats.org/officeDocument/2006/relationships/image" Target="../media/image11.jpeg"/><Relationship Id="rId5" Type="http://schemas.openxmlformats.org/officeDocument/2006/relationships/hyperlink" Target="https://pixabay.com/photos/bridge-water-construction-sky-3100742" TargetMode="External"/><Relationship Id="rId10" Type="http://schemas.openxmlformats.org/officeDocument/2006/relationships/image" Target="../media/image10.png"/><Relationship Id="rId4" Type="http://schemas.openxmlformats.org/officeDocument/2006/relationships/hyperlink" Target="https://pixabay.com/illustrations/smiley-laugh-at-humor-fun-pleasure-1981935/" TargetMode="External"/><Relationship Id="rId9" Type="http://schemas.openxmlformats.org/officeDocument/2006/relationships/image" Target="../media/image4.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958CB-243A-73AB-174F-A183D41FEFD2}"/>
              </a:ext>
            </a:extLst>
          </p:cNvPr>
          <p:cNvPicPr>
            <a:picLocks noChangeAspect="1"/>
          </p:cNvPicPr>
          <p:nvPr/>
        </p:nvPicPr>
        <p:blipFill>
          <a:blip r:embed="rId3"/>
          <a:stretch>
            <a:fillRect/>
          </a:stretch>
        </p:blipFill>
        <p:spPr>
          <a:xfrm>
            <a:off x="1343473" y="489422"/>
            <a:ext cx="9220570" cy="4667770"/>
          </a:xfrm>
          <a:prstGeom prst="rect">
            <a:avLst/>
          </a:prstGeom>
        </p:spPr>
      </p:pic>
      <p:sp>
        <p:nvSpPr>
          <p:cNvPr id="2" name="Title 1"/>
          <p:cNvSpPr>
            <a:spLocks noGrp="1"/>
          </p:cNvSpPr>
          <p:nvPr>
            <p:ph type="ctrTitle"/>
          </p:nvPr>
        </p:nvSpPr>
        <p:spPr>
          <a:xfrm>
            <a:off x="3258682" y="1556792"/>
            <a:ext cx="5687658" cy="899361"/>
          </a:xfrm>
          <a:noFill/>
        </p:spPr>
        <p:txBody>
          <a:bodyPr/>
          <a:lstStyle/>
          <a:p>
            <a:r>
              <a:rPr lang="en-IN" dirty="0"/>
              <a:t>Think Conjunctions</a:t>
            </a:r>
          </a:p>
        </p:txBody>
      </p:sp>
      <p:pic>
        <p:nvPicPr>
          <p:cNvPr id="13" name="Picture 12">
            <a:extLst>
              <a:ext uri="{FF2B5EF4-FFF2-40B4-BE49-F238E27FC236}">
                <a16:creationId xmlns:a16="http://schemas.microsoft.com/office/drawing/2014/main" id="{5F2E489E-E792-CFBD-6248-0F474C477B5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39816" y="2863302"/>
            <a:ext cx="3329186" cy="22938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31" y="230727"/>
            <a:ext cx="4770537" cy="654032"/>
          </a:xfrm>
          <a:solidFill>
            <a:srgbClr val="FFC000"/>
          </a:solidFill>
          <a:effectLst>
            <a:glow rad="63500">
              <a:schemeClr val="accent1">
                <a:satMod val="175000"/>
                <a:alpha val="40000"/>
              </a:schemeClr>
            </a:glow>
          </a:effectLst>
        </p:spPr>
        <p:txBody>
          <a:bodyPr/>
          <a:lstStyle/>
          <a:p>
            <a:r>
              <a:rPr lang="en-IN" dirty="0"/>
              <a:t>Conjunction - AND</a:t>
            </a:r>
          </a:p>
        </p:txBody>
      </p:sp>
      <p:sp>
        <p:nvSpPr>
          <p:cNvPr id="3" name="Text Placeholder 2"/>
          <p:cNvSpPr>
            <a:spLocks noGrp="1"/>
          </p:cNvSpPr>
          <p:nvPr>
            <p:ph type="body" sz="quarter" idx="10"/>
          </p:nvPr>
        </p:nvSpPr>
        <p:spPr>
          <a:xfrm>
            <a:off x="8328248" y="3645024"/>
            <a:ext cx="2033706" cy="512694"/>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IN" dirty="0"/>
              <a:t>I like grapes.</a:t>
            </a:r>
          </a:p>
          <a:p>
            <a:pPr marL="0" indent="0" algn="ctr">
              <a:buNone/>
            </a:pPr>
            <a:r>
              <a:rPr lang="en-IN" dirty="0"/>
              <a:t>              </a:t>
            </a:r>
          </a:p>
        </p:txBody>
      </p:sp>
      <p:sp>
        <p:nvSpPr>
          <p:cNvPr id="10" name="TextBox 9">
            <a:extLst>
              <a:ext uri="{FF2B5EF4-FFF2-40B4-BE49-F238E27FC236}">
                <a16:creationId xmlns:a16="http://schemas.microsoft.com/office/drawing/2014/main" id="{9DD9CBFC-F979-F4A9-A004-42E2FD1B4C70}"/>
              </a:ext>
            </a:extLst>
          </p:cNvPr>
          <p:cNvSpPr txBox="1"/>
          <p:nvPr/>
        </p:nvSpPr>
        <p:spPr>
          <a:xfrm>
            <a:off x="5519936" y="1052736"/>
            <a:ext cx="1152127" cy="584775"/>
          </a:xfrm>
          <a:prstGeom prst="rect">
            <a:avLst/>
          </a:prstGeom>
          <a:solidFill>
            <a:srgbClr val="FFFF00"/>
          </a:solidFill>
        </p:spPr>
        <p:txBody>
          <a:bodyPr wrap="square" rtlCol="0">
            <a:spAutoFit/>
          </a:bodyPr>
          <a:lstStyle/>
          <a:p>
            <a:pPr algn="ctr"/>
            <a:r>
              <a:rPr lang="en-IN" sz="3200" dirty="0">
                <a:solidFill>
                  <a:srgbClr val="FF0000"/>
                </a:solidFill>
              </a:rPr>
              <a:t>AND</a:t>
            </a:r>
            <a:endParaRPr lang="en-US" sz="3200" dirty="0">
              <a:solidFill>
                <a:srgbClr val="FF0000"/>
              </a:solidFill>
            </a:endParaRPr>
          </a:p>
        </p:txBody>
      </p:sp>
      <p:sp>
        <p:nvSpPr>
          <p:cNvPr id="7" name="Text Placeholder 2">
            <a:extLst>
              <a:ext uri="{FF2B5EF4-FFF2-40B4-BE49-F238E27FC236}">
                <a16:creationId xmlns:a16="http://schemas.microsoft.com/office/drawing/2014/main" id="{62A53CFC-3501-430F-BBE7-12F9FFAA5422}"/>
              </a:ext>
            </a:extLst>
          </p:cNvPr>
          <p:cNvSpPr txBox="1">
            <a:spLocks/>
          </p:cNvSpPr>
          <p:nvPr/>
        </p:nvSpPr>
        <p:spPr>
          <a:xfrm>
            <a:off x="3930263" y="5238737"/>
            <a:ext cx="4359430" cy="512694"/>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t>I like mangoes </a:t>
            </a:r>
            <a:r>
              <a:rPr lang="en-IN" u="sng" dirty="0"/>
              <a:t>and</a:t>
            </a:r>
            <a:r>
              <a:rPr lang="en-IN" dirty="0"/>
              <a:t> grapes.</a:t>
            </a:r>
          </a:p>
          <a:p>
            <a:pPr marL="0" indent="0" algn="ctr">
              <a:buFont typeface="Arial" pitchFamily="34" charset="0"/>
              <a:buNone/>
            </a:pPr>
            <a:r>
              <a:rPr lang="en-IN" dirty="0"/>
              <a:t>              </a:t>
            </a:r>
          </a:p>
        </p:txBody>
      </p:sp>
      <p:sp>
        <p:nvSpPr>
          <p:cNvPr id="8" name="Text Placeholder 2">
            <a:extLst>
              <a:ext uri="{FF2B5EF4-FFF2-40B4-BE49-F238E27FC236}">
                <a16:creationId xmlns:a16="http://schemas.microsoft.com/office/drawing/2014/main" id="{11DD7EEF-D2B3-4824-925C-A5911DEAABAB}"/>
              </a:ext>
            </a:extLst>
          </p:cNvPr>
          <p:cNvSpPr txBox="1">
            <a:spLocks/>
          </p:cNvSpPr>
          <p:nvPr/>
        </p:nvSpPr>
        <p:spPr>
          <a:xfrm>
            <a:off x="1415480" y="3573016"/>
            <a:ext cx="2448272" cy="512694"/>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N" dirty="0"/>
              <a:t>I like mangoes. </a:t>
            </a:r>
          </a:p>
        </p:txBody>
      </p:sp>
      <p:pic>
        <p:nvPicPr>
          <p:cNvPr id="9" name="Picture 8">
            <a:extLst>
              <a:ext uri="{FF2B5EF4-FFF2-40B4-BE49-F238E27FC236}">
                <a16:creationId xmlns:a16="http://schemas.microsoft.com/office/drawing/2014/main" id="{210B3100-997C-4AC0-B6C3-B01EA0ECE38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rcRect/>
          <a:stretch/>
        </p:blipFill>
        <p:spPr>
          <a:xfrm>
            <a:off x="3930910" y="1622331"/>
            <a:ext cx="4330181" cy="2886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59BA1-2310-FFE1-0ACA-B3D28317E3E9}"/>
              </a:ext>
            </a:extLst>
          </p:cNvPr>
          <p:cNvSpPr>
            <a:spLocks noGrp="1"/>
          </p:cNvSpPr>
          <p:nvPr>
            <p:ph type="title"/>
          </p:nvPr>
        </p:nvSpPr>
        <p:spPr>
          <a:xfrm>
            <a:off x="3729801" y="71414"/>
            <a:ext cx="4770537" cy="654032"/>
          </a:xfrm>
          <a:solidFill>
            <a:srgbClr val="D8BEEC"/>
          </a:solidFill>
        </p:spPr>
        <p:txBody>
          <a:bodyPr/>
          <a:lstStyle/>
          <a:p>
            <a:r>
              <a:rPr lang="en-IN" dirty="0"/>
              <a:t>Conjunction - BUT</a:t>
            </a:r>
            <a:endParaRPr lang="en-US" dirty="0"/>
          </a:p>
        </p:txBody>
      </p:sp>
      <p:sp>
        <p:nvSpPr>
          <p:cNvPr id="13" name="TextBox 12">
            <a:extLst>
              <a:ext uri="{FF2B5EF4-FFF2-40B4-BE49-F238E27FC236}">
                <a16:creationId xmlns:a16="http://schemas.microsoft.com/office/drawing/2014/main" id="{3D8351C4-2815-5BDC-9ED2-87F49F6C3192}"/>
              </a:ext>
            </a:extLst>
          </p:cNvPr>
          <p:cNvSpPr txBox="1"/>
          <p:nvPr/>
        </p:nvSpPr>
        <p:spPr>
          <a:xfrm>
            <a:off x="5410857" y="764704"/>
            <a:ext cx="1368152" cy="584775"/>
          </a:xfrm>
          <a:prstGeom prst="rect">
            <a:avLst/>
          </a:prstGeom>
          <a:solidFill>
            <a:srgbClr val="CAA5E5"/>
          </a:solidFill>
        </p:spPr>
        <p:txBody>
          <a:bodyPr wrap="square" rtlCol="0">
            <a:spAutoFit/>
          </a:bodyPr>
          <a:lstStyle/>
          <a:p>
            <a:pPr algn="ctr"/>
            <a:r>
              <a:rPr lang="en-IN" sz="3200" dirty="0"/>
              <a:t>BUT</a:t>
            </a:r>
            <a:endParaRPr lang="en-US" sz="3200" dirty="0"/>
          </a:p>
        </p:txBody>
      </p:sp>
      <p:pic>
        <p:nvPicPr>
          <p:cNvPr id="18" name="Picture 17">
            <a:extLst>
              <a:ext uri="{FF2B5EF4-FFF2-40B4-BE49-F238E27FC236}">
                <a16:creationId xmlns:a16="http://schemas.microsoft.com/office/drawing/2014/main" id="{233DD32C-267D-B487-51FA-2C8E1CC667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45900" y="1478315"/>
            <a:ext cx="4330181" cy="2886789"/>
          </a:xfrm>
          <a:prstGeom prst="rect">
            <a:avLst/>
          </a:prstGeom>
        </p:spPr>
      </p:pic>
      <p:sp>
        <p:nvSpPr>
          <p:cNvPr id="11" name="Text Placeholder 2">
            <a:extLst>
              <a:ext uri="{FF2B5EF4-FFF2-40B4-BE49-F238E27FC236}">
                <a16:creationId xmlns:a16="http://schemas.microsoft.com/office/drawing/2014/main" id="{835F6CD3-69F1-4637-AEF4-62623FFC3852}"/>
              </a:ext>
            </a:extLst>
          </p:cNvPr>
          <p:cNvSpPr txBox="1">
            <a:spLocks/>
          </p:cNvSpPr>
          <p:nvPr/>
        </p:nvSpPr>
        <p:spPr>
          <a:xfrm>
            <a:off x="7464152" y="4437112"/>
            <a:ext cx="4536505" cy="512694"/>
          </a:xfrm>
          <a:prstGeom prst="rect">
            <a:avLst/>
          </a:prstGeom>
        </p:spPr>
        <p:style>
          <a:lnRef idx="2">
            <a:schemeClr val="accent4"/>
          </a:lnRef>
          <a:fillRef idx="1">
            <a:schemeClr val="lt1"/>
          </a:fillRef>
          <a:effectRef idx="0">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N" dirty="0"/>
              <a:t>They do not know the way.</a:t>
            </a:r>
          </a:p>
        </p:txBody>
      </p:sp>
      <p:sp>
        <p:nvSpPr>
          <p:cNvPr id="12" name="Text Placeholder 2">
            <a:extLst>
              <a:ext uri="{FF2B5EF4-FFF2-40B4-BE49-F238E27FC236}">
                <a16:creationId xmlns:a16="http://schemas.microsoft.com/office/drawing/2014/main" id="{3656DAE6-8BE9-47EC-927C-8C247D8D539D}"/>
              </a:ext>
            </a:extLst>
          </p:cNvPr>
          <p:cNvSpPr txBox="1">
            <a:spLocks/>
          </p:cNvSpPr>
          <p:nvPr/>
        </p:nvSpPr>
        <p:spPr>
          <a:xfrm>
            <a:off x="47328" y="4428474"/>
            <a:ext cx="4536504" cy="512694"/>
          </a:xfrm>
          <a:prstGeom prst="rect">
            <a:avLst/>
          </a:prstGeom>
        </p:spPr>
        <p:style>
          <a:lnRef idx="2">
            <a:schemeClr val="accent4"/>
          </a:lnRef>
          <a:fillRef idx="1">
            <a:schemeClr val="lt1"/>
          </a:fillRef>
          <a:effectRef idx="0">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N" dirty="0"/>
              <a:t>They want to go to the beach.</a:t>
            </a:r>
          </a:p>
        </p:txBody>
      </p:sp>
      <p:sp>
        <p:nvSpPr>
          <p:cNvPr id="4" name="TextBox 3">
            <a:extLst>
              <a:ext uri="{FF2B5EF4-FFF2-40B4-BE49-F238E27FC236}">
                <a16:creationId xmlns:a16="http://schemas.microsoft.com/office/drawing/2014/main" id="{36EAB017-7849-4D54-8014-247BA596E52A}"/>
              </a:ext>
            </a:extLst>
          </p:cNvPr>
          <p:cNvSpPr txBox="1"/>
          <p:nvPr/>
        </p:nvSpPr>
        <p:spPr>
          <a:xfrm>
            <a:off x="1230733" y="5445224"/>
            <a:ext cx="9741593" cy="53856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indent="0" algn="ctr">
              <a:buNone/>
            </a:pPr>
            <a:r>
              <a:rPr lang="en-IN" sz="2800" dirty="0"/>
              <a:t>They want to go to the beach </a:t>
            </a:r>
            <a:r>
              <a:rPr lang="en-IN" sz="2800" u="sng" dirty="0"/>
              <a:t>but</a:t>
            </a:r>
            <a:r>
              <a:rPr lang="en-IN" sz="2800" dirty="0"/>
              <a:t> they do not know the way.</a:t>
            </a:r>
            <a:endParaRPr lang="en-US" sz="2800" dirty="0"/>
          </a:p>
        </p:txBody>
      </p:sp>
    </p:spTree>
    <p:extLst>
      <p:ext uri="{BB962C8B-B14F-4D97-AF65-F5344CB8AC3E}">
        <p14:creationId xmlns:p14="http://schemas.microsoft.com/office/powerpoint/2010/main" val="20781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E0E0-76BA-40C6-2891-4EECD2C8C15C}"/>
              </a:ext>
            </a:extLst>
          </p:cNvPr>
          <p:cNvSpPr>
            <a:spLocks noGrp="1"/>
          </p:cNvSpPr>
          <p:nvPr>
            <p:ph type="title"/>
          </p:nvPr>
        </p:nvSpPr>
        <p:spPr>
          <a:xfrm>
            <a:off x="3228894" y="145556"/>
            <a:ext cx="5772350" cy="654032"/>
          </a:xfrm>
          <a:solidFill>
            <a:srgbClr val="F8A968"/>
          </a:solidFill>
        </p:spPr>
        <p:txBody>
          <a:bodyPr/>
          <a:lstStyle/>
          <a:p>
            <a:r>
              <a:rPr lang="en-IN" dirty="0"/>
              <a:t>Conjunction-BECAUSE</a:t>
            </a:r>
            <a:endParaRPr lang="en-US" dirty="0"/>
          </a:p>
        </p:txBody>
      </p:sp>
      <p:sp>
        <p:nvSpPr>
          <p:cNvPr id="7" name="TextBox 6">
            <a:extLst>
              <a:ext uri="{FF2B5EF4-FFF2-40B4-BE49-F238E27FC236}">
                <a16:creationId xmlns:a16="http://schemas.microsoft.com/office/drawing/2014/main" id="{D76AE070-725A-78D0-F352-0310D218CCE2}"/>
              </a:ext>
            </a:extLst>
          </p:cNvPr>
          <p:cNvSpPr txBox="1"/>
          <p:nvPr/>
        </p:nvSpPr>
        <p:spPr>
          <a:xfrm rot="10800000" flipH="1" flipV="1">
            <a:off x="4943872" y="980729"/>
            <a:ext cx="2304256" cy="584775"/>
          </a:xfrm>
          <a:prstGeom prst="rect">
            <a:avLst/>
          </a:prstGeom>
          <a:solidFill>
            <a:srgbClr val="FFC000"/>
          </a:solidFill>
        </p:spPr>
        <p:txBody>
          <a:bodyPr wrap="square" rtlCol="0">
            <a:spAutoFit/>
          </a:bodyPr>
          <a:lstStyle/>
          <a:p>
            <a:pPr algn="ctr"/>
            <a:r>
              <a:rPr lang="en-IN" sz="3200" dirty="0"/>
              <a:t>BECAUSE</a:t>
            </a:r>
            <a:endParaRPr lang="en-US" sz="3200" dirty="0"/>
          </a:p>
        </p:txBody>
      </p:sp>
      <p:sp>
        <p:nvSpPr>
          <p:cNvPr id="6" name="Text Placeholder 2">
            <a:extLst>
              <a:ext uri="{FF2B5EF4-FFF2-40B4-BE49-F238E27FC236}">
                <a16:creationId xmlns:a16="http://schemas.microsoft.com/office/drawing/2014/main" id="{DB2C6756-9E60-4CCB-AF72-3976971F3B51}"/>
              </a:ext>
            </a:extLst>
          </p:cNvPr>
          <p:cNvSpPr txBox="1">
            <a:spLocks/>
          </p:cNvSpPr>
          <p:nvPr/>
        </p:nvSpPr>
        <p:spPr>
          <a:xfrm>
            <a:off x="8544272" y="3645024"/>
            <a:ext cx="2706864" cy="512694"/>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dirty="0"/>
              <a:t>We worked hard.</a:t>
            </a:r>
          </a:p>
          <a:p>
            <a:pPr marL="0" indent="0" algn="ctr">
              <a:buFont typeface="Arial" pitchFamily="34" charset="0"/>
              <a:buNone/>
            </a:pPr>
            <a:r>
              <a:rPr lang="en-IN" dirty="0"/>
              <a:t>              </a:t>
            </a:r>
          </a:p>
        </p:txBody>
      </p:sp>
      <p:sp>
        <p:nvSpPr>
          <p:cNvPr id="8" name="Text Placeholder 2">
            <a:extLst>
              <a:ext uri="{FF2B5EF4-FFF2-40B4-BE49-F238E27FC236}">
                <a16:creationId xmlns:a16="http://schemas.microsoft.com/office/drawing/2014/main" id="{AAA822FA-331C-4D70-A1C7-E83A60F5954A}"/>
              </a:ext>
            </a:extLst>
          </p:cNvPr>
          <p:cNvSpPr txBox="1">
            <a:spLocks/>
          </p:cNvSpPr>
          <p:nvPr/>
        </p:nvSpPr>
        <p:spPr>
          <a:xfrm>
            <a:off x="623392" y="3645024"/>
            <a:ext cx="3042626" cy="480123"/>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t>We won the match.</a:t>
            </a:r>
          </a:p>
        </p:txBody>
      </p:sp>
      <p:pic>
        <p:nvPicPr>
          <p:cNvPr id="9" name="Picture 8">
            <a:extLst>
              <a:ext uri="{FF2B5EF4-FFF2-40B4-BE49-F238E27FC236}">
                <a16:creationId xmlns:a16="http://schemas.microsoft.com/office/drawing/2014/main" id="{AF09B3B6-E618-48F8-9AC7-D8653EA384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44823" y="1609209"/>
            <a:ext cx="4702354" cy="3175468"/>
          </a:xfrm>
          <a:prstGeom prst="rect">
            <a:avLst/>
          </a:prstGeom>
        </p:spPr>
      </p:pic>
      <p:sp>
        <p:nvSpPr>
          <p:cNvPr id="10" name="TextBox 9">
            <a:extLst>
              <a:ext uri="{FF2B5EF4-FFF2-40B4-BE49-F238E27FC236}">
                <a16:creationId xmlns:a16="http://schemas.microsoft.com/office/drawing/2014/main" id="{2CB55E6F-F159-471C-8EBB-88EB69815EAA}"/>
              </a:ext>
            </a:extLst>
          </p:cNvPr>
          <p:cNvSpPr txBox="1"/>
          <p:nvPr/>
        </p:nvSpPr>
        <p:spPr>
          <a:xfrm>
            <a:off x="2442027" y="5414012"/>
            <a:ext cx="731900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N" sz="2800" dirty="0"/>
              <a:t>We won the match </a:t>
            </a:r>
            <a:r>
              <a:rPr lang="en-IN" sz="2800" u="sng" dirty="0"/>
              <a:t>because</a:t>
            </a:r>
            <a:r>
              <a:rPr lang="en-IN" sz="2800" dirty="0"/>
              <a:t> we worked hard.</a:t>
            </a:r>
            <a:endParaRPr lang="en-US" sz="2800" dirty="0"/>
          </a:p>
        </p:txBody>
      </p:sp>
    </p:spTree>
    <p:extLst>
      <p:ext uri="{BB962C8B-B14F-4D97-AF65-F5344CB8AC3E}">
        <p14:creationId xmlns:p14="http://schemas.microsoft.com/office/powerpoint/2010/main" val="12680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57F5-084E-85BD-4A09-4E5014641D28}"/>
              </a:ext>
            </a:extLst>
          </p:cNvPr>
          <p:cNvSpPr>
            <a:spLocks noGrp="1"/>
          </p:cNvSpPr>
          <p:nvPr>
            <p:ph type="title"/>
          </p:nvPr>
        </p:nvSpPr>
        <p:spPr>
          <a:xfrm>
            <a:off x="3491274" y="182680"/>
            <a:ext cx="5247591" cy="654032"/>
          </a:xfrm>
          <a:solidFill>
            <a:srgbClr val="79DCFF"/>
          </a:solidFill>
        </p:spPr>
        <p:txBody>
          <a:bodyPr/>
          <a:lstStyle/>
          <a:p>
            <a:r>
              <a:rPr lang="en-IN" dirty="0"/>
              <a:t>Conjunction - IF</a:t>
            </a:r>
            <a:endParaRPr lang="en-US" dirty="0"/>
          </a:p>
        </p:txBody>
      </p:sp>
      <p:sp>
        <p:nvSpPr>
          <p:cNvPr id="8" name="TextBox 7">
            <a:extLst>
              <a:ext uri="{FF2B5EF4-FFF2-40B4-BE49-F238E27FC236}">
                <a16:creationId xmlns:a16="http://schemas.microsoft.com/office/drawing/2014/main" id="{9F94E3A6-3917-5443-F716-D3B7009D8E85}"/>
              </a:ext>
            </a:extLst>
          </p:cNvPr>
          <p:cNvSpPr txBox="1"/>
          <p:nvPr/>
        </p:nvSpPr>
        <p:spPr>
          <a:xfrm>
            <a:off x="5808183" y="1044025"/>
            <a:ext cx="906991" cy="584775"/>
          </a:xfrm>
          <a:prstGeom prst="rect">
            <a:avLst/>
          </a:prstGeom>
          <a:solidFill>
            <a:srgbClr val="33CAFF"/>
          </a:solidFill>
        </p:spPr>
        <p:txBody>
          <a:bodyPr wrap="square" rtlCol="0">
            <a:spAutoFit/>
          </a:bodyPr>
          <a:lstStyle/>
          <a:p>
            <a:pPr algn="ctr"/>
            <a:r>
              <a:rPr lang="en-IN" sz="3200" dirty="0"/>
              <a:t>IF</a:t>
            </a:r>
            <a:endParaRPr lang="en-US" sz="3200" dirty="0"/>
          </a:p>
        </p:txBody>
      </p:sp>
      <p:sp>
        <p:nvSpPr>
          <p:cNvPr id="6" name="Text Placeholder 2">
            <a:extLst>
              <a:ext uri="{FF2B5EF4-FFF2-40B4-BE49-F238E27FC236}">
                <a16:creationId xmlns:a16="http://schemas.microsoft.com/office/drawing/2014/main" id="{1339F758-5827-4F98-B56A-BA76CBF7E748}"/>
              </a:ext>
            </a:extLst>
          </p:cNvPr>
          <p:cNvSpPr txBox="1">
            <a:spLocks/>
          </p:cNvSpPr>
          <p:nvPr/>
        </p:nvSpPr>
        <p:spPr>
          <a:xfrm>
            <a:off x="8760296" y="3933056"/>
            <a:ext cx="2376264" cy="512694"/>
          </a:xfrm>
          <a:prstGeom prst="rect">
            <a:avLst/>
          </a:prstGeom>
        </p:spPr>
        <p:style>
          <a:lnRef idx="2">
            <a:schemeClr val="dk1"/>
          </a:lnRef>
          <a:fillRef idx="1">
            <a:schemeClr val="lt1"/>
          </a:fillRef>
          <a:effectRef idx="0">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t>You study well.</a:t>
            </a:r>
          </a:p>
          <a:p>
            <a:pPr marL="0" indent="0" algn="ctr">
              <a:buFont typeface="Arial" pitchFamily="34" charset="0"/>
              <a:buNone/>
            </a:pPr>
            <a:r>
              <a:rPr lang="en-IN" dirty="0"/>
              <a:t>              </a:t>
            </a:r>
          </a:p>
        </p:txBody>
      </p:sp>
      <p:sp>
        <p:nvSpPr>
          <p:cNvPr id="7" name="Text Placeholder 2">
            <a:extLst>
              <a:ext uri="{FF2B5EF4-FFF2-40B4-BE49-F238E27FC236}">
                <a16:creationId xmlns:a16="http://schemas.microsoft.com/office/drawing/2014/main" id="{4B161E06-19EB-4460-AB34-FCBF1DE2418F}"/>
              </a:ext>
            </a:extLst>
          </p:cNvPr>
          <p:cNvSpPr txBox="1">
            <a:spLocks/>
          </p:cNvSpPr>
          <p:nvPr/>
        </p:nvSpPr>
        <p:spPr>
          <a:xfrm>
            <a:off x="191344" y="3933056"/>
            <a:ext cx="4013981" cy="512694"/>
          </a:xfrm>
          <a:prstGeom prst="rect">
            <a:avLst/>
          </a:prstGeom>
        </p:spPr>
        <p:style>
          <a:lnRef idx="2">
            <a:schemeClr val="dk1"/>
          </a:lnRef>
          <a:fillRef idx="1">
            <a:schemeClr val="lt1"/>
          </a:fillRef>
          <a:effectRef idx="0">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t>You can score good marks.</a:t>
            </a:r>
          </a:p>
        </p:txBody>
      </p:sp>
      <p:pic>
        <p:nvPicPr>
          <p:cNvPr id="9" name="Picture 8">
            <a:extLst>
              <a:ext uri="{FF2B5EF4-FFF2-40B4-BE49-F238E27FC236}">
                <a16:creationId xmlns:a16="http://schemas.microsoft.com/office/drawing/2014/main" id="{576DFB83-83EA-4370-AC87-21312410A5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8863" r="-1022"/>
          <a:stretch/>
        </p:blipFill>
        <p:spPr>
          <a:xfrm>
            <a:off x="4295800" y="1772816"/>
            <a:ext cx="4277218" cy="2894030"/>
          </a:xfrm>
          <a:prstGeom prst="rect">
            <a:avLst/>
          </a:prstGeom>
        </p:spPr>
      </p:pic>
      <p:sp>
        <p:nvSpPr>
          <p:cNvPr id="10" name="TextBox 9">
            <a:extLst>
              <a:ext uri="{FF2B5EF4-FFF2-40B4-BE49-F238E27FC236}">
                <a16:creationId xmlns:a16="http://schemas.microsoft.com/office/drawing/2014/main" id="{9C6DC74A-8757-4942-B07C-77D34EC6F9DE}"/>
              </a:ext>
            </a:extLst>
          </p:cNvPr>
          <p:cNvSpPr txBox="1"/>
          <p:nvPr/>
        </p:nvSpPr>
        <p:spPr>
          <a:xfrm>
            <a:off x="2442027" y="5570076"/>
            <a:ext cx="73190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800" dirty="0"/>
              <a:t>You can score good marks </a:t>
            </a:r>
            <a:r>
              <a:rPr lang="en-IN" sz="2800" u="sng" dirty="0"/>
              <a:t>if</a:t>
            </a:r>
            <a:r>
              <a:rPr lang="en-IN" sz="2800" dirty="0"/>
              <a:t> you study well.</a:t>
            </a:r>
            <a:endParaRPr lang="en-US" sz="2800" dirty="0"/>
          </a:p>
        </p:txBody>
      </p:sp>
    </p:spTree>
    <p:extLst>
      <p:ext uri="{BB962C8B-B14F-4D97-AF65-F5344CB8AC3E}">
        <p14:creationId xmlns:p14="http://schemas.microsoft.com/office/powerpoint/2010/main" val="21130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4146647684"/>
              </p:ext>
            </p:extLst>
          </p:nvPr>
        </p:nvGraphicFramePr>
        <p:xfrm>
          <a:off x="1631505" y="589099"/>
          <a:ext cx="9145015" cy="2925289"/>
        </p:xfrm>
        <a:graphic>
          <a:graphicData uri="http://schemas.openxmlformats.org/drawingml/2006/table">
            <a:tbl>
              <a:tblPr firstRow="1" bandRow="1">
                <a:tableStyleId>{5C22544A-7EE6-4342-B048-85BDC9FD1C3A}</a:tableStyleId>
              </a:tblPr>
              <a:tblGrid>
                <a:gridCol w="707825">
                  <a:extLst>
                    <a:ext uri="{9D8B030D-6E8A-4147-A177-3AD203B41FA5}">
                      <a16:colId xmlns:a16="http://schemas.microsoft.com/office/drawing/2014/main" val="20000"/>
                    </a:ext>
                  </a:extLst>
                </a:gridCol>
                <a:gridCol w="1645846">
                  <a:extLst>
                    <a:ext uri="{9D8B030D-6E8A-4147-A177-3AD203B41FA5}">
                      <a16:colId xmlns:a16="http://schemas.microsoft.com/office/drawing/2014/main" val="20001"/>
                    </a:ext>
                  </a:extLst>
                </a:gridCol>
                <a:gridCol w="6791344">
                  <a:extLst>
                    <a:ext uri="{9D8B030D-6E8A-4147-A177-3AD203B41FA5}">
                      <a16:colId xmlns:a16="http://schemas.microsoft.com/office/drawing/2014/main" val="20002"/>
                    </a:ext>
                  </a:extLst>
                </a:gridCol>
              </a:tblGrid>
              <a:tr h="744469">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436164">
                <a:tc>
                  <a:txBody>
                    <a:bodyPr/>
                    <a:lstStyle/>
                    <a:p>
                      <a:r>
                        <a:rPr lang="en-IN" sz="900" dirty="0"/>
                        <a:t>1</a:t>
                      </a:r>
                    </a:p>
                  </a:txBody>
                  <a:tcPr/>
                </a:tc>
                <a:tc>
                  <a:txBody>
                    <a:bodyPr/>
                    <a:lstStyle/>
                    <a:p>
                      <a:endParaRPr lang="en-IN" sz="900" dirty="0"/>
                    </a:p>
                  </a:txBody>
                  <a:tcPr/>
                </a:tc>
                <a:tc>
                  <a:txBody>
                    <a:bodyPr/>
                    <a:lstStyle/>
                    <a:p>
                      <a:r>
                        <a:rPr lang="en-US" sz="900" dirty="0"/>
                        <a:t>Background: </a:t>
                      </a:r>
                      <a:r>
                        <a:rPr lang="en-US" sz="900" dirty="0">
                          <a:hlinkClick r:id="rId3"/>
                        </a:rPr>
                        <a:t>https://www.publicdomainpictures.net/en/view-image.php?image=399947</a:t>
                      </a:r>
                      <a:r>
                        <a:rPr lang="en-US" sz="900" dirty="0"/>
                        <a:t> By Karen Arnold</a:t>
                      </a:r>
                    </a:p>
                    <a:p>
                      <a:r>
                        <a:rPr lang="en-IN" sz="900" dirty="0"/>
                        <a:t>Smiley: </a:t>
                      </a:r>
                      <a:r>
                        <a:rPr lang="en-IN" sz="900" dirty="0">
                          <a:hlinkClick r:id="rId4"/>
                        </a:rPr>
                        <a:t>https://pixabay.com/illustrations/smiley-laugh-at-humor-fun-pleasure-1981935/</a:t>
                      </a:r>
                      <a:r>
                        <a:rPr lang="en-IN" sz="900" dirty="0"/>
                        <a:t> By </a:t>
                      </a:r>
                      <a:r>
                        <a:rPr lang="en-IN" sz="900" dirty="0" err="1"/>
                        <a:t>Conmongt</a:t>
                      </a:r>
                      <a:endParaRPr lang="en-IN" sz="900" dirty="0"/>
                    </a:p>
                  </a:txBody>
                  <a:tcPr/>
                </a:tc>
                <a:extLst>
                  <a:ext uri="{0D108BD9-81ED-4DB2-BD59-A6C34878D82A}">
                    <a16:rowId xmlns:a16="http://schemas.microsoft.com/office/drawing/2014/main" val="356294768"/>
                  </a:ext>
                </a:extLst>
              </a:tr>
              <a:tr h="436164">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5"/>
                        </a:rPr>
                        <a:t>https://pixabay.com/photos/bridge-water-construction-sky-3100742</a:t>
                      </a:r>
                      <a:r>
                        <a:rPr lang="en-IN" sz="900" dirty="0"/>
                        <a:t> </a:t>
                      </a:r>
                      <a:r>
                        <a:rPr lang="en-IN" sz="900" b="0" i="0" u="none" strike="noStrike" kern="1200" dirty="0">
                          <a:solidFill>
                            <a:schemeClr val="tx1"/>
                          </a:solidFill>
                          <a:latin typeface="+mn-lt"/>
                          <a:ea typeface="+mn-ea"/>
                          <a:cs typeface="+mn-cs"/>
                        </a:rPr>
                        <a:t>By </a:t>
                      </a:r>
                      <a:r>
                        <a:rPr lang="en-IN" sz="900" b="0" i="0" u="none" strike="noStrike" kern="1200" dirty="0" err="1">
                          <a:solidFill>
                            <a:schemeClr val="tx1"/>
                          </a:solidFill>
                          <a:latin typeface="+mn-lt"/>
                          <a:ea typeface="+mn-ea"/>
                          <a:cs typeface="+mn-cs"/>
                        </a:rPr>
                        <a:t>subhamshome</a:t>
                      </a:r>
                      <a:endParaRPr lang="en-IN" sz="900" dirty="0"/>
                    </a:p>
                    <a:p>
                      <a:endParaRPr lang="en-IN" sz="900" dirty="0"/>
                    </a:p>
                  </a:txBody>
                  <a:tcPr/>
                </a:tc>
                <a:extLst>
                  <a:ext uri="{0D108BD9-81ED-4DB2-BD59-A6C34878D82A}">
                    <a16:rowId xmlns:a16="http://schemas.microsoft.com/office/drawing/2014/main" val="10002"/>
                  </a:ext>
                </a:extLst>
              </a:tr>
              <a:tr h="436164">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6"/>
                        </a:rPr>
                        <a:t>https://pixabay.com/photos/bridge-japanese-garden-stream-1590346</a:t>
                      </a:r>
                      <a:r>
                        <a:rPr lang="en-US" sz="900" dirty="0"/>
                        <a:t>  By ataribravo99</a:t>
                      </a:r>
                    </a:p>
                    <a:p>
                      <a:endParaRPr lang="en-IN" sz="900" dirty="0"/>
                    </a:p>
                  </a:txBody>
                  <a:tcPr/>
                </a:tc>
                <a:extLst>
                  <a:ext uri="{0D108BD9-81ED-4DB2-BD59-A6C34878D82A}">
                    <a16:rowId xmlns:a16="http://schemas.microsoft.com/office/drawing/2014/main" val="1009710472"/>
                  </a:ext>
                </a:extLst>
              </a:tr>
              <a:tr h="436164">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7"/>
                        </a:rPr>
                        <a:t>https://www.flickr.com/photos/36989019@N08/6004852821</a:t>
                      </a:r>
                      <a:r>
                        <a:rPr lang="en-US" sz="900" dirty="0"/>
                        <a:t> By Loco Steve</a:t>
                      </a:r>
                    </a:p>
                    <a:p>
                      <a:endParaRPr lang="en-IN" sz="900" dirty="0"/>
                    </a:p>
                  </a:txBody>
                  <a:tcPr/>
                </a:tc>
                <a:extLst>
                  <a:ext uri="{0D108BD9-81ED-4DB2-BD59-A6C34878D82A}">
                    <a16:rowId xmlns:a16="http://schemas.microsoft.com/office/drawing/2014/main" val="3180095472"/>
                  </a:ext>
                </a:extLst>
              </a:tr>
              <a:tr h="436164">
                <a:tc>
                  <a:txBody>
                    <a:bodyPr/>
                    <a:lstStyle/>
                    <a:p>
                      <a:r>
                        <a:rPr lang="en-IN" sz="900" dirty="0"/>
                        <a:t>5</a:t>
                      </a:r>
                    </a:p>
                  </a:txBody>
                  <a:tcPr/>
                </a:tc>
                <a:tc>
                  <a:txBody>
                    <a:bodyPr/>
                    <a:lstStyle/>
                    <a:p>
                      <a:endParaRPr lang="en-IN" sz="900" dirty="0"/>
                    </a:p>
                  </a:txBody>
                  <a:tcPr/>
                </a:tc>
                <a:tc>
                  <a:txBody>
                    <a:bodyPr/>
                    <a:lstStyle/>
                    <a:p>
                      <a:r>
                        <a:rPr lang="en-US" sz="900" dirty="0">
                          <a:hlinkClick r:id="rId8"/>
                        </a:rPr>
                        <a:t>https://www.flickr.com/photos/40299872@N00/2448087043</a:t>
                      </a:r>
                      <a:r>
                        <a:rPr lang="en-US" sz="900" dirty="0"/>
                        <a:t> By </a:t>
                      </a:r>
                      <a:r>
                        <a:rPr lang="en-US" sz="900" dirty="0" err="1"/>
                        <a:t>Niyam</a:t>
                      </a:r>
                      <a:r>
                        <a:rPr lang="en-US" sz="900" dirty="0"/>
                        <a:t> Bhushan</a:t>
                      </a:r>
                      <a:br>
                        <a:rPr lang="en-US" sz="900" dirty="0"/>
                      </a:br>
                      <a:endParaRPr lang="en-IN" sz="900" dirty="0"/>
                    </a:p>
                  </a:txBody>
                  <a:tcPr/>
                </a:tc>
                <a:extLst>
                  <a:ext uri="{0D108BD9-81ED-4DB2-BD59-A6C34878D82A}">
                    <a16:rowId xmlns:a16="http://schemas.microsoft.com/office/drawing/2014/main" val="4235378947"/>
                  </a:ext>
                </a:extLst>
              </a:tr>
            </a:tbl>
          </a:graphicData>
        </a:graphic>
      </p:graphicFrame>
      <p:pic>
        <p:nvPicPr>
          <p:cNvPr id="11" name="Picture 10" descr="A picture containing background pattern&#10;&#10;Description automatically generated">
            <a:extLst>
              <a:ext uri="{FF2B5EF4-FFF2-40B4-BE49-F238E27FC236}">
                <a16:creationId xmlns:a16="http://schemas.microsoft.com/office/drawing/2014/main" id="{25366A16-BA8B-462C-BAF4-5DB6D6D7C45A}"/>
              </a:ext>
            </a:extLst>
          </p:cNvPr>
          <p:cNvPicPr>
            <a:picLocks noChangeAspect="1"/>
          </p:cNvPicPr>
          <p:nvPr/>
        </p:nvPicPr>
        <p:blipFill>
          <a:blip r:embed="rId9"/>
          <a:stretch>
            <a:fillRect/>
          </a:stretch>
        </p:blipFill>
        <p:spPr>
          <a:xfrm flipH="1">
            <a:off x="3029887" y="1492284"/>
            <a:ext cx="257801" cy="153606"/>
          </a:xfrm>
          <a:prstGeom prst="rect">
            <a:avLst/>
          </a:prstGeom>
        </p:spPr>
      </p:pic>
      <p:pic>
        <p:nvPicPr>
          <p:cNvPr id="14" name="Picture 13">
            <a:extLst>
              <a:ext uri="{FF2B5EF4-FFF2-40B4-BE49-F238E27FC236}">
                <a16:creationId xmlns:a16="http://schemas.microsoft.com/office/drawing/2014/main" id="{1257FBC8-4CEF-4B50-8D17-4F87410FC436}"/>
              </a:ext>
            </a:extLst>
          </p:cNvPr>
          <p:cNvPicPr>
            <a:picLocks noChangeAspect="1"/>
          </p:cNvPicPr>
          <p:nvPr/>
        </p:nvPicPr>
        <p:blipFill rotWithShape="1">
          <a:blip r:embed="rId10"/>
          <a:srcRect r="39664" b="36161"/>
          <a:stretch/>
        </p:blipFill>
        <p:spPr>
          <a:xfrm>
            <a:off x="2591511" y="1412776"/>
            <a:ext cx="257801" cy="312623"/>
          </a:xfrm>
          <a:prstGeom prst="rect">
            <a:avLst/>
          </a:prstGeom>
        </p:spPr>
      </p:pic>
      <p:pic>
        <p:nvPicPr>
          <p:cNvPr id="7" name="Picture 6">
            <a:extLst>
              <a:ext uri="{FF2B5EF4-FFF2-40B4-BE49-F238E27FC236}">
                <a16:creationId xmlns:a16="http://schemas.microsoft.com/office/drawing/2014/main" id="{DFF08794-6F61-4B81-8DA9-ABCDCDFF94D0}"/>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rcRect/>
          <a:stretch/>
        </p:blipFill>
        <p:spPr>
          <a:xfrm>
            <a:off x="2916362" y="1806667"/>
            <a:ext cx="483587" cy="322392"/>
          </a:xfrm>
          <a:prstGeom prst="rect">
            <a:avLst/>
          </a:prstGeom>
        </p:spPr>
      </p:pic>
      <p:pic>
        <p:nvPicPr>
          <p:cNvPr id="8" name="Picture 7">
            <a:extLst>
              <a:ext uri="{FF2B5EF4-FFF2-40B4-BE49-F238E27FC236}">
                <a16:creationId xmlns:a16="http://schemas.microsoft.com/office/drawing/2014/main" id="{A0978253-D6D8-4B80-ABA9-0E579302EB9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965045" y="2285564"/>
            <a:ext cx="439625" cy="293084"/>
          </a:xfrm>
          <a:prstGeom prst="rect">
            <a:avLst/>
          </a:prstGeom>
        </p:spPr>
      </p:pic>
      <p:pic>
        <p:nvPicPr>
          <p:cNvPr id="9" name="Picture 8">
            <a:extLst>
              <a:ext uri="{FF2B5EF4-FFF2-40B4-BE49-F238E27FC236}">
                <a16:creationId xmlns:a16="http://schemas.microsoft.com/office/drawing/2014/main" id="{3130F17E-D0A4-4536-BD8A-236F9618D3F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964883" y="2683641"/>
            <a:ext cx="477409" cy="322392"/>
          </a:xfrm>
          <a:prstGeom prst="rect">
            <a:avLst/>
          </a:prstGeom>
        </p:spPr>
      </p:pic>
      <p:pic>
        <p:nvPicPr>
          <p:cNvPr id="10" name="Picture 9">
            <a:extLst>
              <a:ext uri="{FF2B5EF4-FFF2-40B4-BE49-F238E27FC236}">
                <a16:creationId xmlns:a16="http://schemas.microsoft.com/office/drawing/2014/main" id="{824FA41A-6472-4A5E-A32B-A7916B56511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 t="8863" r="-1022"/>
          <a:stretch/>
        </p:blipFill>
        <p:spPr>
          <a:xfrm>
            <a:off x="2960471" y="3128090"/>
            <a:ext cx="477672" cy="323199"/>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662</Words>
  <Application>Microsoft Office PowerPoint</Application>
  <PresentationFormat>Widescreen</PresentationFormat>
  <Paragraphs>68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Think Conjunctions</vt:lpstr>
      <vt:lpstr>Conjunction - AND</vt:lpstr>
      <vt:lpstr>Conjunction - BUT</vt:lpstr>
      <vt:lpstr>Conjunction-BECAUSE</vt:lpstr>
      <vt:lpstr>Conjunction - IF</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45</cp:revision>
  <dcterms:created xsi:type="dcterms:W3CDTF">2020-08-28T09:38:22Z</dcterms:created>
  <dcterms:modified xsi:type="dcterms:W3CDTF">2022-09-15T04:22:32Z</dcterms:modified>
</cp:coreProperties>
</file>