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9" r:id="rId3"/>
    <p:sldId id="261"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54" autoAdjust="0"/>
  </p:normalViewPr>
  <p:slideViewPr>
    <p:cSldViewPr>
      <p:cViewPr varScale="1">
        <p:scale>
          <a:sx n="49" d="100"/>
          <a:sy n="49" d="100"/>
        </p:scale>
        <p:origin x="688" y="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1BF7C-301E-4BE4-8FCB-4F7D9CA80CDE}" type="datetimeFigureOut">
              <a:rPr lang="en-US" smtClean="0"/>
              <a:pPr/>
              <a:t>9/24/2022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42D79-7DA7-456D-B99E-39FC92F0DEB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The teacher could begin the class on a lighter note about how funny our conversations would be if conjunctions did not exist.  Then the PPT provided could be played and the students could be allowed to enjoy and absorb the information provided.  </a:t>
            </a:r>
            <a:endParaRPr lang="en-US" sz="1200" kern="1200" dirty="0">
              <a:solidFill>
                <a:schemeClr val="tx1"/>
              </a:solidFill>
              <a:effectLst/>
              <a:latin typeface="+mn-lt"/>
              <a:ea typeface="+mn-ea"/>
              <a:cs typeface="+mn-cs"/>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https://www.flickr.com/photos/mrsdkrebs/33028706722 Attributed</a:t>
            </a:r>
            <a:r>
              <a:rPr lang="en-IN" baseline="0" dirty="0"/>
              <a:t> by </a:t>
            </a:r>
            <a:r>
              <a:rPr lang="en-IN" baseline="0" dirty="0" err="1"/>
              <a:t>DEnise</a:t>
            </a:r>
            <a:r>
              <a:rPr lang="en-IN" baseline="0" dirty="0"/>
              <a:t> Krebs Learning coordinating </a:t>
            </a:r>
            <a:r>
              <a:rPr lang="en-IN" baseline="0" dirty="0" err="1"/>
              <a:t>conjuctions</a:t>
            </a:r>
            <a:r>
              <a:rPr lang="en-IN" baseline="0" dirty="0"/>
              <a:t> in grade 5</a:t>
            </a:r>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Please increase the volume as there is an audio narration in this slide.</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Boy</a:t>
            </a:r>
            <a:r>
              <a:rPr lang="en-IN" baseline="0" dirty="0"/>
              <a:t> - https://openclipart.org/detail/304902/scheming-boy-remix-1  </a:t>
            </a:r>
            <a:r>
              <a:rPr lang="en-US" dirty="0"/>
              <a:t>By Arvin61r58</a:t>
            </a:r>
            <a:endParaRPr lang="en-IN" baseline="0" dirty="0"/>
          </a:p>
          <a:p>
            <a:r>
              <a:rPr lang="en-IN" dirty="0"/>
              <a:t>Girl - https://freesvg.org/1554467034</a:t>
            </a:r>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The teacher could conclude by emphasising about how the right use of conjunctions is necessary to make communication meaningful.</a:t>
            </a:r>
            <a:endParaRPr lang="en-US" sz="1200" kern="1200" dirty="0">
              <a:solidFill>
                <a:schemeClr val="tx1"/>
              </a:solidFill>
              <a:effectLst/>
              <a:latin typeface="+mn-lt"/>
              <a:ea typeface="+mn-ea"/>
              <a:cs typeface="+mn-cs"/>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Boy</a:t>
            </a:r>
            <a:r>
              <a:rPr lang="en-IN" baseline="0" dirty="0"/>
              <a:t> - https://openclipart.org/detail/304902/scheming-boy-remix-1  </a:t>
            </a:r>
            <a:r>
              <a:rPr lang="en-US" dirty="0"/>
              <a:t>By Arvin61r58</a:t>
            </a:r>
            <a:endParaRPr lang="en-IN" baseline="0" dirty="0"/>
          </a:p>
          <a:p>
            <a:r>
              <a:rPr lang="en-IN" dirty="0"/>
              <a:t>Girl - https://freesvg.org/1554467034</a:t>
            </a:r>
          </a:p>
        </p:txBody>
      </p:sp>
      <p:sp>
        <p:nvSpPr>
          <p:cNvPr id="4" name="Slide Number Placeholder 3"/>
          <p:cNvSpPr>
            <a:spLocks noGrp="1"/>
          </p:cNvSpPr>
          <p:nvPr>
            <p:ph type="sldNum" sz="quarter" idx="10"/>
          </p:nvPr>
        </p:nvSpPr>
        <p:spPr/>
        <p:txBody>
          <a:bodyPr/>
          <a:lstStyle/>
          <a:p>
            <a:fld id="{53842D79-7DA7-456D-B99E-39FC92F0DEB2}" type="slidenum">
              <a:rPr lang="en-IN" smtClean="0"/>
              <a:pPr/>
              <a:t>3</a:t>
            </a:fld>
            <a:endParaRPr lang="en-IN"/>
          </a:p>
        </p:txBody>
      </p:sp>
    </p:spTree>
    <p:extLst>
      <p:ext uri="{BB962C8B-B14F-4D97-AF65-F5344CB8AC3E}">
        <p14:creationId xmlns:p14="http://schemas.microsoft.com/office/powerpoint/2010/main" val="1361665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99867"/>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899"/>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close - up of a flame&#10;&#10;Description automatically generated with medium confidence">
            <a:extLst>
              <a:ext uri="{FF2B5EF4-FFF2-40B4-BE49-F238E27FC236}">
                <a16:creationId xmlns:a16="http://schemas.microsoft.com/office/drawing/2014/main" id="{E3E64C44-6D70-44DB-AF8F-6F24534956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20" name="Picture 19" descr="A picture containing text, clock&#10;&#10;Description automatically generated">
            <a:extLst>
              <a:ext uri="{FF2B5EF4-FFF2-40B4-BE49-F238E27FC236}">
                <a16:creationId xmlns:a16="http://schemas.microsoft.com/office/drawing/2014/main" id="{40564502-EC8A-4904-B3D4-613F15514A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057" y="35699"/>
            <a:ext cx="902286" cy="957155"/>
          </a:xfrm>
          <a:prstGeom prst="rect">
            <a:avLst/>
          </a:prstGeom>
        </p:spPr>
      </p:pic>
      <p:pic>
        <p:nvPicPr>
          <p:cNvPr id="22" name="Picture 21" descr="Calendar&#10;&#10;Description automatically generated with low confidence">
            <a:extLst>
              <a:ext uri="{FF2B5EF4-FFF2-40B4-BE49-F238E27FC236}">
                <a16:creationId xmlns:a16="http://schemas.microsoft.com/office/drawing/2014/main" id="{D7D1C3CD-6CB2-4992-B386-29C6267D5D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E7FE6A87-8349-4FBE-AD71-8BEA564B95D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slide </a:t>
            </a:r>
            <a:r>
              <a:rPr lang="en-US" dirty="0"/>
              <a:t>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marL="1371600" indent="0">
              <a:buNone/>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12" name="Picture 11" descr="A close - up of a flame&#10;&#10;Description automatically generated with medium confidence">
            <a:extLst>
              <a:ext uri="{FF2B5EF4-FFF2-40B4-BE49-F238E27FC236}">
                <a16:creationId xmlns:a16="http://schemas.microsoft.com/office/drawing/2014/main" id="{A7552FBC-F380-4664-AA6B-27217D3B57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13" name="Picture 12" descr="Calendar&#10;&#10;Description automatically generated with low confidence">
            <a:extLst>
              <a:ext uri="{FF2B5EF4-FFF2-40B4-BE49-F238E27FC236}">
                <a16:creationId xmlns:a16="http://schemas.microsoft.com/office/drawing/2014/main" id="{C4585C04-7C0A-4F88-B3A0-0F58020E2F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0284" y="30618"/>
            <a:ext cx="313143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A close - up of a flame&#10;&#10;Description automatically generated with medium confidence">
            <a:extLst>
              <a:ext uri="{FF2B5EF4-FFF2-40B4-BE49-F238E27FC236}">
                <a16:creationId xmlns:a16="http://schemas.microsoft.com/office/drawing/2014/main" id="{8B5B0D0E-05EF-4162-9772-B8EB755757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8521" y="5937441"/>
            <a:ext cx="914422" cy="920559"/>
          </a:xfrm>
          <a:prstGeom prst="rect">
            <a:avLst/>
          </a:prstGeom>
        </p:spPr>
      </p:pic>
      <p:pic>
        <p:nvPicPr>
          <p:cNvPr id="8" name="Picture 7" descr="Calendar&#10;&#10;Description automatically generated with low confidence">
            <a:extLst>
              <a:ext uri="{FF2B5EF4-FFF2-40B4-BE49-F238E27FC236}">
                <a16:creationId xmlns:a16="http://schemas.microsoft.com/office/drawing/2014/main" id="{ACEBFC95-9162-4F58-995F-CC0E4FB94C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145059"/>
            <a:ext cx="11928648" cy="1752601"/>
          </a:xfrm>
          <a:prstGeom prst="rect">
            <a:avLst/>
          </a:prstGeom>
          <a:solidFill>
            <a:schemeClr val="bg1">
              <a:lumMod val="95000"/>
            </a:schemeClr>
          </a:solidFill>
        </p:spPr>
        <p:txBody>
          <a:bodyPr anchor="ctr">
            <a:noAutofit/>
          </a:bodyPr>
          <a:lstStyle>
            <a:lvl1pPr algn="ctr" defTabSz="914400" rtl="0" eaLnBrk="1" latinLnBrk="0" hangingPunct="1">
              <a:spcBef>
                <a:spcPct val="0"/>
              </a:spcBef>
              <a:buNone/>
              <a:defRPr sz="5400" kern="1200">
                <a:solidFill>
                  <a:schemeClr val="tx1"/>
                </a:solidFill>
                <a:latin typeface="+mj-lt"/>
                <a:ea typeface="+mj-ea"/>
                <a:cs typeface="+mj-cs"/>
              </a:defRPr>
            </a:lvl1pPr>
          </a:lstStyle>
          <a:p>
            <a:r>
              <a:rPr lang="en-IN" dirty="0"/>
              <a:t>       At the Junction	</a:t>
            </a:r>
            <a:endParaRPr lang="en-US" dirty="0"/>
          </a:p>
        </p:txBody>
      </p:sp>
      <p:cxnSp>
        <p:nvCxnSpPr>
          <p:cNvPr id="5" name="Straight Connector 4">
            <a:extLst>
              <a:ext uri="{FF2B5EF4-FFF2-40B4-BE49-F238E27FC236}">
                <a16:creationId xmlns:a16="http://schemas.microsoft.com/office/drawing/2014/main" id="{3725B58F-CD42-CB40-2F34-5240D6821EE9}"/>
              </a:ext>
            </a:extLst>
          </p:cNvPr>
          <p:cNvCxnSpPr>
            <a:cxnSpLocks/>
          </p:cNvCxnSpPr>
          <p:nvPr/>
        </p:nvCxnSpPr>
        <p:spPr>
          <a:xfrm>
            <a:off x="0" y="2204864"/>
            <a:ext cx="12192000"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D76CDC1-F5C1-4C05-DAB5-7100566C2523}"/>
              </a:ext>
            </a:extLst>
          </p:cNvPr>
          <p:cNvCxnSpPr>
            <a:cxnSpLocks/>
          </p:cNvCxnSpPr>
          <p:nvPr/>
        </p:nvCxnSpPr>
        <p:spPr>
          <a:xfrm>
            <a:off x="0" y="3897660"/>
            <a:ext cx="12192000" cy="33164"/>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D4C70F4-4F37-80BE-BAEB-8F62F137FA72}"/>
              </a:ext>
            </a:extLst>
          </p:cNvPr>
          <p:cNvCxnSpPr>
            <a:cxnSpLocks/>
          </p:cNvCxnSpPr>
          <p:nvPr/>
        </p:nvCxnSpPr>
        <p:spPr>
          <a:xfrm flipV="1">
            <a:off x="335360" y="2096852"/>
            <a:ext cx="11856640" cy="48207"/>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F2803F-0F9C-84C9-B5B9-3C6FD3740984}"/>
              </a:ext>
            </a:extLst>
          </p:cNvPr>
          <p:cNvCxnSpPr>
            <a:cxnSpLocks/>
          </p:cNvCxnSpPr>
          <p:nvPr/>
        </p:nvCxnSpPr>
        <p:spPr>
          <a:xfrm>
            <a:off x="335360" y="4005064"/>
            <a:ext cx="1185664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3738" y="1772816"/>
            <a:ext cx="2376264" cy="23762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623392" y="1412776"/>
            <a:ext cx="5184575" cy="4811800"/>
            <a:chOff x="623392" y="980728"/>
            <a:chExt cx="5038531" cy="5243848"/>
          </a:xfrm>
        </p:grpSpPr>
        <p:pic>
          <p:nvPicPr>
            <p:cNvPr id="4" name="Picture 3"/>
            <p:cNvPicPr>
              <a:picLocks noChangeAspect="1"/>
            </p:cNvPicPr>
            <p:nvPr/>
          </p:nvPicPr>
          <p:blipFill>
            <a:blip r:embed="rId5"/>
            <a:stretch>
              <a:fillRect/>
            </a:stretch>
          </p:blipFill>
          <p:spPr>
            <a:xfrm>
              <a:off x="623392" y="980728"/>
              <a:ext cx="4968552" cy="5243848"/>
            </a:xfrm>
            <a:prstGeom prst="rect">
              <a:avLst/>
            </a:prstGeom>
          </p:spPr>
        </p:pic>
        <p:sp>
          <p:nvSpPr>
            <p:cNvPr id="6" name="TextBox 5"/>
            <p:cNvSpPr txBox="1"/>
            <p:nvPr/>
          </p:nvSpPr>
          <p:spPr>
            <a:xfrm>
              <a:off x="2921562" y="1150368"/>
              <a:ext cx="2740361" cy="1945387"/>
            </a:xfrm>
            <a:prstGeom prst="rect">
              <a:avLst/>
            </a:prstGeom>
            <a:noFill/>
          </p:spPr>
          <p:txBody>
            <a:bodyPr wrap="square" rtlCol="0">
              <a:spAutoFit/>
            </a:bodyPr>
            <a:lstStyle/>
            <a:p>
              <a:r>
                <a:rPr lang="en-IN" sz="2200" dirty="0"/>
                <a:t>I am going to buy some bananas. I am going to buy some oranges. I am going </a:t>
              </a:r>
            </a:p>
            <a:p>
              <a:r>
                <a:rPr lang="en-IN" sz="2200" dirty="0"/>
                <a:t>to buy some apples.</a:t>
              </a:r>
              <a:endParaRPr lang="en-US" sz="2200" dirty="0"/>
            </a:p>
          </p:txBody>
        </p:sp>
      </p:grpSp>
      <p:grpSp>
        <p:nvGrpSpPr>
          <p:cNvPr id="25" name="Group 24"/>
          <p:cNvGrpSpPr/>
          <p:nvPr/>
        </p:nvGrpSpPr>
        <p:grpSpPr>
          <a:xfrm>
            <a:off x="7156870" y="1484784"/>
            <a:ext cx="4295800" cy="4295800"/>
            <a:chOff x="7406761" y="1484784"/>
            <a:chExt cx="4295800" cy="4295800"/>
          </a:xfrm>
        </p:grpSpPr>
        <p:pic>
          <p:nvPicPr>
            <p:cNvPr id="7" name="Picture 6"/>
            <p:cNvPicPr>
              <a:picLocks noChangeAspect="1"/>
            </p:cNvPicPr>
            <p:nvPr/>
          </p:nvPicPr>
          <p:blipFill>
            <a:blip r:embed="rId6"/>
            <a:stretch>
              <a:fillRect/>
            </a:stretch>
          </p:blipFill>
          <p:spPr>
            <a:xfrm>
              <a:off x="7406761" y="1484784"/>
              <a:ext cx="4295800" cy="4295800"/>
            </a:xfrm>
            <a:prstGeom prst="rect">
              <a:avLst/>
            </a:prstGeom>
          </p:spPr>
        </p:pic>
        <p:sp>
          <p:nvSpPr>
            <p:cNvPr id="8" name="TextBox 7"/>
            <p:cNvSpPr txBox="1"/>
            <p:nvPr/>
          </p:nvSpPr>
          <p:spPr>
            <a:xfrm>
              <a:off x="8044461" y="2170689"/>
              <a:ext cx="2487549" cy="2462213"/>
            </a:xfrm>
            <a:prstGeom prst="rect">
              <a:avLst/>
            </a:prstGeom>
            <a:noFill/>
          </p:spPr>
          <p:txBody>
            <a:bodyPr wrap="square" rtlCol="0">
              <a:spAutoFit/>
            </a:bodyPr>
            <a:lstStyle/>
            <a:p>
              <a:pPr algn="ctr"/>
              <a:r>
                <a:rPr lang="en-IE" sz="2200" dirty="0"/>
                <a:t>I would like to come with you. I have to finish my homework. I will join you. I can finish my homework early.</a:t>
              </a:r>
              <a:endParaRPr lang="en-US" sz="2200" dirty="0"/>
            </a:p>
          </p:txBody>
        </p:sp>
      </p:grpSp>
      <p:grpSp>
        <p:nvGrpSpPr>
          <p:cNvPr id="23" name="Group 22"/>
          <p:cNvGrpSpPr/>
          <p:nvPr/>
        </p:nvGrpSpPr>
        <p:grpSpPr>
          <a:xfrm>
            <a:off x="2027612" y="116632"/>
            <a:ext cx="8136776" cy="731077"/>
            <a:chOff x="2063680" y="116632"/>
            <a:chExt cx="8136776" cy="598154"/>
          </a:xfrm>
        </p:grpSpPr>
        <p:grpSp>
          <p:nvGrpSpPr>
            <p:cNvPr id="9" name="Group 8">
              <a:extLst>
                <a:ext uri="{FF2B5EF4-FFF2-40B4-BE49-F238E27FC236}">
                  <a16:creationId xmlns:a16="http://schemas.microsoft.com/office/drawing/2014/main" id="{32255D09-FEE1-CC03-EDBD-D658509B0A22}"/>
                </a:ext>
              </a:extLst>
            </p:cNvPr>
            <p:cNvGrpSpPr/>
            <p:nvPr/>
          </p:nvGrpSpPr>
          <p:grpSpPr>
            <a:xfrm>
              <a:off x="3431704" y="116632"/>
              <a:ext cx="5400600" cy="576000"/>
              <a:chOff x="2135559" y="260649"/>
              <a:chExt cx="7189666" cy="468050"/>
            </a:xfrm>
            <a:effectLst>
              <a:outerShdw blurRad="50800" dist="38100" dir="5400000" algn="t" rotWithShape="0">
                <a:prstClr val="black">
                  <a:alpha val="40000"/>
                </a:prstClr>
              </a:outerShdw>
            </a:effectLst>
          </p:grpSpPr>
          <p:grpSp>
            <p:nvGrpSpPr>
              <p:cNvPr id="10" name="Group 9">
                <a:extLst>
                  <a:ext uri="{FF2B5EF4-FFF2-40B4-BE49-F238E27FC236}">
                    <a16:creationId xmlns:a16="http://schemas.microsoft.com/office/drawing/2014/main" id="{461F55BA-EF83-5E9C-5DF7-4C6C61D10C3B}"/>
                  </a:ext>
                </a:extLst>
              </p:cNvPr>
              <p:cNvGrpSpPr/>
              <p:nvPr/>
            </p:nvGrpSpPr>
            <p:grpSpPr>
              <a:xfrm>
                <a:off x="2135559" y="260649"/>
                <a:ext cx="2413280" cy="468050"/>
                <a:chOff x="2135559" y="260649"/>
                <a:chExt cx="2413280" cy="468050"/>
              </a:xfrm>
            </p:grpSpPr>
            <p:pic>
              <p:nvPicPr>
                <p:cNvPr id="17" name="Picture 2" descr="Free vector graphics of Guilloche">
                  <a:extLst>
                    <a:ext uri="{FF2B5EF4-FFF2-40B4-BE49-F238E27FC236}">
                      <a16:creationId xmlns:a16="http://schemas.microsoft.com/office/drawing/2014/main" id="{C207D92E-02A6-999B-75A6-37F66E511EA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7087" t="7913" b="54677"/>
                <a:stretch/>
              </p:blipFill>
              <p:spPr bwMode="auto">
                <a:xfrm>
                  <a:off x="2135560" y="260649"/>
                  <a:ext cx="2413279" cy="3600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ree vector graphics of Guilloche">
                  <a:extLst>
                    <a:ext uri="{FF2B5EF4-FFF2-40B4-BE49-F238E27FC236}">
                      <a16:creationId xmlns:a16="http://schemas.microsoft.com/office/drawing/2014/main" id="{986FF3F5-BE27-859F-9F16-E2F5F4B7E56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7087" t="22877" b="54677"/>
                <a:stretch/>
              </p:blipFill>
              <p:spPr bwMode="auto">
                <a:xfrm>
                  <a:off x="2135559" y="512676"/>
                  <a:ext cx="2413279" cy="216023"/>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Free vector graphics of Guilloche">
                <a:extLst>
                  <a:ext uri="{FF2B5EF4-FFF2-40B4-BE49-F238E27FC236}">
                    <a16:creationId xmlns:a16="http://schemas.microsoft.com/office/drawing/2014/main" id="{F3F0AAFD-74D5-F06F-214C-7AF2B52E84B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7087" t="7913" b="54677"/>
              <a:stretch/>
            </p:blipFill>
            <p:spPr bwMode="auto">
              <a:xfrm>
                <a:off x="4523754" y="260649"/>
                <a:ext cx="2413279" cy="36003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6F906C4F-3FB4-19B4-8144-23068C3D4914}"/>
                  </a:ext>
                </a:extLst>
              </p:cNvPr>
              <p:cNvGrpSpPr/>
              <p:nvPr/>
            </p:nvGrpSpPr>
            <p:grpSpPr>
              <a:xfrm>
                <a:off x="6911945" y="260649"/>
                <a:ext cx="2413280" cy="468050"/>
                <a:chOff x="2135559" y="260649"/>
                <a:chExt cx="2413280" cy="468050"/>
              </a:xfrm>
            </p:grpSpPr>
            <p:pic>
              <p:nvPicPr>
                <p:cNvPr id="13" name="Picture 2" descr="Free vector graphics of Guilloche">
                  <a:extLst>
                    <a:ext uri="{FF2B5EF4-FFF2-40B4-BE49-F238E27FC236}">
                      <a16:creationId xmlns:a16="http://schemas.microsoft.com/office/drawing/2014/main" id="{5AE9AE9A-CF68-6EEC-8139-CF690230648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7087" t="7913" b="54677"/>
                <a:stretch/>
              </p:blipFill>
              <p:spPr bwMode="auto">
                <a:xfrm>
                  <a:off x="2135560" y="260649"/>
                  <a:ext cx="2413279" cy="3600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vector graphics of Guilloche">
                  <a:extLst>
                    <a:ext uri="{FF2B5EF4-FFF2-40B4-BE49-F238E27FC236}">
                      <a16:creationId xmlns:a16="http://schemas.microsoft.com/office/drawing/2014/main" id="{98A39785-962F-2D68-6F5B-0C5A3A7B142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7087" t="22877" b="54677"/>
                <a:stretch/>
              </p:blipFill>
              <p:spPr bwMode="auto">
                <a:xfrm>
                  <a:off x="2135559" y="512676"/>
                  <a:ext cx="2413279" cy="216023"/>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9" name="Picture 4" descr="Free vector graphics of Floral">
              <a:extLst>
                <a:ext uri="{FF2B5EF4-FFF2-40B4-BE49-F238E27FC236}">
                  <a16:creationId xmlns:a16="http://schemas.microsoft.com/office/drawing/2014/main" id="{65BF1B84-A88A-1956-57D7-B49A9765BE53}"/>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63680" y="138786"/>
              <a:ext cx="1152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Free vector graphics of Floral">
              <a:extLst>
                <a:ext uri="{FF2B5EF4-FFF2-40B4-BE49-F238E27FC236}">
                  <a16:creationId xmlns:a16="http://schemas.microsoft.com/office/drawing/2014/main" id="{6D92F3CA-F0CA-1A4C-6124-0B8601527227}"/>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9048456" y="138786"/>
              <a:ext cx="1152000" cy="576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438897" y="118373"/>
              <a:ext cx="5396670" cy="528816"/>
            </a:xfrm>
            <a:prstGeom prst="rect">
              <a:avLst/>
            </a:prstGeom>
            <a:noFill/>
          </p:spPr>
          <p:txBody>
            <a:bodyPr wrap="none" rtlCol="0">
              <a:spAutoFit/>
            </a:bodyPr>
            <a:lstStyle/>
            <a:p>
              <a:pPr algn="ctr"/>
              <a:r>
                <a:rPr lang="en-IN" sz="3600" dirty="0"/>
                <a:t>If Conjunctions did not exist</a:t>
              </a:r>
              <a:endParaRPr lang="en-US" sz="3600" dirty="0"/>
            </a:p>
          </p:txBody>
        </p:sp>
      </p:grpSp>
      <p:pic>
        <p:nvPicPr>
          <p:cNvPr id="2" name="Conjunctions">
            <a:hlinkClick r:id="" action="ppaction://media"/>
            <a:extLst>
              <a:ext uri="{FF2B5EF4-FFF2-40B4-BE49-F238E27FC236}">
                <a16:creationId xmlns:a16="http://schemas.microsoft.com/office/drawing/2014/main" id="{32BEBAD1-65EE-8A76-C600-E2BFF0CA181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905624" y="5614888"/>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499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23392" y="1364104"/>
            <a:ext cx="4605302" cy="4860471"/>
            <a:chOff x="623392" y="1364104"/>
            <a:chExt cx="4605302" cy="4860471"/>
          </a:xfrm>
        </p:grpSpPr>
        <p:pic>
          <p:nvPicPr>
            <p:cNvPr id="4" name="Picture 3"/>
            <p:cNvPicPr>
              <a:picLocks noChangeAspect="1"/>
            </p:cNvPicPr>
            <p:nvPr/>
          </p:nvPicPr>
          <p:blipFill>
            <a:blip r:embed="rId3"/>
            <a:stretch>
              <a:fillRect/>
            </a:stretch>
          </p:blipFill>
          <p:spPr>
            <a:xfrm>
              <a:off x="623392" y="1364104"/>
              <a:ext cx="4605302" cy="4860471"/>
            </a:xfrm>
            <a:prstGeom prst="rect">
              <a:avLst/>
            </a:prstGeom>
          </p:spPr>
        </p:pic>
        <p:sp>
          <p:nvSpPr>
            <p:cNvPr id="6" name="TextBox 5"/>
            <p:cNvSpPr txBox="1"/>
            <p:nvPr/>
          </p:nvSpPr>
          <p:spPr>
            <a:xfrm>
              <a:off x="2639616" y="1715324"/>
              <a:ext cx="2520280" cy="1569660"/>
            </a:xfrm>
            <a:prstGeom prst="rect">
              <a:avLst/>
            </a:prstGeom>
            <a:noFill/>
          </p:spPr>
          <p:txBody>
            <a:bodyPr wrap="square" rtlCol="0">
              <a:spAutoFit/>
            </a:bodyPr>
            <a:lstStyle/>
            <a:p>
              <a:r>
                <a:rPr lang="en-IE" sz="2400" dirty="0"/>
                <a:t>I am going to buy some bananas, oranges and apples.</a:t>
              </a:r>
              <a:endParaRPr lang="en-US" sz="2400" dirty="0"/>
            </a:p>
          </p:txBody>
        </p:sp>
      </p:grpSp>
      <p:grpSp>
        <p:nvGrpSpPr>
          <p:cNvPr id="5" name="Group 4"/>
          <p:cNvGrpSpPr/>
          <p:nvPr/>
        </p:nvGrpSpPr>
        <p:grpSpPr>
          <a:xfrm>
            <a:off x="7104112" y="1268760"/>
            <a:ext cx="4511824" cy="4511824"/>
            <a:chOff x="7104112" y="1268760"/>
            <a:chExt cx="4511824" cy="4511824"/>
          </a:xfrm>
        </p:grpSpPr>
        <p:pic>
          <p:nvPicPr>
            <p:cNvPr id="7" name="Picture 6"/>
            <p:cNvPicPr>
              <a:picLocks noChangeAspect="1"/>
            </p:cNvPicPr>
            <p:nvPr/>
          </p:nvPicPr>
          <p:blipFill>
            <a:blip r:embed="rId4"/>
            <a:stretch>
              <a:fillRect/>
            </a:stretch>
          </p:blipFill>
          <p:spPr>
            <a:xfrm>
              <a:off x="7104112" y="1268760"/>
              <a:ext cx="4511824" cy="4511824"/>
            </a:xfrm>
            <a:prstGeom prst="rect">
              <a:avLst/>
            </a:prstGeom>
          </p:spPr>
        </p:pic>
        <p:sp>
          <p:nvSpPr>
            <p:cNvPr id="8" name="TextBox 7"/>
            <p:cNvSpPr txBox="1"/>
            <p:nvPr/>
          </p:nvSpPr>
          <p:spPr>
            <a:xfrm>
              <a:off x="7896200" y="1916832"/>
              <a:ext cx="2736304" cy="2677656"/>
            </a:xfrm>
            <a:prstGeom prst="rect">
              <a:avLst/>
            </a:prstGeom>
            <a:noFill/>
          </p:spPr>
          <p:txBody>
            <a:bodyPr wrap="square" rtlCol="0">
              <a:spAutoFit/>
            </a:bodyPr>
            <a:lstStyle/>
            <a:p>
              <a:r>
                <a:rPr lang="en-IE" sz="2400" dirty="0"/>
                <a:t>I would like to </a:t>
              </a:r>
            </a:p>
            <a:p>
              <a:r>
                <a:rPr lang="en-IE" sz="2400" dirty="0"/>
                <a:t>come with you but </a:t>
              </a:r>
            </a:p>
            <a:p>
              <a:r>
                <a:rPr lang="en-IE" sz="2400" dirty="0"/>
                <a:t>I have to finish my homework. I will join you if I finish </a:t>
              </a:r>
            </a:p>
            <a:p>
              <a:r>
                <a:rPr lang="en-IE" sz="2400" dirty="0"/>
                <a:t>my homework </a:t>
              </a:r>
            </a:p>
            <a:p>
              <a:r>
                <a:rPr lang="en-IE" sz="2400" dirty="0"/>
                <a:t>early.</a:t>
              </a:r>
              <a:endParaRPr lang="en-US" sz="2400" dirty="0"/>
            </a:p>
          </p:txBody>
        </p:sp>
      </p:grpSp>
      <p:grpSp>
        <p:nvGrpSpPr>
          <p:cNvPr id="23" name="Group 22"/>
          <p:cNvGrpSpPr/>
          <p:nvPr/>
        </p:nvGrpSpPr>
        <p:grpSpPr>
          <a:xfrm>
            <a:off x="1173251" y="116632"/>
            <a:ext cx="9845504" cy="731077"/>
            <a:chOff x="2063680" y="116632"/>
            <a:chExt cx="8136776" cy="598154"/>
          </a:xfrm>
        </p:grpSpPr>
        <p:grpSp>
          <p:nvGrpSpPr>
            <p:cNvPr id="9" name="Group 8">
              <a:extLst>
                <a:ext uri="{FF2B5EF4-FFF2-40B4-BE49-F238E27FC236}">
                  <a16:creationId xmlns:a16="http://schemas.microsoft.com/office/drawing/2014/main" id="{32255D09-FEE1-CC03-EDBD-D658509B0A22}"/>
                </a:ext>
              </a:extLst>
            </p:cNvPr>
            <p:cNvGrpSpPr/>
            <p:nvPr/>
          </p:nvGrpSpPr>
          <p:grpSpPr>
            <a:xfrm>
              <a:off x="3431704" y="116632"/>
              <a:ext cx="5400600" cy="576000"/>
              <a:chOff x="2135559" y="260649"/>
              <a:chExt cx="7189666" cy="468050"/>
            </a:xfrm>
            <a:effectLst>
              <a:outerShdw blurRad="50800" dist="38100" dir="5400000" algn="t" rotWithShape="0">
                <a:prstClr val="black">
                  <a:alpha val="40000"/>
                </a:prstClr>
              </a:outerShdw>
            </a:effectLst>
          </p:grpSpPr>
          <p:grpSp>
            <p:nvGrpSpPr>
              <p:cNvPr id="10" name="Group 9">
                <a:extLst>
                  <a:ext uri="{FF2B5EF4-FFF2-40B4-BE49-F238E27FC236}">
                    <a16:creationId xmlns:a16="http://schemas.microsoft.com/office/drawing/2014/main" id="{461F55BA-EF83-5E9C-5DF7-4C6C61D10C3B}"/>
                  </a:ext>
                </a:extLst>
              </p:cNvPr>
              <p:cNvGrpSpPr/>
              <p:nvPr/>
            </p:nvGrpSpPr>
            <p:grpSpPr>
              <a:xfrm>
                <a:off x="2135559" y="260649"/>
                <a:ext cx="2413280" cy="468050"/>
                <a:chOff x="2135559" y="260649"/>
                <a:chExt cx="2413280" cy="468050"/>
              </a:xfrm>
            </p:grpSpPr>
            <p:pic>
              <p:nvPicPr>
                <p:cNvPr id="17" name="Picture 2" descr="Free vector graphics of Guilloche">
                  <a:extLst>
                    <a:ext uri="{FF2B5EF4-FFF2-40B4-BE49-F238E27FC236}">
                      <a16:creationId xmlns:a16="http://schemas.microsoft.com/office/drawing/2014/main" id="{C207D92E-02A6-999B-75A6-37F66E511E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087" t="7913" b="54677"/>
                <a:stretch/>
              </p:blipFill>
              <p:spPr bwMode="auto">
                <a:xfrm>
                  <a:off x="2135560" y="260649"/>
                  <a:ext cx="2413279" cy="3600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ree vector graphics of Guilloche">
                  <a:extLst>
                    <a:ext uri="{FF2B5EF4-FFF2-40B4-BE49-F238E27FC236}">
                      <a16:creationId xmlns:a16="http://schemas.microsoft.com/office/drawing/2014/main" id="{986FF3F5-BE27-859F-9F16-E2F5F4B7E5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087" t="22877" b="54677"/>
                <a:stretch/>
              </p:blipFill>
              <p:spPr bwMode="auto">
                <a:xfrm>
                  <a:off x="2135559" y="512676"/>
                  <a:ext cx="2413279" cy="216023"/>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Free vector graphics of Guilloche">
                <a:extLst>
                  <a:ext uri="{FF2B5EF4-FFF2-40B4-BE49-F238E27FC236}">
                    <a16:creationId xmlns:a16="http://schemas.microsoft.com/office/drawing/2014/main" id="{F3F0AAFD-74D5-F06F-214C-7AF2B52E84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087" t="7913" b="54677"/>
              <a:stretch/>
            </p:blipFill>
            <p:spPr bwMode="auto">
              <a:xfrm>
                <a:off x="4523754" y="260649"/>
                <a:ext cx="2413279" cy="36003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6F906C4F-3FB4-19B4-8144-23068C3D4914}"/>
                  </a:ext>
                </a:extLst>
              </p:cNvPr>
              <p:cNvGrpSpPr/>
              <p:nvPr/>
            </p:nvGrpSpPr>
            <p:grpSpPr>
              <a:xfrm>
                <a:off x="6911945" y="260649"/>
                <a:ext cx="2413280" cy="468050"/>
                <a:chOff x="2135559" y="260649"/>
                <a:chExt cx="2413280" cy="468050"/>
              </a:xfrm>
            </p:grpSpPr>
            <p:pic>
              <p:nvPicPr>
                <p:cNvPr id="13" name="Picture 2" descr="Free vector graphics of Guilloche">
                  <a:extLst>
                    <a:ext uri="{FF2B5EF4-FFF2-40B4-BE49-F238E27FC236}">
                      <a16:creationId xmlns:a16="http://schemas.microsoft.com/office/drawing/2014/main" id="{5AE9AE9A-CF68-6EEC-8139-CF69023064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087" t="7913" b="54677"/>
                <a:stretch/>
              </p:blipFill>
              <p:spPr bwMode="auto">
                <a:xfrm>
                  <a:off x="2135560" y="260649"/>
                  <a:ext cx="2413279" cy="3600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vector graphics of Guilloche">
                  <a:extLst>
                    <a:ext uri="{FF2B5EF4-FFF2-40B4-BE49-F238E27FC236}">
                      <a16:creationId xmlns:a16="http://schemas.microsoft.com/office/drawing/2014/main" id="{98A39785-962F-2D68-6F5B-0C5A3A7B14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087" t="22877" b="54677"/>
                <a:stretch/>
              </p:blipFill>
              <p:spPr bwMode="auto">
                <a:xfrm>
                  <a:off x="2135559" y="512676"/>
                  <a:ext cx="2413279" cy="216023"/>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9" name="Picture 4" descr="Free vector graphics of Floral">
              <a:extLst>
                <a:ext uri="{FF2B5EF4-FFF2-40B4-BE49-F238E27FC236}">
                  <a16:creationId xmlns:a16="http://schemas.microsoft.com/office/drawing/2014/main" id="{65BF1B84-A88A-1956-57D7-B49A9765BE53}"/>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63680" y="138786"/>
              <a:ext cx="1152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Free vector graphics of Floral">
              <a:extLst>
                <a:ext uri="{FF2B5EF4-FFF2-40B4-BE49-F238E27FC236}">
                  <a16:creationId xmlns:a16="http://schemas.microsoft.com/office/drawing/2014/main" id="{6D92F3CA-F0CA-1A4C-6124-0B8601527227}"/>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9048456" y="138786"/>
              <a:ext cx="1152000" cy="576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421068" y="118373"/>
              <a:ext cx="5420797" cy="528816"/>
            </a:xfrm>
            <a:prstGeom prst="rect">
              <a:avLst/>
            </a:prstGeom>
            <a:noFill/>
          </p:spPr>
          <p:txBody>
            <a:bodyPr wrap="none" rtlCol="0">
              <a:spAutoFit/>
            </a:bodyPr>
            <a:lstStyle/>
            <a:p>
              <a:pPr algn="ctr"/>
              <a:r>
                <a:rPr lang="en-IN" sz="3600" dirty="0"/>
                <a:t>Same Dialogue with Conjunctions </a:t>
              </a:r>
              <a:endParaRPr lang="en-US" sz="3600" dirty="0"/>
            </a:p>
          </p:txBody>
        </p:sp>
      </p:grpSp>
    </p:spTree>
    <p:extLst>
      <p:ext uri="{BB962C8B-B14F-4D97-AF65-F5344CB8AC3E}">
        <p14:creationId xmlns:p14="http://schemas.microsoft.com/office/powerpoint/2010/main" val="335731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B00E2BD6-6C09-4DCA-9091-FA7A9F2C8FEB}"/>
              </a:ext>
            </a:extLst>
          </p:cNvPr>
          <p:cNvGraphicFramePr>
            <a:graphicFrameLocks noGrp="1"/>
          </p:cNvGraphicFramePr>
          <p:nvPr>
            <p:extLst>
              <p:ext uri="{D42A27DB-BD31-4B8C-83A1-F6EECF244321}">
                <p14:modId xmlns:p14="http://schemas.microsoft.com/office/powerpoint/2010/main" val="1850413803"/>
              </p:ext>
            </p:extLst>
          </p:nvPr>
        </p:nvGraphicFramePr>
        <p:xfrm>
          <a:off x="1127448" y="700345"/>
          <a:ext cx="9937104" cy="5671006"/>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algn="ctr"/>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https://www.flickr.com/photos/mrsdkrebs/33028706722 Attributed</a:t>
                      </a:r>
                      <a:r>
                        <a:rPr lang="en-IN" sz="900" baseline="0" dirty="0"/>
                        <a:t> by Denise Krebs Learning </a:t>
                      </a:r>
                      <a:r>
                        <a:rPr lang="en-IN" sz="900" baseline="0"/>
                        <a:t>coordinating conjunctions </a:t>
                      </a:r>
                      <a:r>
                        <a:rPr lang="en-IN" sz="900" baseline="0" dirty="0"/>
                        <a:t>in grade 5</a:t>
                      </a:r>
                      <a:endParaRPr lang="en-IN" sz="900" dirty="0"/>
                    </a:p>
                    <a:p>
                      <a:endParaRPr lang="en-IN" sz="900" dirty="0"/>
                    </a:p>
                  </a:txBody>
                  <a:tcPr/>
                </a:tc>
                <a:extLst>
                  <a:ext uri="{0D108BD9-81ED-4DB2-BD59-A6C34878D82A}">
                    <a16:rowId xmlns:a16="http://schemas.microsoft.com/office/drawing/2014/main" val="10001"/>
                  </a:ext>
                </a:extLst>
              </a:tr>
              <a:tr h="389313">
                <a:tc>
                  <a:txBody>
                    <a:bodyPr/>
                    <a:lstStyle/>
                    <a:p>
                      <a:pPr algn="ctr"/>
                      <a:r>
                        <a:rPr lang="en-IN" sz="900" dirty="0"/>
                        <a:t>2, 3</a:t>
                      </a:r>
                    </a:p>
                  </a:txBody>
                  <a:tcPr/>
                </a:tc>
                <a:tc>
                  <a:txBody>
                    <a:bodyPr/>
                    <a:lstStyle/>
                    <a:p>
                      <a:endParaRPr lang="en-IN" sz="900" dirty="0"/>
                    </a:p>
                  </a:txBody>
                  <a:tcPr/>
                </a:tc>
                <a:tc>
                  <a:txBody>
                    <a:bodyPr/>
                    <a:lstStyle/>
                    <a:p>
                      <a:r>
                        <a:rPr lang="en-IN" sz="900" dirty="0"/>
                        <a:t>Boy</a:t>
                      </a:r>
                      <a:r>
                        <a:rPr lang="en-IN" sz="900" baseline="0" dirty="0"/>
                        <a:t> - https://openclipart.org/detail/304902/scheming-boy-remix-1  </a:t>
                      </a:r>
                      <a:r>
                        <a:rPr lang="en-US" sz="900" dirty="0"/>
                        <a:t>By Arvin61r58</a:t>
                      </a:r>
                      <a:endParaRPr lang="en-IN" sz="900" baseline="0" dirty="0"/>
                    </a:p>
                    <a:p>
                      <a:r>
                        <a:rPr lang="en-IN" sz="900" dirty="0"/>
                        <a:t>Girl - https://freesvg.org/1554467034</a:t>
                      </a:r>
                    </a:p>
                    <a:p>
                      <a:endParaRPr lang="en-IN" sz="900" dirty="0"/>
                    </a:p>
                  </a:txBody>
                  <a:tcPr/>
                </a:tc>
                <a:extLst>
                  <a:ext uri="{0D108BD9-81ED-4DB2-BD59-A6C34878D82A}">
                    <a16:rowId xmlns:a16="http://schemas.microsoft.com/office/drawing/2014/main" val="10002"/>
                  </a:ext>
                </a:extLst>
              </a:tr>
              <a:tr h="389313">
                <a:tc>
                  <a:txBody>
                    <a:bodyPr/>
                    <a:lstStyle/>
                    <a:p>
                      <a:pPr algn="ctr"/>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3"/>
                  </a:ext>
                </a:extLst>
              </a:tr>
              <a:tr h="389313">
                <a:tc>
                  <a:txBody>
                    <a:bodyPr/>
                    <a:lstStyle/>
                    <a:p>
                      <a:pPr algn="ctr"/>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48940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9"/>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0"/>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1"/>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2"/>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3" name="Picture 2"/>
          <p:cNvPicPr>
            <a:picLocks noChangeAspect="1"/>
          </p:cNvPicPr>
          <p:nvPr/>
        </p:nvPicPr>
        <p:blipFill>
          <a:blip r:embed="rId3"/>
          <a:stretch>
            <a:fillRect/>
          </a:stretch>
        </p:blipFill>
        <p:spPr>
          <a:xfrm>
            <a:off x="2351584" y="1196752"/>
            <a:ext cx="182880" cy="182880"/>
          </a:xfrm>
          <a:prstGeom prst="rect">
            <a:avLst/>
          </a:prstGeom>
        </p:spPr>
      </p:pic>
      <p:pic>
        <p:nvPicPr>
          <p:cNvPr id="5" name="Picture 4"/>
          <p:cNvPicPr>
            <a:picLocks noChangeAspect="1"/>
          </p:cNvPicPr>
          <p:nvPr/>
        </p:nvPicPr>
        <p:blipFill>
          <a:blip r:embed="rId4"/>
          <a:stretch>
            <a:fillRect/>
          </a:stretch>
        </p:blipFill>
        <p:spPr>
          <a:xfrm>
            <a:off x="2235681" y="1498496"/>
            <a:ext cx="259919" cy="274320"/>
          </a:xfrm>
          <a:prstGeom prst="rect">
            <a:avLst/>
          </a:prstGeom>
        </p:spPr>
      </p:pic>
      <p:pic>
        <p:nvPicPr>
          <p:cNvPr id="7" name="Picture 6"/>
          <p:cNvPicPr>
            <a:picLocks noChangeAspect="1"/>
          </p:cNvPicPr>
          <p:nvPr/>
        </p:nvPicPr>
        <p:blipFill>
          <a:blip r:embed="rId5"/>
          <a:stretch>
            <a:fillRect/>
          </a:stretch>
        </p:blipFill>
        <p:spPr>
          <a:xfrm>
            <a:off x="2783632" y="1459632"/>
            <a:ext cx="365760" cy="365760"/>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20</TotalTime>
  <Words>532</Words>
  <Application>Microsoft Office PowerPoint</Application>
  <PresentationFormat>Widescreen</PresentationFormat>
  <Paragraphs>44</Paragraphs>
  <Slides>4</Slides>
  <Notes>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DD</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37</cp:revision>
  <dcterms:created xsi:type="dcterms:W3CDTF">2020-08-28T09:38:22Z</dcterms:created>
  <dcterms:modified xsi:type="dcterms:W3CDTF">2022-09-24T18:49:27Z</dcterms:modified>
</cp:coreProperties>
</file>