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9" r:id="rId3"/>
    <p:sldId id="263" r:id="rId4"/>
    <p:sldId id="264" r:id="rId5"/>
    <p:sldId id="2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328" autoAdjust="0"/>
  </p:normalViewPr>
  <p:slideViewPr>
    <p:cSldViewPr>
      <p:cViewPr varScale="1">
        <p:scale>
          <a:sx n="48" d="100"/>
          <a:sy n="48" d="100"/>
        </p:scale>
        <p:origin x="712" y="44"/>
      </p:cViewPr>
      <p:guideLst>
        <p:guide orient="horz" pos="2160"/>
        <p:guide pos="3840"/>
      </p:guideLst>
    </p:cSldViewPr>
  </p:slideViewPr>
  <p:notesTextViewPr>
    <p:cViewPr>
      <p:scale>
        <a:sx n="100" d="100"/>
        <a:sy n="100" d="100"/>
      </p:scale>
      <p:origin x="0" y="0"/>
    </p:cViewPr>
  </p:notesTextViewPr>
  <p:notesViewPr>
    <p:cSldViewPr>
      <p:cViewPr varScale="1">
        <p:scale>
          <a:sx n="52" d="100"/>
          <a:sy n="52" d="100"/>
        </p:scale>
        <p:origin x="-2844"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DD5F73-10C3-4CF1-9748-6957144C0F88}" type="datetimeFigureOut">
              <a:rPr lang="en-US" smtClean="0"/>
              <a:pPr/>
              <a:t>9/29/2022</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DD9F57-8124-4820-B21D-41E3E4B5EDC9}"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lickr.com/photos/axelrd/"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9FDD9F57-8124-4820-B21D-41E3E4B5EDC9}"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77500" lnSpcReduction="20000"/>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p>
          <a:p>
            <a:pPr marL="0" marR="114300">
              <a:lnSpc>
                <a:spcPct val="114000"/>
              </a:lnSpc>
              <a:spcBef>
                <a:spcPts val="0"/>
              </a:spcBef>
              <a:spcAft>
                <a:spcPts val="0"/>
              </a:spcAft>
            </a:pPr>
            <a:r>
              <a:rPr lang="en-IE" sz="1800" dirty="0">
                <a:solidFill>
                  <a:srgbClr val="0000FF"/>
                </a:solidFill>
                <a:effectLst/>
                <a:latin typeface="Calibri" panose="020F0502020204030204" pitchFamily="34" charset="0"/>
                <a:ea typeface="Calibri" panose="020F0502020204030204" pitchFamily="34" charset="0"/>
              </a:rPr>
              <a:t>The teacher could begin with a reminder to the students about the ‘</a:t>
            </a:r>
            <a:r>
              <a:rPr lang="en-IE" sz="1800" dirty="0" err="1">
                <a:solidFill>
                  <a:srgbClr val="0000FF"/>
                </a:solidFill>
                <a:effectLst/>
                <a:latin typeface="Calibri" panose="020F0502020204030204" pitchFamily="34" charset="0"/>
                <a:ea typeface="Calibri" panose="020F0502020204030204" pitchFamily="34" charset="0"/>
              </a:rPr>
              <a:t>IA_At</a:t>
            </a:r>
            <a:r>
              <a:rPr lang="en-IE" sz="1800" dirty="0">
                <a:solidFill>
                  <a:srgbClr val="0000FF"/>
                </a:solidFill>
                <a:effectLst/>
                <a:latin typeface="Calibri" panose="020F0502020204030204" pitchFamily="34" charset="0"/>
                <a:ea typeface="Calibri" panose="020F0502020204030204" pitchFamily="34" charset="0"/>
              </a:rPr>
              <a:t> the junction’ to tell them how funny and meaningless our conversations would be without Conjunctions.  Now, he/she could proceed to highlight the fact that conjunctions are used in all  conversations without any conscious effort.  An example could be given:</a:t>
            </a:r>
            <a:endParaRPr lang="en-US" sz="1800" dirty="0">
              <a:effectLst/>
              <a:latin typeface="Calibri" panose="020F0502020204030204" pitchFamily="34" charset="0"/>
              <a:ea typeface="Calibri" panose="020F0502020204030204" pitchFamily="34" charset="0"/>
            </a:endParaRPr>
          </a:p>
          <a:p>
            <a:pPr marL="0" marR="114300">
              <a:lnSpc>
                <a:spcPct val="114000"/>
              </a:lnSpc>
              <a:spcBef>
                <a:spcPts val="0"/>
              </a:spcBef>
              <a:spcAft>
                <a:spcPts val="0"/>
              </a:spcAft>
            </a:pPr>
            <a:r>
              <a:rPr lang="en-IE" sz="1800" u="sng" dirty="0">
                <a:solidFill>
                  <a:srgbClr val="0000FF"/>
                </a:solidFill>
                <a:effectLst/>
                <a:latin typeface="Calibri" panose="020F0502020204030204" pitchFamily="34" charset="0"/>
                <a:ea typeface="Calibri" panose="020F0502020204030204" pitchFamily="34" charset="0"/>
              </a:rPr>
              <a:t>Teacher:</a:t>
            </a:r>
            <a:r>
              <a:rPr lang="en-IE" sz="1800" dirty="0">
                <a:solidFill>
                  <a:srgbClr val="0000FF"/>
                </a:solidFill>
                <a:effectLst/>
                <a:latin typeface="Calibri" panose="020F0502020204030204" pitchFamily="34" charset="0"/>
                <a:ea typeface="Calibri" panose="020F0502020204030204" pitchFamily="34" charset="0"/>
              </a:rPr>
              <a:t>  Mohan, did you have breakfast this morning </a:t>
            </a:r>
            <a:r>
              <a:rPr lang="en-IE" sz="1800" u="sng" dirty="0">
                <a:solidFill>
                  <a:srgbClr val="0000FF"/>
                </a:solidFill>
                <a:effectLst/>
                <a:latin typeface="Calibri" panose="020F0502020204030204" pitchFamily="34" charset="0"/>
                <a:ea typeface="Calibri" panose="020F0502020204030204" pitchFamily="34" charset="0"/>
              </a:rPr>
              <a:t>or</a:t>
            </a:r>
            <a:r>
              <a:rPr lang="en-IE" sz="1800" dirty="0">
                <a:solidFill>
                  <a:srgbClr val="0000FF"/>
                </a:solidFill>
                <a:effectLst/>
                <a:latin typeface="Calibri" panose="020F0502020204030204" pitchFamily="34" charset="0"/>
                <a:ea typeface="Calibri" panose="020F0502020204030204" pitchFamily="34" charset="0"/>
              </a:rPr>
              <a:t> did you skip it? </a:t>
            </a:r>
            <a:endParaRPr lang="en-US" sz="1800" dirty="0">
              <a:effectLst/>
              <a:latin typeface="Calibri" panose="020F0502020204030204" pitchFamily="34" charset="0"/>
              <a:ea typeface="Calibri" panose="020F0502020204030204" pitchFamily="34" charset="0"/>
            </a:endParaRPr>
          </a:p>
          <a:p>
            <a:pPr marL="0" marR="114300">
              <a:lnSpc>
                <a:spcPct val="114000"/>
              </a:lnSpc>
              <a:spcBef>
                <a:spcPts val="0"/>
              </a:spcBef>
              <a:spcAft>
                <a:spcPts val="0"/>
              </a:spcAft>
            </a:pPr>
            <a:r>
              <a:rPr lang="en-IE" sz="1800" u="sng" dirty="0">
                <a:solidFill>
                  <a:srgbClr val="0000FF"/>
                </a:solidFill>
                <a:effectLst/>
                <a:latin typeface="Calibri" panose="020F0502020204030204" pitchFamily="34" charset="0"/>
                <a:ea typeface="Calibri" panose="020F0502020204030204" pitchFamily="34" charset="0"/>
              </a:rPr>
              <a:t>Mohan:</a:t>
            </a:r>
            <a:r>
              <a:rPr lang="en-IE" sz="1800" dirty="0">
                <a:solidFill>
                  <a:srgbClr val="0000FF"/>
                </a:solidFill>
                <a:effectLst/>
                <a:latin typeface="Calibri" panose="020F0502020204030204" pitchFamily="34" charset="0"/>
                <a:ea typeface="Calibri" panose="020F0502020204030204" pitchFamily="34" charset="0"/>
              </a:rPr>
              <a:t> My mother insists on having a good breakfast </a:t>
            </a:r>
            <a:r>
              <a:rPr lang="en-IE" sz="1800" u="sng" dirty="0">
                <a:solidFill>
                  <a:srgbClr val="0000FF"/>
                </a:solidFill>
                <a:effectLst/>
                <a:latin typeface="Calibri" panose="020F0502020204030204" pitchFamily="34" charset="0"/>
                <a:ea typeface="Calibri" panose="020F0502020204030204" pitchFamily="34" charset="0"/>
              </a:rPr>
              <a:t>as</a:t>
            </a:r>
            <a:r>
              <a:rPr lang="en-IE" sz="1800" dirty="0">
                <a:solidFill>
                  <a:srgbClr val="0000FF"/>
                </a:solidFill>
                <a:effectLst/>
                <a:latin typeface="Calibri" panose="020F0502020204030204" pitchFamily="34" charset="0"/>
                <a:ea typeface="Calibri" panose="020F0502020204030204" pitchFamily="34" charset="0"/>
              </a:rPr>
              <a:t> it is the most important meal of the day.  I had </a:t>
            </a:r>
            <a:r>
              <a:rPr lang="en-IE" sz="1800" dirty="0" err="1">
                <a:solidFill>
                  <a:srgbClr val="0000FF"/>
                </a:solidFill>
                <a:effectLst/>
                <a:latin typeface="Calibri" panose="020F0502020204030204" pitchFamily="34" charset="0"/>
                <a:ea typeface="Calibri" panose="020F0502020204030204" pitchFamily="34" charset="0"/>
              </a:rPr>
              <a:t>idli</a:t>
            </a:r>
            <a:r>
              <a:rPr lang="en-IE" sz="1800" dirty="0">
                <a:solidFill>
                  <a:srgbClr val="0000FF"/>
                </a:solidFill>
                <a:effectLst/>
                <a:latin typeface="Calibri" panose="020F0502020204030204" pitchFamily="34" charset="0"/>
                <a:ea typeface="Calibri" panose="020F0502020204030204" pitchFamily="34" charset="0"/>
              </a:rPr>
              <a:t> </a:t>
            </a:r>
            <a:r>
              <a:rPr lang="en-IE" sz="1800" u="sng" dirty="0">
                <a:solidFill>
                  <a:srgbClr val="0000FF"/>
                </a:solidFill>
                <a:effectLst/>
                <a:latin typeface="Calibri" panose="020F0502020204030204" pitchFamily="34" charset="0"/>
                <a:ea typeface="Calibri" panose="020F0502020204030204" pitchFamily="34" charset="0"/>
              </a:rPr>
              <a:t>and</a:t>
            </a:r>
            <a:r>
              <a:rPr lang="en-IE" sz="1800" dirty="0">
                <a:solidFill>
                  <a:srgbClr val="0000FF"/>
                </a:solidFill>
                <a:effectLst/>
                <a:latin typeface="Calibri" panose="020F0502020204030204" pitchFamily="34" charset="0"/>
                <a:ea typeface="Calibri" panose="020F0502020204030204" pitchFamily="34" charset="0"/>
              </a:rPr>
              <a:t> sambar today ma’am.</a:t>
            </a:r>
            <a:endParaRPr lang="en-US" sz="1800" dirty="0">
              <a:effectLst/>
              <a:latin typeface="Calibri" panose="020F0502020204030204" pitchFamily="34" charset="0"/>
              <a:ea typeface="Calibri" panose="020F0502020204030204" pitchFamily="34" charset="0"/>
            </a:endParaRPr>
          </a:p>
          <a:p>
            <a:pPr marL="0" marR="114300">
              <a:lnSpc>
                <a:spcPct val="114000"/>
              </a:lnSpc>
              <a:spcBef>
                <a:spcPts val="0"/>
              </a:spcBef>
              <a:spcAft>
                <a:spcPts val="0"/>
              </a:spcAft>
            </a:pPr>
            <a:r>
              <a:rPr lang="en-IE" sz="1800" dirty="0">
                <a:solidFill>
                  <a:srgbClr val="0000FF"/>
                </a:solidFill>
                <a:effectLst/>
                <a:latin typeface="Calibri" panose="020F0502020204030204" pitchFamily="34" charset="0"/>
                <a:ea typeface="Calibri" panose="020F0502020204030204" pitchFamily="34" charset="0"/>
              </a:rPr>
              <a:t>The teacher could now encourage students (calling out a mix of active and passive ones) to come up with questions and answers in different situations and notice the use of conjunctions.</a:t>
            </a:r>
            <a:endParaRPr lang="en-US" sz="1800" dirty="0">
              <a:effectLst/>
              <a:latin typeface="Calibri" panose="020F0502020204030204" pitchFamily="34" charset="0"/>
              <a:ea typeface="Calibri" panose="020F0502020204030204" pitchFamily="34" charset="0"/>
            </a:endParaRPr>
          </a:p>
          <a:p>
            <a:pPr rtl="0"/>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a:p>
            <a:r>
              <a:rPr lang="en-IN" dirty="0"/>
              <a:t>Grocery - https://pixabay.com/photos/india-vendor-shop-market-street-1006222/</a:t>
            </a:r>
          </a:p>
          <a:p>
            <a:r>
              <a:rPr lang="en-IN" dirty="0"/>
              <a:t>Boy - https://pixabay.com/photos/people-portrait-a-village-boy-child-3125603/</a:t>
            </a:r>
          </a:p>
        </p:txBody>
      </p:sp>
      <p:sp>
        <p:nvSpPr>
          <p:cNvPr id="4" name="Slide Number Placeholder 3"/>
          <p:cNvSpPr>
            <a:spLocks noGrp="1"/>
          </p:cNvSpPr>
          <p:nvPr>
            <p:ph type="sldNum" sz="quarter" idx="10"/>
          </p:nvPr>
        </p:nvSpPr>
        <p:spPr/>
        <p:txBody>
          <a:bodyPr/>
          <a:lstStyle/>
          <a:p>
            <a:fld id="{9FDD9F57-8124-4820-B21D-41E3E4B5EDC9}"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Doctor - https://freesvg.org/doctor-examining-a-patient-illustration</a:t>
            </a:r>
          </a:p>
        </p:txBody>
      </p:sp>
      <p:sp>
        <p:nvSpPr>
          <p:cNvPr id="4" name="Slide Number Placeholder 3"/>
          <p:cNvSpPr>
            <a:spLocks noGrp="1"/>
          </p:cNvSpPr>
          <p:nvPr>
            <p:ph type="sldNum" sz="quarter" idx="10"/>
          </p:nvPr>
        </p:nvSpPr>
        <p:spPr/>
        <p:txBody>
          <a:bodyPr/>
          <a:lstStyle/>
          <a:p>
            <a:fld id="{9FDD9F57-8124-4820-B21D-41E3E4B5EDC9}" type="slidenum">
              <a:rPr lang="en-IN" smtClean="0"/>
              <a:pPr/>
              <a:t>3</a:t>
            </a:fld>
            <a:endParaRPr lang="en-IN"/>
          </a:p>
        </p:txBody>
      </p:sp>
    </p:spTree>
    <p:extLst>
      <p:ext uri="{BB962C8B-B14F-4D97-AF65-F5344CB8AC3E}">
        <p14:creationId xmlns:p14="http://schemas.microsoft.com/office/powerpoint/2010/main" val="1533886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endParaRPr lang="en-IN"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sz="1800" dirty="0">
                <a:solidFill>
                  <a:srgbClr val="0000FF"/>
                </a:solidFill>
                <a:effectLst/>
                <a:latin typeface="Calibri" panose="020F0502020204030204" pitchFamily="34" charset="0"/>
                <a:ea typeface="Calibri" panose="020F0502020204030204" pitchFamily="34" charset="0"/>
              </a:rPr>
              <a:t>The teacher could use similar situations and encourage maximum participation. The students could be asked to identify the conjunctions as a reinforcement. The class could be concluded with an emphasis on the use of conjunctions in our daily conversations.</a:t>
            </a:r>
            <a:endParaRPr lang="en-US" sz="1800" dirty="0">
              <a:effectLst/>
              <a:latin typeface="Calibri" panose="020F0502020204030204" pitchFamily="34" charset="0"/>
              <a:ea typeface="Calibri" panose="020F0502020204030204" pitchFamily="34" charset="0"/>
            </a:endParaRPr>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Conductor bus - https://www.flickr.com/photos/axelrd/50004678203 (by </a:t>
            </a:r>
            <a:r>
              <a:rPr lang="en-US" b="0" i="0" u="sng" dirty="0">
                <a:solidFill>
                  <a:srgbClr val="006DAC"/>
                </a:solidFill>
                <a:effectLst/>
                <a:latin typeface="Proxima Nova"/>
                <a:hlinkClick r:id="rId3" tooltip="Go to Axel Drainville’s photostream"/>
              </a:rPr>
              <a:t>Axel </a:t>
            </a:r>
            <a:r>
              <a:rPr lang="en-US" b="0" i="0" u="sng" dirty="0" err="1">
                <a:solidFill>
                  <a:srgbClr val="006DAC"/>
                </a:solidFill>
                <a:effectLst/>
                <a:latin typeface="Proxima Nova"/>
                <a:hlinkClick r:id="rId3" tooltip="Go to Axel Drainville’s photostream"/>
              </a:rPr>
              <a:t>Drainville</a:t>
            </a:r>
            <a:r>
              <a:rPr lang="en-US" b="0" i="0" u="sng" dirty="0">
                <a:solidFill>
                  <a:srgbClr val="006DAC"/>
                </a:solidFill>
                <a:effectLst/>
                <a:latin typeface="Proxima Nova"/>
              </a:rPr>
              <a:t>)</a:t>
            </a:r>
            <a:endParaRPr lang="en-IN" b="0" dirty="0"/>
          </a:p>
        </p:txBody>
      </p:sp>
      <p:sp>
        <p:nvSpPr>
          <p:cNvPr id="4" name="Slide Number Placeholder 3"/>
          <p:cNvSpPr>
            <a:spLocks noGrp="1"/>
          </p:cNvSpPr>
          <p:nvPr>
            <p:ph type="sldNum" sz="quarter" idx="10"/>
          </p:nvPr>
        </p:nvSpPr>
        <p:spPr/>
        <p:txBody>
          <a:bodyPr/>
          <a:lstStyle/>
          <a:p>
            <a:fld id="{9FDD9F57-8124-4820-B21D-41E3E4B5EDC9}" type="slidenum">
              <a:rPr lang="en-IN" smtClean="0"/>
              <a:pPr/>
              <a:t>4</a:t>
            </a:fld>
            <a:endParaRPr lang="en-IN"/>
          </a:p>
        </p:txBody>
      </p:sp>
    </p:spTree>
    <p:extLst>
      <p:ext uri="{BB962C8B-B14F-4D97-AF65-F5344CB8AC3E}">
        <p14:creationId xmlns:p14="http://schemas.microsoft.com/office/powerpoint/2010/main" val="308549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a:solidFill>
                  <a:schemeClr val="tx1"/>
                </a:solidFill>
                <a:latin typeface="+mn-lt"/>
                <a:ea typeface="+mn-ea"/>
                <a:cs typeface="+mn-cs"/>
              </a:rPr>
              <a:t>Source of Multimedia used in this slide - </a:t>
            </a:r>
            <a:r>
              <a:rPr lang="en-IN" sz="1200" b="0" i="0" u="none" strike="noStrike" kern="1200">
                <a:solidFill>
                  <a:schemeClr val="tx1"/>
                </a:solidFill>
                <a:latin typeface="+mn-lt"/>
                <a:ea typeface="+mn-ea"/>
                <a:cs typeface="+mn-cs"/>
              </a:rPr>
              <a:t> &lt;Please</a:t>
            </a:r>
            <a:r>
              <a:rPr lang="en-IN" sz="1200" b="0" i="0" u="none" strike="noStrike" kern="1200" baseline="0">
                <a:solidFill>
                  <a:schemeClr val="tx1"/>
                </a:solidFill>
                <a:latin typeface="+mn-lt"/>
                <a:ea typeface="+mn-ea"/>
                <a:cs typeface="+mn-cs"/>
              </a:rPr>
              <a:t> provide source URL where we find the image and the license agreement&gt; </a:t>
            </a:r>
            <a:endParaRPr lang="en-IN" b="0"/>
          </a:p>
          <a:p>
            <a:endParaRPr lang="en-IN" dirty="0"/>
          </a:p>
        </p:txBody>
      </p:sp>
      <p:sp>
        <p:nvSpPr>
          <p:cNvPr id="4" name="Slide Number Placeholder 3"/>
          <p:cNvSpPr>
            <a:spLocks noGrp="1"/>
          </p:cNvSpPr>
          <p:nvPr>
            <p:ph type="sldNum" sz="quarter" idx="10"/>
          </p:nvPr>
        </p:nvSpPr>
        <p:spPr/>
        <p:txBody>
          <a:bodyPr/>
          <a:lstStyle/>
          <a:p>
            <a:fld id="{9FDD9F57-8124-4820-B21D-41E3E4B5EDC9}" type="slidenum">
              <a:rPr lang="en-IN" smtClean="0"/>
              <a:pPr/>
              <a:t>5</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26533" y="890666"/>
            <a:ext cx="9718104" cy="1615170"/>
          </a:xfrm>
          <a:prstGeom prst="rect">
            <a:avLst/>
          </a:prstGeom>
        </p:spPr>
        <p:txBody>
          <a:bodyPr anchor="ctr">
            <a:noAutofit/>
          </a:bodyPr>
          <a:lstStyle>
            <a:lvl1pPr>
              <a:defRPr sz="5400"/>
            </a:lvl1pPr>
          </a:lstStyle>
          <a:p>
            <a:r>
              <a:rPr lang="en-US" dirty="0"/>
              <a:t>Click to add Asset Title</a:t>
            </a:r>
            <a:br>
              <a:rPr lang="en-US" dirty="0"/>
            </a:br>
            <a:r>
              <a:rPr lang="en-US" dirty="0"/>
              <a:t>(Size 54)</a:t>
            </a:r>
            <a:endParaRPr lang="en-IN" dirty="0"/>
          </a:p>
        </p:txBody>
      </p:sp>
      <p:sp>
        <p:nvSpPr>
          <p:cNvPr id="3" name="Subtitle 2"/>
          <p:cNvSpPr>
            <a:spLocks noGrp="1"/>
          </p:cNvSpPr>
          <p:nvPr>
            <p:ph type="subTitle" idx="1" hasCustomPrompt="1"/>
          </p:nvPr>
        </p:nvSpPr>
        <p:spPr>
          <a:xfrm>
            <a:off x="1703512" y="2933144"/>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p>
        </p:txBody>
      </p:sp>
      <p:sp>
        <p:nvSpPr>
          <p:cNvPr id="8"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8"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973F3153-D2E2-4CB5-92E1-0FDE2E66A43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9336" y="85825"/>
            <a:ext cx="902286" cy="957155"/>
          </a:xfrm>
          <a:prstGeom prst="rect">
            <a:avLst/>
          </a:prstGeom>
        </p:spPr>
      </p:pic>
      <p:pic>
        <p:nvPicPr>
          <p:cNvPr id="20" name="Picture 19" descr="Calendar&#10;&#10;Description automatically generated with low confidence">
            <a:extLst>
              <a:ext uri="{FF2B5EF4-FFF2-40B4-BE49-F238E27FC236}">
                <a16:creationId xmlns:a16="http://schemas.microsoft.com/office/drawing/2014/main" id="{6EBBC086-E00A-4962-9292-B0040BE00F6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4" y="104115"/>
            <a:ext cx="963251" cy="938865"/>
          </a:xfrm>
          <a:prstGeom prst="rect">
            <a:avLst/>
          </a:prstGeom>
        </p:spPr>
      </p:pic>
      <p:pic>
        <p:nvPicPr>
          <p:cNvPr id="22" name="Picture 21" descr="Graphical user interface&#10;&#10;Description automatically generated">
            <a:extLst>
              <a:ext uri="{FF2B5EF4-FFF2-40B4-BE49-F238E27FC236}">
                <a16:creationId xmlns:a16="http://schemas.microsoft.com/office/drawing/2014/main" id="{05DA5C60-62E1-4C74-BD39-4D382ABD82F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17985" y="5854048"/>
            <a:ext cx="914479" cy="914479"/>
          </a:xfrm>
          <a:prstGeom prst="rect">
            <a:avLst/>
          </a:prstGeom>
        </p:spPr>
      </p:pic>
      <p:sp>
        <p:nvSpPr>
          <p:cNvPr id="10" name="TextBox 9">
            <a:extLst>
              <a:ext uri="{FF2B5EF4-FFF2-40B4-BE49-F238E27FC236}">
                <a16:creationId xmlns:a16="http://schemas.microsoft.com/office/drawing/2014/main" id="{5C30149E-B435-4079-A99C-F6BCE4B5BC91}"/>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7"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920341" y="1169591"/>
            <a:ext cx="10351317" cy="4518818"/>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p:txBody>
      </p:sp>
      <p:pic>
        <p:nvPicPr>
          <p:cNvPr id="4" name="Picture 3" descr="Graphical user interface&#10;&#10;Description automatically generated">
            <a:extLst>
              <a:ext uri="{FF2B5EF4-FFF2-40B4-BE49-F238E27FC236}">
                <a16:creationId xmlns:a16="http://schemas.microsoft.com/office/drawing/2014/main" id="{85DBA303-D024-4521-A193-E3AB283348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08568" y="5887505"/>
            <a:ext cx="914479" cy="914479"/>
          </a:xfrm>
          <a:prstGeom prst="rect">
            <a:avLst/>
          </a:prstGeom>
        </p:spPr>
      </p:pic>
      <p:pic>
        <p:nvPicPr>
          <p:cNvPr id="6" name="Picture 5" descr="Calendar&#10;&#10;Description automatically generated with low confidence">
            <a:extLst>
              <a:ext uri="{FF2B5EF4-FFF2-40B4-BE49-F238E27FC236}">
                <a16:creationId xmlns:a16="http://schemas.microsoft.com/office/drawing/2014/main" id="{D9480DD8-19E9-4AC1-82D6-82D57BD60FE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43625" y="71414"/>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32344" y="116632"/>
            <a:ext cx="3127312"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Graphical user interface&#10;&#10;Description automatically generated">
            <a:extLst>
              <a:ext uri="{FF2B5EF4-FFF2-40B4-BE49-F238E27FC236}">
                <a16:creationId xmlns:a16="http://schemas.microsoft.com/office/drawing/2014/main" id="{7F2A4449-9196-447D-8D22-7EDED6D549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08568" y="5923293"/>
            <a:ext cx="914479" cy="914479"/>
          </a:xfrm>
          <a:prstGeom prst="rect">
            <a:avLst/>
          </a:prstGeom>
        </p:spPr>
      </p:pic>
      <p:pic>
        <p:nvPicPr>
          <p:cNvPr id="5" name="Picture 4" descr="Calendar&#10;&#10;Description automatically generated with low confidence">
            <a:extLst>
              <a:ext uri="{FF2B5EF4-FFF2-40B4-BE49-F238E27FC236}">
                <a16:creationId xmlns:a16="http://schemas.microsoft.com/office/drawing/2014/main" id="{5FC82D0F-6676-431E-9073-5F9C57D014C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43625" y="71414"/>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hyperlink" Target="https://www.flickr.com/photos/axelrd/" TargetMode="External"/><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723" y="2048467"/>
            <a:ext cx="12136554" cy="1884589"/>
          </a:xfrm>
          <a:prstGeom prst="round2DiagRect">
            <a:avLst>
              <a:gd name="adj1" fmla="val 37308"/>
              <a:gd name="adj2" fmla="val 0"/>
            </a:avLst>
          </a:prstGeom>
          <a:solidFill>
            <a:srgbClr val="FFC000"/>
          </a:solidFill>
        </p:spPr>
        <p:txBody>
          <a:bodyPr/>
          <a:lstStyle/>
          <a:p>
            <a:r>
              <a:rPr lang="en-IE" dirty="0">
                <a:solidFill>
                  <a:srgbClr val="0000FF"/>
                </a:solidFill>
                <a:latin typeface="Calibri" panose="020F0502020204030204" pitchFamily="34" charset="0"/>
                <a:ea typeface="Calibri" panose="020F0502020204030204" pitchFamily="34" charset="0"/>
              </a:rPr>
              <a:t>C</a:t>
            </a:r>
            <a:r>
              <a:rPr lang="en-IE" dirty="0">
                <a:solidFill>
                  <a:srgbClr val="0000FF"/>
                </a:solidFill>
                <a:effectLst/>
                <a:latin typeface="Calibri" panose="020F0502020204030204" pitchFamily="34" charset="0"/>
                <a:ea typeface="Calibri" panose="020F0502020204030204" pitchFamily="34" charset="0"/>
              </a:rPr>
              <a:t>onjunctions in daily use</a:t>
            </a:r>
            <a:endParaRPr lang="en-IN"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C0397A9-F2DF-A0A2-F30E-C2F138004820}"/>
              </a:ext>
            </a:extLst>
          </p:cNvPr>
          <p:cNvGrpSpPr/>
          <p:nvPr/>
        </p:nvGrpSpPr>
        <p:grpSpPr>
          <a:xfrm>
            <a:off x="2603612" y="-63655"/>
            <a:ext cx="6984776" cy="1072849"/>
            <a:chOff x="2855644" y="1830082"/>
            <a:chExt cx="8196832" cy="1886949"/>
          </a:xfrm>
        </p:grpSpPr>
        <p:sp>
          <p:nvSpPr>
            <p:cNvPr id="5" name="Isosceles Triangle 4">
              <a:extLst>
                <a:ext uri="{FF2B5EF4-FFF2-40B4-BE49-F238E27FC236}">
                  <a16:creationId xmlns:a16="http://schemas.microsoft.com/office/drawing/2014/main" id="{4210B7FA-644E-7002-9472-C4097629D857}"/>
                </a:ext>
              </a:extLst>
            </p:cNvPr>
            <p:cNvSpPr/>
            <p:nvPr/>
          </p:nvSpPr>
          <p:spPr>
            <a:xfrm rot="16200000">
              <a:off x="2541205" y="2144521"/>
              <a:ext cx="1886949" cy="1258072"/>
            </a:xfrm>
            <a:prstGeom prst="triangle">
              <a:avLst/>
            </a:prstGeom>
            <a:solidFill>
              <a:schemeClr val="bg1">
                <a:lumMod val="8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6" name="Freeform: Shape 5">
              <a:extLst>
                <a:ext uri="{FF2B5EF4-FFF2-40B4-BE49-F238E27FC236}">
                  <a16:creationId xmlns:a16="http://schemas.microsoft.com/office/drawing/2014/main" id="{B6DA336F-8215-B4F2-525C-55D2DBF8D557}"/>
                </a:ext>
              </a:extLst>
            </p:cNvPr>
            <p:cNvSpPr/>
            <p:nvPr/>
          </p:nvSpPr>
          <p:spPr>
            <a:xfrm rot="16200000">
              <a:off x="3026921" y="2446250"/>
              <a:ext cx="1421904" cy="576064"/>
            </a:xfrm>
            <a:custGeom>
              <a:avLst/>
              <a:gdLst>
                <a:gd name="connsiteX0" fmla="*/ 1008113 w 1440160"/>
                <a:gd name="connsiteY0" fmla="*/ 464922 h 720080"/>
                <a:gd name="connsiteX1" fmla="*/ 720081 w 1440160"/>
                <a:gd name="connsiteY1" fmla="*/ 176890 h 720080"/>
                <a:gd name="connsiteX2" fmla="*/ 432049 w 1440160"/>
                <a:gd name="connsiteY2" fmla="*/ 464922 h 720080"/>
                <a:gd name="connsiteX3" fmla="*/ 1440160 w 1440160"/>
                <a:gd name="connsiteY3" fmla="*/ 720080 h 720080"/>
                <a:gd name="connsiteX4" fmla="*/ 0 w 1440160"/>
                <a:gd name="connsiteY4" fmla="*/ 720080 h 720080"/>
                <a:gd name="connsiteX5" fmla="*/ 720080 w 1440160"/>
                <a:gd name="connsiteY5"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0160" h="720080">
                  <a:moveTo>
                    <a:pt x="1008113" y="464922"/>
                  </a:moveTo>
                  <a:lnTo>
                    <a:pt x="720081" y="176890"/>
                  </a:lnTo>
                  <a:lnTo>
                    <a:pt x="432049" y="464922"/>
                  </a:lnTo>
                  <a:close/>
                  <a:moveTo>
                    <a:pt x="1440160" y="720080"/>
                  </a:moveTo>
                  <a:lnTo>
                    <a:pt x="0" y="720080"/>
                  </a:lnTo>
                  <a:lnTo>
                    <a:pt x="720080" y="0"/>
                  </a:lnTo>
                  <a:close/>
                </a:path>
              </a:pathLst>
            </a:custGeom>
            <a:solidFill>
              <a:srgbClr val="48B92D"/>
            </a:solidFill>
            <a:ln>
              <a:noFill/>
            </a:ln>
            <a:effectLst>
              <a:outerShdw blurRad="508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schemeClr val="tx1"/>
                </a:solidFill>
              </a:endParaRPr>
            </a:p>
          </p:txBody>
        </p:sp>
        <p:sp>
          <p:nvSpPr>
            <p:cNvPr id="7" name="Rectangle 6">
              <a:extLst>
                <a:ext uri="{FF2B5EF4-FFF2-40B4-BE49-F238E27FC236}">
                  <a16:creationId xmlns:a16="http://schemas.microsoft.com/office/drawing/2014/main" id="{8F9B9092-13B2-6D62-C12D-B499664B5A0B}"/>
                </a:ext>
              </a:extLst>
            </p:cNvPr>
            <p:cNvSpPr/>
            <p:nvPr/>
          </p:nvSpPr>
          <p:spPr>
            <a:xfrm>
              <a:off x="4025905" y="2023330"/>
              <a:ext cx="7026571" cy="142190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a:solidFill>
                    <a:schemeClr val="tx1"/>
                  </a:solidFill>
                </a:rPr>
                <a:t>Conjunctions</a:t>
              </a:r>
            </a:p>
          </p:txBody>
        </p:sp>
        <p:sp>
          <p:nvSpPr>
            <p:cNvPr id="8" name="Isosceles Triangle 7">
              <a:extLst>
                <a:ext uri="{FF2B5EF4-FFF2-40B4-BE49-F238E27FC236}">
                  <a16:creationId xmlns:a16="http://schemas.microsoft.com/office/drawing/2014/main" id="{AA49D9B7-EE55-1F0B-2BAF-213DEFF1DE39}"/>
                </a:ext>
              </a:extLst>
            </p:cNvPr>
            <p:cNvSpPr/>
            <p:nvPr/>
          </p:nvSpPr>
          <p:spPr>
            <a:xfrm rot="13454517" flipV="1">
              <a:off x="3904785" y="2925821"/>
              <a:ext cx="140166" cy="156805"/>
            </a:xfrm>
            <a:prstGeom prst="triangle">
              <a:avLst>
                <a:gd name="adj" fmla="val 100000"/>
              </a:avLst>
            </a:prstGeom>
            <a:solidFill>
              <a:srgbClr val="327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9" name="Freeform: Shape 8">
              <a:extLst>
                <a:ext uri="{FF2B5EF4-FFF2-40B4-BE49-F238E27FC236}">
                  <a16:creationId xmlns:a16="http://schemas.microsoft.com/office/drawing/2014/main" id="{F14B8B9B-6193-0A9F-975E-9CE43CE282FB}"/>
                </a:ext>
              </a:extLst>
            </p:cNvPr>
            <p:cNvSpPr/>
            <p:nvPr/>
          </p:nvSpPr>
          <p:spPr>
            <a:xfrm>
              <a:off x="3878229" y="2445026"/>
              <a:ext cx="252029" cy="578509"/>
            </a:xfrm>
            <a:custGeom>
              <a:avLst/>
              <a:gdLst>
                <a:gd name="connsiteX0" fmla="*/ 0 w 360041"/>
                <a:gd name="connsiteY0" fmla="*/ 0 h 674948"/>
                <a:gd name="connsiteX1" fmla="*/ 360041 w 360041"/>
                <a:gd name="connsiteY1" fmla="*/ 337474 h 674948"/>
                <a:gd name="connsiteX2" fmla="*/ 0 w 360041"/>
                <a:gd name="connsiteY2" fmla="*/ 674948 h 674948"/>
              </a:gdLst>
              <a:ahLst/>
              <a:cxnLst>
                <a:cxn ang="0">
                  <a:pos x="connsiteX0" y="connsiteY0"/>
                </a:cxn>
                <a:cxn ang="0">
                  <a:pos x="connsiteX1" y="connsiteY1"/>
                </a:cxn>
                <a:cxn ang="0">
                  <a:pos x="connsiteX2" y="connsiteY2"/>
                </a:cxn>
              </a:cxnLst>
              <a:rect l="l" t="t" r="r" b="b"/>
              <a:pathLst>
                <a:path w="360041" h="674948">
                  <a:moveTo>
                    <a:pt x="0" y="0"/>
                  </a:moveTo>
                  <a:cubicBezTo>
                    <a:pt x="198845" y="0"/>
                    <a:pt x="360041" y="151092"/>
                    <a:pt x="360041" y="337474"/>
                  </a:cubicBezTo>
                  <a:cubicBezTo>
                    <a:pt x="360041" y="523856"/>
                    <a:pt x="198845" y="674948"/>
                    <a:pt x="0" y="674948"/>
                  </a:cubicBezTo>
                  <a:close/>
                </a:path>
              </a:pathLst>
            </a:custGeom>
            <a:solidFill>
              <a:schemeClr val="bg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schemeClr val="tx1"/>
                </a:solidFill>
              </a:endParaRPr>
            </a:p>
          </p:txBody>
        </p:sp>
      </p:grpSp>
      <p:pic>
        <p:nvPicPr>
          <p:cNvPr id="1028" name="Picture 4" descr="Free photos of India">
            <a:extLst>
              <a:ext uri="{FF2B5EF4-FFF2-40B4-BE49-F238E27FC236}">
                <a16:creationId xmlns:a16="http://schemas.microsoft.com/office/drawing/2014/main" id="{BCC56205-43C4-2970-4718-04CB92B12C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334" y="1570569"/>
            <a:ext cx="5469223" cy="3646148"/>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201C067B-EE27-F51D-E85D-B523B31F7091}"/>
              </a:ext>
            </a:extLst>
          </p:cNvPr>
          <p:cNvSpPr txBox="1"/>
          <p:nvPr/>
        </p:nvSpPr>
        <p:spPr>
          <a:xfrm>
            <a:off x="336363" y="5540481"/>
            <a:ext cx="5460635" cy="555537"/>
          </a:xfrm>
          <a:prstGeom prst="rect">
            <a:avLst/>
          </a:prstGeom>
          <a:noFill/>
        </p:spPr>
        <p:txBody>
          <a:bodyPr wrap="square">
            <a:spAutoFit/>
          </a:bodyPr>
          <a:lstStyle/>
          <a:p>
            <a:pPr marL="0" marR="114300">
              <a:lnSpc>
                <a:spcPct val="114000"/>
              </a:lnSpc>
              <a:spcBef>
                <a:spcPts val="0"/>
              </a:spcBef>
              <a:spcAft>
                <a:spcPts val="0"/>
              </a:spcAft>
            </a:pPr>
            <a:r>
              <a:rPr lang="en-IE" sz="2800" dirty="0">
                <a:solidFill>
                  <a:srgbClr val="0000FF"/>
                </a:solidFill>
                <a:effectLst/>
                <a:latin typeface="Calibri" panose="020F0502020204030204" pitchFamily="34" charset="0"/>
                <a:ea typeface="Calibri" panose="020F0502020204030204" pitchFamily="34" charset="0"/>
              </a:rPr>
              <a:t>Shopkeeper: What do you want? </a:t>
            </a:r>
            <a:endParaRPr lang="en-US" sz="2800" dirty="0">
              <a:effectLst/>
              <a:latin typeface="Calibri" panose="020F0502020204030204" pitchFamily="34" charset="0"/>
              <a:ea typeface="Calibri" panose="020F0502020204030204" pitchFamily="34" charset="0"/>
            </a:endParaRPr>
          </a:p>
        </p:txBody>
      </p:sp>
      <p:sp>
        <p:nvSpPr>
          <p:cNvPr id="21" name="TextBox 20">
            <a:extLst>
              <a:ext uri="{FF2B5EF4-FFF2-40B4-BE49-F238E27FC236}">
                <a16:creationId xmlns:a16="http://schemas.microsoft.com/office/drawing/2014/main" id="{512832B2-095D-9E19-349D-4E47A1C879E0}"/>
              </a:ext>
            </a:extLst>
          </p:cNvPr>
          <p:cNvSpPr txBox="1"/>
          <p:nvPr/>
        </p:nvSpPr>
        <p:spPr>
          <a:xfrm>
            <a:off x="6489370" y="5445224"/>
            <a:ext cx="4774239" cy="1046761"/>
          </a:xfrm>
          <a:prstGeom prst="rect">
            <a:avLst/>
          </a:prstGeom>
          <a:noFill/>
        </p:spPr>
        <p:txBody>
          <a:bodyPr wrap="square">
            <a:spAutoFit/>
          </a:bodyPr>
          <a:lstStyle/>
          <a:p>
            <a:pPr marL="0" marR="114300" algn="ctr">
              <a:lnSpc>
                <a:spcPct val="114000"/>
              </a:lnSpc>
              <a:spcBef>
                <a:spcPts val="0"/>
              </a:spcBef>
              <a:spcAft>
                <a:spcPts val="0"/>
              </a:spcAft>
            </a:pPr>
            <a:r>
              <a:rPr lang="en-IE" sz="2800" dirty="0">
                <a:solidFill>
                  <a:srgbClr val="0000FF"/>
                </a:solidFill>
                <a:effectLst/>
                <a:latin typeface="Calibri" panose="020F0502020204030204" pitchFamily="34" charset="0"/>
                <a:ea typeface="Calibri" panose="020F0502020204030204" pitchFamily="34" charset="0"/>
              </a:rPr>
              <a:t>Boy: I want one kg of rice </a:t>
            </a:r>
            <a:r>
              <a:rPr lang="en-IE" sz="2800" u="sng" dirty="0">
                <a:solidFill>
                  <a:srgbClr val="FF0000"/>
                </a:solidFill>
                <a:effectLst/>
                <a:latin typeface="Calibri" panose="020F0502020204030204" pitchFamily="34" charset="0"/>
                <a:ea typeface="Calibri" panose="020F0502020204030204" pitchFamily="34" charset="0"/>
              </a:rPr>
              <a:t>and</a:t>
            </a:r>
            <a:r>
              <a:rPr lang="en-IE" sz="2800" dirty="0">
                <a:solidFill>
                  <a:srgbClr val="0000FF"/>
                </a:solidFill>
                <a:effectLst/>
                <a:latin typeface="Calibri" panose="020F0502020204030204" pitchFamily="34" charset="0"/>
                <a:ea typeface="Calibri" panose="020F0502020204030204" pitchFamily="34" charset="0"/>
              </a:rPr>
              <a:t>  a small packet of cumin seeds.</a:t>
            </a:r>
            <a:endParaRPr lang="en-US" sz="2800" dirty="0">
              <a:effectLst/>
              <a:latin typeface="Calibri" panose="020F0502020204030204" pitchFamily="34" charset="0"/>
              <a:ea typeface="Calibri" panose="020F0502020204030204" pitchFamily="34" charset="0"/>
            </a:endParaRPr>
          </a:p>
        </p:txBody>
      </p:sp>
      <p:pic>
        <p:nvPicPr>
          <p:cNvPr id="1030" name="Picture 6" descr="Free photos of People">
            <a:extLst>
              <a:ext uri="{FF2B5EF4-FFF2-40B4-BE49-F238E27FC236}">
                <a16:creationId xmlns:a16="http://schemas.microsoft.com/office/drawing/2014/main" id="{B30A3471-7406-772C-FF00-887D45EA5F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6357" y="1570569"/>
            <a:ext cx="5080265" cy="36461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fade">
                                      <p:cBhvr>
                                        <p:cTn id="12" dur="1000"/>
                                        <p:tgtEl>
                                          <p:spTgt spid="1030"/>
                                        </p:tgtEl>
                                      </p:cBhvr>
                                    </p:animEffect>
                                    <p:anim calcmode="lin" valueType="num">
                                      <p:cBhvr>
                                        <p:cTn id="13" dur="1000" fill="hold"/>
                                        <p:tgtEl>
                                          <p:spTgt spid="1030"/>
                                        </p:tgtEl>
                                        <p:attrNameLst>
                                          <p:attrName>ppt_x</p:attrName>
                                        </p:attrNameLst>
                                      </p:cBhvr>
                                      <p:tavLst>
                                        <p:tav tm="0">
                                          <p:val>
                                            <p:strVal val="#ppt_x"/>
                                          </p:val>
                                        </p:tav>
                                        <p:tav tm="100000">
                                          <p:val>
                                            <p:strVal val="#ppt_x"/>
                                          </p:val>
                                        </p:tav>
                                      </p:tavLst>
                                    </p:anim>
                                    <p:anim calcmode="lin" valueType="num">
                                      <p:cBhvr>
                                        <p:cTn id="14" dur="1000" fill="hold"/>
                                        <p:tgtEl>
                                          <p:spTgt spid="103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3F13793-2861-7811-38D9-9F929329396D}"/>
              </a:ext>
            </a:extLst>
          </p:cNvPr>
          <p:cNvSpPr/>
          <p:nvPr/>
        </p:nvSpPr>
        <p:spPr>
          <a:xfrm>
            <a:off x="5771964" y="1412776"/>
            <a:ext cx="3816424" cy="808442"/>
          </a:xfrm>
          <a:prstGeom prst="wedgeRoundRectCallout">
            <a:avLst>
              <a:gd name="adj1" fmla="val 22882"/>
              <a:gd name="adj2" fmla="val 8889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dirty="0">
                <a:solidFill>
                  <a:srgbClr val="0000FF"/>
                </a:solidFill>
                <a:effectLst/>
                <a:latin typeface="Calibri" panose="020F0502020204030204" pitchFamily="34" charset="0"/>
                <a:ea typeface="Calibri" panose="020F0502020204030204" pitchFamily="34" charset="0"/>
              </a:rPr>
              <a:t>What happened to you?</a:t>
            </a:r>
            <a:endParaRPr lang="en-US" sz="2800" dirty="0"/>
          </a:p>
        </p:txBody>
      </p:sp>
      <p:grpSp>
        <p:nvGrpSpPr>
          <p:cNvPr id="4" name="Group 3">
            <a:extLst>
              <a:ext uri="{FF2B5EF4-FFF2-40B4-BE49-F238E27FC236}">
                <a16:creationId xmlns:a16="http://schemas.microsoft.com/office/drawing/2014/main" id="{BC0397A9-F2DF-A0A2-F30E-C2F138004820}"/>
              </a:ext>
            </a:extLst>
          </p:cNvPr>
          <p:cNvGrpSpPr/>
          <p:nvPr/>
        </p:nvGrpSpPr>
        <p:grpSpPr>
          <a:xfrm>
            <a:off x="2567608" y="-41336"/>
            <a:ext cx="6984776" cy="1072849"/>
            <a:chOff x="2855644" y="1830082"/>
            <a:chExt cx="8196832" cy="1886949"/>
          </a:xfrm>
        </p:grpSpPr>
        <p:sp>
          <p:nvSpPr>
            <p:cNvPr id="5" name="Isosceles Triangle 4">
              <a:extLst>
                <a:ext uri="{FF2B5EF4-FFF2-40B4-BE49-F238E27FC236}">
                  <a16:creationId xmlns:a16="http://schemas.microsoft.com/office/drawing/2014/main" id="{4210B7FA-644E-7002-9472-C4097629D857}"/>
                </a:ext>
              </a:extLst>
            </p:cNvPr>
            <p:cNvSpPr/>
            <p:nvPr/>
          </p:nvSpPr>
          <p:spPr>
            <a:xfrm rot="16200000">
              <a:off x="2541205" y="2144521"/>
              <a:ext cx="1886949" cy="1258072"/>
            </a:xfrm>
            <a:prstGeom prst="triangle">
              <a:avLst/>
            </a:prstGeom>
            <a:solidFill>
              <a:schemeClr val="bg1">
                <a:lumMod val="8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6" name="Freeform: Shape 5">
              <a:extLst>
                <a:ext uri="{FF2B5EF4-FFF2-40B4-BE49-F238E27FC236}">
                  <a16:creationId xmlns:a16="http://schemas.microsoft.com/office/drawing/2014/main" id="{B6DA336F-8215-B4F2-525C-55D2DBF8D557}"/>
                </a:ext>
              </a:extLst>
            </p:cNvPr>
            <p:cNvSpPr/>
            <p:nvPr/>
          </p:nvSpPr>
          <p:spPr>
            <a:xfrm rot="16200000">
              <a:off x="3026921" y="2446250"/>
              <a:ext cx="1421904" cy="576064"/>
            </a:xfrm>
            <a:custGeom>
              <a:avLst/>
              <a:gdLst>
                <a:gd name="connsiteX0" fmla="*/ 1008113 w 1440160"/>
                <a:gd name="connsiteY0" fmla="*/ 464922 h 720080"/>
                <a:gd name="connsiteX1" fmla="*/ 720081 w 1440160"/>
                <a:gd name="connsiteY1" fmla="*/ 176890 h 720080"/>
                <a:gd name="connsiteX2" fmla="*/ 432049 w 1440160"/>
                <a:gd name="connsiteY2" fmla="*/ 464922 h 720080"/>
                <a:gd name="connsiteX3" fmla="*/ 1440160 w 1440160"/>
                <a:gd name="connsiteY3" fmla="*/ 720080 h 720080"/>
                <a:gd name="connsiteX4" fmla="*/ 0 w 1440160"/>
                <a:gd name="connsiteY4" fmla="*/ 720080 h 720080"/>
                <a:gd name="connsiteX5" fmla="*/ 720080 w 1440160"/>
                <a:gd name="connsiteY5"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0160" h="720080">
                  <a:moveTo>
                    <a:pt x="1008113" y="464922"/>
                  </a:moveTo>
                  <a:lnTo>
                    <a:pt x="720081" y="176890"/>
                  </a:lnTo>
                  <a:lnTo>
                    <a:pt x="432049" y="464922"/>
                  </a:lnTo>
                  <a:close/>
                  <a:moveTo>
                    <a:pt x="1440160" y="720080"/>
                  </a:moveTo>
                  <a:lnTo>
                    <a:pt x="0" y="720080"/>
                  </a:lnTo>
                  <a:lnTo>
                    <a:pt x="720080" y="0"/>
                  </a:lnTo>
                  <a:close/>
                </a:path>
              </a:pathLst>
            </a:custGeom>
            <a:solidFill>
              <a:srgbClr val="48B92D"/>
            </a:solidFill>
            <a:ln>
              <a:noFill/>
            </a:ln>
            <a:effectLst>
              <a:outerShdw blurRad="508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schemeClr val="tx1"/>
                </a:solidFill>
              </a:endParaRPr>
            </a:p>
          </p:txBody>
        </p:sp>
        <p:sp>
          <p:nvSpPr>
            <p:cNvPr id="7" name="Rectangle 6">
              <a:extLst>
                <a:ext uri="{FF2B5EF4-FFF2-40B4-BE49-F238E27FC236}">
                  <a16:creationId xmlns:a16="http://schemas.microsoft.com/office/drawing/2014/main" id="{8F9B9092-13B2-6D62-C12D-B499664B5A0B}"/>
                </a:ext>
              </a:extLst>
            </p:cNvPr>
            <p:cNvSpPr/>
            <p:nvPr/>
          </p:nvSpPr>
          <p:spPr>
            <a:xfrm>
              <a:off x="4025905" y="2023330"/>
              <a:ext cx="7026571" cy="142190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dirty="0">
                  <a:solidFill>
                    <a:schemeClr val="tx1"/>
                  </a:solidFill>
                </a:rPr>
                <a:t>Conjunctions</a:t>
              </a:r>
            </a:p>
          </p:txBody>
        </p:sp>
        <p:sp>
          <p:nvSpPr>
            <p:cNvPr id="8" name="Isosceles Triangle 7">
              <a:extLst>
                <a:ext uri="{FF2B5EF4-FFF2-40B4-BE49-F238E27FC236}">
                  <a16:creationId xmlns:a16="http://schemas.microsoft.com/office/drawing/2014/main" id="{AA49D9B7-EE55-1F0B-2BAF-213DEFF1DE39}"/>
                </a:ext>
              </a:extLst>
            </p:cNvPr>
            <p:cNvSpPr/>
            <p:nvPr/>
          </p:nvSpPr>
          <p:spPr>
            <a:xfrm rot="13454517" flipV="1">
              <a:off x="3904785" y="2925821"/>
              <a:ext cx="140166" cy="156805"/>
            </a:xfrm>
            <a:prstGeom prst="triangle">
              <a:avLst>
                <a:gd name="adj" fmla="val 100000"/>
              </a:avLst>
            </a:prstGeom>
            <a:solidFill>
              <a:srgbClr val="327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9" name="Freeform: Shape 8">
              <a:extLst>
                <a:ext uri="{FF2B5EF4-FFF2-40B4-BE49-F238E27FC236}">
                  <a16:creationId xmlns:a16="http://schemas.microsoft.com/office/drawing/2014/main" id="{F14B8B9B-6193-0A9F-975E-9CE43CE282FB}"/>
                </a:ext>
              </a:extLst>
            </p:cNvPr>
            <p:cNvSpPr/>
            <p:nvPr/>
          </p:nvSpPr>
          <p:spPr>
            <a:xfrm>
              <a:off x="3878229" y="2445026"/>
              <a:ext cx="252029" cy="578509"/>
            </a:xfrm>
            <a:custGeom>
              <a:avLst/>
              <a:gdLst>
                <a:gd name="connsiteX0" fmla="*/ 0 w 360041"/>
                <a:gd name="connsiteY0" fmla="*/ 0 h 674948"/>
                <a:gd name="connsiteX1" fmla="*/ 360041 w 360041"/>
                <a:gd name="connsiteY1" fmla="*/ 337474 h 674948"/>
                <a:gd name="connsiteX2" fmla="*/ 0 w 360041"/>
                <a:gd name="connsiteY2" fmla="*/ 674948 h 674948"/>
              </a:gdLst>
              <a:ahLst/>
              <a:cxnLst>
                <a:cxn ang="0">
                  <a:pos x="connsiteX0" y="connsiteY0"/>
                </a:cxn>
                <a:cxn ang="0">
                  <a:pos x="connsiteX1" y="connsiteY1"/>
                </a:cxn>
                <a:cxn ang="0">
                  <a:pos x="connsiteX2" y="connsiteY2"/>
                </a:cxn>
              </a:cxnLst>
              <a:rect l="l" t="t" r="r" b="b"/>
              <a:pathLst>
                <a:path w="360041" h="674948">
                  <a:moveTo>
                    <a:pt x="0" y="0"/>
                  </a:moveTo>
                  <a:cubicBezTo>
                    <a:pt x="198845" y="0"/>
                    <a:pt x="360041" y="151092"/>
                    <a:pt x="360041" y="337474"/>
                  </a:cubicBezTo>
                  <a:cubicBezTo>
                    <a:pt x="360041" y="523856"/>
                    <a:pt x="198845" y="674948"/>
                    <a:pt x="0" y="674948"/>
                  </a:cubicBezTo>
                  <a:close/>
                </a:path>
              </a:pathLst>
            </a:custGeom>
            <a:solidFill>
              <a:schemeClr val="bg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schemeClr val="tx1"/>
                </a:solidFill>
              </a:endParaRPr>
            </a:p>
          </p:txBody>
        </p:sp>
      </p:grpSp>
      <p:pic>
        <p:nvPicPr>
          <p:cNvPr id="2050" name="Picture 2" descr="Doctor examining a patient illustration | Free SVG">
            <a:extLst>
              <a:ext uri="{FF2B5EF4-FFF2-40B4-BE49-F238E27FC236}">
                <a16:creationId xmlns:a16="http://schemas.microsoft.com/office/drawing/2014/main" id="{68D07D0A-4355-5FD7-804A-193D1DEB5F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503" r="5502" b="11119"/>
          <a:stretch/>
        </p:blipFill>
        <p:spPr bwMode="auto">
          <a:xfrm>
            <a:off x="5087889" y="2579306"/>
            <a:ext cx="5040559" cy="4234070"/>
          </a:xfrm>
          <a:prstGeom prst="rect">
            <a:avLst/>
          </a:prstGeom>
          <a:noFill/>
          <a:extLst>
            <a:ext uri="{909E8E84-426E-40DD-AFC4-6F175D3DCCD1}">
              <a14:hiddenFill xmlns:a14="http://schemas.microsoft.com/office/drawing/2010/main">
                <a:solidFill>
                  <a:srgbClr val="FFFFFF"/>
                </a:solidFill>
              </a14:hiddenFill>
            </a:ext>
          </a:extLst>
        </p:spPr>
      </p:pic>
      <p:sp>
        <p:nvSpPr>
          <p:cNvPr id="3" name="Speech Bubble: Rectangle with Corners Rounded 2">
            <a:extLst>
              <a:ext uri="{FF2B5EF4-FFF2-40B4-BE49-F238E27FC236}">
                <a16:creationId xmlns:a16="http://schemas.microsoft.com/office/drawing/2014/main" id="{D0F717E4-6B27-D1E3-E67F-BB16A7E4E64F}"/>
              </a:ext>
            </a:extLst>
          </p:cNvPr>
          <p:cNvSpPr/>
          <p:nvPr/>
        </p:nvSpPr>
        <p:spPr>
          <a:xfrm>
            <a:off x="1365489" y="3331652"/>
            <a:ext cx="3979795" cy="1296144"/>
          </a:xfrm>
          <a:prstGeom prst="wedgeRoundRectCallout">
            <a:avLst>
              <a:gd name="adj1" fmla="val 57021"/>
              <a:gd name="adj2" fmla="val 5214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00FF"/>
                </a:solidFill>
                <a:effectLst/>
                <a:latin typeface="Calibri" panose="020F0502020204030204" pitchFamily="34" charset="0"/>
                <a:ea typeface="Calibri" panose="020F0502020204030204" pitchFamily="34" charset="0"/>
              </a:rPr>
              <a:t>I have a stomach ache </a:t>
            </a:r>
            <a:r>
              <a:rPr lang="en-US" sz="2800" u="sng" dirty="0">
                <a:solidFill>
                  <a:srgbClr val="FF0000"/>
                </a:solidFill>
                <a:effectLst/>
                <a:latin typeface="Calibri" panose="020F0502020204030204" pitchFamily="34" charset="0"/>
                <a:ea typeface="Calibri" panose="020F0502020204030204" pitchFamily="34" charset="0"/>
              </a:rPr>
              <a:t>so</a:t>
            </a:r>
            <a:r>
              <a:rPr lang="en-US" sz="2800" dirty="0">
                <a:solidFill>
                  <a:srgbClr val="0000FF"/>
                </a:solidFill>
                <a:effectLst/>
                <a:latin typeface="Calibri" panose="020F0502020204030204" pitchFamily="34" charset="0"/>
                <a:ea typeface="Calibri" panose="020F0502020204030204" pitchFamily="34" charset="0"/>
              </a:rPr>
              <a:t> I am unable to sleep.</a:t>
            </a:r>
            <a:endParaRPr lang="en-US" sz="2800" dirty="0"/>
          </a:p>
        </p:txBody>
      </p:sp>
    </p:spTree>
    <p:extLst>
      <p:ext uri="{BB962C8B-B14F-4D97-AF65-F5344CB8AC3E}">
        <p14:creationId xmlns:p14="http://schemas.microsoft.com/office/powerpoint/2010/main" val="269484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1000"/>
                                        <p:tgtEl>
                                          <p:spTgt spid="2050"/>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1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C0397A9-F2DF-A0A2-F30E-C2F138004820}"/>
              </a:ext>
            </a:extLst>
          </p:cNvPr>
          <p:cNvGrpSpPr/>
          <p:nvPr/>
        </p:nvGrpSpPr>
        <p:grpSpPr>
          <a:xfrm>
            <a:off x="2603612" y="-41336"/>
            <a:ext cx="6984776" cy="1072849"/>
            <a:chOff x="2855644" y="1830082"/>
            <a:chExt cx="8196832" cy="1886949"/>
          </a:xfrm>
        </p:grpSpPr>
        <p:sp>
          <p:nvSpPr>
            <p:cNvPr id="5" name="Isosceles Triangle 4">
              <a:extLst>
                <a:ext uri="{FF2B5EF4-FFF2-40B4-BE49-F238E27FC236}">
                  <a16:creationId xmlns:a16="http://schemas.microsoft.com/office/drawing/2014/main" id="{4210B7FA-644E-7002-9472-C4097629D857}"/>
                </a:ext>
              </a:extLst>
            </p:cNvPr>
            <p:cNvSpPr/>
            <p:nvPr/>
          </p:nvSpPr>
          <p:spPr>
            <a:xfrm rot="16200000">
              <a:off x="2541205" y="2144521"/>
              <a:ext cx="1886949" cy="1258072"/>
            </a:xfrm>
            <a:prstGeom prst="triangle">
              <a:avLst/>
            </a:prstGeom>
            <a:solidFill>
              <a:schemeClr val="bg1">
                <a:lumMod val="8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6" name="Freeform: Shape 5">
              <a:extLst>
                <a:ext uri="{FF2B5EF4-FFF2-40B4-BE49-F238E27FC236}">
                  <a16:creationId xmlns:a16="http://schemas.microsoft.com/office/drawing/2014/main" id="{B6DA336F-8215-B4F2-525C-55D2DBF8D557}"/>
                </a:ext>
              </a:extLst>
            </p:cNvPr>
            <p:cNvSpPr/>
            <p:nvPr/>
          </p:nvSpPr>
          <p:spPr>
            <a:xfrm rot="16200000">
              <a:off x="3026921" y="2446250"/>
              <a:ext cx="1421904" cy="576064"/>
            </a:xfrm>
            <a:custGeom>
              <a:avLst/>
              <a:gdLst>
                <a:gd name="connsiteX0" fmla="*/ 1008113 w 1440160"/>
                <a:gd name="connsiteY0" fmla="*/ 464922 h 720080"/>
                <a:gd name="connsiteX1" fmla="*/ 720081 w 1440160"/>
                <a:gd name="connsiteY1" fmla="*/ 176890 h 720080"/>
                <a:gd name="connsiteX2" fmla="*/ 432049 w 1440160"/>
                <a:gd name="connsiteY2" fmla="*/ 464922 h 720080"/>
                <a:gd name="connsiteX3" fmla="*/ 1440160 w 1440160"/>
                <a:gd name="connsiteY3" fmla="*/ 720080 h 720080"/>
                <a:gd name="connsiteX4" fmla="*/ 0 w 1440160"/>
                <a:gd name="connsiteY4" fmla="*/ 720080 h 720080"/>
                <a:gd name="connsiteX5" fmla="*/ 720080 w 1440160"/>
                <a:gd name="connsiteY5"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0160" h="720080">
                  <a:moveTo>
                    <a:pt x="1008113" y="464922"/>
                  </a:moveTo>
                  <a:lnTo>
                    <a:pt x="720081" y="176890"/>
                  </a:lnTo>
                  <a:lnTo>
                    <a:pt x="432049" y="464922"/>
                  </a:lnTo>
                  <a:close/>
                  <a:moveTo>
                    <a:pt x="1440160" y="720080"/>
                  </a:moveTo>
                  <a:lnTo>
                    <a:pt x="0" y="720080"/>
                  </a:lnTo>
                  <a:lnTo>
                    <a:pt x="720080" y="0"/>
                  </a:lnTo>
                  <a:close/>
                </a:path>
              </a:pathLst>
            </a:custGeom>
            <a:solidFill>
              <a:srgbClr val="48B92D"/>
            </a:solidFill>
            <a:ln>
              <a:noFill/>
            </a:ln>
            <a:effectLst>
              <a:outerShdw blurRad="508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schemeClr val="tx1"/>
                </a:solidFill>
              </a:endParaRPr>
            </a:p>
          </p:txBody>
        </p:sp>
        <p:sp>
          <p:nvSpPr>
            <p:cNvPr id="7" name="Rectangle 6">
              <a:extLst>
                <a:ext uri="{FF2B5EF4-FFF2-40B4-BE49-F238E27FC236}">
                  <a16:creationId xmlns:a16="http://schemas.microsoft.com/office/drawing/2014/main" id="{8F9B9092-13B2-6D62-C12D-B499664B5A0B}"/>
                </a:ext>
              </a:extLst>
            </p:cNvPr>
            <p:cNvSpPr/>
            <p:nvPr/>
          </p:nvSpPr>
          <p:spPr>
            <a:xfrm>
              <a:off x="4025905" y="2023330"/>
              <a:ext cx="7026571" cy="142190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dirty="0">
                  <a:solidFill>
                    <a:schemeClr val="tx1"/>
                  </a:solidFill>
                </a:rPr>
                <a:t>Conjunctions</a:t>
              </a:r>
            </a:p>
          </p:txBody>
        </p:sp>
        <p:sp>
          <p:nvSpPr>
            <p:cNvPr id="8" name="Isosceles Triangle 7">
              <a:extLst>
                <a:ext uri="{FF2B5EF4-FFF2-40B4-BE49-F238E27FC236}">
                  <a16:creationId xmlns:a16="http://schemas.microsoft.com/office/drawing/2014/main" id="{AA49D9B7-EE55-1F0B-2BAF-213DEFF1DE39}"/>
                </a:ext>
              </a:extLst>
            </p:cNvPr>
            <p:cNvSpPr/>
            <p:nvPr/>
          </p:nvSpPr>
          <p:spPr>
            <a:xfrm rot="13454517" flipV="1">
              <a:off x="3904785" y="2925821"/>
              <a:ext cx="140166" cy="156805"/>
            </a:xfrm>
            <a:prstGeom prst="triangle">
              <a:avLst>
                <a:gd name="adj" fmla="val 100000"/>
              </a:avLst>
            </a:prstGeom>
            <a:solidFill>
              <a:srgbClr val="327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9" name="Freeform: Shape 8">
              <a:extLst>
                <a:ext uri="{FF2B5EF4-FFF2-40B4-BE49-F238E27FC236}">
                  <a16:creationId xmlns:a16="http://schemas.microsoft.com/office/drawing/2014/main" id="{F14B8B9B-6193-0A9F-975E-9CE43CE282FB}"/>
                </a:ext>
              </a:extLst>
            </p:cNvPr>
            <p:cNvSpPr/>
            <p:nvPr/>
          </p:nvSpPr>
          <p:spPr>
            <a:xfrm>
              <a:off x="3878229" y="2445026"/>
              <a:ext cx="252029" cy="578509"/>
            </a:xfrm>
            <a:custGeom>
              <a:avLst/>
              <a:gdLst>
                <a:gd name="connsiteX0" fmla="*/ 0 w 360041"/>
                <a:gd name="connsiteY0" fmla="*/ 0 h 674948"/>
                <a:gd name="connsiteX1" fmla="*/ 360041 w 360041"/>
                <a:gd name="connsiteY1" fmla="*/ 337474 h 674948"/>
                <a:gd name="connsiteX2" fmla="*/ 0 w 360041"/>
                <a:gd name="connsiteY2" fmla="*/ 674948 h 674948"/>
              </a:gdLst>
              <a:ahLst/>
              <a:cxnLst>
                <a:cxn ang="0">
                  <a:pos x="connsiteX0" y="connsiteY0"/>
                </a:cxn>
                <a:cxn ang="0">
                  <a:pos x="connsiteX1" y="connsiteY1"/>
                </a:cxn>
                <a:cxn ang="0">
                  <a:pos x="connsiteX2" y="connsiteY2"/>
                </a:cxn>
              </a:cxnLst>
              <a:rect l="l" t="t" r="r" b="b"/>
              <a:pathLst>
                <a:path w="360041" h="674948">
                  <a:moveTo>
                    <a:pt x="0" y="0"/>
                  </a:moveTo>
                  <a:cubicBezTo>
                    <a:pt x="198845" y="0"/>
                    <a:pt x="360041" y="151092"/>
                    <a:pt x="360041" y="337474"/>
                  </a:cubicBezTo>
                  <a:cubicBezTo>
                    <a:pt x="360041" y="523856"/>
                    <a:pt x="198845" y="674948"/>
                    <a:pt x="0" y="674948"/>
                  </a:cubicBezTo>
                  <a:close/>
                </a:path>
              </a:pathLst>
            </a:custGeom>
            <a:solidFill>
              <a:schemeClr val="bg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schemeClr val="tx1"/>
                </a:solidFill>
              </a:endParaRPr>
            </a:p>
          </p:txBody>
        </p:sp>
      </p:grpSp>
      <p:pic>
        <p:nvPicPr>
          <p:cNvPr id="13" name="Picture 12">
            <a:extLst>
              <a:ext uri="{FF2B5EF4-FFF2-40B4-BE49-F238E27FC236}">
                <a16:creationId xmlns:a16="http://schemas.microsoft.com/office/drawing/2014/main" id="{029B4560-0C8D-38C4-8DE2-21E86BD1612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45852" y="1580529"/>
            <a:ext cx="5987560" cy="3996696"/>
          </a:xfrm>
          <a:prstGeom prst="rect">
            <a:avLst/>
          </a:prstGeom>
        </p:spPr>
      </p:pic>
      <p:grpSp>
        <p:nvGrpSpPr>
          <p:cNvPr id="11" name="Group 10">
            <a:extLst>
              <a:ext uri="{FF2B5EF4-FFF2-40B4-BE49-F238E27FC236}">
                <a16:creationId xmlns:a16="http://schemas.microsoft.com/office/drawing/2014/main" id="{8C1CDB2E-CD2D-C598-F7F0-1B2BB4B2DD6C}"/>
              </a:ext>
            </a:extLst>
          </p:cNvPr>
          <p:cNvGrpSpPr/>
          <p:nvPr/>
        </p:nvGrpSpPr>
        <p:grpSpPr>
          <a:xfrm>
            <a:off x="6282171" y="1575154"/>
            <a:ext cx="5763977" cy="1046761"/>
            <a:chOff x="6282171" y="1575154"/>
            <a:chExt cx="5763977" cy="1046761"/>
          </a:xfrm>
        </p:grpSpPr>
        <p:sp>
          <p:nvSpPr>
            <p:cNvPr id="15" name="TextBox 14">
              <a:extLst>
                <a:ext uri="{FF2B5EF4-FFF2-40B4-BE49-F238E27FC236}">
                  <a16:creationId xmlns:a16="http://schemas.microsoft.com/office/drawing/2014/main" id="{964C05C9-3ECE-A438-F26A-26746A79CB45}"/>
                </a:ext>
              </a:extLst>
            </p:cNvPr>
            <p:cNvSpPr txBox="1"/>
            <p:nvPr/>
          </p:nvSpPr>
          <p:spPr>
            <a:xfrm>
              <a:off x="6282171" y="1575154"/>
              <a:ext cx="5763977" cy="1046761"/>
            </a:xfrm>
            <a:prstGeom prst="rect">
              <a:avLst/>
            </a:prstGeom>
            <a:noFill/>
          </p:spPr>
          <p:txBody>
            <a:bodyPr wrap="square">
              <a:spAutoFit/>
            </a:bodyPr>
            <a:lstStyle/>
            <a:p>
              <a:pPr marL="0" marR="114300">
                <a:lnSpc>
                  <a:spcPct val="114000"/>
                </a:lnSpc>
                <a:spcBef>
                  <a:spcPts val="0"/>
                </a:spcBef>
                <a:spcAft>
                  <a:spcPts val="0"/>
                </a:spcAft>
              </a:pPr>
              <a:r>
                <a:rPr lang="en-IE" sz="2800" dirty="0">
                  <a:solidFill>
                    <a:srgbClr val="0000FF"/>
                  </a:solidFill>
                  <a:latin typeface="Calibri" panose="020F0502020204030204" pitchFamily="34" charset="0"/>
                </a:rPr>
                <a:t>Conductor:</a:t>
              </a:r>
              <a:r>
                <a:rPr lang="en-IE" sz="2800" dirty="0">
                  <a:solidFill>
                    <a:srgbClr val="FF0000"/>
                  </a:solidFill>
                  <a:effectLst/>
                  <a:latin typeface="Calibri" panose="020F0502020204030204" pitchFamily="34" charset="0"/>
                  <a:ea typeface="Calibri" panose="020F0502020204030204" pitchFamily="34" charset="0"/>
                </a:rPr>
                <a:t> </a:t>
              </a:r>
              <a:r>
                <a:rPr lang="en-IE" sz="2800" dirty="0">
                  <a:effectLst/>
                  <a:latin typeface="Calibri" panose="020F0502020204030204" pitchFamily="34" charset="0"/>
                  <a:ea typeface="Calibri" panose="020F0502020204030204" pitchFamily="34" charset="0"/>
                </a:rPr>
                <a:t>You have to pay     12; can you give me the exact fare?</a:t>
              </a:r>
              <a:endParaRPr lang="en-US" sz="2800" dirty="0">
                <a:effectLst/>
                <a:latin typeface="Calibri" panose="020F0502020204030204" pitchFamily="34" charset="0"/>
                <a:ea typeface="Calibri" panose="020F0502020204030204" pitchFamily="34" charset="0"/>
              </a:endParaRPr>
            </a:p>
          </p:txBody>
        </p:sp>
        <p:pic>
          <p:nvPicPr>
            <p:cNvPr id="3" name="Graphic 2" descr="Rupee with solid fill">
              <a:extLst>
                <a:ext uri="{FF2B5EF4-FFF2-40B4-BE49-F238E27FC236}">
                  <a16:creationId xmlns:a16="http://schemas.microsoft.com/office/drawing/2014/main" id="{D3562563-0986-9F50-7C5F-408F71B8D1B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92743" y="1724742"/>
              <a:ext cx="320492" cy="320492"/>
            </a:xfrm>
            <a:prstGeom prst="rect">
              <a:avLst/>
            </a:prstGeom>
          </p:spPr>
        </p:pic>
      </p:grpSp>
      <p:grpSp>
        <p:nvGrpSpPr>
          <p:cNvPr id="12" name="Group 11">
            <a:extLst>
              <a:ext uri="{FF2B5EF4-FFF2-40B4-BE49-F238E27FC236}">
                <a16:creationId xmlns:a16="http://schemas.microsoft.com/office/drawing/2014/main" id="{19DB4C5C-ADCD-5901-51BA-D84289EB4D75}"/>
              </a:ext>
            </a:extLst>
          </p:cNvPr>
          <p:cNvGrpSpPr/>
          <p:nvPr/>
        </p:nvGrpSpPr>
        <p:grpSpPr>
          <a:xfrm>
            <a:off x="6282171" y="4530464"/>
            <a:ext cx="5610473" cy="1046761"/>
            <a:chOff x="6282171" y="4530464"/>
            <a:chExt cx="5610473" cy="1046761"/>
          </a:xfrm>
        </p:grpSpPr>
        <p:sp>
          <p:nvSpPr>
            <p:cNvPr id="16" name="TextBox 15">
              <a:extLst>
                <a:ext uri="{FF2B5EF4-FFF2-40B4-BE49-F238E27FC236}">
                  <a16:creationId xmlns:a16="http://schemas.microsoft.com/office/drawing/2014/main" id="{3D3D6354-FE06-5E85-592F-7C5579A97445}"/>
                </a:ext>
              </a:extLst>
            </p:cNvPr>
            <p:cNvSpPr txBox="1"/>
            <p:nvPr/>
          </p:nvSpPr>
          <p:spPr>
            <a:xfrm>
              <a:off x="6282171" y="4530464"/>
              <a:ext cx="5610473" cy="1046761"/>
            </a:xfrm>
            <a:prstGeom prst="rect">
              <a:avLst/>
            </a:prstGeom>
            <a:noFill/>
          </p:spPr>
          <p:txBody>
            <a:bodyPr wrap="square">
              <a:spAutoFit/>
            </a:bodyPr>
            <a:lstStyle/>
            <a:p>
              <a:pPr marL="0" marR="114300">
                <a:lnSpc>
                  <a:spcPct val="114000"/>
                </a:lnSpc>
                <a:spcBef>
                  <a:spcPts val="0"/>
                </a:spcBef>
                <a:spcAft>
                  <a:spcPts val="0"/>
                </a:spcAft>
              </a:pPr>
              <a:r>
                <a:rPr lang="en-US" sz="2800" dirty="0">
                  <a:solidFill>
                    <a:srgbClr val="0000FF"/>
                  </a:solidFill>
                  <a:effectLst/>
                  <a:latin typeface="Calibri" panose="020F0502020204030204" pitchFamily="34" charset="0"/>
                  <a:ea typeface="Calibri" panose="020F0502020204030204" pitchFamily="34" charset="0"/>
                </a:rPr>
                <a:t>Passenger: </a:t>
              </a:r>
              <a:r>
                <a:rPr lang="en-US" sz="2800" dirty="0">
                  <a:effectLst/>
                  <a:latin typeface="Calibri" panose="020F0502020204030204" pitchFamily="34" charset="0"/>
                  <a:ea typeface="Calibri" panose="020F0502020204030204" pitchFamily="34" charset="0"/>
                </a:rPr>
                <a:t>I can give you    20 </a:t>
              </a:r>
              <a:r>
                <a:rPr lang="en-US" sz="2800" u="sng" dirty="0">
                  <a:solidFill>
                    <a:srgbClr val="FF0000"/>
                  </a:solidFill>
                  <a:effectLst/>
                  <a:latin typeface="Calibri" panose="020F0502020204030204" pitchFamily="34" charset="0"/>
                  <a:ea typeface="Calibri" panose="020F0502020204030204" pitchFamily="34" charset="0"/>
                </a:rPr>
                <a:t>because</a:t>
              </a:r>
              <a:r>
                <a:rPr lang="en-US" sz="2800" dirty="0">
                  <a:solidFill>
                    <a:srgbClr val="0000FF"/>
                  </a:solidFill>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I have no change.</a:t>
              </a:r>
            </a:p>
          </p:txBody>
        </p:sp>
        <p:pic>
          <p:nvPicPr>
            <p:cNvPr id="10" name="Graphic 9" descr="Rupee with solid fill">
              <a:extLst>
                <a:ext uri="{FF2B5EF4-FFF2-40B4-BE49-F238E27FC236}">
                  <a16:creationId xmlns:a16="http://schemas.microsoft.com/office/drawing/2014/main" id="{ED8808B2-D96A-71D0-EBA0-48FA7110A1D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69572" y="4698788"/>
              <a:ext cx="320492" cy="320492"/>
            </a:xfrm>
            <a:prstGeom prst="rect">
              <a:avLst/>
            </a:prstGeom>
          </p:spPr>
        </p:pic>
      </p:grpSp>
    </p:spTree>
    <p:extLst>
      <p:ext uri="{BB962C8B-B14F-4D97-AF65-F5344CB8AC3E}">
        <p14:creationId xmlns:p14="http://schemas.microsoft.com/office/powerpoint/2010/main" val="115164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1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2344" y="142876"/>
            <a:ext cx="3127312" cy="500042"/>
          </a:xfrm>
        </p:spPr>
        <p:txBody>
          <a:bodyPr>
            <a:normAutofit fontScale="90000"/>
          </a:bodyPr>
          <a:lstStyle/>
          <a:p>
            <a:r>
              <a:rPr lang="en-IN" dirty="0"/>
              <a:t>MM Index</a:t>
            </a:r>
          </a:p>
        </p:txBody>
      </p:sp>
      <p:graphicFrame>
        <p:nvGraphicFramePr>
          <p:cNvPr id="3" name="Table 2"/>
          <p:cNvGraphicFramePr>
            <a:graphicFrameLocks noGrp="1"/>
          </p:cNvGraphicFramePr>
          <p:nvPr>
            <p:extLst>
              <p:ext uri="{D42A27DB-BD31-4B8C-83A1-F6EECF244321}">
                <p14:modId xmlns:p14="http://schemas.microsoft.com/office/powerpoint/2010/main" val="1261181961"/>
              </p:ext>
            </p:extLst>
          </p:nvPr>
        </p:nvGraphicFramePr>
        <p:xfrm>
          <a:off x="1127448" y="700345"/>
          <a:ext cx="9937104" cy="2342805"/>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1485922">
                  <a:extLst>
                    <a:ext uri="{9D8B030D-6E8A-4147-A177-3AD203B41FA5}">
                      <a16:colId xmlns:a16="http://schemas.microsoft.com/office/drawing/2014/main" val="20001"/>
                    </a:ext>
                  </a:extLst>
                </a:gridCol>
                <a:gridCol w="7522480">
                  <a:extLst>
                    <a:ext uri="{9D8B030D-6E8A-4147-A177-3AD203B41FA5}">
                      <a16:colId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389313">
                <a:tc>
                  <a:txBody>
                    <a:bodyPr/>
                    <a:lstStyle/>
                    <a:p>
                      <a:r>
                        <a:rPr lang="en-IN" sz="900" dirty="0"/>
                        <a:t>2</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https://pixabay.com/photos/india-vendor-shop-market-street-1006222/</a:t>
                      </a:r>
                    </a:p>
                    <a:p>
                      <a:endParaRPr lang="en-IN" sz="900" dirty="0"/>
                    </a:p>
                  </a:txBody>
                  <a:tcPr/>
                </a:tc>
                <a:extLst>
                  <a:ext uri="{0D108BD9-81ED-4DB2-BD59-A6C34878D82A}">
                    <a16:rowId xmlns:a16="http://schemas.microsoft.com/office/drawing/2014/main" val="10001"/>
                  </a:ext>
                </a:extLst>
              </a:tr>
              <a:tr h="389313">
                <a:tc>
                  <a:txBody>
                    <a:bodyPr/>
                    <a:lstStyle/>
                    <a:p>
                      <a:r>
                        <a:rPr lang="en-IN" sz="900" dirty="0"/>
                        <a:t>2</a:t>
                      </a:r>
                    </a:p>
                  </a:txBody>
                  <a:tcPr/>
                </a:tc>
                <a:tc>
                  <a:txBody>
                    <a:bodyPr/>
                    <a:lstStyle/>
                    <a:p>
                      <a:endParaRPr lang="en-IN" sz="900" dirty="0"/>
                    </a:p>
                  </a:txBody>
                  <a:tcPr/>
                </a:tc>
                <a:tc>
                  <a:txBody>
                    <a:bodyPr/>
                    <a:lstStyle/>
                    <a:p>
                      <a:r>
                        <a:rPr lang="en-IN" sz="900" dirty="0"/>
                        <a:t>https://pixabay.com/photos/people-portrait-a-village-boy-child-3125603/</a:t>
                      </a:r>
                    </a:p>
                  </a:txBody>
                  <a:tcPr/>
                </a:tc>
                <a:extLst>
                  <a:ext uri="{0D108BD9-81ED-4DB2-BD59-A6C34878D82A}">
                    <a16:rowId xmlns:a16="http://schemas.microsoft.com/office/drawing/2014/main" val="10002"/>
                  </a:ext>
                </a:extLst>
              </a:tr>
              <a:tr h="389313">
                <a:tc>
                  <a:txBody>
                    <a:bodyPr/>
                    <a:lstStyle/>
                    <a:p>
                      <a:r>
                        <a:rPr lang="en-IN" sz="900" dirty="0"/>
                        <a:t>3</a:t>
                      </a:r>
                    </a:p>
                  </a:txBody>
                  <a:tcPr/>
                </a:tc>
                <a:tc>
                  <a:txBody>
                    <a:bodyPr/>
                    <a:lstStyle/>
                    <a:p>
                      <a:endParaRPr lang="en-IN" sz="900" dirty="0"/>
                    </a:p>
                  </a:txBody>
                  <a:tcPr/>
                </a:tc>
                <a:tc>
                  <a:txBody>
                    <a:bodyPr/>
                    <a:lstStyle/>
                    <a:p>
                      <a:r>
                        <a:rPr lang="en-IN" sz="900" dirty="0"/>
                        <a:t>https://freesvg.org/doctor-examining-a-patient-illustration</a:t>
                      </a:r>
                    </a:p>
                  </a:txBody>
                  <a:tcPr/>
                </a:tc>
                <a:extLst>
                  <a:ext uri="{0D108BD9-81ED-4DB2-BD59-A6C34878D82A}">
                    <a16:rowId xmlns:a16="http://schemas.microsoft.com/office/drawing/2014/main" val="10003"/>
                  </a:ext>
                </a:extLst>
              </a:tr>
              <a:tr h="389313">
                <a:tc>
                  <a:txBody>
                    <a:bodyPr/>
                    <a:lstStyle/>
                    <a:p>
                      <a:r>
                        <a:rPr lang="en-IN" sz="900" dirty="0"/>
                        <a:t>4</a:t>
                      </a:r>
                    </a:p>
                  </a:txBody>
                  <a:tcPr/>
                </a:tc>
                <a:tc>
                  <a:txBody>
                    <a:bodyPr/>
                    <a:lstStyle/>
                    <a:p>
                      <a:endParaRPr lang="en-IN" sz="900" dirty="0"/>
                    </a:p>
                  </a:txBody>
                  <a:tcPr/>
                </a:tc>
                <a:tc>
                  <a:txBody>
                    <a:bodyPr/>
                    <a:lstStyle/>
                    <a:p>
                      <a:r>
                        <a:rPr lang="en-IN" sz="900" dirty="0"/>
                        <a:t>https://www.flickr.com/photos/axelrd/50004678203 (by </a:t>
                      </a:r>
                      <a:r>
                        <a:rPr lang="en-US" sz="900" b="0" i="0" u="sng" dirty="0">
                          <a:solidFill>
                            <a:srgbClr val="006DAC"/>
                          </a:solidFill>
                          <a:effectLst/>
                          <a:latin typeface="Proxima Nova"/>
                          <a:hlinkClick r:id="rId3" tooltip="Go to Axel Drainville’s photostream"/>
                        </a:rPr>
                        <a:t>Axel </a:t>
                      </a:r>
                      <a:r>
                        <a:rPr lang="en-US" sz="900" b="0" i="0" u="sng" dirty="0" err="1">
                          <a:solidFill>
                            <a:srgbClr val="006DAC"/>
                          </a:solidFill>
                          <a:effectLst/>
                          <a:latin typeface="Proxima Nova"/>
                          <a:hlinkClick r:id="rId3" tooltip="Go to Axel Drainville’s photostream"/>
                        </a:rPr>
                        <a:t>Drainville</a:t>
                      </a:r>
                      <a:r>
                        <a:rPr lang="en-US" sz="900" b="0" i="0" u="sng" dirty="0">
                          <a:solidFill>
                            <a:srgbClr val="006DAC"/>
                          </a:solidFill>
                          <a:effectLst/>
                          <a:latin typeface="Proxima Nova"/>
                        </a:rPr>
                        <a:t>)</a:t>
                      </a:r>
                      <a:endParaRPr lang="en-IN" sz="900" dirty="0"/>
                    </a:p>
                  </a:txBody>
                  <a:tcPr/>
                </a:tc>
                <a:extLst>
                  <a:ext uri="{0D108BD9-81ED-4DB2-BD59-A6C34878D82A}">
                    <a16:rowId xmlns:a16="http://schemas.microsoft.com/office/drawing/2014/main" val="10004"/>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5"/>
                  </a:ext>
                </a:extLst>
              </a:tr>
            </a:tbl>
          </a:graphicData>
        </a:graphic>
      </p:graphicFrame>
      <p:pic>
        <p:nvPicPr>
          <p:cNvPr id="4" name="Picture 4" descr="Free photos of India">
            <a:extLst>
              <a:ext uri="{FF2B5EF4-FFF2-40B4-BE49-F238E27FC236}">
                <a16:creationId xmlns:a16="http://schemas.microsoft.com/office/drawing/2014/main" id="{C0A57717-AEBB-C407-FB49-248B96EE73D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2976" y="1172203"/>
            <a:ext cx="411480" cy="2743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Free photos of People">
            <a:extLst>
              <a:ext uri="{FF2B5EF4-FFF2-40B4-BE49-F238E27FC236}">
                <a16:creationId xmlns:a16="http://schemas.microsoft.com/office/drawing/2014/main" id="{6B459F64-C3A0-543F-B26D-D4D4C008257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67608" y="1556877"/>
            <a:ext cx="382216" cy="2743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octor examining a patient illustration | Free SVG">
            <a:extLst>
              <a:ext uri="{FF2B5EF4-FFF2-40B4-BE49-F238E27FC236}">
                <a16:creationId xmlns:a16="http://schemas.microsoft.com/office/drawing/2014/main" id="{6B695538-BF02-3004-5C2B-6FEDE8712D4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9503" r="5502" b="11119"/>
          <a:stretch/>
        </p:blipFill>
        <p:spPr bwMode="auto">
          <a:xfrm>
            <a:off x="2567608" y="1924446"/>
            <a:ext cx="326571" cy="2743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72D75A3-E17E-2E04-E504-9470BA0169C2}"/>
              </a:ext>
            </a:extLst>
          </p:cNvPr>
          <p:cNvPicPr>
            <a:picLocks noChangeAspect="1"/>
          </p:cNvPicPr>
          <p:nvPr/>
        </p:nvPicPr>
        <p:blipFill>
          <a:blip r:embed="rId7" cstate="print">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567608" y="2304986"/>
            <a:ext cx="410966" cy="274320"/>
          </a:xfrm>
          <a:prstGeom prst="rect">
            <a:avLst/>
          </a:prstGeom>
        </p:spPr>
      </p:pic>
    </p:spTree>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529</TotalTime>
  <Words>656</Words>
  <Application>Microsoft Office PowerPoint</Application>
  <PresentationFormat>Widescreen</PresentationFormat>
  <Paragraphs>54</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Proxima Nova</vt:lpstr>
      <vt:lpstr>Wingdings</vt:lpstr>
      <vt:lpstr>DD</vt:lpstr>
      <vt:lpstr>Conjunctions in daily use</vt:lpstr>
      <vt:lpstr>PowerPoint Presentation</vt:lpstr>
      <vt:lpstr>PowerPoint Presentation</vt:lpstr>
      <vt:lpstr>PowerPoint Presentation</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32</cp:revision>
  <dcterms:created xsi:type="dcterms:W3CDTF">2020-08-28T09:38:22Z</dcterms:created>
  <dcterms:modified xsi:type="dcterms:W3CDTF">2022-09-30T03:30:12Z</dcterms:modified>
</cp:coreProperties>
</file>