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2" r:id="rId4"/>
    <p:sldId id="260" r:id="rId5"/>
    <p:sldId id="263"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318" autoAdjust="0"/>
  </p:normalViewPr>
  <p:slideViewPr>
    <p:cSldViewPr>
      <p:cViewPr varScale="1">
        <p:scale>
          <a:sx n="55" d="100"/>
          <a:sy n="55" d="100"/>
        </p:scale>
        <p:origin x="1004"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10/7/2022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&lt;join&gt; &lt;https://</a:t>
            </a:r>
            <a:r>
              <a:rPr lang="en-IN" dirty="0" err="1"/>
              <a:t>pixabay.com</a:t>
            </a:r>
            <a:r>
              <a:rPr lang="en-IN" dirty="0"/>
              <a:t>/vectors/puzzle-pieces-jigsaw-piece-concept-308908/&gt;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&lt;birthday&gt; &lt;SSSVV-</a:t>
            </a:r>
            <a:r>
              <a:rPr lang="en-IN" sz="1200" b="0" i="0" kern="1200" dirty="0">
                <a:solidFill>
                  <a:schemeClr val="tx1"/>
                </a:solidFill>
                <a:effectLst/>
                <a:latin typeface="+mn-lt"/>
                <a:ea typeface="+mn-ea"/>
                <a:cs typeface="+mn-cs"/>
              </a:rPr>
              <a:t>Birthday party, Birthday celebration&gt;</a:t>
            </a:r>
          </a:p>
          <a:p>
            <a:r>
              <a:rPr lang="en-IN" sz="1200" b="0" i="0" kern="1200" dirty="0">
                <a:solidFill>
                  <a:schemeClr val="tx1"/>
                </a:solidFill>
                <a:effectLst/>
                <a:latin typeface="+mn-lt"/>
                <a:ea typeface="+mn-ea"/>
                <a:cs typeface="+mn-cs"/>
              </a:rPr>
              <a:t>&lt;Train&gt; &lt;SSSVV - Electric train electric-train-6992 Electric train&gt;</a:t>
            </a:r>
          </a:p>
          <a:p>
            <a:r>
              <a:rPr lang="en-IN" sz="1200" b="0" i="0" kern="1200" dirty="0">
                <a:solidFill>
                  <a:schemeClr val="tx1"/>
                </a:solidFill>
                <a:effectLst/>
                <a:latin typeface="+mn-lt"/>
                <a:ea typeface="+mn-ea"/>
                <a:cs typeface="+mn-cs"/>
              </a:rPr>
              <a:t>&lt;chess&gt;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/photos/chess-chess-board-chess-pieces-5112895/&gt;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&lt;girl&gt; &lt;https://</a:t>
            </a:r>
            <a:r>
              <a:rPr lang="en-IN" dirty="0" err="1"/>
              <a:t>pixabay.com</a:t>
            </a:r>
            <a:r>
              <a:rPr lang="en-IN" dirty="0"/>
              <a:t>/photos/girl-books-library-student-6120275/&gt;</a:t>
            </a:r>
          </a:p>
          <a:p>
            <a:r>
              <a:rPr lang="en-IN" dirty="0"/>
              <a:t>&lt;football&gt; &lt;https://</a:t>
            </a:r>
            <a:r>
              <a:rPr lang="en-IN" dirty="0" err="1"/>
              <a:t>pixabay.com</a:t>
            </a:r>
            <a:r>
              <a:rPr lang="en-IN" dirty="0"/>
              <a:t>/photos/football-slush-soccer-muddy-mud-390945/&gt;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69321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&lt;picnic&gt; &lt;SSSVV-</a:t>
            </a:r>
            <a:r>
              <a:rPr lang="en-IN" sz="1200" b="0" i="0" kern="1200" dirty="0">
                <a:solidFill>
                  <a:schemeClr val="tx1"/>
                </a:solidFill>
                <a:effectLst/>
                <a:latin typeface="+mn-lt"/>
                <a:ea typeface="+mn-ea"/>
                <a:cs typeface="+mn-cs"/>
              </a:rPr>
              <a:t>picnic at the lakeside, outdoor picnic, family time&gt;</a:t>
            </a:r>
          </a:p>
          <a:p>
            <a:r>
              <a:rPr lang="en-IN" sz="1200" b="0" i="0" kern="1200" dirty="0">
                <a:solidFill>
                  <a:schemeClr val="tx1"/>
                </a:solidFill>
                <a:effectLst/>
                <a:latin typeface="+mn-lt"/>
                <a:ea typeface="+mn-ea"/>
                <a:cs typeface="+mn-cs"/>
              </a:rPr>
              <a:t>&lt;library&gt; &lt;SSSVV-library-7273 Book Shelf&gt;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331075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&lt;Dog&gt; &lt;SSSVV - </a:t>
            </a:r>
            <a:r>
              <a:rPr lang="en-IN" sz="1200" b="0" i="0" kern="1200" dirty="0">
                <a:solidFill>
                  <a:schemeClr val="tx1"/>
                </a:solidFill>
                <a:effectLst/>
                <a:latin typeface="+mn-lt"/>
                <a:ea typeface="+mn-ea"/>
                <a:cs typeface="+mn-cs"/>
              </a:rPr>
              <a:t>Dog - White animals-34 Pet Dog, puppy, White in colour&gt;</a:t>
            </a:r>
          </a:p>
          <a:p>
            <a:r>
              <a:rPr lang="en-IN" sz="1200" b="0" i="0" kern="1200" dirty="0">
                <a:solidFill>
                  <a:schemeClr val="tx1"/>
                </a:solidFill>
                <a:effectLst/>
                <a:latin typeface="+mn-lt"/>
                <a:ea typeface="+mn-ea"/>
                <a:cs typeface="+mn-cs"/>
              </a:rPr>
              <a:t>&lt;singer&gt;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/vectors/singer-female-silhouette-woman-4753813/&gt;</a:t>
            </a:r>
          </a:p>
          <a:p>
            <a:r>
              <a:rPr lang="en-IN" sz="1200" b="0" i="0" kern="1200" dirty="0">
                <a:solidFill>
                  <a:schemeClr val="tx1"/>
                </a:solidFill>
                <a:effectLst/>
                <a:latin typeface="+mn-lt"/>
                <a:ea typeface="+mn-ea"/>
                <a:cs typeface="+mn-cs"/>
              </a:rPr>
              <a:t>&lt;boy writing&gt;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/photos/writing-boy-child-student-kid-711286/&gt;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271285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2525365"/>
            <a:ext cx="5693053" cy="1382945"/>
          </a:xfrm>
          <a:solidFill>
            <a:schemeClr val="accent2">
              <a:lumMod val="20000"/>
              <a:lumOff val="80000"/>
            </a:schemeClr>
          </a:solidFill>
          <a:ln w="76200">
            <a:solidFill>
              <a:schemeClr val="tx1"/>
            </a:solidFill>
          </a:ln>
        </p:spPr>
        <p:txBody>
          <a:bodyPr/>
          <a:lstStyle/>
          <a:p>
            <a:r>
              <a:rPr lang="en-IN" dirty="0"/>
              <a:t>Using Conjunctions</a:t>
            </a:r>
          </a:p>
        </p:txBody>
      </p:sp>
      <p:pic>
        <p:nvPicPr>
          <p:cNvPr id="5" name="Picture 4" descr="Icon&#10;&#10;Description automatically generated">
            <a:extLst>
              <a:ext uri="{FF2B5EF4-FFF2-40B4-BE49-F238E27FC236}">
                <a16:creationId xmlns:a16="http://schemas.microsoft.com/office/drawing/2014/main" id="{DEB259C9-9122-6AE0-5B87-6527B0328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2631" y="1771467"/>
            <a:ext cx="3093769" cy="2890740"/>
          </a:xfrm>
          <a:prstGeom prst="rect">
            <a:avLst/>
          </a:prstGeom>
          <a:ln w="76200">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14EBA64-E908-36DE-8FC1-B23DD079DABE}"/>
              </a:ext>
            </a:extLst>
          </p:cNvPr>
          <p:cNvGrpSpPr/>
          <p:nvPr/>
        </p:nvGrpSpPr>
        <p:grpSpPr>
          <a:xfrm>
            <a:off x="2286971" y="260648"/>
            <a:ext cx="7949575" cy="777795"/>
            <a:chOff x="9892548" y="1406822"/>
            <a:chExt cx="1749285" cy="834177"/>
          </a:xfrm>
        </p:grpSpPr>
        <p:sp>
          <p:nvSpPr>
            <p:cNvPr id="5" name="Arrow: Pentagon 14">
              <a:extLst>
                <a:ext uri="{FF2B5EF4-FFF2-40B4-BE49-F238E27FC236}">
                  <a16:creationId xmlns:a16="http://schemas.microsoft.com/office/drawing/2014/main" id="{B1742F7F-C02F-E316-8572-0129C01A07B0}"/>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15">
              <a:extLst>
                <a:ext uri="{FF2B5EF4-FFF2-40B4-BE49-F238E27FC236}">
                  <a16:creationId xmlns:a16="http://schemas.microsoft.com/office/drawing/2014/main" id="{9BF8D626-C278-E3CB-D3BB-281978A809E4}"/>
                </a:ext>
              </a:extLst>
            </p:cNvPr>
            <p:cNvSpPr/>
            <p:nvPr/>
          </p:nvSpPr>
          <p:spPr>
            <a:xfrm>
              <a:off x="9892548" y="1406822"/>
              <a:ext cx="1749285" cy="815701"/>
            </a:xfrm>
            <a:prstGeom prst="round2SameRect">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id="{BFB4BFE4-72B1-A58B-47F8-DBF5F29EC75A}"/>
                </a:ext>
              </a:extLst>
            </p:cNvPr>
            <p:cNvSpPr/>
            <p:nvPr/>
          </p:nvSpPr>
          <p:spPr>
            <a:xfrm>
              <a:off x="10057658" y="1550839"/>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9" name="Arrow: Pentagon 18">
              <a:extLst>
                <a:ext uri="{FF2B5EF4-FFF2-40B4-BE49-F238E27FC236}">
                  <a16:creationId xmlns:a16="http://schemas.microsoft.com/office/drawing/2014/main" id="{835F7E12-FBD8-468F-7ED9-1EA16D5D6959}"/>
                </a:ext>
              </a:extLst>
            </p:cNvPr>
            <p:cNvSpPr/>
            <p:nvPr/>
          </p:nvSpPr>
          <p:spPr>
            <a:xfrm rot="16200000">
              <a:off x="10664315" y="1705454"/>
              <a:ext cx="199843" cy="871248"/>
            </a:xfrm>
            <a:prstGeom prst="homePlate">
              <a:avLst/>
            </a:prstGeom>
            <a:solidFill>
              <a:srgbClr val="FF72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pSp>
      <p:sp>
        <p:nvSpPr>
          <p:cNvPr id="2" name="Title 1"/>
          <p:cNvSpPr>
            <a:spLocks noGrp="1"/>
          </p:cNvSpPr>
          <p:nvPr>
            <p:ph type="title"/>
          </p:nvPr>
        </p:nvSpPr>
        <p:spPr>
          <a:xfrm>
            <a:off x="4823301" y="314339"/>
            <a:ext cx="2560187" cy="654032"/>
          </a:xfrm>
        </p:spPr>
        <p:txBody>
          <a:bodyPr anchor="ctr"/>
          <a:lstStyle/>
          <a:p>
            <a:r>
              <a:rPr lang="en-IN" dirty="0"/>
              <a:t>Exercise 1 </a:t>
            </a:r>
          </a:p>
        </p:txBody>
      </p:sp>
      <p:sp>
        <p:nvSpPr>
          <p:cNvPr id="3" name="Text Placeholder 2"/>
          <p:cNvSpPr>
            <a:spLocks noGrp="1"/>
          </p:cNvSpPr>
          <p:nvPr>
            <p:ph type="body" sz="quarter" idx="10"/>
          </p:nvPr>
        </p:nvSpPr>
        <p:spPr>
          <a:xfrm>
            <a:off x="855829" y="1147369"/>
            <a:ext cx="10425356" cy="448940"/>
          </a:xfrm>
          <a:ln>
            <a:solidFill>
              <a:schemeClr val="tx1"/>
            </a:solidFill>
          </a:ln>
        </p:spPr>
        <p:txBody>
          <a:bodyPr/>
          <a:lstStyle/>
          <a:p>
            <a:pPr marL="0" indent="0" algn="ctr">
              <a:buNone/>
            </a:pPr>
            <a:r>
              <a:rPr lang="en-IN" sz="2200" dirty="0"/>
              <a:t>Combine the two sentences using the most suitable conjunction from the list given below.</a:t>
            </a:r>
          </a:p>
        </p:txBody>
      </p:sp>
      <p:sp>
        <p:nvSpPr>
          <p:cNvPr id="10" name="Oval 9">
            <a:extLst>
              <a:ext uri="{FF2B5EF4-FFF2-40B4-BE49-F238E27FC236}">
                <a16:creationId xmlns:a16="http://schemas.microsoft.com/office/drawing/2014/main" id="{86358CB0-81AF-84B7-AFAD-3DD1628CC0C7}"/>
              </a:ext>
            </a:extLst>
          </p:cNvPr>
          <p:cNvSpPr/>
          <p:nvPr/>
        </p:nvSpPr>
        <p:spPr>
          <a:xfrm>
            <a:off x="2181421" y="1772816"/>
            <a:ext cx="7845184" cy="5754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2200" dirty="0"/>
              <a:t> If         and          though       because          but             </a:t>
            </a:r>
            <a:endParaRPr lang="en-US" sz="2200" dirty="0"/>
          </a:p>
        </p:txBody>
      </p:sp>
      <p:sp>
        <p:nvSpPr>
          <p:cNvPr id="12" name="TextBox 11">
            <a:extLst>
              <a:ext uri="{FF2B5EF4-FFF2-40B4-BE49-F238E27FC236}">
                <a16:creationId xmlns:a16="http://schemas.microsoft.com/office/drawing/2014/main" id="{7ECE8263-E09B-EA59-7ADC-4E151C24DAB3}"/>
              </a:ext>
            </a:extLst>
          </p:cNvPr>
          <p:cNvSpPr txBox="1"/>
          <p:nvPr/>
        </p:nvSpPr>
        <p:spPr>
          <a:xfrm>
            <a:off x="448868" y="2564904"/>
            <a:ext cx="5651894" cy="2000035"/>
          </a:xfrm>
          <a:prstGeom prst="rect">
            <a:avLst/>
          </a:prstGeom>
          <a:noFill/>
          <a:ln w="38100">
            <a:solidFill>
              <a:srgbClr val="7030A0"/>
            </a:solidFill>
          </a:ln>
        </p:spPr>
        <p:txBody>
          <a:bodyPr wrap="square">
            <a:spAutoFit/>
          </a:bodyPr>
          <a:lstStyle/>
          <a:p>
            <a:pPr marL="342900" marR="114300" lvl="0" indent="-342900">
              <a:lnSpc>
                <a:spcPct val="114000"/>
              </a:lnSpc>
              <a:spcAft>
                <a:spcPts val="0"/>
              </a:spcAft>
              <a:buFont typeface="+mj-lt"/>
              <a:buAutoNum type="arabicPeriod"/>
            </a:pPr>
            <a:r>
              <a:rPr lang="en-IE" sz="2200" u="none" strike="noStrike" dirty="0">
                <a:effectLst/>
                <a:latin typeface="Calibri" panose="020F0502020204030204" pitchFamily="34" charset="0"/>
                <a:ea typeface="Calibri" panose="020F0502020204030204" pitchFamily="34" charset="0"/>
              </a:rPr>
              <a:t>I am going to Seema’s house.  It is Seema’s birthday.</a:t>
            </a:r>
            <a:endParaRPr lang="en-IN" sz="2200" u="none" strike="noStrike" dirty="0">
              <a:effectLst/>
              <a:latin typeface="Calibri" panose="020F0502020204030204" pitchFamily="34" charset="0"/>
              <a:ea typeface="Calibri" panose="020F0502020204030204" pitchFamily="34" charset="0"/>
            </a:endParaRPr>
          </a:p>
          <a:p>
            <a:pPr marL="342900" marR="114300" lvl="0" indent="-342900">
              <a:lnSpc>
                <a:spcPct val="114000"/>
              </a:lnSpc>
              <a:spcAft>
                <a:spcPts val="0"/>
              </a:spcAft>
              <a:buFont typeface="+mj-lt"/>
              <a:buAutoNum type="arabicPeriod"/>
            </a:pPr>
            <a:r>
              <a:rPr lang="en-IE" sz="2200" u="none" strike="noStrike" dirty="0">
                <a:effectLst/>
                <a:latin typeface="Calibri" panose="020F0502020204030204" pitchFamily="34" charset="0"/>
                <a:ea typeface="Calibri" panose="020F0502020204030204" pitchFamily="34" charset="0"/>
              </a:rPr>
              <a:t>You will miss the train.  You reach the station late.</a:t>
            </a:r>
            <a:endParaRPr lang="en-IN" sz="2200" u="none" strike="noStrike" dirty="0">
              <a:effectLst/>
              <a:latin typeface="Calibri" panose="020F0502020204030204" pitchFamily="34" charset="0"/>
              <a:ea typeface="Calibri" panose="020F0502020204030204" pitchFamily="34" charset="0"/>
            </a:endParaRPr>
          </a:p>
          <a:p>
            <a:pPr marL="342900" marR="114300" lvl="0" indent="-342900">
              <a:lnSpc>
                <a:spcPct val="114000"/>
              </a:lnSpc>
              <a:spcAft>
                <a:spcPts val="0"/>
              </a:spcAft>
              <a:buFont typeface="+mj-lt"/>
              <a:buAutoNum type="arabicPeriod"/>
            </a:pPr>
            <a:r>
              <a:rPr lang="en-IE" sz="2200" u="none" strike="noStrike" dirty="0">
                <a:effectLst/>
                <a:latin typeface="Calibri" panose="020F0502020204030204" pitchFamily="34" charset="0"/>
                <a:ea typeface="Calibri" panose="020F0502020204030204" pitchFamily="34" charset="0"/>
              </a:rPr>
              <a:t>I like reading books.  I like playing chess.</a:t>
            </a:r>
            <a:endParaRPr lang="en-IN" sz="2200" u="none" strike="noStrike" dirty="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0ECFBAF4-69E7-761C-2A5E-7379321999D5}"/>
              </a:ext>
            </a:extLst>
          </p:cNvPr>
          <p:cNvSpPr txBox="1"/>
          <p:nvPr/>
        </p:nvSpPr>
        <p:spPr>
          <a:xfrm>
            <a:off x="6113851" y="2564904"/>
            <a:ext cx="5706880" cy="2000035"/>
          </a:xfrm>
          <a:prstGeom prst="rect">
            <a:avLst/>
          </a:prstGeom>
          <a:noFill/>
          <a:ln w="38100">
            <a:solidFill>
              <a:srgbClr val="7030A0"/>
            </a:solidFill>
          </a:ln>
        </p:spPr>
        <p:txBody>
          <a:bodyPr wrap="square">
            <a:spAutoFit/>
          </a:bodyPr>
          <a:lstStyle/>
          <a:p>
            <a:pPr marL="342900" marR="114300" lvl="0" indent="-342900">
              <a:lnSpc>
                <a:spcPct val="114000"/>
              </a:lnSpc>
              <a:spcAft>
                <a:spcPts val="0"/>
              </a:spcAft>
              <a:buFont typeface="+mj-lt"/>
              <a:buAutoNum type="arabicPeriod"/>
            </a:pPr>
            <a:r>
              <a:rPr lang="en-IE" sz="2200" u="none" strike="noStrike" dirty="0">
                <a:effectLst/>
                <a:latin typeface="Calibri" panose="020F0502020204030204" pitchFamily="34" charset="0"/>
                <a:ea typeface="Calibri" panose="020F0502020204030204" pitchFamily="34" charset="0"/>
              </a:rPr>
              <a:t>I am going to Seema’s house </a:t>
            </a:r>
            <a:r>
              <a:rPr lang="en-IE" sz="2200" u="sng" strike="noStrike" dirty="0">
                <a:effectLst/>
                <a:latin typeface="Calibri" panose="020F0502020204030204" pitchFamily="34" charset="0"/>
                <a:ea typeface="Calibri" panose="020F0502020204030204" pitchFamily="34" charset="0"/>
              </a:rPr>
              <a:t>because</a:t>
            </a:r>
            <a:r>
              <a:rPr lang="en-IE" sz="2200" u="none" strike="noStrike" dirty="0">
                <a:effectLst/>
                <a:latin typeface="Calibri" panose="020F0502020204030204" pitchFamily="34" charset="0"/>
                <a:ea typeface="Calibri" panose="020F0502020204030204" pitchFamily="34" charset="0"/>
              </a:rPr>
              <a:t> it is her birthday.</a:t>
            </a:r>
            <a:endParaRPr lang="en-IN" sz="2200" u="none" strike="noStrike" dirty="0">
              <a:effectLst/>
              <a:latin typeface="Calibri" panose="020F0502020204030204" pitchFamily="34" charset="0"/>
              <a:ea typeface="Calibri" panose="020F0502020204030204" pitchFamily="34" charset="0"/>
            </a:endParaRPr>
          </a:p>
          <a:p>
            <a:pPr marL="342900" marR="114300" lvl="0" indent="-342900">
              <a:lnSpc>
                <a:spcPct val="114000"/>
              </a:lnSpc>
              <a:spcAft>
                <a:spcPts val="0"/>
              </a:spcAft>
              <a:buFont typeface="+mj-lt"/>
              <a:buAutoNum type="arabicPeriod"/>
            </a:pPr>
            <a:r>
              <a:rPr lang="en-IE" sz="2200" u="none" strike="noStrike" dirty="0">
                <a:effectLst/>
                <a:latin typeface="Calibri" panose="020F0502020204030204" pitchFamily="34" charset="0"/>
                <a:ea typeface="Calibri" panose="020F0502020204030204" pitchFamily="34" charset="0"/>
              </a:rPr>
              <a:t>You will miss the train </a:t>
            </a:r>
            <a:r>
              <a:rPr lang="en-IE" sz="2200" u="sng" strike="noStrike" dirty="0">
                <a:effectLst/>
                <a:latin typeface="Calibri" panose="020F0502020204030204" pitchFamily="34" charset="0"/>
                <a:ea typeface="Calibri" panose="020F0502020204030204" pitchFamily="34" charset="0"/>
              </a:rPr>
              <a:t>if</a:t>
            </a:r>
            <a:r>
              <a:rPr lang="en-IE" sz="2200" u="none" strike="noStrike" dirty="0">
                <a:effectLst/>
                <a:latin typeface="Calibri" panose="020F0502020204030204" pitchFamily="34" charset="0"/>
                <a:ea typeface="Calibri" panose="020F0502020204030204" pitchFamily="34" charset="0"/>
              </a:rPr>
              <a:t> you reach the station late.</a:t>
            </a:r>
            <a:endParaRPr lang="en-IN" sz="2200" u="none" strike="noStrike" dirty="0">
              <a:effectLst/>
              <a:latin typeface="Calibri" panose="020F0502020204030204" pitchFamily="34" charset="0"/>
              <a:ea typeface="Calibri" panose="020F0502020204030204" pitchFamily="34" charset="0"/>
            </a:endParaRPr>
          </a:p>
          <a:p>
            <a:pPr marL="342900" marR="114300" lvl="0" indent="-342900">
              <a:lnSpc>
                <a:spcPct val="114000"/>
              </a:lnSpc>
              <a:spcAft>
                <a:spcPts val="0"/>
              </a:spcAft>
              <a:buFont typeface="+mj-lt"/>
              <a:buAutoNum type="arabicPeriod"/>
            </a:pPr>
            <a:r>
              <a:rPr lang="en-IE" sz="2200" u="none" strike="noStrike" dirty="0">
                <a:effectLst/>
                <a:latin typeface="Calibri" panose="020F0502020204030204" pitchFamily="34" charset="0"/>
                <a:ea typeface="Calibri" panose="020F0502020204030204" pitchFamily="34" charset="0"/>
              </a:rPr>
              <a:t>I like reading books </a:t>
            </a:r>
            <a:r>
              <a:rPr lang="en-IE" sz="2200" u="sng" strike="noStrike" dirty="0">
                <a:effectLst/>
                <a:latin typeface="Calibri" panose="020F0502020204030204" pitchFamily="34" charset="0"/>
                <a:ea typeface="Calibri" panose="020F0502020204030204" pitchFamily="34" charset="0"/>
              </a:rPr>
              <a:t>and</a:t>
            </a:r>
            <a:r>
              <a:rPr lang="en-IE" sz="2200" u="none" strike="noStrike" dirty="0">
                <a:effectLst/>
                <a:latin typeface="Calibri" panose="020F0502020204030204" pitchFamily="34" charset="0"/>
                <a:ea typeface="Calibri" panose="020F0502020204030204" pitchFamily="34" charset="0"/>
              </a:rPr>
              <a:t> playing chess.</a:t>
            </a:r>
            <a:endParaRPr lang="en-IN" sz="2200" u="none" strike="noStrike" dirty="0">
              <a:effectLst/>
              <a:latin typeface="Calibri" panose="020F0502020204030204" pitchFamily="34" charset="0"/>
              <a:ea typeface="Calibri" panose="020F0502020204030204" pitchFamily="34" charset="0"/>
            </a:endParaRPr>
          </a:p>
        </p:txBody>
      </p:sp>
      <p:pic>
        <p:nvPicPr>
          <p:cNvPr id="16" name="Picture 15" descr="A picture containing text&#10;&#10;Description automatically generated">
            <a:extLst>
              <a:ext uri="{FF2B5EF4-FFF2-40B4-BE49-F238E27FC236}">
                <a16:creationId xmlns:a16="http://schemas.microsoft.com/office/drawing/2014/main" id="{46A3410E-BD68-C4FA-A3F8-A1030AF57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483" y="4797831"/>
            <a:ext cx="2035076" cy="1684201"/>
          </a:xfrm>
          <a:prstGeom prst="rect">
            <a:avLst/>
          </a:prstGeom>
        </p:spPr>
      </p:pic>
      <p:pic>
        <p:nvPicPr>
          <p:cNvPr id="18" name="Picture 17" descr="A train in a train station&#10;&#10;Description automatically generated with medium confidence">
            <a:extLst>
              <a:ext uri="{FF2B5EF4-FFF2-40B4-BE49-F238E27FC236}">
                <a16:creationId xmlns:a16="http://schemas.microsoft.com/office/drawing/2014/main" id="{8226C7F0-F671-CA4E-6A43-07D8E1638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888" y="4765411"/>
            <a:ext cx="2849571" cy="1869783"/>
          </a:xfrm>
          <a:prstGeom prst="rect">
            <a:avLst/>
          </a:prstGeom>
        </p:spPr>
      </p:pic>
      <p:pic>
        <p:nvPicPr>
          <p:cNvPr id="20" name="Picture 19" descr="A chess board with chess pieces&#10;&#10;Description automatically generated with low confidence">
            <a:extLst>
              <a:ext uri="{FF2B5EF4-FFF2-40B4-BE49-F238E27FC236}">
                <a16:creationId xmlns:a16="http://schemas.microsoft.com/office/drawing/2014/main" id="{0FEAA9D5-E52E-919C-63BC-886E2A6C59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4272" y="4833448"/>
            <a:ext cx="2504773" cy="16644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14EBA64-E908-36DE-8FC1-B23DD079DABE}"/>
              </a:ext>
            </a:extLst>
          </p:cNvPr>
          <p:cNvGrpSpPr/>
          <p:nvPr/>
        </p:nvGrpSpPr>
        <p:grpSpPr>
          <a:xfrm>
            <a:off x="2286971" y="260648"/>
            <a:ext cx="7949575" cy="777795"/>
            <a:chOff x="9892548" y="1406822"/>
            <a:chExt cx="1749285" cy="834177"/>
          </a:xfrm>
        </p:grpSpPr>
        <p:sp>
          <p:nvSpPr>
            <p:cNvPr id="5" name="Arrow: Pentagon 14">
              <a:extLst>
                <a:ext uri="{FF2B5EF4-FFF2-40B4-BE49-F238E27FC236}">
                  <a16:creationId xmlns:a16="http://schemas.microsoft.com/office/drawing/2014/main" id="{B1742F7F-C02F-E316-8572-0129C01A07B0}"/>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15">
              <a:extLst>
                <a:ext uri="{FF2B5EF4-FFF2-40B4-BE49-F238E27FC236}">
                  <a16:creationId xmlns:a16="http://schemas.microsoft.com/office/drawing/2014/main" id="{9BF8D626-C278-E3CB-D3BB-281978A809E4}"/>
                </a:ext>
              </a:extLst>
            </p:cNvPr>
            <p:cNvSpPr/>
            <p:nvPr/>
          </p:nvSpPr>
          <p:spPr>
            <a:xfrm>
              <a:off x="9892548" y="1406822"/>
              <a:ext cx="1749285" cy="815701"/>
            </a:xfrm>
            <a:prstGeom prst="round2SameRect">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id="{BFB4BFE4-72B1-A58B-47F8-DBF5F29EC75A}"/>
                </a:ext>
              </a:extLst>
            </p:cNvPr>
            <p:cNvSpPr/>
            <p:nvPr/>
          </p:nvSpPr>
          <p:spPr>
            <a:xfrm>
              <a:off x="10057658" y="1550839"/>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9" name="Arrow: Pentagon 18">
              <a:extLst>
                <a:ext uri="{FF2B5EF4-FFF2-40B4-BE49-F238E27FC236}">
                  <a16:creationId xmlns:a16="http://schemas.microsoft.com/office/drawing/2014/main" id="{835F7E12-FBD8-468F-7ED9-1EA16D5D6959}"/>
                </a:ext>
              </a:extLst>
            </p:cNvPr>
            <p:cNvSpPr/>
            <p:nvPr/>
          </p:nvSpPr>
          <p:spPr>
            <a:xfrm rot="16200000">
              <a:off x="10664315" y="1705454"/>
              <a:ext cx="199843" cy="871248"/>
            </a:xfrm>
            <a:prstGeom prst="homePlate">
              <a:avLst/>
            </a:prstGeom>
            <a:solidFill>
              <a:srgbClr val="FF72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pSp>
      <p:sp>
        <p:nvSpPr>
          <p:cNvPr id="2" name="Title 1"/>
          <p:cNvSpPr>
            <a:spLocks noGrp="1"/>
          </p:cNvSpPr>
          <p:nvPr>
            <p:ph type="title"/>
          </p:nvPr>
        </p:nvSpPr>
        <p:spPr>
          <a:xfrm>
            <a:off x="4823301" y="273005"/>
            <a:ext cx="2560187" cy="654032"/>
          </a:xfrm>
        </p:spPr>
        <p:txBody>
          <a:bodyPr/>
          <a:lstStyle/>
          <a:p>
            <a:r>
              <a:rPr lang="en-IN" dirty="0"/>
              <a:t>Exercise 1 </a:t>
            </a:r>
          </a:p>
        </p:txBody>
      </p:sp>
      <p:sp>
        <p:nvSpPr>
          <p:cNvPr id="10" name="Oval 9">
            <a:extLst>
              <a:ext uri="{FF2B5EF4-FFF2-40B4-BE49-F238E27FC236}">
                <a16:creationId xmlns:a16="http://schemas.microsoft.com/office/drawing/2014/main" id="{86358CB0-81AF-84B7-AFAD-3DD1628CC0C7}"/>
              </a:ext>
            </a:extLst>
          </p:cNvPr>
          <p:cNvSpPr/>
          <p:nvPr/>
        </p:nvSpPr>
        <p:spPr>
          <a:xfrm>
            <a:off x="2181421" y="1773475"/>
            <a:ext cx="7845184" cy="5754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2200" dirty="0"/>
              <a:t> If         and          though       because          but             </a:t>
            </a:r>
            <a:endParaRPr lang="en-US" sz="2200" dirty="0"/>
          </a:p>
        </p:txBody>
      </p:sp>
      <p:sp>
        <p:nvSpPr>
          <p:cNvPr id="12" name="TextBox 11">
            <a:extLst>
              <a:ext uri="{FF2B5EF4-FFF2-40B4-BE49-F238E27FC236}">
                <a16:creationId xmlns:a16="http://schemas.microsoft.com/office/drawing/2014/main" id="{7ECE8263-E09B-EA59-7ADC-4E151C24DAB3}"/>
              </a:ext>
            </a:extLst>
          </p:cNvPr>
          <p:cNvSpPr txBox="1"/>
          <p:nvPr/>
        </p:nvSpPr>
        <p:spPr>
          <a:xfrm>
            <a:off x="451500" y="2633824"/>
            <a:ext cx="5651894" cy="1614096"/>
          </a:xfrm>
          <a:prstGeom prst="rect">
            <a:avLst/>
          </a:prstGeom>
          <a:noFill/>
          <a:ln w="38100">
            <a:solidFill>
              <a:srgbClr val="7030A0"/>
            </a:solidFill>
          </a:ln>
        </p:spPr>
        <p:txBody>
          <a:bodyPr wrap="square">
            <a:spAutoFit/>
          </a:bodyPr>
          <a:lstStyle/>
          <a:p>
            <a:pPr marL="457200" marR="114300" lvl="0" indent="-457200">
              <a:lnSpc>
                <a:spcPct val="114000"/>
              </a:lnSpc>
              <a:spcAft>
                <a:spcPts val="0"/>
              </a:spcAft>
              <a:buFont typeface="+mj-lt"/>
              <a:buAutoNum type="arabicPeriod" startAt="4"/>
            </a:pPr>
            <a:r>
              <a:rPr lang="en-IE" sz="2200" u="none" strike="noStrike" dirty="0">
                <a:effectLst/>
                <a:latin typeface="Calibri" panose="020F0502020204030204" pitchFamily="34" charset="0"/>
                <a:ea typeface="Calibri" panose="020F0502020204030204" pitchFamily="34" charset="0"/>
              </a:rPr>
              <a:t>Geeta wants to buy the new story book.  She forgot to bring her purse.</a:t>
            </a:r>
            <a:endParaRPr lang="en-IN" sz="2200" u="none" strike="noStrike" dirty="0">
              <a:effectLst/>
              <a:latin typeface="Calibri" panose="020F0502020204030204" pitchFamily="34" charset="0"/>
              <a:ea typeface="Calibri" panose="020F0502020204030204" pitchFamily="34" charset="0"/>
            </a:endParaRPr>
          </a:p>
          <a:p>
            <a:pPr marL="457200" marR="114300" lvl="0" indent="-457200">
              <a:lnSpc>
                <a:spcPct val="114000"/>
              </a:lnSpc>
              <a:spcAft>
                <a:spcPts val="0"/>
              </a:spcAft>
              <a:buFont typeface="+mj-lt"/>
              <a:buAutoNum type="arabicPeriod" startAt="4"/>
            </a:pPr>
            <a:r>
              <a:rPr lang="en-IE" sz="2200" u="none" strike="noStrike" dirty="0">
                <a:effectLst/>
                <a:latin typeface="Calibri" panose="020F0502020204030204" pitchFamily="34" charset="0"/>
                <a:ea typeface="Calibri" panose="020F0502020204030204" pitchFamily="34" charset="0"/>
              </a:rPr>
              <a:t>The boys are playing football.  It is raining.</a:t>
            </a:r>
          </a:p>
          <a:p>
            <a:pPr marL="457200" marR="114300" lvl="0" indent="-457200">
              <a:lnSpc>
                <a:spcPct val="114000"/>
              </a:lnSpc>
              <a:spcAft>
                <a:spcPts val="0"/>
              </a:spcAft>
              <a:buFont typeface="+mj-lt"/>
              <a:buAutoNum type="arabicPeriod" startAt="4"/>
            </a:pPr>
            <a:endParaRPr lang="en-IN" sz="2200" u="none" strike="noStrike" dirty="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0ECFBAF4-69E7-761C-2A5E-7379321999D5}"/>
              </a:ext>
            </a:extLst>
          </p:cNvPr>
          <p:cNvSpPr txBox="1"/>
          <p:nvPr/>
        </p:nvSpPr>
        <p:spPr>
          <a:xfrm>
            <a:off x="6096000" y="2621952"/>
            <a:ext cx="5706880" cy="1614096"/>
          </a:xfrm>
          <a:prstGeom prst="rect">
            <a:avLst/>
          </a:prstGeom>
          <a:noFill/>
          <a:ln w="38100">
            <a:solidFill>
              <a:srgbClr val="7030A0"/>
            </a:solidFill>
          </a:ln>
        </p:spPr>
        <p:txBody>
          <a:bodyPr wrap="square">
            <a:spAutoFit/>
          </a:bodyPr>
          <a:lstStyle/>
          <a:p>
            <a:pPr marL="457200" marR="114300" lvl="0" indent="-457200">
              <a:lnSpc>
                <a:spcPct val="114000"/>
              </a:lnSpc>
              <a:spcAft>
                <a:spcPts val="0"/>
              </a:spcAft>
              <a:buFont typeface="+mj-lt"/>
              <a:buAutoNum type="arabicPeriod" startAt="4"/>
            </a:pPr>
            <a:r>
              <a:rPr lang="en-IE" sz="2200" u="none" strike="noStrike" dirty="0">
                <a:effectLst/>
                <a:latin typeface="Calibri" panose="020F0502020204030204" pitchFamily="34" charset="0"/>
                <a:ea typeface="Calibri" panose="020F0502020204030204" pitchFamily="34" charset="0"/>
              </a:rPr>
              <a:t>Geeta wants to buy the new story book </a:t>
            </a:r>
            <a:r>
              <a:rPr lang="en-IE" sz="2200" u="sng" strike="noStrike" dirty="0">
                <a:effectLst/>
                <a:latin typeface="Calibri" panose="020F0502020204030204" pitchFamily="34" charset="0"/>
                <a:ea typeface="Calibri" panose="020F0502020204030204" pitchFamily="34" charset="0"/>
              </a:rPr>
              <a:t>but</a:t>
            </a:r>
            <a:r>
              <a:rPr lang="en-IE" sz="2200" u="none" strike="noStrike" dirty="0">
                <a:effectLst/>
                <a:latin typeface="Calibri" panose="020F0502020204030204" pitchFamily="34" charset="0"/>
                <a:ea typeface="Calibri" panose="020F0502020204030204" pitchFamily="34" charset="0"/>
              </a:rPr>
              <a:t> she forgot to bring her purse.</a:t>
            </a:r>
            <a:endParaRPr lang="en-IN" sz="2200" u="none" strike="noStrike" dirty="0">
              <a:effectLst/>
              <a:latin typeface="Calibri" panose="020F0502020204030204" pitchFamily="34" charset="0"/>
              <a:ea typeface="Calibri" panose="020F0502020204030204" pitchFamily="34" charset="0"/>
            </a:endParaRPr>
          </a:p>
          <a:p>
            <a:pPr marL="457200" marR="114300" lvl="0" indent="-457200">
              <a:lnSpc>
                <a:spcPct val="114000"/>
              </a:lnSpc>
              <a:spcAft>
                <a:spcPts val="0"/>
              </a:spcAft>
              <a:buFont typeface="+mj-lt"/>
              <a:buAutoNum type="arabicPeriod" startAt="4"/>
            </a:pPr>
            <a:r>
              <a:rPr lang="en-IE" sz="2200" u="none" strike="noStrike" dirty="0">
                <a:effectLst/>
                <a:latin typeface="Calibri" panose="020F0502020204030204" pitchFamily="34" charset="0"/>
                <a:ea typeface="Calibri" panose="020F0502020204030204" pitchFamily="34" charset="0"/>
              </a:rPr>
              <a:t>The boys are playing football </a:t>
            </a:r>
            <a:r>
              <a:rPr lang="en-IE" sz="2200" u="sng" strike="noStrike" dirty="0">
                <a:effectLst/>
                <a:latin typeface="Calibri" panose="020F0502020204030204" pitchFamily="34" charset="0"/>
                <a:ea typeface="Calibri" panose="020F0502020204030204" pitchFamily="34" charset="0"/>
              </a:rPr>
              <a:t>though</a:t>
            </a:r>
            <a:r>
              <a:rPr lang="en-IE" sz="2200" u="none" strike="noStrike" dirty="0">
                <a:effectLst/>
                <a:latin typeface="Calibri" panose="020F0502020204030204" pitchFamily="34" charset="0"/>
                <a:ea typeface="Calibri" panose="020F0502020204030204" pitchFamily="34" charset="0"/>
              </a:rPr>
              <a:t> it is raining.</a:t>
            </a:r>
            <a:endParaRPr lang="en-IN" sz="2200" u="none" strike="noStrike" dirty="0">
              <a:effectLst/>
              <a:latin typeface="Calibri" panose="020F0502020204030204" pitchFamily="34" charset="0"/>
              <a:ea typeface="Calibri" panose="020F0502020204030204" pitchFamily="34" charset="0"/>
            </a:endParaRPr>
          </a:p>
        </p:txBody>
      </p:sp>
      <p:pic>
        <p:nvPicPr>
          <p:cNvPr id="11" name="Picture 10" descr="A picture containing text, person, indoor, shelf&#10;&#10;Description automatically generated">
            <a:extLst>
              <a:ext uri="{FF2B5EF4-FFF2-40B4-BE49-F238E27FC236}">
                <a16:creationId xmlns:a16="http://schemas.microsoft.com/office/drawing/2014/main" id="{586A9091-5AB3-7F39-B137-23453AB1A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1845" y="4454654"/>
            <a:ext cx="1247931" cy="1878013"/>
          </a:xfrm>
          <a:prstGeom prst="rect">
            <a:avLst/>
          </a:prstGeom>
        </p:spPr>
      </p:pic>
      <p:pic>
        <p:nvPicPr>
          <p:cNvPr id="15" name="Picture 14" descr="A group of people playing football&#10;&#10;Description automatically generated with medium confidence">
            <a:extLst>
              <a:ext uri="{FF2B5EF4-FFF2-40B4-BE49-F238E27FC236}">
                <a16:creationId xmlns:a16="http://schemas.microsoft.com/office/drawing/2014/main" id="{6ED5E57D-6390-71A3-81BF-FB2FB9BA91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8048" y="4323093"/>
            <a:ext cx="4352032" cy="2196416"/>
          </a:xfrm>
          <a:prstGeom prst="rect">
            <a:avLst/>
          </a:prstGeom>
        </p:spPr>
      </p:pic>
      <p:sp>
        <p:nvSpPr>
          <p:cNvPr id="16" name="Text Placeholder 2">
            <a:extLst>
              <a:ext uri="{FF2B5EF4-FFF2-40B4-BE49-F238E27FC236}">
                <a16:creationId xmlns:a16="http://schemas.microsoft.com/office/drawing/2014/main" id="{536D219E-B940-E88E-6508-3F605D989B7A}"/>
              </a:ext>
            </a:extLst>
          </p:cNvPr>
          <p:cNvSpPr>
            <a:spLocks noGrp="1"/>
          </p:cNvSpPr>
          <p:nvPr>
            <p:ph type="body" sz="quarter" idx="10"/>
          </p:nvPr>
        </p:nvSpPr>
        <p:spPr>
          <a:xfrm>
            <a:off x="855829" y="1147369"/>
            <a:ext cx="10425356" cy="448940"/>
          </a:xfrm>
          <a:ln>
            <a:solidFill>
              <a:schemeClr val="tx1"/>
            </a:solidFill>
          </a:ln>
        </p:spPr>
        <p:txBody>
          <a:bodyPr/>
          <a:lstStyle/>
          <a:p>
            <a:pPr marL="0" indent="0" algn="ctr">
              <a:buNone/>
            </a:pPr>
            <a:r>
              <a:rPr lang="en-IN" sz="2200" dirty="0"/>
              <a:t>Combine the two sentences using the most suitable conjunction from the list given below.</a:t>
            </a:r>
          </a:p>
        </p:txBody>
      </p:sp>
    </p:spTree>
    <p:extLst>
      <p:ext uri="{BB962C8B-B14F-4D97-AF65-F5344CB8AC3E}">
        <p14:creationId xmlns:p14="http://schemas.microsoft.com/office/powerpoint/2010/main" val="411149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2064" y="1317011"/>
            <a:ext cx="11731023" cy="506816"/>
          </a:xfrm>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en-IN" sz="2400" dirty="0"/>
              <a:t>Make meaningful sentences using the conjunctions or the pair of conjunctions given below:</a:t>
            </a:r>
          </a:p>
        </p:txBody>
      </p:sp>
      <p:grpSp>
        <p:nvGrpSpPr>
          <p:cNvPr id="4" name="Group 3">
            <a:extLst>
              <a:ext uri="{FF2B5EF4-FFF2-40B4-BE49-F238E27FC236}">
                <a16:creationId xmlns:a16="http://schemas.microsoft.com/office/drawing/2014/main" id="{124FC567-426C-082B-39F2-C76A1BBA2675}"/>
              </a:ext>
            </a:extLst>
          </p:cNvPr>
          <p:cNvGrpSpPr/>
          <p:nvPr/>
        </p:nvGrpSpPr>
        <p:grpSpPr>
          <a:xfrm>
            <a:off x="2286971" y="260648"/>
            <a:ext cx="7949575" cy="777795"/>
            <a:chOff x="9892548" y="1406822"/>
            <a:chExt cx="1749285" cy="834177"/>
          </a:xfrm>
        </p:grpSpPr>
        <p:sp>
          <p:nvSpPr>
            <p:cNvPr id="5" name="Arrow: Pentagon 14">
              <a:extLst>
                <a:ext uri="{FF2B5EF4-FFF2-40B4-BE49-F238E27FC236}">
                  <a16:creationId xmlns:a16="http://schemas.microsoft.com/office/drawing/2014/main" id="{58D5A619-8C5C-C3D8-F189-8F3D90F8C3B1}"/>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15">
              <a:extLst>
                <a:ext uri="{FF2B5EF4-FFF2-40B4-BE49-F238E27FC236}">
                  <a16:creationId xmlns:a16="http://schemas.microsoft.com/office/drawing/2014/main" id="{94802BBC-56B9-5EA8-6C47-3CC0E4A566F7}"/>
                </a:ext>
              </a:extLst>
            </p:cNvPr>
            <p:cNvSpPr/>
            <p:nvPr/>
          </p:nvSpPr>
          <p:spPr>
            <a:xfrm>
              <a:off x="9892548" y="1406822"/>
              <a:ext cx="1749285" cy="815701"/>
            </a:xfrm>
            <a:prstGeom prst="round2SameRect">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id="{102299A8-8461-AF32-0487-E39257D8614D}"/>
                </a:ext>
              </a:extLst>
            </p:cNvPr>
            <p:cNvSpPr/>
            <p:nvPr/>
          </p:nvSpPr>
          <p:spPr>
            <a:xfrm>
              <a:off x="10057658" y="1550839"/>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Arrow: Pentagon 18">
              <a:extLst>
                <a:ext uri="{FF2B5EF4-FFF2-40B4-BE49-F238E27FC236}">
                  <a16:creationId xmlns:a16="http://schemas.microsoft.com/office/drawing/2014/main" id="{2E4718E7-8DF0-4F3C-3EFA-E8428DD5B1CE}"/>
                </a:ext>
              </a:extLst>
            </p:cNvPr>
            <p:cNvSpPr/>
            <p:nvPr/>
          </p:nvSpPr>
          <p:spPr>
            <a:xfrm rot="16200000">
              <a:off x="10664315" y="1705454"/>
              <a:ext cx="199843" cy="871248"/>
            </a:xfrm>
            <a:prstGeom prst="homePlate">
              <a:avLst/>
            </a:prstGeom>
            <a:solidFill>
              <a:srgbClr val="FF72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pSp>
      <p:sp>
        <p:nvSpPr>
          <p:cNvPr id="9" name="Title 1">
            <a:extLst>
              <a:ext uri="{FF2B5EF4-FFF2-40B4-BE49-F238E27FC236}">
                <a16:creationId xmlns:a16="http://schemas.microsoft.com/office/drawing/2014/main" id="{413F226E-8373-46BF-0374-BEBA66380363}"/>
              </a:ext>
            </a:extLst>
          </p:cNvPr>
          <p:cNvSpPr>
            <a:spLocks noGrp="1"/>
          </p:cNvSpPr>
          <p:nvPr>
            <p:ph type="title"/>
          </p:nvPr>
        </p:nvSpPr>
        <p:spPr>
          <a:xfrm>
            <a:off x="4823301" y="326351"/>
            <a:ext cx="2560187" cy="654032"/>
          </a:xfrm>
        </p:spPr>
        <p:txBody>
          <a:bodyPr/>
          <a:lstStyle/>
          <a:p>
            <a:r>
              <a:rPr lang="en-IN" dirty="0"/>
              <a:t>Exercise 2 </a:t>
            </a:r>
          </a:p>
        </p:txBody>
      </p:sp>
      <p:sp>
        <p:nvSpPr>
          <p:cNvPr id="11" name="TextBox 10">
            <a:extLst>
              <a:ext uri="{FF2B5EF4-FFF2-40B4-BE49-F238E27FC236}">
                <a16:creationId xmlns:a16="http://schemas.microsoft.com/office/drawing/2014/main" id="{65389A0E-1381-9B2E-4878-D9772E964B27}"/>
              </a:ext>
            </a:extLst>
          </p:cNvPr>
          <p:cNvSpPr txBox="1"/>
          <p:nvPr/>
        </p:nvSpPr>
        <p:spPr>
          <a:xfrm>
            <a:off x="149714" y="2415788"/>
            <a:ext cx="8619812" cy="555537"/>
          </a:xfrm>
          <a:prstGeom prst="rect">
            <a:avLst/>
          </a:prstGeom>
          <a:noFill/>
        </p:spPr>
        <p:txBody>
          <a:bodyPr wrap="square">
            <a:spAutoFit/>
          </a:bodyPr>
          <a:lstStyle/>
          <a:p>
            <a:pPr marR="114300" lvl="0">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Since: _________________________________________</a:t>
            </a:r>
            <a:endParaRPr lang="en-IN" sz="2800" u="none" strike="noStrike"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22002A31-0DD7-C651-21EF-2DD0DE579094}"/>
              </a:ext>
            </a:extLst>
          </p:cNvPr>
          <p:cNvSpPr txBox="1"/>
          <p:nvPr/>
        </p:nvSpPr>
        <p:spPr>
          <a:xfrm>
            <a:off x="1343472" y="2300022"/>
            <a:ext cx="7671500" cy="5577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114300" lvl="0" algn="ctr">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We decided to go for a picnic </a:t>
            </a:r>
            <a:r>
              <a:rPr lang="en-IE" sz="2800" strike="noStrike" dirty="0">
                <a:solidFill>
                  <a:srgbClr val="C00000"/>
                </a:solidFill>
                <a:effectLst/>
                <a:latin typeface="Calibri" panose="020F0502020204030204" pitchFamily="34" charset="0"/>
                <a:ea typeface="Calibri" panose="020F0502020204030204" pitchFamily="34" charset="0"/>
              </a:rPr>
              <a:t>since</a:t>
            </a:r>
            <a:r>
              <a:rPr lang="en-IE" sz="2800" u="none" strike="noStrike" dirty="0">
                <a:effectLst/>
                <a:latin typeface="Calibri" panose="020F0502020204030204" pitchFamily="34" charset="0"/>
                <a:ea typeface="Calibri" panose="020F0502020204030204" pitchFamily="34" charset="0"/>
              </a:rPr>
              <a:t> it was a holiday.</a:t>
            </a:r>
            <a:endParaRPr lang="en-IN" sz="2800" u="none" strike="noStrike" dirty="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927DD303-897F-E48B-512A-6C70674F7AB6}"/>
              </a:ext>
            </a:extLst>
          </p:cNvPr>
          <p:cNvSpPr txBox="1"/>
          <p:nvPr/>
        </p:nvSpPr>
        <p:spPr>
          <a:xfrm>
            <a:off x="149714" y="4725145"/>
            <a:ext cx="9618694" cy="555537"/>
          </a:xfrm>
          <a:prstGeom prst="rect">
            <a:avLst/>
          </a:prstGeom>
          <a:noFill/>
        </p:spPr>
        <p:txBody>
          <a:bodyPr wrap="square">
            <a:spAutoFit/>
          </a:bodyPr>
          <a:lstStyle/>
          <a:p>
            <a:pPr marR="114300" lvl="0">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Either, or: _________________________________________</a:t>
            </a:r>
            <a:endParaRPr lang="en-IN" sz="2800" u="none" strike="noStrike" dirty="0">
              <a:effectLst/>
              <a:latin typeface="Calibri" panose="020F0502020204030204" pitchFamily="34" charset="0"/>
              <a:ea typeface="Calibri" panose="020F0502020204030204" pitchFamily="34" charset="0"/>
            </a:endParaRPr>
          </a:p>
        </p:txBody>
      </p:sp>
      <p:sp>
        <p:nvSpPr>
          <p:cNvPr id="25" name="TextBox 24">
            <a:extLst>
              <a:ext uri="{FF2B5EF4-FFF2-40B4-BE49-F238E27FC236}">
                <a16:creationId xmlns:a16="http://schemas.microsoft.com/office/drawing/2014/main" id="{E5FBD4D1-8436-9E54-DB0E-B64AC7B0AE76}"/>
              </a:ext>
            </a:extLst>
          </p:cNvPr>
          <p:cNvSpPr txBox="1"/>
          <p:nvPr/>
        </p:nvSpPr>
        <p:spPr>
          <a:xfrm>
            <a:off x="1761758" y="4626999"/>
            <a:ext cx="7253214" cy="55553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114300" lvl="0" algn="ctr">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The students can </a:t>
            </a:r>
            <a:r>
              <a:rPr lang="en-IE" sz="2800" strike="noStrike" dirty="0">
                <a:solidFill>
                  <a:srgbClr val="C00000"/>
                </a:solidFill>
                <a:effectLst/>
                <a:latin typeface="Calibri" panose="020F0502020204030204" pitchFamily="34" charset="0"/>
                <a:ea typeface="Calibri" panose="020F0502020204030204" pitchFamily="34" charset="0"/>
              </a:rPr>
              <a:t>either</a:t>
            </a:r>
            <a:r>
              <a:rPr lang="en-IE" sz="2800" strike="noStrike" dirty="0">
                <a:effectLst/>
                <a:latin typeface="Calibri" panose="020F0502020204030204" pitchFamily="34" charset="0"/>
                <a:ea typeface="Calibri" panose="020F0502020204030204" pitchFamily="34" charset="0"/>
              </a:rPr>
              <a:t> </a:t>
            </a:r>
            <a:r>
              <a:rPr lang="en-IE" sz="2800" u="none" strike="noStrike" dirty="0">
                <a:effectLst/>
                <a:latin typeface="Calibri" panose="020F0502020204030204" pitchFamily="34" charset="0"/>
                <a:ea typeface="Calibri" panose="020F0502020204030204" pitchFamily="34" charset="0"/>
              </a:rPr>
              <a:t>play </a:t>
            </a:r>
            <a:r>
              <a:rPr lang="en-IE" sz="2800" u="none" strike="noStrike" dirty="0">
                <a:solidFill>
                  <a:srgbClr val="C00000"/>
                </a:solidFill>
                <a:effectLst/>
                <a:latin typeface="Calibri" panose="020F0502020204030204" pitchFamily="34" charset="0"/>
                <a:ea typeface="Calibri" panose="020F0502020204030204" pitchFamily="34" charset="0"/>
              </a:rPr>
              <a:t>or</a:t>
            </a:r>
            <a:r>
              <a:rPr lang="en-IE" sz="2800" u="none" strike="noStrike" dirty="0">
                <a:effectLst/>
                <a:latin typeface="Calibri" panose="020F0502020204030204" pitchFamily="34" charset="0"/>
                <a:ea typeface="Calibri" panose="020F0502020204030204" pitchFamily="34" charset="0"/>
              </a:rPr>
              <a:t> go to the library.</a:t>
            </a:r>
            <a:endParaRPr lang="en-IN" sz="2800" u="none" strike="noStrike" dirty="0">
              <a:effectLst/>
              <a:latin typeface="Calibri" panose="020F0502020204030204" pitchFamily="34" charset="0"/>
              <a:ea typeface="Calibri" panose="020F0502020204030204" pitchFamily="34" charset="0"/>
            </a:endParaRPr>
          </a:p>
        </p:txBody>
      </p:sp>
      <p:pic>
        <p:nvPicPr>
          <p:cNvPr id="27" name="Picture 26">
            <a:extLst>
              <a:ext uri="{FF2B5EF4-FFF2-40B4-BE49-F238E27FC236}">
                <a16:creationId xmlns:a16="http://schemas.microsoft.com/office/drawing/2014/main" id="{4F7631E4-AD85-74C3-46D5-E2BA958BCF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7939" y="2317642"/>
            <a:ext cx="2236653" cy="1677490"/>
          </a:xfrm>
          <a:prstGeom prst="rect">
            <a:avLst/>
          </a:prstGeom>
        </p:spPr>
      </p:pic>
      <p:pic>
        <p:nvPicPr>
          <p:cNvPr id="29" name="Picture 28" descr="A bookshelf with many books on it&#10;&#10;Description automatically generated with low confidence">
            <a:extLst>
              <a:ext uri="{FF2B5EF4-FFF2-40B4-BE49-F238E27FC236}">
                <a16:creationId xmlns:a16="http://schemas.microsoft.com/office/drawing/2014/main" id="{682365CD-633F-E16C-7EE7-5434A31AB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4265" y="4099497"/>
            <a:ext cx="1524000" cy="2279650"/>
          </a:xfrm>
          <a:prstGeom prst="rect">
            <a:avLst/>
          </a:prstGeom>
        </p:spPr>
      </p:pic>
      <p:sp>
        <p:nvSpPr>
          <p:cNvPr id="2" name="Text Placeholder 2">
            <a:extLst>
              <a:ext uri="{FF2B5EF4-FFF2-40B4-BE49-F238E27FC236}">
                <a16:creationId xmlns:a16="http://schemas.microsoft.com/office/drawing/2014/main" id="{742D8E74-6034-7B57-26EE-A3C430D542DA}"/>
              </a:ext>
            </a:extLst>
          </p:cNvPr>
          <p:cNvSpPr txBox="1">
            <a:spLocks/>
          </p:cNvSpPr>
          <p:nvPr/>
        </p:nvSpPr>
        <p:spPr>
          <a:xfrm>
            <a:off x="4819494" y="6064602"/>
            <a:ext cx="2553013" cy="460742"/>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IN" sz="2600" dirty="0"/>
              <a:t>Sample Answers</a:t>
            </a:r>
          </a:p>
        </p:txBody>
      </p:sp>
    </p:spTree>
    <p:extLst>
      <p:ext uri="{BB962C8B-B14F-4D97-AF65-F5344CB8AC3E}">
        <p14:creationId xmlns:p14="http://schemas.microsoft.com/office/powerpoint/2010/main" val="36550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heckerboard(across)">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par>
                                <p:cTn id="19" presetID="9"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24FC567-426C-082B-39F2-C76A1BBA2675}"/>
              </a:ext>
            </a:extLst>
          </p:cNvPr>
          <p:cNvGrpSpPr/>
          <p:nvPr/>
        </p:nvGrpSpPr>
        <p:grpSpPr>
          <a:xfrm>
            <a:off x="2286971" y="260648"/>
            <a:ext cx="7949575" cy="777795"/>
            <a:chOff x="9892548" y="1406822"/>
            <a:chExt cx="1749285" cy="834177"/>
          </a:xfrm>
        </p:grpSpPr>
        <p:sp>
          <p:nvSpPr>
            <p:cNvPr id="5" name="Arrow: Pentagon 14">
              <a:extLst>
                <a:ext uri="{FF2B5EF4-FFF2-40B4-BE49-F238E27FC236}">
                  <a16:creationId xmlns:a16="http://schemas.microsoft.com/office/drawing/2014/main" id="{58D5A619-8C5C-C3D8-F189-8F3D90F8C3B1}"/>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15">
              <a:extLst>
                <a:ext uri="{FF2B5EF4-FFF2-40B4-BE49-F238E27FC236}">
                  <a16:creationId xmlns:a16="http://schemas.microsoft.com/office/drawing/2014/main" id="{94802BBC-56B9-5EA8-6C47-3CC0E4A566F7}"/>
                </a:ext>
              </a:extLst>
            </p:cNvPr>
            <p:cNvSpPr/>
            <p:nvPr/>
          </p:nvSpPr>
          <p:spPr>
            <a:xfrm>
              <a:off x="9892548" y="1406822"/>
              <a:ext cx="1749285" cy="815701"/>
            </a:xfrm>
            <a:prstGeom prst="round2SameRect">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id="{102299A8-8461-AF32-0487-E39257D8614D}"/>
                </a:ext>
              </a:extLst>
            </p:cNvPr>
            <p:cNvSpPr/>
            <p:nvPr/>
          </p:nvSpPr>
          <p:spPr>
            <a:xfrm>
              <a:off x="10057658" y="1550839"/>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Arrow: Pentagon 18">
              <a:extLst>
                <a:ext uri="{FF2B5EF4-FFF2-40B4-BE49-F238E27FC236}">
                  <a16:creationId xmlns:a16="http://schemas.microsoft.com/office/drawing/2014/main" id="{2E4718E7-8DF0-4F3C-3EFA-E8428DD5B1CE}"/>
                </a:ext>
              </a:extLst>
            </p:cNvPr>
            <p:cNvSpPr/>
            <p:nvPr/>
          </p:nvSpPr>
          <p:spPr>
            <a:xfrm rot="16200000">
              <a:off x="10664315" y="1705454"/>
              <a:ext cx="199843" cy="871248"/>
            </a:xfrm>
            <a:prstGeom prst="homePlate">
              <a:avLst/>
            </a:prstGeom>
            <a:solidFill>
              <a:srgbClr val="FF72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pSp>
      <p:sp>
        <p:nvSpPr>
          <p:cNvPr id="9" name="Title 1">
            <a:extLst>
              <a:ext uri="{FF2B5EF4-FFF2-40B4-BE49-F238E27FC236}">
                <a16:creationId xmlns:a16="http://schemas.microsoft.com/office/drawing/2014/main" id="{413F226E-8373-46BF-0374-BEBA66380363}"/>
              </a:ext>
            </a:extLst>
          </p:cNvPr>
          <p:cNvSpPr>
            <a:spLocks noGrp="1"/>
          </p:cNvSpPr>
          <p:nvPr>
            <p:ph type="title"/>
          </p:nvPr>
        </p:nvSpPr>
        <p:spPr>
          <a:xfrm>
            <a:off x="4823301" y="318731"/>
            <a:ext cx="2560187" cy="654032"/>
          </a:xfrm>
        </p:spPr>
        <p:txBody>
          <a:bodyPr/>
          <a:lstStyle/>
          <a:p>
            <a:r>
              <a:rPr lang="en-IN" dirty="0"/>
              <a:t>Exercise 2 </a:t>
            </a:r>
          </a:p>
        </p:txBody>
      </p:sp>
      <p:sp>
        <p:nvSpPr>
          <p:cNvPr id="11" name="TextBox 10">
            <a:extLst>
              <a:ext uri="{FF2B5EF4-FFF2-40B4-BE49-F238E27FC236}">
                <a16:creationId xmlns:a16="http://schemas.microsoft.com/office/drawing/2014/main" id="{65389A0E-1381-9B2E-4878-D9772E964B27}"/>
              </a:ext>
            </a:extLst>
          </p:cNvPr>
          <p:cNvSpPr txBox="1"/>
          <p:nvPr/>
        </p:nvSpPr>
        <p:spPr>
          <a:xfrm>
            <a:off x="551384" y="4973308"/>
            <a:ext cx="9618694" cy="555537"/>
          </a:xfrm>
          <a:prstGeom prst="rect">
            <a:avLst/>
          </a:prstGeom>
          <a:noFill/>
        </p:spPr>
        <p:txBody>
          <a:bodyPr wrap="square">
            <a:spAutoFit/>
          </a:bodyPr>
          <a:lstStyle/>
          <a:p>
            <a:pPr marR="114300" lvl="0">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As: _________________________________________________</a:t>
            </a:r>
            <a:endParaRPr lang="en-IN" sz="2800" u="none" strike="noStrike" dirty="0">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4059B822-0F8A-3CFC-9B36-523E9F2A1FED}"/>
              </a:ext>
            </a:extLst>
          </p:cNvPr>
          <p:cNvSpPr txBox="1"/>
          <p:nvPr/>
        </p:nvSpPr>
        <p:spPr>
          <a:xfrm>
            <a:off x="1192070" y="2309039"/>
            <a:ext cx="7128792" cy="55553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R="114300" lvl="0" algn="ctr">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My pet dog is sick </a:t>
            </a:r>
            <a:r>
              <a:rPr lang="en-IE" sz="2800" strike="noStrike" dirty="0">
                <a:solidFill>
                  <a:srgbClr val="C00000"/>
                </a:solidFill>
                <a:effectLst/>
                <a:latin typeface="Calibri" panose="020F0502020204030204" pitchFamily="34" charset="0"/>
                <a:ea typeface="Calibri" panose="020F0502020204030204" pitchFamily="34" charset="0"/>
              </a:rPr>
              <a:t>so</a:t>
            </a:r>
            <a:r>
              <a:rPr lang="en-IE" sz="2800" strike="noStrike" dirty="0">
                <a:effectLst/>
                <a:latin typeface="Calibri" panose="020F0502020204030204" pitchFamily="34" charset="0"/>
                <a:ea typeface="Calibri" panose="020F0502020204030204" pitchFamily="34" charset="0"/>
              </a:rPr>
              <a:t> </a:t>
            </a:r>
            <a:r>
              <a:rPr lang="en-IE" sz="2800" u="none" strike="noStrike" dirty="0">
                <a:effectLst/>
                <a:latin typeface="Calibri" panose="020F0502020204030204" pitchFamily="34" charset="0"/>
                <a:ea typeface="Calibri" panose="020F0502020204030204" pitchFamily="34" charset="0"/>
              </a:rPr>
              <a:t>I am not taking him out.</a:t>
            </a:r>
            <a:endParaRPr lang="en-IN" sz="2800" u="none" strike="noStrike" dirty="0">
              <a:effectLst/>
              <a:latin typeface="Calibri" panose="020F050202020403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1936CEE6-8B15-DEE6-EA95-3C18ACAAD474}"/>
              </a:ext>
            </a:extLst>
          </p:cNvPr>
          <p:cNvSpPr txBox="1"/>
          <p:nvPr/>
        </p:nvSpPr>
        <p:spPr>
          <a:xfrm>
            <a:off x="1192070" y="3570393"/>
            <a:ext cx="7809731" cy="55553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R="114300" lvl="0" algn="ctr">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You can have an apple </a:t>
            </a:r>
            <a:r>
              <a:rPr lang="en-IE" sz="2800" u="none" strike="noStrike" dirty="0">
                <a:solidFill>
                  <a:srgbClr val="C00000"/>
                </a:solidFill>
                <a:effectLst/>
                <a:latin typeface="Calibri" panose="020F0502020204030204" pitchFamily="34" charset="0"/>
                <a:ea typeface="Calibri" panose="020F0502020204030204" pitchFamily="34" charset="0"/>
              </a:rPr>
              <a:t>or</a:t>
            </a:r>
            <a:r>
              <a:rPr lang="en-IE" sz="2800" u="none" strike="noStrike" dirty="0">
                <a:effectLst/>
                <a:latin typeface="Calibri" panose="020F0502020204030204" pitchFamily="34" charset="0"/>
                <a:ea typeface="Calibri" panose="020F0502020204030204" pitchFamily="34" charset="0"/>
              </a:rPr>
              <a:t> a banana for breakfast.</a:t>
            </a:r>
            <a:endParaRPr lang="en-IN" sz="2800" u="none" strike="noStrike" dirty="0">
              <a:effectLst/>
              <a:latin typeface="Calibri" panose="020F0502020204030204" pitchFamily="34" charset="0"/>
              <a:ea typeface="Calibri" panose="020F0502020204030204" pitchFamily="34" charset="0"/>
            </a:endParaRPr>
          </a:p>
        </p:txBody>
      </p:sp>
      <p:sp>
        <p:nvSpPr>
          <p:cNvPr id="21" name="TextBox 20">
            <a:extLst>
              <a:ext uri="{FF2B5EF4-FFF2-40B4-BE49-F238E27FC236}">
                <a16:creationId xmlns:a16="http://schemas.microsoft.com/office/drawing/2014/main" id="{D74F5043-FAC2-86EF-78CB-B462837AFF17}"/>
              </a:ext>
            </a:extLst>
          </p:cNvPr>
          <p:cNvSpPr txBox="1"/>
          <p:nvPr/>
        </p:nvSpPr>
        <p:spPr>
          <a:xfrm>
            <a:off x="1192070" y="4872356"/>
            <a:ext cx="8637910" cy="55553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R="114300" lvl="0" algn="ctr">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I cannot disturb my brother </a:t>
            </a:r>
            <a:r>
              <a:rPr lang="en-IE" sz="2800" strike="noStrike" dirty="0">
                <a:solidFill>
                  <a:srgbClr val="C00000"/>
                </a:solidFill>
                <a:effectLst/>
                <a:latin typeface="Calibri" panose="020F0502020204030204" pitchFamily="34" charset="0"/>
                <a:ea typeface="Calibri" panose="020F0502020204030204" pitchFamily="34" charset="0"/>
              </a:rPr>
              <a:t>as</a:t>
            </a:r>
            <a:r>
              <a:rPr lang="en-IE" sz="2800" u="none" strike="noStrike" dirty="0">
                <a:effectLst/>
                <a:latin typeface="Calibri" panose="020F0502020204030204" pitchFamily="34" charset="0"/>
                <a:ea typeface="Calibri" panose="020F0502020204030204" pitchFamily="34" charset="0"/>
              </a:rPr>
              <a:t> he is busy with his work.</a:t>
            </a:r>
            <a:endParaRPr lang="en-IN" sz="2800" u="none" strike="noStrike" dirty="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C2BDCB70-AE36-BFA0-413F-8CE463A8C34F}"/>
              </a:ext>
            </a:extLst>
          </p:cNvPr>
          <p:cNvSpPr txBox="1"/>
          <p:nvPr/>
        </p:nvSpPr>
        <p:spPr>
          <a:xfrm>
            <a:off x="551384" y="3672138"/>
            <a:ext cx="9020122" cy="555537"/>
          </a:xfrm>
          <a:prstGeom prst="rect">
            <a:avLst/>
          </a:prstGeom>
          <a:noFill/>
        </p:spPr>
        <p:txBody>
          <a:bodyPr wrap="square">
            <a:spAutoFit/>
          </a:bodyPr>
          <a:lstStyle/>
          <a:p>
            <a:pPr marR="114300" lvl="0">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Or: ____________________________________________</a:t>
            </a:r>
            <a:endParaRPr lang="en-IN" sz="2800" u="sng" strike="noStrike" dirty="0">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DF4DE466-3464-9841-7F5E-4F8B7B4A425F}"/>
              </a:ext>
            </a:extLst>
          </p:cNvPr>
          <p:cNvSpPr txBox="1"/>
          <p:nvPr/>
        </p:nvSpPr>
        <p:spPr>
          <a:xfrm>
            <a:off x="551384" y="2413464"/>
            <a:ext cx="8761776" cy="555537"/>
          </a:xfrm>
          <a:prstGeom prst="rect">
            <a:avLst/>
          </a:prstGeom>
          <a:noFill/>
        </p:spPr>
        <p:txBody>
          <a:bodyPr wrap="square">
            <a:spAutoFit/>
          </a:bodyPr>
          <a:lstStyle/>
          <a:p>
            <a:pPr marR="114300" lvl="0">
              <a:lnSpc>
                <a:spcPct val="114000"/>
              </a:lnSpc>
              <a:spcAft>
                <a:spcPts val="0"/>
              </a:spcAft>
            </a:pPr>
            <a:r>
              <a:rPr lang="en-IE" sz="2800" u="none" strike="noStrike" dirty="0">
                <a:effectLst/>
                <a:latin typeface="Calibri" panose="020F0502020204030204" pitchFamily="34" charset="0"/>
                <a:ea typeface="Calibri" panose="020F0502020204030204" pitchFamily="34" charset="0"/>
              </a:rPr>
              <a:t>So: ______________________________________</a:t>
            </a:r>
            <a:endParaRPr lang="en-IN" sz="2800" u="none" strike="noStrike" dirty="0">
              <a:effectLst/>
              <a:latin typeface="Calibri" panose="020F0502020204030204" pitchFamily="34" charset="0"/>
              <a:ea typeface="Calibri" panose="020F0502020204030204" pitchFamily="34" charset="0"/>
            </a:endParaRPr>
          </a:p>
        </p:txBody>
      </p:sp>
      <p:pic>
        <p:nvPicPr>
          <p:cNvPr id="12" name="Picture 11" descr="A dog lying on the ground&#10;&#10;Description automatically generated">
            <a:extLst>
              <a:ext uri="{FF2B5EF4-FFF2-40B4-BE49-F238E27FC236}">
                <a16:creationId xmlns:a16="http://schemas.microsoft.com/office/drawing/2014/main" id="{36E4CEAB-3778-83BB-133A-FD6B423B8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722" y="2055081"/>
            <a:ext cx="1403648" cy="1052736"/>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966AE937-85EE-D914-79C8-4EBBEA30FF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2487" y="3328764"/>
            <a:ext cx="1133788" cy="1166599"/>
          </a:xfrm>
          <a:prstGeom prst="rect">
            <a:avLst/>
          </a:prstGeom>
          <a:ln>
            <a:solidFill>
              <a:srgbClr val="7030A0"/>
            </a:solidFill>
          </a:ln>
        </p:spPr>
      </p:pic>
      <p:pic>
        <p:nvPicPr>
          <p:cNvPr id="23" name="Picture 22" descr="A baby writing on a piece of paper&#10;&#10;Description automatically generated with medium confidence">
            <a:extLst>
              <a:ext uri="{FF2B5EF4-FFF2-40B4-BE49-F238E27FC236}">
                <a16:creationId xmlns:a16="http://schemas.microsoft.com/office/drawing/2014/main" id="{FA504596-14D0-1E8E-AFE8-752F8A4F9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2427" y="4652238"/>
            <a:ext cx="1327696" cy="995772"/>
          </a:xfrm>
          <a:prstGeom prst="rect">
            <a:avLst/>
          </a:prstGeom>
        </p:spPr>
      </p:pic>
      <p:sp>
        <p:nvSpPr>
          <p:cNvPr id="2" name="Text Placeholder 2">
            <a:extLst>
              <a:ext uri="{FF2B5EF4-FFF2-40B4-BE49-F238E27FC236}">
                <a16:creationId xmlns:a16="http://schemas.microsoft.com/office/drawing/2014/main" id="{11E5E361-A0AA-3D59-A059-788A88BCFB67}"/>
              </a:ext>
            </a:extLst>
          </p:cNvPr>
          <p:cNvSpPr txBox="1">
            <a:spLocks/>
          </p:cNvSpPr>
          <p:nvPr/>
        </p:nvSpPr>
        <p:spPr>
          <a:xfrm>
            <a:off x="4819494" y="6064602"/>
            <a:ext cx="2553013" cy="460742"/>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IN" sz="2600" dirty="0"/>
              <a:t>Sample Answers</a:t>
            </a:r>
          </a:p>
        </p:txBody>
      </p:sp>
      <p:sp>
        <p:nvSpPr>
          <p:cNvPr id="14" name="Text Placeholder 2">
            <a:extLst>
              <a:ext uri="{FF2B5EF4-FFF2-40B4-BE49-F238E27FC236}">
                <a16:creationId xmlns:a16="http://schemas.microsoft.com/office/drawing/2014/main" id="{6E571CCD-B8C2-01DC-465A-73EB310F1495}"/>
              </a:ext>
            </a:extLst>
          </p:cNvPr>
          <p:cNvSpPr>
            <a:spLocks noGrp="1"/>
          </p:cNvSpPr>
          <p:nvPr>
            <p:ph type="body" sz="quarter" idx="10"/>
          </p:nvPr>
        </p:nvSpPr>
        <p:spPr>
          <a:xfrm>
            <a:off x="1689155" y="1340048"/>
            <a:ext cx="8813691" cy="460742"/>
          </a:xfrm>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en-IN" sz="2400" dirty="0"/>
              <a:t>Make meaningful sentences using the conjunctions given below.</a:t>
            </a:r>
          </a:p>
        </p:txBody>
      </p:sp>
    </p:spTree>
    <p:extLst>
      <p:ext uri="{BB962C8B-B14F-4D97-AF65-F5344CB8AC3E}">
        <p14:creationId xmlns:p14="http://schemas.microsoft.com/office/powerpoint/2010/main" val="321639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par>
                                <p:cTn id="27" presetID="9"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dissolv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669584508"/>
              </p:ext>
            </p:extLst>
          </p:nvPr>
        </p:nvGraphicFramePr>
        <p:xfrm>
          <a:off x="1127448" y="700345"/>
          <a:ext cx="9937104" cy="568452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&lt;join&gt; &lt;https://</a:t>
                      </a:r>
                      <a:r>
                        <a:rPr lang="en-IN" sz="900" dirty="0" err="1"/>
                        <a:t>pixabay.com</a:t>
                      </a:r>
                      <a:r>
                        <a:rPr lang="en-IN" sz="900" dirty="0"/>
                        <a:t>/vectors/puzzle-pieces-jigsaw-piece-concept-308908/&gt;</a:t>
                      </a:r>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t>&lt;birthday&gt; &lt;SSSVV-</a:t>
                      </a:r>
                      <a:r>
                        <a:rPr lang="en-IN" sz="900" b="0" i="0" kern="1200" dirty="0">
                          <a:solidFill>
                            <a:schemeClr val="tx1"/>
                          </a:solidFill>
                          <a:effectLst/>
                          <a:latin typeface="+mn-lt"/>
                          <a:ea typeface="+mn-ea"/>
                          <a:cs typeface="+mn-cs"/>
                        </a:rPr>
                        <a:t>Birthday party, Birthday celebration&gt;</a:t>
                      </a:r>
                    </a:p>
                    <a:p>
                      <a:r>
                        <a:rPr lang="en-IN" sz="900" b="0" i="0" kern="1200" dirty="0">
                          <a:solidFill>
                            <a:schemeClr val="tx1"/>
                          </a:solidFill>
                          <a:effectLst/>
                          <a:latin typeface="+mn-lt"/>
                          <a:ea typeface="+mn-ea"/>
                          <a:cs typeface="+mn-cs"/>
                        </a:rPr>
                        <a:t>&lt;Train&gt; &lt;SSSVV - Electric train electric-train-6992 Electric train&gt;</a:t>
                      </a:r>
                    </a:p>
                    <a:p>
                      <a:r>
                        <a:rPr lang="en-IN" sz="900" b="0" i="0" kern="1200" dirty="0">
                          <a:solidFill>
                            <a:schemeClr val="tx1"/>
                          </a:solidFill>
                          <a:effectLst/>
                          <a:latin typeface="+mn-lt"/>
                          <a:ea typeface="+mn-ea"/>
                          <a:cs typeface="+mn-cs"/>
                        </a:rPr>
                        <a:t>&lt;chess&gt; &lt;https://</a:t>
                      </a:r>
                      <a:r>
                        <a:rPr lang="en-IN" sz="900" b="0" i="0" kern="1200" dirty="0" err="1">
                          <a:solidFill>
                            <a:schemeClr val="tx1"/>
                          </a:solidFill>
                          <a:effectLst/>
                          <a:latin typeface="+mn-lt"/>
                          <a:ea typeface="+mn-ea"/>
                          <a:cs typeface="+mn-cs"/>
                        </a:rPr>
                        <a:t>pixabay.com</a:t>
                      </a:r>
                      <a:r>
                        <a:rPr lang="en-IN" sz="900" b="0" i="0" kern="1200" dirty="0">
                          <a:solidFill>
                            <a:schemeClr val="tx1"/>
                          </a:solidFill>
                          <a:effectLst/>
                          <a:latin typeface="+mn-lt"/>
                          <a:ea typeface="+mn-ea"/>
                          <a:cs typeface="+mn-cs"/>
                        </a:rPr>
                        <a:t>/photos/chess-chess-board-chess-pieces-5112895/&gt;</a:t>
                      </a:r>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&lt;girl&gt; &lt;https://</a:t>
                      </a:r>
                      <a:r>
                        <a:rPr lang="en-IN" sz="900" dirty="0" err="1"/>
                        <a:t>pixabay.com</a:t>
                      </a:r>
                      <a:r>
                        <a:rPr lang="en-IN" sz="900" dirty="0"/>
                        <a:t>/photos/girl-books-library-student-6120275/&gt;</a:t>
                      </a:r>
                    </a:p>
                    <a:p>
                      <a:r>
                        <a:rPr lang="en-IN" sz="900" dirty="0"/>
                        <a:t>&lt;football&gt; &lt;https://</a:t>
                      </a:r>
                      <a:r>
                        <a:rPr lang="en-IN" sz="900" dirty="0" err="1"/>
                        <a:t>pixabay.com</a:t>
                      </a:r>
                      <a:r>
                        <a:rPr lang="en-IN" sz="900" dirty="0"/>
                        <a:t>/photos/football-slush-soccer-muddy-mud-390945/&gt;</a:t>
                      </a:r>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r>
                        <a:rPr lang="en-IN" sz="900" dirty="0"/>
                        <a:t>&lt;picnic&gt; &lt;SSSVV-</a:t>
                      </a:r>
                      <a:r>
                        <a:rPr lang="en-IN" sz="900" b="0" i="0" kern="1200" dirty="0">
                          <a:solidFill>
                            <a:schemeClr val="tx1"/>
                          </a:solidFill>
                          <a:effectLst/>
                          <a:latin typeface="+mn-lt"/>
                          <a:ea typeface="+mn-ea"/>
                          <a:cs typeface="+mn-cs"/>
                        </a:rPr>
                        <a:t>picnic at the lakeside, outdoor picnic, family time&gt;</a:t>
                      </a:r>
                    </a:p>
                    <a:p>
                      <a:r>
                        <a:rPr lang="en-IN" sz="900" b="0" i="0" kern="1200" dirty="0">
                          <a:solidFill>
                            <a:schemeClr val="tx1"/>
                          </a:solidFill>
                          <a:effectLst/>
                          <a:latin typeface="+mn-lt"/>
                          <a:ea typeface="+mn-ea"/>
                          <a:cs typeface="+mn-cs"/>
                        </a:rPr>
                        <a:t>&lt;library&gt; &lt;SSSVV-library-7273 Book Shelf&gt;</a:t>
                      </a:r>
                      <a:endParaRPr lang="en-IN" sz="900" dirty="0"/>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r>
                        <a:rPr lang="en-IN" sz="900" dirty="0"/>
                        <a:t>&lt;Dog&gt; &lt;SSSVV - </a:t>
                      </a:r>
                      <a:r>
                        <a:rPr lang="en-IN" sz="900" b="0" i="0" kern="1200" dirty="0">
                          <a:solidFill>
                            <a:schemeClr val="tx1"/>
                          </a:solidFill>
                          <a:effectLst/>
                          <a:latin typeface="+mn-lt"/>
                          <a:ea typeface="+mn-ea"/>
                          <a:cs typeface="+mn-cs"/>
                        </a:rPr>
                        <a:t>Dog - White animals-34 Pet Dog, puppy, White in colour&gt;</a:t>
                      </a:r>
                    </a:p>
                    <a:p>
                      <a:r>
                        <a:rPr lang="en-IN" sz="900" b="0" i="0" kern="1200" dirty="0">
                          <a:solidFill>
                            <a:schemeClr val="tx1"/>
                          </a:solidFill>
                          <a:effectLst/>
                          <a:latin typeface="+mn-lt"/>
                          <a:ea typeface="+mn-ea"/>
                          <a:cs typeface="+mn-cs"/>
                        </a:rPr>
                        <a:t>&lt;singer&gt; &lt;https://</a:t>
                      </a:r>
                      <a:r>
                        <a:rPr lang="en-IN" sz="900" b="0" i="0" kern="1200" dirty="0" err="1">
                          <a:solidFill>
                            <a:schemeClr val="tx1"/>
                          </a:solidFill>
                          <a:effectLst/>
                          <a:latin typeface="+mn-lt"/>
                          <a:ea typeface="+mn-ea"/>
                          <a:cs typeface="+mn-cs"/>
                        </a:rPr>
                        <a:t>pixabay.com</a:t>
                      </a:r>
                      <a:r>
                        <a:rPr lang="en-IN" sz="900" b="0" i="0" kern="1200" dirty="0">
                          <a:solidFill>
                            <a:schemeClr val="tx1"/>
                          </a:solidFill>
                          <a:effectLst/>
                          <a:latin typeface="+mn-lt"/>
                          <a:ea typeface="+mn-ea"/>
                          <a:cs typeface="+mn-cs"/>
                        </a:rPr>
                        <a:t>/vectors/singer-female-silhouette-woman-4753813/&gt;</a:t>
                      </a:r>
                    </a:p>
                    <a:p>
                      <a:r>
                        <a:rPr lang="en-IN" sz="900" b="0" i="0" kern="1200" dirty="0">
                          <a:solidFill>
                            <a:schemeClr val="tx1"/>
                          </a:solidFill>
                          <a:effectLst/>
                          <a:latin typeface="+mn-lt"/>
                          <a:ea typeface="+mn-ea"/>
                          <a:cs typeface="+mn-cs"/>
                        </a:rPr>
                        <a:t>&lt;boy writing&gt; &lt;https://</a:t>
                      </a:r>
                      <a:r>
                        <a:rPr lang="en-IN" sz="900" b="0" i="0" kern="1200" dirty="0" err="1">
                          <a:solidFill>
                            <a:schemeClr val="tx1"/>
                          </a:solidFill>
                          <a:effectLst/>
                          <a:latin typeface="+mn-lt"/>
                          <a:ea typeface="+mn-ea"/>
                          <a:cs typeface="+mn-cs"/>
                        </a:rPr>
                        <a:t>pixabay.com</a:t>
                      </a:r>
                      <a:r>
                        <a:rPr lang="en-IN" sz="900" b="0" i="0" kern="1200" dirty="0">
                          <a:solidFill>
                            <a:schemeClr val="tx1"/>
                          </a:solidFill>
                          <a:effectLst/>
                          <a:latin typeface="+mn-lt"/>
                          <a:ea typeface="+mn-ea"/>
                          <a:cs typeface="+mn-cs"/>
                        </a:rPr>
                        <a:t>/photos/writing-boy-child-student-kid-711286/&gt;</a:t>
                      </a:r>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4" name="Picture 3" descr="Icon&#10;&#10;Description automatically generated">
            <a:extLst>
              <a:ext uri="{FF2B5EF4-FFF2-40B4-BE49-F238E27FC236}">
                <a16:creationId xmlns:a16="http://schemas.microsoft.com/office/drawing/2014/main" id="{493F4B43-C378-937A-AF25-E928DCBAFF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608" y="1124744"/>
            <a:ext cx="285457" cy="26672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10E8354-5437-0751-5E46-CE80F9216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60" y="1556792"/>
            <a:ext cx="255037" cy="211065"/>
          </a:xfrm>
          <a:prstGeom prst="rect">
            <a:avLst/>
          </a:prstGeom>
        </p:spPr>
      </p:pic>
      <p:pic>
        <p:nvPicPr>
          <p:cNvPr id="7" name="Picture 6" descr="A train in a train station&#10;&#10;Description automatically generated with medium confidence">
            <a:extLst>
              <a:ext uri="{FF2B5EF4-FFF2-40B4-BE49-F238E27FC236}">
                <a16:creationId xmlns:a16="http://schemas.microsoft.com/office/drawing/2014/main" id="{F3634590-571D-F0FC-67E0-078B736456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1781" y="1545163"/>
            <a:ext cx="357110" cy="234322"/>
          </a:xfrm>
          <a:prstGeom prst="rect">
            <a:avLst/>
          </a:prstGeom>
        </p:spPr>
      </p:pic>
      <p:pic>
        <p:nvPicPr>
          <p:cNvPr id="8" name="Picture 7" descr="A chess board with chess pieces&#10;&#10;Description automatically generated with low confidence">
            <a:extLst>
              <a:ext uri="{FF2B5EF4-FFF2-40B4-BE49-F238E27FC236}">
                <a16:creationId xmlns:a16="http://schemas.microsoft.com/office/drawing/2014/main" id="{950A6713-2058-C4E4-E85C-66C3A30D97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0075" y="1545163"/>
            <a:ext cx="313900" cy="208585"/>
          </a:xfrm>
          <a:prstGeom prst="rect">
            <a:avLst/>
          </a:prstGeom>
        </p:spPr>
      </p:pic>
      <p:pic>
        <p:nvPicPr>
          <p:cNvPr id="9" name="Picture 8" descr="A picture containing text, person, indoor, shelf&#10;&#10;Description automatically generated">
            <a:extLst>
              <a:ext uri="{FF2B5EF4-FFF2-40B4-BE49-F238E27FC236}">
                <a16:creationId xmlns:a16="http://schemas.microsoft.com/office/drawing/2014/main" id="{DA1F6EBD-4769-B6E7-8C1E-6DCE171B21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3963" y="2060848"/>
            <a:ext cx="198229" cy="298315"/>
          </a:xfrm>
          <a:prstGeom prst="rect">
            <a:avLst/>
          </a:prstGeom>
        </p:spPr>
      </p:pic>
      <p:pic>
        <p:nvPicPr>
          <p:cNvPr id="10" name="Picture 9" descr="A group of people playing football&#10;&#10;Description automatically generated with medium confidence">
            <a:extLst>
              <a:ext uri="{FF2B5EF4-FFF2-40B4-BE49-F238E27FC236}">
                <a16:creationId xmlns:a16="http://schemas.microsoft.com/office/drawing/2014/main" id="{46BD39DF-94A9-222F-D906-5C711A8608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0336" y="2082809"/>
            <a:ext cx="504056" cy="254391"/>
          </a:xfrm>
          <a:prstGeom prst="rect">
            <a:avLst/>
          </a:prstGeom>
        </p:spPr>
      </p:pic>
      <p:pic>
        <p:nvPicPr>
          <p:cNvPr id="11" name="Picture 10">
            <a:extLst>
              <a:ext uri="{FF2B5EF4-FFF2-40B4-BE49-F238E27FC236}">
                <a16:creationId xmlns:a16="http://schemas.microsoft.com/office/drawing/2014/main" id="{A899F7DE-E31D-BD1E-63BF-836BC66DE9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08114" y="2451059"/>
            <a:ext cx="356925" cy="267694"/>
          </a:xfrm>
          <a:prstGeom prst="rect">
            <a:avLst/>
          </a:prstGeom>
        </p:spPr>
      </p:pic>
      <p:pic>
        <p:nvPicPr>
          <p:cNvPr id="12" name="Picture 11" descr="A bookshelf with many books on it&#10;&#10;Description automatically generated with low confidence">
            <a:extLst>
              <a:ext uri="{FF2B5EF4-FFF2-40B4-BE49-F238E27FC236}">
                <a16:creationId xmlns:a16="http://schemas.microsoft.com/office/drawing/2014/main" id="{B95EC448-8220-39D8-FF59-EE53D5A564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3433" y="2451059"/>
            <a:ext cx="148072" cy="221491"/>
          </a:xfrm>
          <a:prstGeom prst="rect">
            <a:avLst/>
          </a:prstGeom>
        </p:spPr>
      </p:pic>
      <p:pic>
        <p:nvPicPr>
          <p:cNvPr id="14" name="Picture 13" descr="A dog lying on the ground&#10;&#10;Description automatically generated">
            <a:extLst>
              <a:ext uri="{FF2B5EF4-FFF2-40B4-BE49-F238E27FC236}">
                <a16:creationId xmlns:a16="http://schemas.microsoft.com/office/drawing/2014/main" id="{CC1D6784-15C5-E6F1-5CD6-DEC785DD05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30075" y="2852935"/>
            <a:ext cx="323528" cy="242646"/>
          </a:xfrm>
          <a:prstGeom prst="rect">
            <a:avLst/>
          </a:prstGeom>
        </p:spPr>
      </p:pic>
      <p:pic>
        <p:nvPicPr>
          <p:cNvPr id="16" name="Picture 15" descr="A baby writing on a piece of paper&#10;&#10;Description automatically generated with medium confidence">
            <a:extLst>
              <a:ext uri="{FF2B5EF4-FFF2-40B4-BE49-F238E27FC236}">
                <a16:creationId xmlns:a16="http://schemas.microsoft.com/office/drawing/2014/main" id="{8D572F49-5339-2C41-2C44-39D476D3A23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07277" y="2852935"/>
            <a:ext cx="330192" cy="24764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A8FF5815-6CAD-EEEF-76DC-94948193C99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66236" y="2852935"/>
            <a:ext cx="240679" cy="247644"/>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4455</TotalTime>
  <Words>929</Words>
  <Application>Microsoft Office PowerPoint</Application>
  <PresentationFormat>Widescreen</PresentationFormat>
  <Paragraphs>88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Using Conjunctions</vt:lpstr>
      <vt:lpstr>Exercise 1 </vt:lpstr>
      <vt:lpstr>Exercise 1 </vt:lpstr>
      <vt:lpstr>Exercise 2 </vt:lpstr>
      <vt:lpstr>Exercise 2 </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59</cp:revision>
  <dcterms:created xsi:type="dcterms:W3CDTF">2020-08-28T09:38:22Z</dcterms:created>
  <dcterms:modified xsi:type="dcterms:W3CDTF">2022-10-07T12:47:12Z</dcterms:modified>
</cp:coreProperties>
</file>