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889"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9DF9"/>
    <a:srgbClr val="F779F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67611" autoAdjust="0"/>
  </p:normalViewPr>
  <p:slideViewPr>
    <p:cSldViewPr>
      <p:cViewPr varScale="1">
        <p:scale>
          <a:sx n="40" d="100"/>
          <a:sy n="40" d="100"/>
        </p:scale>
        <p:origin x="1588" y="4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315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42B009-A33F-DC41-D4C6-9CDBECD921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FD00711-DB87-1A7D-0C3D-C27D331E4D6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70ED441-CD3D-436B-8BFE-9DD75769D849}" type="datetimeFigureOut">
              <a:rPr lang="en-IN" smtClean="0"/>
              <a:t>11-10-2022</a:t>
            </a:fld>
            <a:endParaRPr lang="en-IN"/>
          </a:p>
        </p:txBody>
      </p:sp>
      <p:sp>
        <p:nvSpPr>
          <p:cNvPr id="4" name="Footer Placeholder 3">
            <a:extLst>
              <a:ext uri="{FF2B5EF4-FFF2-40B4-BE49-F238E27FC236}">
                <a16:creationId xmlns:a16="http://schemas.microsoft.com/office/drawing/2014/main" id="{05233707-D14C-EEB7-306C-4F90EF045B7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89DB9F47-9913-31D3-86B6-D5F0667155F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FFE934-6578-40B9-8DC0-B52EF1F617A4}" type="slidenum">
              <a:rPr lang="en-IN" smtClean="0"/>
              <a:t>‹#›</a:t>
            </a:fld>
            <a:endParaRPr lang="en-IN"/>
          </a:p>
        </p:txBody>
      </p:sp>
    </p:spTree>
    <p:extLst>
      <p:ext uri="{BB962C8B-B14F-4D97-AF65-F5344CB8AC3E}">
        <p14:creationId xmlns:p14="http://schemas.microsoft.com/office/powerpoint/2010/main" val="31313053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10/11/2022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freesvg.org/chain-link"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E" sz="1200" dirty="0">
                <a:solidFill>
                  <a:schemeClr val="tx1"/>
                </a:solidFill>
                <a:effectLst/>
                <a:latin typeface="+mn-lt"/>
                <a:ea typeface="Calibri" panose="020F0502020204030204" pitchFamily="34" charset="0"/>
              </a:rPr>
              <a:t>The teacher could use the GO and the PPT provided to reinforce the understanding of conjunctions. </a:t>
            </a:r>
            <a:endParaRPr lang="en-IN" sz="1200" b="0" dirty="0">
              <a:solidFill>
                <a:schemeClr val="tx1"/>
              </a:solidFill>
              <a:latin typeface="+mn-lt"/>
            </a:endParaRP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a:t>
            </a:r>
            <a:br>
              <a:rPr lang="en-IN" sz="1200" b="0" i="0" u="none" strike="noStrike" kern="1200" dirty="0">
                <a:solidFill>
                  <a:schemeClr val="tx1"/>
                </a:solidFill>
                <a:latin typeface="+mn-lt"/>
                <a:ea typeface="+mn-ea"/>
                <a:cs typeface="+mn-cs"/>
              </a:rPr>
            </a:b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 </a:t>
            </a:r>
            <a:r>
              <a:rPr lang="en-IN"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https://freesvg.org/chain-link</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rtl="0"/>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Not applicable</a:t>
            </a: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Not applicable</a:t>
            </a:r>
            <a:r>
              <a:rPr lang="en-IN" sz="1200" b="0" i="0" u="none" strike="noStrike" kern="1200" baseline="0" dirty="0">
                <a:solidFill>
                  <a:schemeClr val="tx1"/>
                </a:solidFill>
                <a:latin typeface="+mn-lt"/>
                <a:ea typeface="+mn-ea"/>
                <a:cs typeface="+mn-cs"/>
              </a:rPr>
              <a:t> </a:t>
            </a:r>
            <a:endParaRPr lang="en-IN" b="0" dirty="0"/>
          </a:p>
          <a:p>
            <a:endParaRPr lang="en-IN"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2</a:t>
            </a:fld>
            <a:endParaRPr lang="en-IN"/>
          </a:p>
        </p:txBody>
      </p:sp>
    </p:spTree>
    <p:extLst>
      <p:ext uri="{BB962C8B-B14F-4D97-AF65-F5344CB8AC3E}">
        <p14:creationId xmlns:p14="http://schemas.microsoft.com/office/powerpoint/2010/main" val="428775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Not applicable</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Not applicable</a:t>
            </a:r>
            <a:r>
              <a:rPr lang="en-IN" sz="1200" b="0" i="0" u="none" strike="noStrike" kern="1200" baseline="0" dirty="0">
                <a:solidFill>
                  <a:schemeClr val="tx1"/>
                </a:solidFill>
                <a:latin typeface="+mn-lt"/>
                <a:ea typeface="+mn-ea"/>
                <a:cs typeface="+mn-cs"/>
              </a:rPr>
              <a: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www.srisathyasaividyavahini.org/"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dirty="0">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17500"/>
            <a:ext cx="10515600" cy="1325563"/>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61375A-C223-44C8-917C-F7C3A1BCD50F}" type="datetimeFigureOut">
              <a:rPr lang="en-GB" smtClean="0"/>
              <a:t>11/10/2022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83841B-0DB4-4C99-B5E5-79625F01DBF7}" type="slidenum">
              <a:rPr lang="en-GB" smtClean="0"/>
              <a:t>‹#›</a:t>
            </a:fld>
            <a:endParaRPr lang="en-GB"/>
          </a:p>
        </p:txBody>
      </p:sp>
      <p:pic>
        <p:nvPicPr>
          <p:cNvPr id="8" name="Picture 7" descr="Calendar&#10;&#10;Description automatically generated with low confidence">
            <a:extLst>
              <a:ext uri="{FF2B5EF4-FFF2-40B4-BE49-F238E27FC236}">
                <a16:creationId xmlns:a16="http://schemas.microsoft.com/office/drawing/2014/main" id="{A8EB3074-39D1-4149-86CB-D9C328B359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8625" y="166135"/>
            <a:ext cx="963251" cy="938865"/>
          </a:xfrm>
          <a:prstGeom prst="rect">
            <a:avLst/>
          </a:prstGeom>
        </p:spPr>
      </p:pic>
      <p:sp>
        <p:nvSpPr>
          <p:cNvPr id="7" name="Google Shape;11;p4">
            <a:hlinkClick r:id="rId3"/>
            <a:extLst>
              <a:ext uri="{FF2B5EF4-FFF2-40B4-BE49-F238E27FC236}">
                <a16:creationId xmlns:a16="http://schemas.microsoft.com/office/drawing/2014/main" id="{63CE364E-30C0-B347-2430-99F6A2F4A823}"/>
              </a:ext>
            </a:extLst>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dirty="0">
              <a:solidFill>
                <a:srgbClr val="0000CC"/>
              </a:solidFill>
              <a:latin typeface="Calibri"/>
              <a:ea typeface="Calibri"/>
              <a:cs typeface="Calibri"/>
              <a:sym typeface="Calibri"/>
            </a:endParaRPr>
          </a:p>
        </p:txBody>
      </p:sp>
      <p:pic>
        <p:nvPicPr>
          <p:cNvPr id="9" name="Picture 8" descr="A picture containing text, light&#10;&#10;Description automatically generated">
            <a:extLst>
              <a:ext uri="{FF2B5EF4-FFF2-40B4-BE49-F238E27FC236}">
                <a16:creationId xmlns:a16="http://schemas.microsoft.com/office/drawing/2014/main" id="{0385B1BF-E548-2420-F0E4-1AD28DAAAC6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spTree>
    <p:extLst>
      <p:ext uri="{BB962C8B-B14F-4D97-AF65-F5344CB8AC3E}">
        <p14:creationId xmlns:p14="http://schemas.microsoft.com/office/powerpoint/2010/main" val="1093618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freesvg.org/chain-link"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077"/>
            <a:ext cx="10363200" cy="1655843"/>
          </a:xfrm>
        </p:spPr>
        <p:txBody>
          <a:bodyPr/>
          <a:lstStyle/>
          <a:p>
            <a:r>
              <a:rPr lang="en-IN" dirty="0"/>
              <a:t>Summary – Conjunctions</a:t>
            </a:r>
          </a:p>
        </p:txBody>
      </p:sp>
      <p:pic>
        <p:nvPicPr>
          <p:cNvPr id="5" name="Picture 4">
            <a:extLst>
              <a:ext uri="{FF2B5EF4-FFF2-40B4-BE49-F238E27FC236}">
                <a16:creationId xmlns:a16="http://schemas.microsoft.com/office/drawing/2014/main" id="{A86835BC-76C7-8795-965C-12CBA7E8599A}"/>
              </a:ext>
            </a:extLst>
          </p:cNvPr>
          <p:cNvPicPr>
            <a:picLocks noChangeAspect="1"/>
          </p:cNvPicPr>
          <p:nvPr/>
        </p:nvPicPr>
        <p:blipFill rotWithShape="1">
          <a:blip r:embed="rId3">
            <a:extLst>
              <a:ext uri="{28A0092B-C50C-407E-A947-70E740481C1C}">
                <a14:useLocalDpi xmlns:a14="http://schemas.microsoft.com/office/drawing/2010/main" val="0"/>
              </a:ext>
            </a:extLst>
          </a:blip>
          <a:srcRect t="18514" b="19333"/>
          <a:stretch/>
        </p:blipFill>
        <p:spPr>
          <a:xfrm>
            <a:off x="3373388" y="1484784"/>
            <a:ext cx="5445224" cy="338437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3341CB-F764-8E15-D888-0EA9F7B75A37}"/>
              </a:ext>
            </a:extLst>
          </p:cNvPr>
          <p:cNvSpPr txBox="1"/>
          <p:nvPr/>
        </p:nvSpPr>
        <p:spPr>
          <a:xfrm>
            <a:off x="3148489" y="1052736"/>
            <a:ext cx="5914453" cy="756776"/>
          </a:xfrm>
          <a:prstGeom prst="rect">
            <a:avLst/>
          </a:prstGeom>
          <a:noFill/>
        </p:spPr>
        <p:txBody>
          <a:bodyPr wrap="square" rtlCol="0">
            <a:spAutoFit/>
          </a:bodyPr>
          <a:lstStyle/>
          <a:p>
            <a:pPr algn="ctr"/>
            <a:r>
              <a:rPr lang="en-IE" sz="2200" dirty="0">
                <a:effectLst/>
                <a:latin typeface="+mj-lt"/>
                <a:ea typeface="Calibri" panose="020F0502020204030204" pitchFamily="34" charset="0"/>
              </a:rPr>
              <a:t>Conjunctions are connectors that connect two words, two groups of words or two sentences. </a:t>
            </a:r>
            <a:endParaRPr lang="en-IN" sz="2200" dirty="0">
              <a:latin typeface="+mj-lt"/>
            </a:endParaRPr>
          </a:p>
        </p:txBody>
      </p:sp>
      <p:sp>
        <p:nvSpPr>
          <p:cNvPr id="14" name="TextBox 13">
            <a:extLst>
              <a:ext uri="{FF2B5EF4-FFF2-40B4-BE49-F238E27FC236}">
                <a16:creationId xmlns:a16="http://schemas.microsoft.com/office/drawing/2014/main" id="{4EF83E60-4155-42E6-FAF5-2AB1280CB233}"/>
              </a:ext>
            </a:extLst>
          </p:cNvPr>
          <p:cNvSpPr txBox="1"/>
          <p:nvPr/>
        </p:nvSpPr>
        <p:spPr>
          <a:xfrm>
            <a:off x="7464152" y="2749476"/>
            <a:ext cx="3168352" cy="769441"/>
          </a:xfrm>
          <a:prstGeom prst="rect">
            <a:avLst/>
          </a:prstGeom>
          <a:noFill/>
        </p:spPr>
        <p:txBody>
          <a:bodyPr wrap="square" rtlCol="0">
            <a:spAutoFit/>
          </a:bodyPr>
          <a:lstStyle/>
          <a:p>
            <a:pPr algn="ctr"/>
            <a:r>
              <a:rPr lang="en-IN" sz="2200" dirty="0">
                <a:latin typeface="+mj-lt"/>
              </a:rPr>
              <a:t>Different conjunctions are used in different contexts.</a:t>
            </a:r>
          </a:p>
        </p:txBody>
      </p:sp>
      <p:sp>
        <p:nvSpPr>
          <p:cNvPr id="15" name="TextBox 14">
            <a:extLst>
              <a:ext uri="{FF2B5EF4-FFF2-40B4-BE49-F238E27FC236}">
                <a16:creationId xmlns:a16="http://schemas.microsoft.com/office/drawing/2014/main" id="{93DD6886-4F71-8742-961F-9D1068B84549}"/>
              </a:ext>
            </a:extLst>
          </p:cNvPr>
          <p:cNvSpPr txBox="1"/>
          <p:nvPr/>
        </p:nvSpPr>
        <p:spPr>
          <a:xfrm>
            <a:off x="537820" y="2538616"/>
            <a:ext cx="4277276" cy="1107996"/>
          </a:xfrm>
          <a:prstGeom prst="rect">
            <a:avLst/>
          </a:prstGeom>
          <a:noFill/>
        </p:spPr>
        <p:txBody>
          <a:bodyPr wrap="square" rtlCol="0">
            <a:spAutoFit/>
          </a:bodyPr>
          <a:lstStyle/>
          <a:p>
            <a:pPr algn="ctr"/>
            <a:r>
              <a:rPr lang="en-IE" sz="2200" dirty="0">
                <a:effectLst/>
                <a:latin typeface="+mj-lt"/>
                <a:ea typeface="Calibri" panose="020F0502020204030204" pitchFamily="34" charset="0"/>
              </a:rPr>
              <a:t>Some commonly used conjunctions are: and, but, because, either, or, so, as, since, if, though.</a:t>
            </a:r>
            <a:endParaRPr lang="en-IN" sz="2200" dirty="0">
              <a:latin typeface="+mj-lt"/>
            </a:endParaRPr>
          </a:p>
        </p:txBody>
      </p:sp>
      <p:sp>
        <p:nvSpPr>
          <p:cNvPr id="20" name="TextBox 19">
            <a:extLst>
              <a:ext uri="{FF2B5EF4-FFF2-40B4-BE49-F238E27FC236}">
                <a16:creationId xmlns:a16="http://schemas.microsoft.com/office/drawing/2014/main" id="{FF64C339-AFC3-01A9-05FC-7D79EB6A359E}"/>
              </a:ext>
            </a:extLst>
          </p:cNvPr>
          <p:cNvSpPr txBox="1"/>
          <p:nvPr/>
        </p:nvSpPr>
        <p:spPr>
          <a:xfrm>
            <a:off x="4053488" y="4293096"/>
            <a:ext cx="4106241" cy="1086814"/>
          </a:xfrm>
          <a:prstGeom prst="rect">
            <a:avLst/>
          </a:prstGeom>
          <a:noFill/>
        </p:spPr>
        <p:txBody>
          <a:bodyPr wrap="square" rtlCol="0">
            <a:spAutoFit/>
          </a:bodyPr>
          <a:lstStyle/>
          <a:p>
            <a:pPr algn="ctr"/>
            <a:r>
              <a:rPr lang="en-IE" sz="2200" dirty="0">
                <a:effectLst/>
                <a:latin typeface="+mj-lt"/>
                <a:ea typeface="Calibri" panose="020F0502020204030204" pitchFamily="34" charset="0"/>
              </a:rPr>
              <a:t>Small changes are made to the sentences while using conjunctions to avoid repetition.</a:t>
            </a:r>
            <a:endParaRPr lang="en-IN" sz="2200" dirty="0">
              <a:latin typeface="+mj-lt"/>
            </a:endParaRPr>
          </a:p>
        </p:txBody>
      </p:sp>
      <p:grpSp>
        <p:nvGrpSpPr>
          <p:cNvPr id="4" name="Group 3">
            <a:extLst>
              <a:ext uri="{FF2B5EF4-FFF2-40B4-BE49-F238E27FC236}">
                <a16:creationId xmlns:a16="http://schemas.microsoft.com/office/drawing/2014/main" id="{B2189B6F-B9AD-46D5-8C3D-DA31900608E9}"/>
              </a:ext>
            </a:extLst>
          </p:cNvPr>
          <p:cNvGrpSpPr/>
          <p:nvPr/>
        </p:nvGrpSpPr>
        <p:grpSpPr>
          <a:xfrm>
            <a:off x="335360" y="4344577"/>
            <a:ext cx="3862820" cy="1864465"/>
            <a:chOff x="3505381" y="4451257"/>
            <a:chExt cx="3862820" cy="1864465"/>
          </a:xfrm>
        </p:grpSpPr>
        <p:sp>
          <p:nvSpPr>
            <p:cNvPr id="22" name="Left Arrow 5">
              <a:extLst>
                <a:ext uri="{FF2B5EF4-FFF2-40B4-BE49-F238E27FC236}">
                  <a16:creationId xmlns:a16="http://schemas.microsoft.com/office/drawing/2014/main" id="{ABF9E364-A181-73D9-0EDE-D246FCFA6ABE}"/>
                </a:ext>
              </a:extLst>
            </p:cNvPr>
            <p:cNvSpPr/>
            <p:nvPr/>
          </p:nvSpPr>
          <p:spPr>
            <a:xfrm rot="10800000" flipV="1">
              <a:off x="5043263" y="4451257"/>
              <a:ext cx="2324938" cy="849950"/>
            </a:xfrm>
            <a:prstGeom prst="leftArrow">
              <a:avLst>
                <a:gd name="adj1" fmla="val 60000"/>
                <a:gd name="adj2" fmla="val 50000"/>
              </a:avLst>
            </a:prstGeom>
            <a:solidFill>
              <a:srgbClr val="F99DF9"/>
            </a:solidFill>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hueOff val="0"/>
                <a:satOff val="0"/>
                <a:lumOff val="0"/>
                <a:alphaOff val="0"/>
              </a:schemeClr>
            </a:fontRef>
          </p:style>
        </p:sp>
        <p:sp>
          <p:nvSpPr>
            <p:cNvPr id="23" name="Freeform 6">
              <a:extLst>
                <a:ext uri="{FF2B5EF4-FFF2-40B4-BE49-F238E27FC236}">
                  <a16:creationId xmlns:a16="http://schemas.microsoft.com/office/drawing/2014/main" id="{A3DD8973-1E0B-994C-3427-1527D018284C}"/>
                </a:ext>
              </a:extLst>
            </p:cNvPr>
            <p:cNvSpPr/>
            <p:nvPr/>
          </p:nvSpPr>
          <p:spPr>
            <a:xfrm rot="10800000" flipV="1">
              <a:off x="3505381" y="4496237"/>
              <a:ext cx="2870707" cy="1819485"/>
            </a:xfrm>
            <a:custGeom>
              <a:avLst/>
              <a:gdLst>
                <a:gd name="connsiteX0" fmla="*/ 0 w 1891414"/>
                <a:gd name="connsiteY0" fmla="*/ 151313 h 1513131"/>
                <a:gd name="connsiteX1" fmla="*/ 151313 w 1891414"/>
                <a:gd name="connsiteY1" fmla="*/ 0 h 1513131"/>
                <a:gd name="connsiteX2" fmla="*/ 1740101 w 1891414"/>
                <a:gd name="connsiteY2" fmla="*/ 0 h 1513131"/>
                <a:gd name="connsiteX3" fmla="*/ 1891414 w 1891414"/>
                <a:gd name="connsiteY3" fmla="*/ 151313 h 1513131"/>
                <a:gd name="connsiteX4" fmla="*/ 1891414 w 1891414"/>
                <a:gd name="connsiteY4" fmla="*/ 1361818 h 1513131"/>
                <a:gd name="connsiteX5" fmla="*/ 1740101 w 1891414"/>
                <a:gd name="connsiteY5" fmla="*/ 1513131 h 1513131"/>
                <a:gd name="connsiteX6" fmla="*/ 151313 w 1891414"/>
                <a:gd name="connsiteY6" fmla="*/ 1513131 h 1513131"/>
                <a:gd name="connsiteX7" fmla="*/ 0 w 1891414"/>
                <a:gd name="connsiteY7" fmla="*/ 1361818 h 1513131"/>
                <a:gd name="connsiteX8" fmla="*/ 0 w 1891414"/>
                <a:gd name="connsiteY8" fmla="*/ 151313 h 1513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1414" h="1513131">
                  <a:moveTo>
                    <a:pt x="0" y="151313"/>
                  </a:moveTo>
                  <a:cubicBezTo>
                    <a:pt x="0" y="67745"/>
                    <a:pt x="67745" y="0"/>
                    <a:pt x="151313" y="0"/>
                  </a:cubicBezTo>
                  <a:lnTo>
                    <a:pt x="1740101" y="0"/>
                  </a:lnTo>
                  <a:cubicBezTo>
                    <a:pt x="1823669" y="0"/>
                    <a:pt x="1891414" y="67745"/>
                    <a:pt x="1891414" y="151313"/>
                  </a:cubicBezTo>
                  <a:lnTo>
                    <a:pt x="1891414" y="1361818"/>
                  </a:lnTo>
                  <a:cubicBezTo>
                    <a:pt x="1891414" y="1445386"/>
                    <a:pt x="1823669" y="1513131"/>
                    <a:pt x="1740101" y="1513131"/>
                  </a:cubicBezTo>
                  <a:lnTo>
                    <a:pt x="151313" y="1513131"/>
                  </a:lnTo>
                  <a:cubicBezTo>
                    <a:pt x="67745" y="1513131"/>
                    <a:pt x="0" y="1445386"/>
                    <a:pt x="0" y="1361818"/>
                  </a:cubicBezTo>
                  <a:lnTo>
                    <a:pt x="0" y="151313"/>
                  </a:lnTo>
                  <a:close/>
                </a:path>
              </a:pathLst>
            </a:custGeom>
            <a:solidFill>
              <a:srgbClr val="F99DF9"/>
            </a:solidFill>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110993" tIns="110993" rIns="110993" bIns="110993" numCol="1" spcCol="1270" anchor="ctr" anchorCtr="0">
              <a:noAutofit/>
            </a:bodyPr>
            <a:lstStyle/>
            <a:p>
              <a:pPr lvl="0" algn="ctr" defTabSz="1555750">
                <a:lnSpc>
                  <a:spcPct val="90000"/>
                </a:lnSpc>
                <a:spcBef>
                  <a:spcPct val="0"/>
                </a:spcBef>
                <a:spcAft>
                  <a:spcPct val="35000"/>
                </a:spcAft>
              </a:pPr>
              <a:r>
                <a:rPr lang="en-IE" sz="2000" dirty="0">
                  <a:solidFill>
                    <a:schemeClr val="tx1"/>
                  </a:solidFill>
                  <a:latin typeface="Calibri" panose="020F0502020204030204" pitchFamily="34" charset="0"/>
                  <a:ea typeface="Calibri" panose="020F0502020204030204" pitchFamily="34" charset="0"/>
                </a:rPr>
                <a:t>When </a:t>
              </a:r>
              <a:r>
                <a:rPr lang="en-IE" sz="2000" dirty="0">
                  <a:solidFill>
                    <a:schemeClr val="tx1"/>
                  </a:solidFill>
                  <a:effectLst/>
                  <a:latin typeface="Calibri" panose="020F0502020204030204" pitchFamily="34" charset="0"/>
                  <a:ea typeface="Calibri" panose="020F0502020204030204" pitchFamily="34" charset="0"/>
                </a:rPr>
                <a:t>the subject and the predicate are different in both the sentences, they are joined as they are using a suitable conjunction.</a:t>
              </a:r>
              <a:endParaRPr lang="en-US" sz="2000" kern="1200" dirty="0">
                <a:solidFill>
                  <a:schemeClr val="tx1"/>
                </a:solidFill>
              </a:endParaRPr>
            </a:p>
          </p:txBody>
        </p:sp>
      </p:grpSp>
      <p:grpSp>
        <p:nvGrpSpPr>
          <p:cNvPr id="24" name="Group 23">
            <a:extLst>
              <a:ext uri="{FF2B5EF4-FFF2-40B4-BE49-F238E27FC236}">
                <a16:creationId xmlns:a16="http://schemas.microsoft.com/office/drawing/2014/main" id="{81D0C0EC-AE8A-F0A7-D1C6-932681E5A892}"/>
              </a:ext>
            </a:extLst>
          </p:cNvPr>
          <p:cNvGrpSpPr/>
          <p:nvPr/>
        </p:nvGrpSpPr>
        <p:grpSpPr>
          <a:xfrm>
            <a:off x="3390176" y="5280913"/>
            <a:ext cx="5469586" cy="1415582"/>
            <a:chOff x="5756530" y="4824547"/>
            <a:chExt cx="4584403" cy="1088355"/>
          </a:xfrm>
        </p:grpSpPr>
        <p:sp>
          <p:nvSpPr>
            <p:cNvPr id="25" name="Left Arrow 9">
              <a:extLst>
                <a:ext uri="{FF2B5EF4-FFF2-40B4-BE49-F238E27FC236}">
                  <a16:creationId xmlns:a16="http://schemas.microsoft.com/office/drawing/2014/main" id="{C1E17804-F14D-9FE0-7383-64343FD6959D}"/>
                </a:ext>
              </a:extLst>
            </p:cNvPr>
            <p:cNvSpPr/>
            <p:nvPr/>
          </p:nvSpPr>
          <p:spPr>
            <a:xfrm rot="5400000" flipV="1">
              <a:off x="7688549" y="4901018"/>
              <a:ext cx="720365" cy="567424"/>
            </a:xfrm>
            <a:prstGeom prst="leftArrow">
              <a:avLst>
                <a:gd name="adj1" fmla="val 60000"/>
                <a:gd name="adj2" fmla="val 50000"/>
              </a:avLst>
            </a:prstGeom>
            <a:solidFill>
              <a:schemeClr val="accent6"/>
            </a:solidFill>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hueOff val="0"/>
                <a:satOff val="0"/>
                <a:lumOff val="0"/>
                <a:alphaOff val="0"/>
              </a:schemeClr>
            </a:fontRef>
          </p:style>
        </p:sp>
        <p:sp>
          <p:nvSpPr>
            <p:cNvPr id="38" name="Freeform 10">
              <a:extLst>
                <a:ext uri="{FF2B5EF4-FFF2-40B4-BE49-F238E27FC236}">
                  <a16:creationId xmlns:a16="http://schemas.microsoft.com/office/drawing/2014/main" id="{9641C24D-C048-E0CB-4084-A2641D3F2DF8}"/>
                </a:ext>
              </a:extLst>
            </p:cNvPr>
            <p:cNvSpPr>
              <a:spLocks noChangeAspect="1"/>
            </p:cNvSpPr>
            <p:nvPr/>
          </p:nvSpPr>
          <p:spPr>
            <a:xfrm rot="10800000" flipV="1">
              <a:off x="5756530" y="5346852"/>
              <a:ext cx="4584403" cy="566050"/>
            </a:xfrm>
            <a:custGeom>
              <a:avLst/>
              <a:gdLst>
                <a:gd name="connsiteX0" fmla="*/ 0 w 1891414"/>
                <a:gd name="connsiteY0" fmla="*/ 151313 h 1513131"/>
                <a:gd name="connsiteX1" fmla="*/ 151313 w 1891414"/>
                <a:gd name="connsiteY1" fmla="*/ 0 h 1513131"/>
                <a:gd name="connsiteX2" fmla="*/ 1740101 w 1891414"/>
                <a:gd name="connsiteY2" fmla="*/ 0 h 1513131"/>
                <a:gd name="connsiteX3" fmla="*/ 1891414 w 1891414"/>
                <a:gd name="connsiteY3" fmla="*/ 151313 h 1513131"/>
                <a:gd name="connsiteX4" fmla="*/ 1891414 w 1891414"/>
                <a:gd name="connsiteY4" fmla="*/ 1361818 h 1513131"/>
                <a:gd name="connsiteX5" fmla="*/ 1740101 w 1891414"/>
                <a:gd name="connsiteY5" fmla="*/ 1513131 h 1513131"/>
                <a:gd name="connsiteX6" fmla="*/ 151313 w 1891414"/>
                <a:gd name="connsiteY6" fmla="*/ 1513131 h 1513131"/>
                <a:gd name="connsiteX7" fmla="*/ 0 w 1891414"/>
                <a:gd name="connsiteY7" fmla="*/ 1361818 h 1513131"/>
                <a:gd name="connsiteX8" fmla="*/ 0 w 1891414"/>
                <a:gd name="connsiteY8" fmla="*/ 151313 h 1513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1414" h="1513131">
                  <a:moveTo>
                    <a:pt x="0" y="151313"/>
                  </a:moveTo>
                  <a:cubicBezTo>
                    <a:pt x="0" y="67745"/>
                    <a:pt x="67745" y="0"/>
                    <a:pt x="151313" y="0"/>
                  </a:cubicBezTo>
                  <a:lnTo>
                    <a:pt x="1740101" y="0"/>
                  </a:lnTo>
                  <a:cubicBezTo>
                    <a:pt x="1823669" y="0"/>
                    <a:pt x="1891414" y="67745"/>
                    <a:pt x="1891414" y="151313"/>
                  </a:cubicBezTo>
                  <a:lnTo>
                    <a:pt x="1891414" y="1361818"/>
                  </a:lnTo>
                  <a:cubicBezTo>
                    <a:pt x="1891414" y="1445386"/>
                    <a:pt x="1823669" y="1513131"/>
                    <a:pt x="1740101" y="1513131"/>
                  </a:cubicBezTo>
                  <a:lnTo>
                    <a:pt x="151313" y="1513131"/>
                  </a:lnTo>
                  <a:cubicBezTo>
                    <a:pt x="67745" y="1513131"/>
                    <a:pt x="0" y="1445386"/>
                    <a:pt x="0" y="1361818"/>
                  </a:cubicBezTo>
                  <a:lnTo>
                    <a:pt x="0" y="151313"/>
                  </a:lnTo>
                  <a:close/>
                </a:path>
              </a:pathLst>
            </a:custGeom>
            <a:solidFill>
              <a:schemeClr val="accent6"/>
            </a:solidFill>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110993" tIns="110993" rIns="110993" bIns="110993" numCol="1" spcCol="1270" anchor="ctr" anchorCtr="0">
              <a:noAutofit/>
            </a:bodyPr>
            <a:lstStyle/>
            <a:p>
              <a:pPr lvl="0" algn="ctr" defTabSz="1555750">
                <a:lnSpc>
                  <a:spcPct val="90000"/>
                </a:lnSpc>
                <a:spcBef>
                  <a:spcPct val="0"/>
                </a:spcBef>
                <a:spcAft>
                  <a:spcPct val="35000"/>
                </a:spcAft>
              </a:pPr>
              <a:r>
                <a:rPr lang="en-IE" sz="2000" dirty="0">
                  <a:solidFill>
                    <a:schemeClr val="tx1"/>
                  </a:solidFill>
                  <a:effectLst/>
                  <a:latin typeface="Calibri" panose="020F0502020204030204" pitchFamily="34" charset="0"/>
                  <a:ea typeface="Calibri" panose="020F0502020204030204" pitchFamily="34" charset="0"/>
                </a:rPr>
                <a:t>When the subject and the predicate are the same in both the sentences, one can be omitted.</a:t>
              </a:r>
              <a:endParaRPr lang="en-US" sz="2000" dirty="0">
                <a:solidFill>
                  <a:schemeClr val="tx1"/>
                </a:solidFill>
              </a:endParaRPr>
            </a:p>
          </p:txBody>
        </p:sp>
      </p:grpSp>
      <p:grpSp>
        <p:nvGrpSpPr>
          <p:cNvPr id="39" name="Group 38">
            <a:extLst>
              <a:ext uri="{FF2B5EF4-FFF2-40B4-BE49-F238E27FC236}">
                <a16:creationId xmlns:a16="http://schemas.microsoft.com/office/drawing/2014/main" id="{5CE7BA89-DE8E-DCB9-E52A-ADB5D9A450B8}"/>
              </a:ext>
            </a:extLst>
          </p:cNvPr>
          <p:cNvGrpSpPr/>
          <p:nvPr/>
        </p:nvGrpSpPr>
        <p:grpSpPr>
          <a:xfrm>
            <a:off x="8040217" y="4365104"/>
            <a:ext cx="3528388" cy="1464780"/>
            <a:chOff x="8870136" y="3751523"/>
            <a:chExt cx="2648645" cy="1214684"/>
          </a:xfrm>
        </p:grpSpPr>
        <p:sp>
          <p:nvSpPr>
            <p:cNvPr id="40" name="Left Arrow 13">
              <a:extLst>
                <a:ext uri="{FF2B5EF4-FFF2-40B4-BE49-F238E27FC236}">
                  <a16:creationId xmlns:a16="http://schemas.microsoft.com/office/drawing/2014/main" id="{47F5E6BC-7223-09E9-EB83-1DC809A2E0AE}"/>
                </a:ext>
              </a:extLst>
            </p:cNvPr>
            <p:cNvSpPr/>
            <p:nvPr/>
          </p:nvSpPr>
          <p:spPr>
            <a:xfrm flipV="1">
              <a:off x="8870136" y="3763445"/>
              <a:ext cx="1262492" cy="567424"/>
            </a:xfrm>
            <a:prstGeom prst="leftArrow">
              <a:avLst>
                <a:gd name="adj1" fmla="val 60000"/>
                <a:gd name="adj2" fmla="val 50000"/>
              </a:avLst>
            </a:prstGeom>
            <a:solidFill>
              <a:srgbClr val="FFC000"/>
            </a:solidFill>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hueOff val="0"/>
                <a:satOff val="0"/>
                <a:lumOff val="0"/>
                <a:alphaOff val="0"/>
              </a:schemeClr>
            </a:fontRef>
          </p:style>
        </p:sp>
        <p:sp>
          <p:nvSpPr>
            <p:cNvPr id="41" name="Freeform 14">
              <a:extLst>
                <a:ext uri="{FF2B5EF4-FFF2-40B4-BE49-F238E27FC236}">
                  <a16:creationId xmlns:a16="http://schemas.microsoft.com/office/drawing/2014/main" id="{DEE1AFE9-09E8-0018-9B2B-05D7045B76D0}"/>
                </a:ext>
              </a:extLst>
            </p:cNvPr>
            <p:cNvSpPr/>
            <p:nvPr/>
          </p:nvSpPr>
          <p:spPr>
            <a:xfrm rot="10800000" flipV="1">
              <a:off x="9560826" y="3751523"/>
              <a:ext cx="1957955" cy="1214684"/>
            </a:xfrm>
            <a:custGeom>
              <a:avLst/>
              <a:gdLst>
                <a:gd name="connsiteX0" fmla="*/ 0 w 1891414"/>
                <a:gd name="connsiteY0" fmla="*/ 151313 h 1513131"/>
                <a:gd name="connsiteX1" fmla="*/ 151313 w 1891414"/>
                <a:gd name="connsiteY1" fmla="*/ 0 h 1513131"/>
                <a:gd name="connsiteX2" fmla="*/ 1740101 w 1891414"/>
                <a:gd name="connsiteY2" fmla="*/ 0 h 1513131"/>
                <a:gd name="connsiteX3" fmla="*/ 1891414 w 1891414"/>
                <a:gd name="connsiteY3" fmla="*/ 151313 h 1513131"/>
                <a:gd name="connsiteX4" fmla="*/ 1891414 w 1891414"/>
                <a:gd name="connsiteY4" fmla="*/ 1361818 h 1513131"/>
                <a:gd name="connsiteX5" fmla="*/ 1740101 w 1891414"/>
                <a:gd name="connsiteY5" fmla="*/ 1513131 h 1513131"/>
                <a:gd name="connsiteX6" fmla="*/ 151313 w 1891414"/>
                <a:gd name="connsiteY6" fmla="*/ 1513131 h 1513131"/>
                <a:gd name="connsiteX7" fmla="*/ 0 w 1891414"/>
                <a:gd name="connsiteY7" fmla="*/ 1361818 h 1513131"/>
                <a:gd name="connsiteX8" fmla="*/ 0 w 1891414"/>
                <a:gd name="connsiteY8" fmla="*/ 151313 h 1513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1414" h="1513131">
                  <a:moveTo>
                    <a:pt x="0" y="151313"/>
                  </a:moveTo>
                  <a:cubicBezTo>
                    <a:pt x="0" y="67745"/>
                    <a:pt x="67745" y="0"/>
                    <a:pt x="151313" y="0"/>
                  </a:cubicBezTo>
                  <a:lnTo>
                    <a:pt x="1740101" y="0"/>
                  </a:lnTo>
                  <a:cubicBezTo>
                    <a:pt x="1823669" y="0"/>
                    <a:pt x="1891414" y="67745"/>
                    <a:pt x="1891414" y="151313"/>
                  </a:cubicBezTo>
                  <a:lnTo>
                    <a:pt x="1891414" y="1361818"/>
                  </a:lnTo>
                  <a:cubicBezTo>
                    <a:pt x="1891414" y="1445386"/>
                    <a:pt x="1823669" y="1513131"/>
                    <a:pt x="1740101" y="1513131"/>
                  </a:cubicBezTo>
                  <a:lnTo>
                    <a:pt x="151313" y="1513131"/>
                  </a:lnTo>
                  <a:cubicBezTo>
                    <a:pt x="67745" y="1513131"/>
                    <a:pt x="0" y="1445386"/>
                    <a:pt x="0" y="1361818"/>
                  </a:cubicBezTo>
                  <a:lnTo>
                    <a:pt x="0" y="151313"/>
                  </a:lnTo>
                  <a:close/>
                </a:path>
              </a:pathLst>
            </a:custGeom>
            <a:solidFill>
              <a:srgbClr val="FFC000"/>
            </a:solidFill>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110993" tIns="110993" rIns="110993" bIns="110993" numCol="1" spcCol="1270" anchor="ctr" anchorCtr="0">
              <a:noAutofit/>
            </a:bodyPr>
            <a:lstStyle/>
            <a:p>
              <a:pPr algn="ctr" defTabSz="1555750">
                <a:lnSpc>
                  <a:spcPct val="90000"/>
                </a:lnSpc>
                <a:spcBef>
                  <a:spcPct val="0"/>
                </a:spcBef>
                <a:spcAft>
                  <a:spcPct val="35000"/>
                </a:spcAft>
              </a:pPr>
              <a:r>
                <a:rPr lang="en-IE" sz="2000" dirty="0">
                  <a:solidFill>
                    <a:schemeClr val="tx1"/>
                  </a:solidFill>
                  <a:latin typeface="Calibri" panose="020F0502020204030204" pitchFamily="34" charset="0"/>
                  <a:ea typeface="Calibri" panose="020F0502020204030204" pitchFamily="34" charset="0"/>
                </a:rPr>
                <a:t>A p</a:t>
              </a:r>
              <a:r>
                <a:rPr lang="en-IE" sz="2000" dirty="0">
                  <a:solidFill>
                    <a:schemeClr val="tx1"/>
                  </a:solidFill>
                  <a:effectLst/>
                  <a:latin typeface="Calibri" panose="020F0502020204030204" pitchFamily="34" charset="0"/>
                  <a:ea typeface="Calibri" panose="020F0502020204030204" pitchFamily="34" charset="0"/>
                </a:rPr>
                <a:t>ronoun replaces the subject/noun, when it is repeated, after the first instance.</a:t>
              </a:r>
              <a:endParaRPr lang="en-US" sz="2000" kern="1200" dirty="0">
                <a:solidFill>
                  <a:schemeClr val="tx1"/>
                </a:solidFill>
              </a:endParaRPr>
            </a:p>
          </p:txBody>
        </p:sp>
      </p:grpSp>
      <p:grpSp>
        <p:nvGrpSpPr>
          <p:cNvPr id="6" name="Group 5">
            <a:extLst>
              <a:ext uri="{FF2B5EF4-FFF2-40B4-BE49-F238E27FC236}">
                <a16:creationId xmlns:a16="http://schemas.microsoft.com/office/drawing/2014/main" id="{99C8DC34-A729-4D62-A4E6-F7790303CE4F}"/>
              </a:ext>
            </a:extLst>
          </p:cNvPr>
          <p:cNvGrpSpPr/>
          <p:nvPr/>
        </p:nvGrpSpPr>
        <p:grpSpPr>
          <a:xfrm>
            <a:off x="5102672" y="2116292"/>
            <a:ext cx="1923079" cy="1932162"/>
            <a:chOff x="5102672" y="2116292"/>
            <a:chExt cx="1923079" cy="1932162"/>
          </a:xfrm>
        </p:grpSpPr>
        <p:grpSp>
          <p:nvGrpSpPr>
            <p:cNvPr id="2" name="Group 1">
              <a:extLst>
                <a:ext uri="{FF2B5EF4-FFF2-40B4-BE49-F238E27FC236}">
                  <a16:creationId xmlns:a16="http://schemas.microsoft.com/office/drawing/2014/main" id="{A71B4100-6BC0-45F3-BCF5-7A7EA5191AED}"/>
                </a:ext>
              </a:extLst>
            </p:cNvPr>
            <p:cNvGrpSpPr/>
            <p:nvPr/>
          </p:nvGrpSpPr>
          <p:grpSpPr>
            <a:xfrm rot="18973634">
              <a:off x="5102672" y="2116292"/>
              <a:ext cx="1923079" cy="1932162"/>
              <a:chOff x="3526519" y="1639312"/>
              <a:chExt cx="1923079" cy="1932162"/>
            </a:xfrm>
          </p:grpSpPr>
          <p:grpSp>
            <p:nvGrpSpPr>
              <p:cNvPr id="5" name="그룹 40">
                <a:extLst>
                  <a:ext uri="{FF2B5EF4-FFF2-40B4-BE49-F238E27FC236}">
                    <a16:creationId xmlns:a16="http://schemas.microsoft.com/office/drawing/2014/main" id="{C7813074-10DE-483F-9603-7264D55051E7}"/>
                  </a:ext>
                </a:extLst>
              </p:cNvPr>
              <p:cNvGrpSpPr>
                <a:grpSpLocks noChangeAspect="1"/>
              </p:cNvGrpSpPr>
              <p:nvPr/>
            </p:nvGrpSpPr>
            <p:grpSpPr>
              <a:xfrm rot="16200000">
                <a:off x="3553608" y="2610274"/>
                <a:ext cx="961200" cy="961200"/>
                <a:chOff x="4500183" y="2412132"/>
                <a:chExt cx="1635977" cy="1635977"/>
              </a:xfrm>
            </p:grpSpPr>
            <p:sp>
              <p:nvSpPr>
                <p:cNvPr id="7" name="Teardrop 3">
                  <a:extLst>
                    <a:ext uri="{FF2B5EF4-FFF2-40B4-BE49-F238E27FC236}">
                      <a16:creationId xmlns:a16="http://schemas.microsoft.com/office/drawing/2014/main" id="{39B85617-4FCC-4C04-9479-E4DF9F36DE6C}"/>
                    </a:ext>
                  </a:extLst>
                </p:cNvPr>
                <p:cNvSpPr/>
                <p:nvPr/>
              </p:nvSpPr>
              <p:spPr>
                <a:xfrm flipH="1">
                  <a:off x="4500183" y="2412132"/>
                  <a:ext cx="1635977" cy="1635977"/>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solidFill>
                  <a:schemeClr val="accent3"/>
                </a:solidFill>
                <a:ln w="88900">
                  <a:solidFill>
                    <a:schemeClr val="bg1"/>
                  </a:solidFill>
                </a:ln>
                <a:effectLst>
                  <a:innerShdw blurRad="127000" dist="127000" dir="9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ffectLst>
                      <a:innerShdw blurRad="63500" dist="50800" dir="13500000">
                        <a:prstClr val="black">
                          <a:alpha val="50000"/>
                        </a:prstClr>
                      </a:innerShdw>
                    </a:effectLst>
                    <a:latin typeface="Calibri" panose="020F0502020204030204" pitchFamily="34" charset="0"/>
                    <a:cs typeface="Calibri" panose="020F0502020204030204" pitchFamily="34" charset="0"/>
                  </a:endParaRPr>
                </a:p>
              </p:txBody>
            </p:sp>
            <p:sp>
              <p:nvSpPr>
                <p:cNvPr id="8" name="Teardrop 3">
                  <a:extLst>
                    <a:ext uri="{FF2B5EF4-FFF2-40B4-BE49-F238E27FC236}">
                      <a16:creationId xmlns:a16="http://schemas.microsoft.com/office/drawing/2014/main" id="{A987EE44-ADA3-48B9-BFF5-CC478A43F41A}"/>
                    </a:ext>
                  </a:extLst>
                </p:cNvPr>
                <p:cNvSpPr/>
                <p:nvPr/>
              </p:nvSpPr>
              <p:spPr>
                <a:xfrm flipH="1">
                  <a:off x="4847009" y="2762163"/>
                  <a:ext cx="1249374" cy="1249374"/>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ko-KR" altLang="en-US" dirty="0">
                    <a:effectLst>
                      <a:innerShdw blurRad="63500" dist="50800" dir="13500000">
                        <a:prstClr val="black">
                          <a:alpha val="50000"/>
                        </a:prstClr>
                      </a:innerShdw>
                    </a:effectLst>
                    <a:latin typeface="Calibri" panose="020F0502020204030204" pitchFamily="34" charset="0"/>
                    <a:cs typeface="Calibri" panose="020F0502020204030204" pitchFamily="34" charset="0"/>
                  </a:endParaRPr>
                </a:p>
              </p:txBody>
            </p:sp>
          </p:grpSp>
          <p:grpSp>
            <p:nvGrpSpPr>
              <p:cNvPr id="10" name="그룹 43">
                <a:extLst>
                  <a:ext uri="{FF2B5EF4-FFF2-40B4-BE49-F238E27FC236}">
                    <a16:creationId xmlns:a16="http://schemas.microsoft.com/office/drawing/2014/main" id="{108DA2EF-59D2-4223-9192-2AD9D06A7785}"/>
                  </a:ext>
                </a:extLst>
              </p:cNvPr>
              <p:cNvGrpSpPr>
                <a:grpSpLocks noChangeAspect="1"/>
              </p:cNvGrpSpPr>
              <p:nvPr/>
            </p:nvGrpSpPr>
            <p:grpSpPr>
              <a:xfrm rot="5400000" flipH="1">
                <a:off x="4488398" y="2599124"/>
                <a:ext cx="961200" cy="961200"/>
                <a:chOff x="4543248" y="2367182"/>
                <a:chExt cx="1635977" cy="1635977"/>
              </a:xfrm>
            </p:grpSpPr>
            <p:sp>
              <p:nvSpPr>
                <p:cNvPr id="12" name="Teardrop 3">
                  <a:extLst>
                    <a:ext uri="{FF2B5EF4-FFF2-40B4-BE49-F238E27FC236}">
                      <a16:creationId xmlns:a16="http://schemas.microsoft.com/office/drawing/2014/main" id="{883801C9-1A2F-44E6-986A-79C776177A7C}"/>
                    </a:ext>
                  </a:extLst>
                </p:cNvPr>
                <p:cNvSpPr/>
                <p:nvPr/>
              </p:nvSpPr>
              <p:spPr>
                <a:xfrm flipH="1">
                  <a:off x="4543248" y="2367182"/>
                  <a:ext cx="1635977" cy="1635977"/>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solidFill>
                  <a:schemeClr val="accent4"/>
                </a:solidFill>
                <a:ln w="88900">
                  <a:solidFill>
                    <a:schemeClr val="bg1"/>
                  </a:solidFill>
                </a:ln>
                <a:effectLst>
                  <a:innerShdw blurRad="127000" dist="1270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ffectLst>
                      <a:innerShdw blurRad="63500" dist="50800" dir="13500000">
                        <a:prstClr val="black">
                          <a:alpha val="50000"/>
                        </a:prstClr>
                      </a:innerShdw>
                    </a:effectLst>
                    <a:latin typeface="Calibri" panose="020F0502020204030204" pitchFamily="34" charset="0"/>
                    <a:cs typeface="Calibri" panose="020F0502020204030204" pitchFamily="34" charset="0"/>
                  </a:endParaRPr>
                </a:p>
              </p:txBody>
            </p:sp>
            <p:sp>
              <p:nvSpPr>
                <p:cNvPr id="13" name="Teardrop 3">
                  <a:extLst>
                    <a:ext uri="{FF2B5EF4-FFF2-40B4-BE49-F238E27FC236}">
                      <a16:creationId xmlns:a16="http://schemas.microsoft.com/office/drawing/2014/main" id="{ECE297FB-D4FD-4192-A0B2-6D2E19588271}"/>
                    </a:ext>
                  </a:extLst>
                </p:cNvPr>
                <p:cNvSpPr/>
                <p:nvPr/>
              </p:nvSpPr>
              <p:spPr>
                <a:xfrm flipH="1">
                  <a:off x="4881461" y="2726202"/>
                  <a:ext cx="1249375" cy="1249375"/>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ko-KR" altLang="en-US">
                    <a:effectLst>
                      <a:innerShdw blurRad="63500" dist="50800" dir="13500000">
                        <a:prstClr val="black">
                          <a:alpha val="50000"/>
                        </a:prstClr>
                      </a:innerShdw>
                    </a:effectLst>
                    <a:latin typeface="Calibri" panose="020F0502020204030204" pitchFamily="34" charset="0"/>
                    <a:cs typeface="Calibri" panose="020F0502020204030204" pitchFamily="34" charset="0"/>
                  </a:endParaRPr>
                </a:p>
              </p:txBody>
            </p:sp>
          </p:grpSp>
          <p:grpSp>
            <p:nvGrpSpPr>
              <p:cNvPr id="27" name="그룹 9">
                <a:extLst>
                  <a:ext uri="{FF2B5EF4-FFF2-40B4-BE49-F238E27FC236}">
                    <a16:creationId xmlns:a16="http://schemas.microsoft.com/office/drawing/2014/main" id="{2B91E881-6FC5-4044-A255-08DEECFF2461}"/>
                  </a:ext>
                </a:extLst>
              </p:cNvPr>
              <p:cNvGrpSpPr>
                <a:grpSpLocks noChangeAspect="1"/>
              </p:cNvGrpSpPr>
              <p:nvPr/>
            </p:nvGrpSpPr>
            <p:grpSpPr>
              <a:xfrm>
                <a:off x="3526519" y="1639312"/>
                <a:ext cx="961879" cy="961879"/>
                <a:chOff x="4543248" y="2367182"/>
                <a:chExt cx="1635977" cy="1635977"/>
              </a:xfrm>
            </p:grpSpPr>
            <p:sp>
              <p:nvSpPr>
                <p:cNvPr id="30" name="Teardrop 3">
                  <a:extLst>
                    <a:ext uri="{FF2B5EF4-FFF2-40B4-BE49-F238E27FC236}">
                      <a16:creationId xmlns:a16="http://schemas.microsoft.com/office/drawing/2014/main" id="{45AA9EB4-2B37-4E73-907B-A747292A0C54}"/>
                    </a:ext>
                  </a:extLst>
                </p:cNvPr>
                <p:cNvSpPr/>
                <p:nvPr/>
              </p:nvSpPr>
              <p:spPr>
                <a:xfrm flipH="1">
                  <a:off x="4543248" y="2367182"/>
                  <a:ext cx="1635977" cy="1635977"/>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solidFill>
                  <a:schemeClr val="accent2"/>
                </a:solidFill>
                <a:ln w="88900">
                  <a:solidFill>
                    <a:schemeClr val="bg1"/>
                  </a:solidFill>
                </a:ln>
                <a:effectLst>
                  <a:innerShdw blurRad="127000" dist="1270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ffectLst>
                      <a:innerShdw blurRad="63500" dist="50800" dir="13500000">
                        <a:prstClr val="black">
                          <a:alpha val="50000"/>
                        </a:prstClr>
                      </a:innerShdw>
                    </a:effectLst>
                    <a:latin typeface="Calibri" panose="020F0502020204030204" pitchFamily="34" charset="0"/>
                    <a:cs typeface="Calibri" panose="020F0502020204030204" pitchFamily="34" charset="0"/>
                  </a:endParaRPr>
                </a:p>
              </p:txBody>
            </p:sp>
            <p:sp>
              <p:nvSpPr>
                <p:cNvPr id="31" name="Teardrop 3">
                  <a:extLst>
                    <a:ext uri="{FF2B5EF4-FFF2-40B4-BE49-F238E27FC236}">
                      <a16:creationId xmlns:a16="http://schemas.microsoft.com/office/drawing/2014/main" id="{7BCB165E-5CEF-4058-8716-14C096E1806C}"/>
                    </a:ext>
                  </a:extLst>
                </p:cNvPr>
                <p:cNvSpPr/>
                <p:nvPr/>
              </p:nvSpPr>
              <p:spPr>
                <a:xfrm flipH="1">
                  <a:off x="4881461" y="2726202"/>
                  <a:ext cx="1249375" cy="1249375"/>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ko-KR" altLang="en-US">
                    <a:effectLst>
                      <a:innerShdw blurRad="63500" dist="50800" dir="13500000">
                        <a:prstClr val="black">
                          <a:alpha val="50000"/>
                        </a:prstClr>
                      </a:innerShdw>
                    </a:effectLst>
                    <a:latin typeface="Calibri" panose="020F0502020204030204" pitchFamily="34" charset="0"/>
                    <a:cs typeface="Calibri" panose="020F0502020204030204" pitchFamily="34" charset="0"/>
                  </a:endParaRPr>
                </a:p>
              </p:txBody>
            </p:sp>
          </p:grpSp>
          <p:grpSp>
            <p:nvGrpSpPr>
              <p:cNvPr id="33" name="그룹 37">
                <a:extLst>
                  <a:ext uri="{FF2B5EF4-FFF2-40B4-BE49-F238E27FC236}">
                    <a16:creationId xmlns:a16="http://schemas.microsoft.com/office/drawing/2014/main" id="{56799533-E338-487D-B3E1-7E82F90C7F87}"/>
                  </a:ext>
                </a:extLst>
              </p:cNvPr>
              <p:cNvGrpSpPr>
                <a:grpSpLocks noChangeAspect="1"/>
              </p:cNvGrpSpPr>
              <p:nvPr/>
            </p:nvGrpSpPr>
            <p:grpSpPr>
              <a:xfrm flipH="1">
                <a:off x="4488398" y="1639991"/>
                <a:ext cx="961200" cy="961200"/>
                <a:chOff x="4543248" y="2367182"/>
                <a:chExt cx="1635977" cy="1635977"/>
              </a:xfrm>
            </p:grpSpPr>
            <p:sp>
              <p:nvSpPr>
                <p:cNvPr id="36" name="Teardrop 3">
                  <a:extLst>
                    <a:ext uri="{FF2B5EF4-FFF2-40B4-BE49-F238E27FC236}">
                      <a16:creationId xmlns:a16="http://schemas.microsoft.com/office/drawing/2014/main" id="{920590A0-5AFF-4D44-9953-C2CDC3BD7719}"/>
                    </a:ext>
                  </a:extLst>
                </p:cNvPr>
                <p:cNvSpPr/>
                <p:nvPr/>
              </p:nvSpPr>
              <p:spPr>
                <a:xfrm flipH="1">
                  <a:off x="4543248" y="2367182"/>
                  <a:ext cx="1635977" cy="1635977"/>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solidFill>
                  <a:schemeClr val="accent1"/>
                </a:solidFill>
                <a:ln w="88900">
                  <a:solidFill>
                    <a:schemeClr val="bg1"/>
                  </a:solidFill>
                </a:ln>
                <a:effectLst>
                  <a:innerShdw blurRad="127000" dist="127000" dir="18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ffectLst>
                      <a:innerShdw blurRad="63500" dist="50800" dir="13500000">
                        <a:prstClr val="black">
                          <a:alpha val="50000"/>
                        </a:prstClr>
                      </a:innerShdw>
                    </a:effectLst>
                    <a:latin typeface="Calibri" panose="020F0502020204030204" pitchFamily="34" charset="0"/>
                    <a:cs typeface="Calibri" panose="020F0502020204030204" pitchFamily="34" charset="0"/>
                  </a:endParaRPr>
                </a:p>
              </p:txBody>
            </p:sp>
            <p:sp>
              <p:nvSpPr>
                <p:cNvPr id="37" name="Teardrop 3">
                  <a:extLst>
                    <a:ext uri="{FF2B5EF4-FFF2-40B4-BE49-F238E27FC236}">
                      <a16:creationId xmlns:a16="http://schemas.microsoft.com/office/drawing/2014/main" id="{08A50C5C-0185-49FF-8940-768196B492E7}"/>
                    </a:ext>
                  </a:extLst>
                </p:cNvPr>
                <p:cNvSpPr/>
                <p:nvPr/>
              </p:nvSpPr>
              <p:spPr>
                <a:xfrm flipH="1">
                  <a:off x="4881461" y="2726202"/>
                  <a:ext cx="1249375" cy="1249375"/>
                </a:xfrm>
                <a:custGeom>
                  <a:avLst/>
                  <a:gdLst/>
                  <a:ahLst/>
                  <a:cxnLst/>
                  <a:rect l="l" t="t" r="r" b="b"/>
                  <a:pathLst>
                    <a:path w="1490464" h="1490465">
                      <a:moveTo>
                        <a:pt x="745232" y="0"/>
                      </a:moveTo>
                      <a:lnTo>
                        <a:pt x="1490464" y="0"/>
                      </a:lnTo>
                      <a:lnTo>
                        <a:pt x="1490464" y="745232"/>
                      </a:lnTo>
                      <a:lnTo>
                        <a:pt x="1490464" y="745233"/>
                      </a:lnTo>
                      <a:lnTo>
                        <a:pt x="1490464" y="745233"/>
                      </a:lnTo>
                      <a:cubicBezTo>
                        <a:pt x="1490464" y="1156813"/>
                        <a:pt x="1156812" y="1490465"/>
                        <a:pt x="745232" y="1490465"/>
                      </a:cubicBezTo>
                      <a:lnTo>
                        <a:pt x="0" y="1490465"/>
                      </a:lnTo>
                      <a:lnTo>
                        <a:pt x="0" y="745233"/>
                      </a:lnTo>
                      <a:lnTo>
                        <a:pt x="0" y="745233"/>
                      </a:lnTo>
                      <a:cubicBezTo>
                        <a:pt x="0" y="333652"/>
                        <a:pt x="333652" y="0"/>
                        <a:pt x="745232"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endParaRPr lang="ko-KR" altLang="en-US">
                    <a:effectLst>
                      <a:innerShdw blurRad="63500" dist="50800" dir="13500000">
                        <a:prstClr val="black">
                          <a:alpha val="50000"/>
                        </a:prstClr>
                      </a:innerShdw>
                    </a:effectLst>
                    <a:latin typeface="Calibri" panose="020F0502020204030204" pitchFamily="34" charset="0"/>
                    <a:cs typeface="Calibri" panose="020F0502020204030204" pitchFamily="34" charset="0"/>
                  </a:endParaRPr>
                </a:p>
              </p:txBody>
            </p:sp>
          </p:grpSp>
          <p:sp>
            <p:nvSpPr>
              <p:cNvPr id="46" name="Arrow: Right 45">
                <a:extLst>
                  <a:ext uri="{FF2B5EF4-FFF2-40B4-BE49-F238E27FC236}">
                    <a16:creationId xmlns:a16="http://schemas.microsoft.com/office/drawing/2014/main" id="{EEA68AA3-6B6D-03BA-B125-98E77DC09DEF}"/>
                  </a:ext>
                </a:extLst>
              </p:cNvPr>
              <p:cNvSpPr/>
              <p:nvPr/>
            </p:nvSpPr>
            <p:spPr>
              <a:xfrm rot="13597689">
                <a:off x="3955607" y="2209630"/>
                <a:ext cx="547938" cy="231164"/>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7" name="Arrow: Right 46">
                <a:extLst>
                  <a:ext uri="{FF2B5EF4-FFF2-40B4-BE49-F238E27FC236}">
                    <a16:creationId xmlns:a16="http://schemas.microsoft.com/office/drawing/2014/main" id="{0F28DDC2-3DCB-6174-9A50-9222B90FDC2D}"/>
                  </a:ext>
                </a:extLst>
              </p:cNvPr>
              <p:cNvSpPr/>
              <p:nvPr/>
            </p:nvSpPr>
            <p:spPr>
              <a:xfrm rot="18750473">
                <a:off x="4500238" y="2200932"/>
                <a:ext cx="547938" cy="231164"/>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8" name="Arrow: Right 47">
                <a:extLst>
                  <a:ext uri="{FF2B5EF4-FFF2-40B4-BE49-F238E27FC236}">
                    <a16:creationId xmlns:a16="http://schemas.microsoft.com/office/drawing/2014/main" id="{078FBDB6-DFF8-F01F-0A4E-62C9C3FF5700}"/>
                  </a:ext>
                </a:extLst>
              </p:cNvPr>
              <p:cNvSpPr/>
              <p:nvPr/>
            </p:nvSpPr>
            <p:spPr>
              <a:xfrm rot="7949885">
                <a:off x="3972350" y="2788696"/>
                <a:ext cx="547938" cy="231164"/>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9" name="Arrow: Right 48">
                <a:extLst>
                  <a:ext uri="{FF2B5EF4-FFF2-40B4-BE49-F238E27FC236}">
                    <a16:creationId xmlns:a16="http://schemas.microsoft.com/office/drawing/2014/main" id="{33D3FE34-35F4-A3CC-AF51-6C095A48F7D7}"/>
                  </a:ext>
                </a:extLst>
              </p:cNvPr>
              <p:cNvSpPr/>
              <p:nvPr/>
            </p:nvSpPr>
            <p:spPr>
              <a:xfrm rot="2685869">
                <a:off x="4527608" y="2760601"/>
                <a:ext cx="547938" cy="231164"/>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50" name="Star: 4 Points 49">
              <a:extLst>
                <a:ext uri="{FF2B5EF4-FFF2-40B4-BE49-F238E27FC236}">
                  <a16:creationId xmlns:a16="http://schemas.microsoft.com/office/drawing/2014/main" id="{B94611BB-1726-A253-94E6-F0A515AF0A0B}"/>
                </a:ext>
              </a:extLst>
            </p:cNvPr>
            <p:cNvSpPr/>
            <p:nvPr/>
          </p:nvSpPr>
          <p:spPr>
            <a:xfrm>
              <a:off x="5916490" y="2834655"/>
              <a:ext cx="354006" cy="408801"/>
            </a:xfrm>
            <a:prstGeom prst="star4">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54" name="TextBox 53">
            <a:extLst>
              <a:ext uri="{FF2B5EF4-FFF2-40B4-BE49-F238E27FC236}">
                <a16:creationId xmlns:a16="http://schemas.microsoft.com/office/drawing/2014/main" id="{31010129-0776-9DC8-2BDC-2E792CAB8103}"/>
              </a:ext>
            </a:extLst>
          </p:cNvPr>
          <p:cNvSpPr txBox="1"/>
          <p:nvPr/>
        </p:nvSpPr>
        <p:spPr>
          <a:xfrm>
            <a:off x="3364070" y="63035"/>
            <a:ext cx="5463860" cy="646331"/>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IN" sz="3600" dirty="0"/>
              <a:t>Summary – Conjunctions </a:t>
            </a:r>
          </a:p>
        </p:txBody>
      </p:sp>
    </p:spTree>
    <p:extLst>
      <p:ext uri="{BB962C8B-B14F-4D97-AF65-F5344CB8AC3E}">
        <p14:creationId xmlns:p14="http://schemas.microsoft.com/office/powerpoint/2010/main" val="254593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1+#ppt_w/2"/>
                                          </p:val>
                                        </p:tav>
                                        <p:tav tm="100000">
                                          <p:val>
                                            <p:strVal val="#ppt_x"/>
                                          </p:val>
                                        </p:tav>
                                      </p:tavLst>
                                    </p:anim>
                                    <p:anim calcmode="lin" valueType="num">
                                      <p:cBhvr additive="base">
                                        <p:cTn id="14"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0-#ppt_w/2"/>
                                          </p:val>
                                        </p:tav>
                                        <p:tav tm="100000">
                                          <p:val>
                                            <p:strVal val="#ppt_x"/>
                                          </p:val>
                                        </p:tav>
                                      </p:tavLst>
                                    </p:anim>
                                    <p:anim calcmode="lin" valueType="num">
                                      <p:cBhvr additive="base">
                                        <p:cTn id="20"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1+#ppt_w/2"/>
                                          </p:val>
                                        </p:tav>
                                        <p:tav tm="100000">
                                          <p:val>
                                            <p:strVal val="#ppt_x"/>
                                          </p:val>
                                        </p:tav>
                                      </p:tavLst>
                                    </p:anim>
                                    <p:anim calcmode="lin" valueType="num">
                                      <p:cBhvr additive="base">
                                        <p:cTn id="2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additive="base">
                                        <p:cTn id="31" dur="500" fill="hold"/>
                                        <p:tgtEl>
                                          <p:spTgt spid="39"/>
                                        </p:tgtEl>
                                        <p:attrNameLst>
                                          <p:attrName>ppt_x</p:attrName>
                                        </p:attrNameLst>
                                      </p:cBhvr>
                                      <p:tavLst>
                                        <p:tav tm="0">
                                          <p:val>
                                            <p:strVal val="#ppt_x"/>
                                          </p:val>
                                        </p:tav>
                                        <p:tav tm="100000">
                                          <p:val>
                                            <p:strVal val="#ppt_x"/>
                                          </p:val>
                                        </p:tav>
                                      </p:tavLst>
                                    </p:anim>
                                    <p:anim calcmode="lin" valueType="num">
                                      <p:cBhvr additive="base">
                                        <p:cTn id="32"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p:bldP spid="15"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784932264"/>
              </p:ext>
            </p:extLst>
          </p:nvPr>
        </p:nvGraphicFramePr>
        <p:xfrm>
          <a:off x="1127448" y="700345"/>
          <a:ext cx="9937104" cy="1173480"/>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pPr algn="ctr"/>
                      <a:r>
                        <a:rPr lang="en-IN" sz="900" dirty="0"/>
                        <a:t>1</a:t>
                      </a:r>
                    </a:p>
                  </a:txBody>
                  <a:tcPr/>
                </a:tc>
                <a:tc>
                  <a:txBody>
                    <a:bodyPr/>
                    <a:lstStyle/>
                    <a:p>
                      <a:endParaRPr lang="en-IN" sz="900" dirty="0"/>
                    </a:p>
                  </a:txBody>
                  <a:tcPr/>
                </a:tc>
                <a:tc>
                  <a:txBody>
                    <a:bodyPr/>
                    <a:lstStyle/>
                    <a:p>
                      <a:endParaRPr lang="en-IN" sz="900" dirty="0"/>
                    </a:p>
                    <a:p>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u="sng" kern="1200" dirty="0">
                          <a:solidFill>
                            <a:schemeClr val="dk1"/>
                          </a:solidFill>
                          <a:effectLst/>
                          <a:latin typeface="+mn-lt"/>
                          <a:ea typeface="+mn-ea"/>
                          <a:cs typeface="+mn-cs"/>
                          <a:hlinkClick r:id="rId3"/>
                        </a:rPr>
                        <a:t>https://freesvg.org/chain-link</a:t>
                      </a:r>
                      <a:endParaRPr lang="en-IN" sz="900" b="0" dirty="0"/>
                    </a:p>
                    <a:p>
                      <a:endParaRPr lang="en-IN" sz="900" dirty="0"/>
                    </a:p>
                    <a:p>
                      <a:endParaRPr lang="en-IN" sz="900" dirty="0"/>
                    </a:p>
                  </a:txBody>
                  <a:tcPr/>
                </a:tc>
                <a:extLst>
                  <a:ext uri="{0D108BD9-81ED-4DB2-BD59-A6C34878D82A}">
                    <a16:rowId xmlns:a16="http://schemas.microsoft.com/office/drawing/2014/main" val="10001"/>
                  </a:ext>
                </a:extLst>
              </a:tr>
            </a:tbl>
          </a:graphicData>
        </a:graphic>
      </p:graphicFrame>
      <p:pic>
        <p:nvPicPr>
          <p:cNvPr id="3" name="Picture 2">
            <a:extLst>
              <a:ext uri="{FF2B5EF4-FFF2-40B4-BE49-F238E27FC236}">
                <a16:creationId xmlns:a16="http://schemas.microsoft.com/office/drawing/2014/main" id="{AFCF0CEF-EE8F-580A-450A-3CE9A53C844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8514" b="19333"/>
          <a:stretch/>
        </p:blipFill>
        <p:spPr>
          <a:xfrm>
            <a:off x="2135560" y="1079562"/>
            <a:ext cx="1296144" cy="805594"/>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DD</Template>
  <TotalTime>4</TotalTime>
  <Words>237</Words>
  <Application>Microsoft Office PowerPoint</Application>
  <PresentationFormat>Widescreen</PresentationFormat>
  <Paragraphs>29</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DD</vt:lpstr>
      <vt:lpstr>Summary – Conjunctions</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52</cp:revision>
  <dcterms:created xsi:type="dcterms:W3CDTF">2020-08-28T09:38:22Z</dcterms:created>
  <dcterms:modified xsi:type="dcterms:W3CDTF">2022-10-11T11:09:02Z</dcterms:modified>
</cp:coreProperties>
</file>