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8" r:id="rId3"/>
    <p:sldId id="260" r:id="rId4"/>
    <p:sldId id="273" r:id="rId5"/>
    <p:sldId id="271" r:id="rId6"/>
    <p:sldId id="272" r:id="rId7"/>
    <p:sldId id="264" r:id="rId8"/>
    <p:sldId id="266" r:id="rId9"/>
    <p:sldId id="267"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9717F"/>
    <a:srgbClr val="51AECE"/>
    <a:srgbClr val="47EAC0"/>
    <a:srgbClr val="FFE692"/>
    <a:srgbClr val="FE7B9A"/>
    <a:srgbClr val="F36A19"/>
    <a:srgbClr val="05B788"/>
    <a:srgbClr val="3599BD"/>
    <a:srgbClr val="06D6A0"/>
    <a:srgbClr val="E4446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792" autoAdjust="0"/>
  </p:normalViewPr>
  <p:slideViewPr>
    <p:cSldViewPr>
      <p:cViewPr varScale="1">
        <p:scale>
          <a:sx n="67" d="100"/>
          <a:sy n="67" d="100"/>
        </p:scale>
        <p:origin x="-302"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2/24/2023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extLst>
      <p:ext uri="{BB962C8B-B14F-4D97-AF65-F5344CB8AC3E}">
        <p14:creationId xmlns="" xmlns:p14="http://schemas.microsoft.com/office/powerpoint/2010/main" val="180180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US" dirty="0"/>
          </a:p>
        </p:txBody>
      </p:sp>
      <p:sp>
        <p:nvSpPr>
          <p:cNvPr id="4" name="Slide Number Placeholder 3"/>
          <p:cNvSpPr>
            <a:spLocks noGrp="1"/>
          </p:cNvSpPr>
          <p:nvPr>
            <p:ph type="sldNum" sz="quarter" idx="5"/>
          </p:nvPr>
        </p:nvSpPr>
        <p:spPr/>
        <p:txBody>
          <a:bodyPr/>
          <a:lstStyle/>
          <a:p>
            <a:fld id="{D7B85EF6-E28C-49A7-8AAB-FE1184C01F95}" type="slidenum">
              <a:rPr lang="en-IN" smtClean="0"/>
              <a:pPr/>
              <a:t>3</a:t>
            </a:fld>
            <a:endParaRPr lang="en-IN"/>
          </a:p>
        </p:txBody>
      </p:sp>
    </p:spTree>
    <p:extLst>
      <p:ext uri="{BB962C8B-B14F-4D97-AF65-F5344CB8AC3E}">
        <p14:creationId xmlns="" xmlns:p14="http://schemas.microsoft.com/office/powerpoint/2010/main" val="12158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US" dirty="0"/>
          </a:p>
        </p:txBody>
      </p:sp>
      <p:sp>
        <p:nvSpPr>
          <p:cNvPr id="4" name="Slide Number Placeholder 3"/>
          <p:cNvSpPr>
            <a:spLocks noGrp="1"/>
          </p:cNvSpPr>
          <p:nvPr>
            <p:ph type="sldNum" sz="quarter" idx="5"/>
          </p:nvPr>
        </p:nvSpPr>
        <p:spPr/>
        <p:txBody>
          <a:bodyPr/>
          <a:lstStyle/>
          <a:p>
            <a:fld id="{D7B85EF6-E28C-49A7-8AAB-FE1184C01F95}" type="slidenum">
              <a:rPr lang="en-IN" smtClean="0"/>
              <a:pPr/>
              <a:t>4</a:t>
            </a:fld>
            <a:endParaRPr lang="en-IN"/>
          </a:p>
        </p:txBody>
      </p:sp>
    </p:spTree>
    <p:extLst>
      <p:ext uri="{BB962C8B-B14F-4D97-AF65-F5344CB8AC3E}">
        <p14:creationId xmlns="" xmlns:p14="http://schemas.microsoft.com/office/powerpoint/2010/main" val="280989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US" dirty="0"/>
          </a:p>
        </p:txBody>
      </p:sp>
      <p:sp>
        <p:nvSpPr>
          <p:cNvPr id="4" name="Slide Number Placeholder 3"/>
          <p:cNvSpPr>
            <a:spLocks noGrp="1"/>
          </p:cNvSpPr>
          <p:nvPr>
            <p:ph type="sldNum" sz="quarter" idx="5"/>
          </p:nvPr>
        </p:nvSpPr>
        <p:spPr/>
        <p:txBody>
          <a:bodyPr/>
          <a:lstStyle/>
          <a:p>
            <a:fld id="{D7B85EF6-E28C-49A7-8AAB-FE1184C01F95}" type="slidenum">
              <a:rPr lang="en-IN" smtClean="0"/>
              <a:pPr/>
              <a:t>5</a:t>
            </a:fld>
            <a:endParaRPr lang="en-IN"/>
          </a:p>
        </p:txBody>
      </p:sp>
    </p:spTree>
    <p:extLst>
      <p:ext uri="{BB962C8B-B14F-4D97-AF65-F5344CB8AC3E}">
        <p14:creationId xmlns="" xmlns:p14="http://schemas.microsoft.com/office/powerpoint/2010/main" val="219091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US" dirty="0"/>
          </a:p>
        </p:txBody>
      </p:sp>
      <p:sp>
        <p:nvSpPr>
          <p:cNvPr id="4" name="Slide Number Placeholder 3"/>
          <p:cNvSpPr>
            <a:spLocks noGrp="1"/>
          </p:cNvSpPr>
          <p:nvPr>
            <p:ph type="sldNum" sz="quarter" idx="5"/>
          </p:nvPr>
        </p:nvSpPr>
        <p:spPr/>
        <p:txBody>
          <a:bodyPr/>
          <a:lstStyle/>
          <a:p>
            <a:fld id="{D7B85EF6-E28C-49A7-8AAB-FE1184C01F95}" type="slidenum">
              <a:rPr lang="en-IN" smtClean="0"/>
              <a:pPr/>
              <a:t>6</a:t>
            </a:fld>
            <a:endParaRPr lang="en-IN"/>
          </a:p>
        </p:txBody>
      </p:sp>
    </p:spTree>
    <p:extLst>
      <p:ext uri="{BB962C8B-B14F-4D97-AF65-F5344CB8AC3E}">
        <p14:creationId xmlns="" xmlns:p14="http://schemas.microsoft.com/office/powerpoint/2010/main" val="329695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US" dirty="0"/>
          </a:p>
        </p:txBody>
      </p:sp>
      <p:sp>
        <p:nvSpPr>
          <p:cNvPr id="4" name="Slide Number Placeholder 3"/>
          <p:cNvSpPr>
            <a:spLocks noGrp="1"/>
          </p:cNvSpPr>
          <p:nvPr>
            <p:ph type="sldNum" sz="quarter" idx="5"/>
          </p:nvPr>
        </p:nvSpPr>
        <p:spPr/>
        <p:txBody>
          <a:bodyPr/>
          <a:lstStyle/>
          <a:p>
            <a:fld id="{D7B85EF6-E28C-49A7-8AAB-FE1184C01F95}" type="slidenum">
              <a:rPr lang="en-IN" smtClean="0"/>
              <a:pPr/>
              <a:t>7</a:t>
            </a:fld>
            <a:endParaRPr lang="en-IN"/>
          </a:p>
        </p:txBody>
      </p:sp>
    </p:spTree>
    <p:extLst>
      <p:ext uri="{BB962C8B-B14F-4D97-AF65-F5344CB8AC3E}">
        <p14:creationId xmlns="" xmlns:p14="http://schemas.microsoft.com/office/powerpoint/2010/main" val="287503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US" dirty="0"/>
          </a:p>
        </p:txBody>
      </p:sp>
      <p:sp>
        <p:nvSpPr>
          <p:cNvPr id="4" name="Slide Number Placeholder 3"/>
          <p:cNvSpPr>
            <a:spLocks noGrp="1"/>
          </p:cNvSpPr>
          <p:nvPr>
            <p:ph type="sldNum" sz="quarter" idx="5"/>
          </p:nvPr>
        </p:nvSpPr>
        <p:spPr/>
        <p:txBody>
          <a:bodyPr/>
          <a:lstStyle/>
          <a:p>
            <a:fld id="{D7B85EF6-E28C-49A7-8AAB-FE1184C01F95}" type="slidenum">
              <a:rPr lang="en-IN" smtClean="0"/>
              <a:pPr/>
              <a:t>8</a:t>
            </a:fld>
            <a:endParaRPr lang="en-IN"/>
          </a:p>
        </p:txBody>
      </p:sp>
    </p:spTree>
    <p:extLst>
      <p:ext uri="{BB962C8B-B14F-4D97-AF65-F5344CB8AC3E}">
        <p14:creationId xmlns="" xmlns:p14="http://schemas.microsoft.com/office/powerpoint/2010/main" val="2665403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dirty="0"/>
              <a:t>Tell the students to make sentences with different meanings for each homonym.</a:t>
            </a:r>
          </a:p>
          <a:p>
            <a:r>
              <a:rPr lang="en-US" dirty="0"/>
              <a:t>Encourage all the students to write the sentences on their own in their notebooks.</a:t>
            </a:r>
          </a:p>
          <a:p>
            <a:r>
              <a:rPr lang="en-US" dirty="0"/>
              <a:t>Ask the students to read out their sentences and correct them if necessary. </a:t>
            </a:r>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US"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9</a:t>
            </a:fld>
            <a:endParaRPr lang="en-IN"/>
          </a:p>
        </p:txBody>
      </p:sp>
    </p:spTree>
    <p:extLst>
      <p:ext uri="{BB962C8B-B14F-4D97-AF65-F5344CB8AC3E}">
        <p14:creationId xmlns="" xmlns:p14="http://schemas.microsoft.com/office/powerpoint/2010/main" val="3319862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 xmlns:a16="http://schemas.microsoft.com/office/drawing/2014/main" id="{428BD76F-BD24-44AD-BEDE-7058FCE91367}"/>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05522" y="95208"/>
            <a:ext cx="678726" cy="720000"/>
          </a:xfrm>
          <a:prstGeom prst="rect">
            <a:avLst/>
          </a:prstGeom>
        </p:spPr>
      </p:pic>
      <p:pic>
        <p:nvPicPr>
          <p:cNvPr id="19" name="Picture 18" descr="A picture containing text, light&#10;&#10;Description automatically generated">
            <a:extLst>
              <a:ext uri="{FF2B5EF4-FFF2-40B4-BE49-F238E27FC236}">
                <a16:creationId xmlns="" xmlns:a16="http://schemas.microsoft.com/office/drawing/2014/main" id="{D3D53DF3-BD88-4C6D-9E85-C8E61E5F24EE}"/>
              </a:ext>
            </a:extLst>
          </p:cNvPr>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1311473" y="6064332"/>
            <a:ext cx="720000" cy="720000"/>
          </a:xfrm>
          <a:prstGeom prst="rect">
            <a:avLst/>
          </a:prstGeom>
        </p:spPr>
      </p:pic>
      <p:pic>
        <p:nvPicPr>
          <p:cNvPr id="21" name="Picture 20" descr="Calendar&#10;&#10;Description automatically generated with low confidence">
            <a:extLst>
              <a:ext uri="{FF2B5EF4-FFF2-40B4-BE49-F238E27FC236}">
                <a16:creationId xmlns="" xmlns:a16="http://schemas.microsoft.com/office/drawing/2014/main" id="{9CE2D3C8-E81A-4774-AE86-696A10FEE4ED}"/>
              </a:ext>
            </a:extLst>
          </p:cNvPr>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11338052" y="95208"/>
            <a:ext cx="738701" cy="720000"/>
          </a:xfrm>
          <a:prstGeom prst="rect">
            <a:avLst/>
          </a:prstGeom>
        </p:spPr>
      </p:pic>
      <p:sp>
        <p:nvSpPr>
          <p:cNvPr id="4" name="TextBox 3">
            <a:extLst>
              <a:ext uri="{FF2B5EF4-FFF2-40B4-BE49-F238E27FC236}">
                <a16:creationId xmlns="" xmlns:a16="http://schemas.microsoft.com/office/drawing/2014/main" id="{A5880E23-A228-8B87-7BE3-9F32A1CC58BB}"/>
              </a:ext>
            </a:extLst>
          </p:cNvPr>
          <p:cNvSpPr txBox="1"/>
          <p:nvPr userDrawn="1"/>
        </p:nvSpPr>
        <p:spPr>
          <a:xfrm>
            <a:off x="1285827" y="5448685"/>
            <a:ext cx="9620345" cy="954107"/>
          </a:xfrm>
          <a:prstGeom prst="rect">
            <a:avLst/>
          </a:prstGeom>
          <a:noFill/>
          <a:ln w="19050">
            <a:solidFill>
              <a:srgbClr val="FF0000"/>
            </a:solidFill>
            <a:prstDash val="sysDash"/>
          </a:ln>
        </p:spPr>
        <p:txBody>
          <a:bodyPr wrap="square">
            <a:spAutoFit/>
          </a:bodyPr>
          <a:lstStyle/>
          <a:p>
            <a:pPr marL="2286000" algn="l"/>
            <a:r>
              <a:rPr lang="en-IN" sz="800" u="none" dirty="0">
                <a:effectLst/>
                <a:latin typeface="Arial" panose="020B0604020202020204" pitchFamily="34" charset="0"/>
                <a:ea typeface="Times New Roman" panose="02020603050405020304" pitchFamily="18" charset="0"/>
                <a:cs typeface="Times New Roman" panose="02020603050405020304" pitchFamily="18" charset="0"/>
              </a:rPr>
              <a:t>                                    </a:t>
            </a:r>
            <a:r>
              <a:rPr lang="en-IN" sz="800" b="1" u="sng" dirty="0">
                <a:effectLst/>
                <a:latin typeface="Arial" panose="020B0604020202020204" pitchFamily="34" charset="0"/>
                <a:ea typeface="Times New Roman" panose="02020603050405020304" pitchFamily="18" charset="0"/>
                <a:cs typeface="Times New Roman" panose="02020603050405020304" pitchFamily="18" charset="0"/>
              </a:rPr>
              <a:t>COPYRIGHT Cum DISCLAIMER NOTICE</a:t>
            </a:r>
            <a:endParaRPr lang="en-IN" sz="800" b="1" u="sng"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owned by Sri Sathya Sai Central Trust, Prashanthi Nilayam, Puttaparthi, Sathya Sai District, Andhra Pradesh, India. </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Strictly not for Commercial Use, excluding content that falls in Public Domain or common knowledge facts.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Some of the content is owned by Third Parties and are used in compliance with their licensing conditions. Anyone infringing the Copyright of such Third Parties will be doing so at their own risks and costs.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600"/>
              </a:spcAft>
              <a:buFont typeface="Wingdings" pitchFamily="2" charset="2"/>
              <a:buChar char="ü"/>
            </a:pPr>
            <a:endParaRPr lang="en-US" sz="8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3" name="Picture 2" descr="A picture containing text, light&#10;&#10;Description automatically generated">
            <a:extLst>
              <a:ext uri="{FF2B5EF4-FFF2-40B4-BE49-F238E27FC236}">
                <a16:creationId xmlns="" xmlns:a16="http://schemas.microsoft.com/office/drawing/2014/main" id="{1716D0EA-6595-0DDF-A11C-967389A9B897}"/>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1311473" y="6064332"/>
            <a:ext cx="720000" cy="720000"/>
          </a:xfrm>
          <a:prstGeom prst="rect">
            <a:avLst/>
          </a:prstGeom>
        </p:spPr>
      </p:pic>
      <p:pic>
        <p:nvPicPr>
          <p:cNvPr id="4" name="Picture 3" descr="Calendar&#10;&#10;Description automatically generated with low confidence">
            <a:extLst>
              <a:ext uri="{FF2B5EF4-FFF2-40B4-BE49-F238E27FC236}">
                <a16:creationId xmlns="" xmlns:a16="http://schemas.microsoft.com/office/drawing/2014/main" id="{7FAECEB2-1ECA-B3BF-148C-B228983D6876}"/>
              </a:ext>
            </a:extLst>
          </p:cNvPr>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1338052" y="95208"/>
            <a:ext cx="738701" cy="72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3" name="Picture 2" descr="A picture containing text, light&#10;&#10;Description automatically generated">
            <a:extLst>
              <a:ext uri="{FF2B5EF4-FFF2-40B4-BE49-F238E27FC236}">
                <a16:creationId xmlns="" xmlns:a16="http://schemas.microsoft.com/office/drawing/2014/main" id="{98FC515C-74C0-6C54-7807-BC2FE2A64EAA}"/>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1311473" y="6064332"/>
            <a:ext cx="720000" cy="720000"/>
          </a:xfrm>
          <a:prstGeom prst="rect">
            <a:avLst/>
          </a:prstGeom>
        </p:spPr>
      </p:pic>
      <p:pic>
        <p:nvPicPr>
          <p:cNvPr id="4" name="Picture 3" descr="Calendar&#10;&#10;Description automatically generated with low confidence">
            <a:extLst>
              <a:ext uri="{FF2B5EF4-FFF2-40B4-BE49-F238E27FC236}">
                <a16:creationId xmlns="" xmlns:a16="http://schemas.microsoft.com/office/drawing/2014/main" id="{F895204D-23B7-8FBD-30C1-DC654857B880}"/>
              </a:ext>
            </a:extLst>
          </p:cNvPr>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1338052" y="95208"/>
            <a:ext cx="738701" cy="72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s>
</file>

<file path=ppt/slides/_rels/slide10.xml.rels><?xml version="1.0" encoding="UTF-8" standalone="yes"?>
<Relationships xmlns="http://schemas.openxmlformats.org/package/2006/relationships"><Relationship Id="rId8" Type="http://schemas.openxmlformats.org/officeDocument/2006/relationships/hyperlink" Target="https://pixabay.com/vectors/palm-hand-human-raised-right-open-32411/" TargetMode="External"/><Relationship Id="rId13" Type="http://schemas.openxmlformats.org/officeDocument/2006/relationships/hyperlink" Target="https://pixabay.com/vectors/football-girl-team-play-field-1459573/" TargetMode="External"/><Relationship Id="rId18" Type="http://schemas.openxmlformats.org/officeDocument/2006/relationships/hyperlink" Target="https://pixabay.com/illustrations/chalkboard-blackboard-chalk-board-163601/" TargetMode="External"/><Relationship Id="rId26" Type="http://schemas.openxmlformats.org/officeDocument/2006/relationships/image" Target="../media/image32.png"/><Relationship Id="rId3" Type="http://schemas.openxmlformats.org/officeDocument/2006/relationships/hyperlink" Target="https://pixabay.com/illustrations/binoculars-looking-for-see-find-1015265/" TargetMode="External"/><Relationship Id="rId21" Type="http://schemas.openxmlformats.org/officeDocument/2006/relationships/hyperlink" Target="https://pixabay.com/photos/watch-smartwatch-sportwatch-sport-2910920/" TargetMode="External"/><Relationship Id="rId7" Type="http://schemas.openxmlformats.org/officeDocument/2006/relationships/hyperlink" Target="https://pixabay.com/photos/beach-idyllic-island-ocean-1845637/" TargetMode="External"/><Relationship Id="rId12" Type="http://schemas.openxmlformats.org/officeDocument/2006/relationships/hyperlink" Target="https://pixabay.com/photos/white-crane-fishing-aquatic-bird-2863525/" TargetMode="External"/><Relationship Id="rId17" Type="http://schemas.openxmlformats.org/officeDocument/2006/relationships/hyperlink" Target="https://pixabay.com/vectors/silhouette-wand-teacher-professor-3178687/" TargetMode="External"/><Relationship Id="rId25" Type="http://schemas.openxmlformats.org/officeDocument/2006/relationships/image" Target="../media/image31.png"/><Relationship Id="rId33" Type="http://schemas.openxmlformats.org/officeDocument/2006/relationships/image" Target="../media/image39.jpeg"/><Relationship Id="rId2" Type="http://schemas.openxmlformats.org/officeDocument/2006/relationships/notesSlide" Target="../notesSlides/notesSlide10.xml"/><Relationship Id="rId16" Type="http://schemas.openxmlformats.org/officeDocument/2006/relationships/hyperlink" Target="https://pixabay.com/photos/multi-storey-car-park-parking-spot-1271918/" TargetMode="External"/><Relationship Id="rId20" Type="http://schemas.openxmlformats.org/officeDocument/2006/relationships/hyperlink" Target="https://pixabay.com/illustrations/tv-watch-gawk-watch-tv-eve-1015427/" TargetMode="External"/><Relationship Id="rId29" Type="http://schemas.openxmlformats.org/officeDocument/2006/relationships/image" Target="../media/image35.jpeg"/><Relationship Id="rId1" Type="http://schemas.openxmlformats.org/officeDocument/2006/relationships/slideLayout" Target="../slideLayouts/slideLayout3.xml"/><Relationship Id="rId6" Type="http://schemas.openxmlformats.org/officeDocument/2006/relationships/hyperlink" Target="https://pixabay.com/vectors/large-load-crane-construction-310665/" TargetMode="External"/><Relationship Id="rId11" Type="http://schemas.openxmlformats.org/officeDocument/2006/relationships/hyperlink" Target="https://pixabay.com/vectors/stylized-birds-flying-animal-1320972/" TargetMode="External"/><Relationship Id="rId24" Type="http://schemas.openxmlformats.org/officeDocument/2006/relationships/image" Target="../media/image30.png"/><Relationship Id="rId32" Type="http://schemas.openxmlformats.org/officeDocument/2006/relationships/image" Target="../media/image38.jpeg"/><Relationship Id="rId5" Type="http://schemas.openxmlformats.org/officeDocument/2006/relationships/hyperlink" Target="https://pixabay.com/vectors/watch-icon-wrist-isolated-watches-1633260/" TargetMode="External"/><Relationship Id="rId15" Type="http://schemas.openxmlformats.org/officeDocument/2006/relationships/hyperlink" Target="https://pixabay.com/vectors/park-city-park-people-walk-stroll-7153125/" TargetMode="External"/><Relationship Id="rId23" Type="http://schemas.openxmlformats.org/officeDocument/2006/relationships/hyperlink" Target="https://pixabay.com/photos/palm-hand-finger-exposed-palmistry-1701989/" TargetMode="External"/><Relationship Id="rId28" Type="http://schemas.openxmlformats.org/officeDocument/2006/relationships/image" Target="../media/image34.png"/><Relationship Id="rId10" Type="http://schemas.openxmlformats.org/officeDocument/2006/relationships/hyperlink" Target="https://pixabay.com/photos/fly-close-up-insect-compound-eyes-2391041/" TargetMode="External"/><Relationship Id="rId19" Type="http://schemas.openxmlformats.org/officeDocument/2006/relationships/hyperlink" Target="https://pixabay.com/vectors/classroom-students-sitting-three-36509/" TargetMode="External"/><Relationship Id="rId31" Type="http://schemas.openxmlformats.org/officeDocument/2006/relationships/image" Target="../media/image37.jpeg"/><Relationship Id="rId4" Type="http://schemas.openxmlformats.org/officeDocument/2006/relationships/hyperlink" Target="https://pixabay.com/illustrations/clock-wrist-watch-time-bracelet-1015428/" TargetMode="External"/><Relationship Id="rId9" Type="http://schemas.openxmlformats.org/officeDocument/2006/relationships/hyperlink" Target="https://pixabay.com/illustrations/board-classroom-training-school-1523537/" TargetMode="External"/><Relationship Id="rId14" Type="http://schemas.openxmlformats.org/officeDocument/2006/relationships/hyperlink" Target="https://pixabay.com/photos/hand-keep-puzzle-finger-match-523231/" TargetMode="External"/><Relationship Id="rId22" Type="http://schemas.openxmlformats.org/officeDocument/2006/relationships/hyperlink" Target="https://pixabay.com/photos/container-loading-port-transport-2539942/" TargetMode="External"/><Relationship Id="rId27" Type="http://schemas.openxmlformats.org/officeDocument/2006/relationships/image" Target="../media/image33.png"/><Relationship Id="rId30"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8.jpe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8.jpe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8.jpe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8.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1.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1.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554986-790C-8851-9A32-BB4593C9179D}"/>
              </a:ext>
            </a:extLst>
          </p:cNvPr>
          <p:cNvSpPr>
            <a:spLocks noGrp="1"/>
          </p:cNvSpPr>
          <p:nvPr>
            <p:ph type="ctrTitle"/>
          </p:nvPr>
        </p:nvSpPr>
        <p:spPr>
          <a:xfrm>
            <a:off x="914400" y="981069"/>
            <a:ext cx="10363200" cy="863755"/>
          </a:xfrm>
          <a:solidFill>
            <a:schemeClr val="accent5">
              <a:lumMod val="20000"/>
              <a:lumOff val="80000"/>
            </a:schemeClr>
          </a:solidFill>
          <a:ln>
            <a:solidFill>
              <a:srgbClr val="002060"/>
            </a:solidFill>
          </a:ln>
          <a:effectLst>
            <a:innerShdw blurRad="114300">
              <a:prstClr val="black"/>
            </a:innerShdw>
          </a:effectLst>
        </p:spPr>
        <p:txBody>
          <a:bodyPr/>
          <a:lstStyle/>
          <a:p>
            <a:r>
              <a:rPr lang="en-IN" dirty="0"/>
              <a:t/>
            </a:r>
            <a:br>
              <a:rPr lang="en-IN" dirty="0"/>
            </a:br>
            <a:r>
              <a:rPr lang="en-IN" dirty="0">
                <a:ln>
                  <a:solidFill>
                    <a:srgbClr val="002060"/>
                  </a:solidFill>
                </a:ln>
                <a:solidFill>
                  <a:srgbClr val="002060"/>
                </a:solidFill>
              </a:rPr>
              <a:t>Understanding Homonyms</a:t>
            </a:r>
            <a:r>
              <a:rPr lang="en-IN" dirty="0"/>
              <a:t/>
            </a:r>
            <a:br>
              <a:rPr lang="en-IN" dirty="0"/>
            </a:br>
            <a:endParaRPr lang="en-IN" dirty="0"/>
          </a:p>
        </p:txBody>
      </p:sp>
      <p:grpSp>
        <p:nvGrpSpPr>
          <p:cNvPr id="3" name="Group 2">
            <a:extLst>
              <a:ext uri="{FF2B5EF4-FFF2-40B4-BE49-F238E27FC236}">
                <a16:creationId xmlns="" xmlns:a16="http://schemas.microsoft.com/office/drawing/2014/main" id="{D1EF516A-078D-726C-A7DD-96EE8EFFEB5D}"/>
              </a:ext>
            </a:extLst>
          </p:cNvPr>
          <p:cNvGrpSpPr/>
          <p:nvPr/>
        </p:nvGrpSpPr>
        <p:grpSpPr>
          <a:xfrm>
            <a:off x="1031973" y="2199597"/>
            <a:ext cx="10245627" cy="2813580"/>
            <a:chOff x="1031973" y="2210355"/>
            <a:chExt cx="10245627" cy="2813580"/>
          </a:xfrm>
        </p:grpSpPr>
        <p:pic>
          <p:nvPicPr>
            <p:cNvPr id="4" name="Picture 3">
              <a:extLst>
                <a:ext uri="{FF2B5EF4-FFF2-40B4-BE49-F238E27FC236}">
                  <a16:creationId xmlns="" xmlns:a16="http://schemas.microsoft.com/office/drawing/2014/main" id="{CA749ACC-CD64-DFA2-56D2-CF91A03A0B0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31973" y="2210355"/>
              <a:ext cx="1110819" cy="1440160"/>
            </a:xfrm>
            <a:prstGeom prst="rect">
              <a:avLst/>
            </a:prstGeom>
            <a:ln>
              <a:solidFill>
                <a:srgbClr val="002060"/>
              </a:solidFill>
            </a:ln>
            <a:effectLst>
              <a:outerShdw blurRad="292100" dist="139700" dir="2700000" algn="tl" rotWithShape="0">
                <a:srgbClr val="333333">
                  <a:alpha val="65000"/>
                </a:srgbClr>
              </a:outerShdw>
            </a:effectLst>
          </p:spPr>
        </p:pic>
        <p:pic>
          <p:nvPicPr>
            <p:cNvPr id="5" name="Picture 4">
              <a:extLst>
                <a:ext uri="{FF2B5EF4-FFF2-40B4-BE49-F238E27FC236}">
                  <a16:creationId xmlns="" xmlns:a16="http://schemas.microsoft.com/office/drawing/2014/main" id="{AF9D9590-29EA-F49B-292A-015681725E6F}"/>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76225" y="2215620"/>
              <a:ext cx="910454" cy="1414695"/>
            </a:xfrm>
            <a:prstGeom prst="rect">
              <a:avLst/>
            </a:prstGeom>
            <a:ln>
              <a:solidFill>
                <a:srgbClr val="002060"/>
              </a:solidFill>
            </a:ln>
            <a:effectLst>
              <a:outerShdw blurRad="292100" dist="139700" dir="2700000" algn="tl" rotWithShape="0">
                <a:srgbClr val="333333">
                  <a:alpha val="65000"/>
                </a:srgbClr>
              </a:outerShdw>
            </a:effectLst>
          </p:spPr>
        </p:pic>
        <p:pic>
          <p:nvPicPr>
            <p:cNvPr id="6" name="Picture 5">
              <a:extLst>
                <a:ext uri="{FF2B5EF4-FFF2-40B4-BE49-F238E27FC236}">
                  <a16:creationId xmlns="" xmlns:a16="http://schemas.microsoft.com/office/drawing/2014/main" id="{75B602C8-1533-2F5B-E516-02D2BB8E8A03}"/>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111435" y="2215621"/>
              <a:ext cx="938181" cy="1414694"/>
            </a:xfrm>
            <a:prstGeom prst="rect">
              <a:avLst/>
            </a:prstGeom>
            <a:ln>
              <a:solidFill>
                <a:srgbClr val="002060"/>
              </a:solidFill>
            </a:ln>
            <a:effectLst>
              <a:outerShdw blurRad="292100" dist="139700" dir="2700000" algn="tl" rotWithShape="0">
                <a:srgbClr val="333333">
                  <a:alpha val="65000"/>
                </a:srgbClr>
              </a:outerShdw>
            </a:effectLst>
          </p:spPr>
        </p:pic>
        <p:pic>
          <p:nvPicPr>
            <p:cNvPr id="7" name="Picture 6">
              <a:extLst>
                <a:ext uri="{FF2B5EF4-FFF2-40B4-BE49-F238E27FC236}">
                  <a16:creationId xmlns="" xmlns:a16="http://schemas.microsoft.com/office/drawing/2014/main" id="{9484B631-B8DF-2674-FCC0-6C03B00EE625}"/>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144172" y="2236702"/>
              <a:ext cx="1943928" cy="1059039"/>
            </a:xfrm>
            <a:prstGeom prst="rect">
              <a:avLst/>
            </a:prstGeom>
            <a:ln>
              <a:solidFill>
                <a:srgbClr val="002060"/>
              </a:solidFill>
            </a:ln>
            <a:effectLst>
              <a:outerShdw blurRad="292100" dist="139700" dir="2700000" algn="tl" rotWithShape="0">
                <a:srgbClr val="333333">
                  <a:alpha val="65000"/>
                </a:srgbClr>
              </a:outerShdw>
            </a:effectLst>
          </p:spPr>
        </p:pic>
        <p:pic>
          <p:nvPicPr>
            <p:cNvPr id="8" name="Picture 7">
              <a:extLst>
                <a:ext uri="{FF2B5EF4-FFF2-40B4-BE49-F238E27FC236}">
                  <a16:creationId xmlns="" xmlns:a16="http://schemas.microsoft.com/office/drawing/2014/main" id="{0B764837-FB12-A0F6-4B22-3BAFFB17B9DA}"/>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117360" y="2236702"/>
              <a:ext cx="2160240" cy="2787230"/>
            </a:xfrm>
            <a:prstGeom prst="rect">
              <a:avLst/>
            </a:prstGeom>
            <a:ln>
              <a:solidFill>
                <a:srgbClr val="002060"/>
              </a:solidFill>
            </a:ln>
            <a:effectLst>
              <a:outerShdw blurRad="292100" dist="139700" dir="2700000" algn="tl" rotWithShape="0">
                <a:srgbClr val="333333">
                  <a:alpha val="65000"/>
                </a:srgbClr>
              </a:outerShdw>
            </a:effectLst>
          </p:spPr>
        </p:pic>
        <p:pic>
          <p:nvPicPr>
            <p:cNvPr id="9" name="Picture 8">
              <a:extLst>
                <a:ext uri="{FF2B5EF4-FFF2-40B4-BE49-F238E27FC236}">
                  <a16:creationId xmlns="" xmlns:a16="http://schemas.microsoft.com/office/drawing/2014/main" id="{C002C5C7-03C9-FE0D-00BF-A6A89B15B999}"/>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048972" y="3655781"/>
              <a:ext cx="1891057" cy="1368152"/>
            </a:xfrm>
            <a:prstGeom prst="rect">
              <a:avLst/>
            </a:prstGeom>
            <a:ln>
              <a:solidFill>
                <a:srgbClr val="002060"/>
              </a:solidFill>
            </a:ln>
            <a:effectLst>
              <a:outerShdw blurRad="292100" dist="139700" dir="2700000" algn="tl" rotWithShape="0">
                <a:srgbClr val="333333">
                  <a:alpha val="65000"/>
                </a:srgbClr>
              </a:outerShdw>
            </a:effectLst>
          </p:spPr>
        </p:pic>
        <p:pic>
          <p:nvPicPr>
            <p:cNvPr id="10" name="Picture 9">
              <a:extLst>
                <a:ext uri="{FF2B5EF4-FFF2-40B4-BE49-F238E27FC236}">
                  <a16:creationId xmlns="" xmlns:a16="http://schemas.microsoft.com/office/drawing/2014/main" id="{E0384868-641F-AB07-A7A6-A00CD3060279}"/>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937951" y="3655781"/>
              <a:ext cx="1109589" cy="1368154"/>
            </a:xfrm>
            <a:prstGeom prst="rect">
              <a:avLst/>
            </a:prstGeom>
            <a:ln>
              <a:solidFill>
                <a:srgbClr val="002060"/>
              </a:solidFill>
            </a:ln>
            <a:effectLst>
              <a:outerShdw blurRad="292100" dist="139700" dir="2700000" algn="tl" rotWithShape="0">
                <a:srgbClr val="333333">
                  <a:alpha val="65000"/>
                </a:srgbClr>
              </a:outerShdw>
            </a:effectLst>
          </p:spPr>
        </p:pic>
        <p:pic>
          <p:nvPicPr>
            <p:cNvPr id="11" name="Picture 10">
              <a:extLst>
                <a:ext uri="{FF2B5EF4-FFF2-40B4-BE49-F238E27FC236}">
                  <a16:creationId xmlns="" xmlns:a16="http://schemas.microsoft.com/office/drawing/2014/main" id="{07E07091-BB2C-8E51-83CF-58BCEC858978}"/>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4066615" y="3295741"/>
              <a:ext cx="3042897" cy="1728191"/>
            </a:xfrm>
            <a:prstGeom prst="rect">
              <a:avLst/>
            </a:prstGeom>
            <a:ln>
              <a:solidFill>
                <a:srgbClr val="002060"/>
              </a:solidFill>
            </a:ln>
            <a:effectLst>
              <a:outerShdw blurRad="292100" dist="139700" dir="2700000" algn="tl" rotWithShape="0">
                <a:srgbClr val="333333">
                  <a:alpha val="65000"/>
                </a:srgbClr>
              </a:outerShdw>
            </a:effectLst>
          </p:spPr>
        </p:pic>
        <p:sp>
          <p:nvSpPr>
            <p:cNvPr id="12" name="TextBox 11">
              <a:extLst>
                <a:ext uri="{FF2B5EF4-FFF2-40B4-BE49-F238E27FC236}">
                  <a16:creationId xmlns="" xmlns:a16="http://schemas.microsoft.com/office/drawing/2014/main" id="{B2C536E4-C16D-BBEA-DE2C-B2805304AC2E}"/>
                </a:ext>
              </a:extLst>
            </p:cNvPr>
            <p:cNvSpPr txBox="1"/>
            <p:nvPr/>
          </p:nvSpPr>
          <p:spPr>
            <a:xfrm>
              <a:off x="4355436" y="3535572"/>
              <a:ext cx="1865114" cy="1200329"/>
            </a:xfrm>
            <a:prstGeom prst="rect">
              <a:avLst/>
            </a:prstGeom>
            <a:noFill/>
          </p:spPr>
          <p:txBody>
            <a:bodyPr wrap="square" rtlCol="0" anchor="ctr">
              <a:spAutoFit/>
            </a:bodyPr>
            <a:lstStyle/>
            <a:p>
              <a:pPr algn="ctr"/>
              <a:r>
                <a:rPr lang="en-US" b="1" u="sng" dirty="0">
                  <a:solidFill>
                    <a:schemeClr val="bg1"/>
                  </a:solidFill>
                  <a:effectLst>
                    <a:outerShdw blurRad="38100" dist="38100" dir="2700000" algn="tl">
                      <a:srgbClr val="000000">
                        <a:alpha val="43137"/>
                      </a:srgbClr>
                    </a:outerShdw>
                  </a:effectLst>
                </a:rPr>
                <a:t>Homonyms</a:t>
              </a:r>
            </a:p>
            <a:p>
              <a:pPr algn="ctr"/>
              <a:r>
                <a:rPr lang="en-US" b="1" dirty="0">
                  <a:solidFill>
                    <a:schemeClr val="bg1"/>
                  </a:solidFill>
                </a:rPr>
                <a:t>book, crane, park</a:t>
              </a:r>
            </a:p>
            <a:p>
              <a:pPr algn="ctr"/>
              <a:r>
                <a:rPr lang="en-US" b="1" dirty="0">
                  <a:solidFill>
                    <a:schemeClr val="bg1"/>
                  </a:solidFill>
                </a:rPr>
                <a:t>palm , fly, match</a:t>
              </a:r>
            </a:p>
            <a:p>
              <a:pPr algn="ctr"/>
              <a:r>
                <a:rPr lang="en-US" b="1" dirty="0">
                  <a:solidFill>
                    <a:schemeClr val="bg1"/>
                  </a:solidFill>
                </a:rPr>
                <a:t>watch, letter</a:t>
              </a:r>
            </a:p>
          </p:txBody>
        </p:sp>
        <p:pic>
          <p:nvPicPr>
            <p:cNvPr id="13" name="Picture 12">
              <a:extLst>
                <a:ext uri="{FF2B5EF4-FFF2-40B4-BE49-F238E27FC236}">
                  <a16:creationId xmlns="" xmlns:a16="http://schemas.microsoft.com/office/drawing/2014/main" id="{7D8624FA-D8F2-3D3D-969E-B1A411A1F443}"/>
                </a:ext>
              </a:extLst>
            </p:cNvPr>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4066615" y="2210355"/>
              <a:ext cx="1031393" cy="1080976"/>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 xmlns:a16="http://schemas.microsoft.com/office/drawing/2014/main" id="{47EFF8EF-263A-EE69-D56A-AAA0D5C2995E}"/>
                </a:ext>
              </a:extLst>
            </p:cNvPr>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5098008" y="2236702"/>
              <a:ext cx="2046164" cy="1054628"/>
            </a:xfrm>
            <a:prstGeom prst="rect">
              <a:avLst/>
            </a:prstGeom>
            <a:ln>
              <a:solidFill>
                <a:srgbClr val="002060"/>
              </a:solidFill>
            </a:ln>
            <a:effectLst>
              <a:outerShdw blurRad="292100" dist="139700" dir="2700000" algn="tl" rotWithShape="0">
                <a:srgbClr val="333333">
                  <a:alpha val="65000"/>
                </a:srgbClr>
              </a:outerShdw>
            </a:effectLst>
          </p:spPr>
        </p:pic>
        <p:pic>
          <p:nvPicPr>
            <p:cNvPr id="15" name="Picture 14">
              <a:extLst>
                <a:ext uri="{FF2B5EF4-FFF2-40B4-BE49-F238E27FC236}">
                  <a16:creationId xmlns="" xmlns:a16="http://schemas.microsoft.com/office/drawing/2014/main" id="{FF0A3E6D-399E-5BC9-7C57-C38F69A7F671}"/>
                </a:ext>
              </a:extLst>
            </p:cNvPr>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7138719" y="3308504"/>
              <a:ext cx="1067779" cy="85422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 xmlns:a16="http://schemas.microsoft.com/office/drawing/2014/main" id="{BCDEA10E-53D3-A6F2-5E09-3E8E31E0884D}"/>
                </a:ext>
              </a:extLst>
            </p:cNvPr>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8206498" y="3308504"/>
              <a:ext cx="881602" cy="849507"/>
            </a:xfrm>
            <a:prstGeom prst="rect">
              <a:avLst/>
            </a:prstGeom>
            <a:ln>
              <a:solidFill>
                <a:srgbClr val="002060"/>
              </a:solidFill>
            </a:ln>
            <a:effectLst>
              <a:outerShdw blurRad="292100" dist="139700" dir="2700000" algn="tl" rotWithShape="0">
                <a:srgbClr val="333333">
                  <a:alpha val="65000"/>
                </a:srgbClr>
              </a:outerShdw>
            </a:effectLst>
          </p:spPr>
        </p:pic>
        <p:pic>
          <p:nvPicPr>
            <p:cNvPr id="17" name="Picture 16">
              <a:extLst>
                <a:ext uri="{FF2B5EF4-FFF2-40B4-BE49-F238E27FC236}">
                  <a16:creationId xmlns="" xmlns:a16="http://schemas.microsoft.com/office/drawing/2014/main" id="{5D2B557C-BA34-E983-9E91-2808E4C33BF5}"/>
                </a:ext>
              </a:extLst>
            </p:cNvPr>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8206498" y="4158011"/>
              <a:ext cx="881602" cy="865921"/>
            </a:xfrm>
            <a:prstGeom prst="rect">
              <a:avLst/>
            </a:prstGeom>
            <a:ln>
              <a:solidFill>
                <a:srgbClr val="002060"/>
              </a:solidFill>
            </a:ln>
            <a:effectLst>
              <a:outerShdw blurRad="292100" dist="139700" dir="2700000" algn="tl" rotWithShape="0">
                <a:srgbClr val="333333">
                  <a:alpha val="65000"/>
                </a:srgbClr>
              </a:outerShdw>
            </a:effectLst>
          </p:spPr>
        </p:pic>
        <p:pic>
          <p:nvPicPr>
            <p:cNvPr id="18" name="Picture 17">
              <a:extLst>
                <a:ext uri="{FF2B5EF4-FFF2-40B4-BE49-F238E27FC236}">
                  <a16:creationId xmlns="" xmlns:a16="http://schemas.microsoft.com/office/drawing/2014/main" id="{1BA442E2-2610-E7A0-7042-D95D3B4C9774}"/>
                </a:ext>
              </a:extLst>
            </p:cNvPr>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7138718" y="4164484"/>
              <a:ext cx="1033119" cy="859448"/>
            </a:xfrm>
            <a:prstGeom prst="rect">
              <a:avLst/>
            </a:prstGeom>
            <a:ln>
              <a:solidFill>
                <a:srgbClr val="002060"/>
              </a:solidFill>
            </a:ln>
            <a:effectLst>
              <a:outerShdw blurRad="292100" dist="139700" dir="2700000" algn="tl" rotWithShape="0">
                <a:srgbClr val="333333">
                  <a:alpha val="65000"/>
                </a:srgbClr>
              </a:outerShdw>
            </a:effec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99547E40-1016-42B9-890A-A4F6921E12BD}"/>
              </a:ext>
            </a:extLst>
          </p:cNvPr>
          <p:cNvGraphicFramePr>
            <a:graphicFrameLocks noGrp="1"/>
          </p:cNvGraphicFramePr>
          <p:nvPr>
            <p:extLst>
              <p:ext uri="{D42A27DB-BD31-4B8C-83A1-F6EECF244321}">
                <p14:modId xmlns="" xmlns:p14="http://schemas.microsoft.com/office/powerpoint/2010/main" val="717990929"/>
              </p:ext>
            </p:extLst>
          </p:nvPr>
        </p:nvGraphicFramePr>
        <p:xfrm>
          <a:off x="1127448" y="700344"/>
          <a:ext cx="10009112" cy="5399990"/>
        </p:xfrm>
        <a:graphic>
          <a:graphicData uri="http://schemas.openxmlformats.org/drawingml/2006/table">
            <a:tbl>
              <a:tblPr firstRow="1" bandRow="1">
                <a:tableStyleId>{5C22544A-7EE6-4342-B048-85BDC9FD1C3A}</a:tableStyleId>
              </a:tblPr>
              <a:tblGrid>
                <a:gridCol w="1015417">
                  <a:extLst>
                    <a:ext uri="{9D8B030D-6E8A-4147-A177-3AD203B41FA5}">
                      <a16:colId xmlns="" xmlns:a16="http://schemas.microsoft.com/office/drawing/2014/main" val="20000"/>
                    </a:ext>
                  </a:extLst>
                </a:gridCol>
                <a:gridCol w="1523126">
                  <a:extLst>
                    <a:ext uri="{9D8B030D-6E8A-4147-A177-3AD203B41FA5}">
                      <a16:colId xmlns="" xmlns:a16="http://schemas.microsoft.com/office/drawing/2014/main" val="20001"/>
                    </a:ext>
                  </a:extLst>
                </a:gridCol>
                <a:gridCol w="5874914">
                  <a:extLst>
                    <a:ext uri="{9D8B030D-6E8A-4147-A177-3AD203B41FA5}">
                      <a16:colId xmlns="" xmlns:a16="http://schemas.microsoft.com/office/drawing/2014/main" val="20002"/>
                    </a:ext>
                  </a:extLst>
                </a:gridCol>
                <a:gridCol w="1595655">
                  <a:extLst>
                    <a:ext uri="{9D8B030D-6E8A-4147-A177-3AD203B41FA5}">
                      <a16:colId xmlns="" xmlns:a16="http://schemas.microsoft.com/office/drawing/2014/main" val="2861519634"/>
                    </a:ext>
                  </a:extLst>
                </a:gridCol>
              </a:tblGrid>
              <a:tr h="454767">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a:t>
                      </a:r>
                    </a:p>
                  </a:txBody>
                  <a:tcPr/>
                </a:tc>
                <a:tc>
                  <a:txBody>
                    <a:bodyPr/>
                    <a:lstStyle/>
                    <a:p>
                      <a:pPr algn="ctr"/>
                      <a:r>
                        <a:rPr lang="en-IN" sz="2000" dirty="0"/>
                        <a:t>Author </a:t>
                      </a:r>
                    </a:p>
                  </a:txBody>
                  <a:tcPr/>
                </a:tc>
                <a:extLst>
                  <a:ext uri="{0D108BD9-81ED-4DB2-BD59-A6C34878D82A}">
                    <a16:rowId xmlns="" xmlns:a16="http://schemas.microsoft.com/office/drawing/2014/main" val="10000"/>
                  </a:ext>
                </a:extLst>
              </a:tr>
              <a:tr h="2623654">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Look: </a:t>
                      </a:r>
                      <a:r>
                        <a:rPr lang="en-IN" sz="900" dirty="0">
                          <a:hlinkClick r:id="rId3"/>
                        </a:rPr>
                        <a:t>https://pixabay.com/illustrations/binoculars-looking-for-see-find-1015265/</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Wristwatch: </a:t>
                      </a:r>
                      <a:r>
                        <a:rPr lang="en-IN" sz="900" dirty="0">
                          <a:hlinkClick r:id="rId4"/>
                        </a:rPr>
                        <a:t>https://pixabay.com/illustrations/clock-wrist-watch-time-bracelet-1015428/</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Watch: </a:t>
                      </a:r>
                      <a:r>
                        <a:rPr lang="en-IN" sz="900" dirty="0">
                          <a:hlinkClick r:id="rId5"/>
                        </a:rPr>
                        <a:t>https://pixabay.com/vectors/watch-icon-wrist-isolated-watches-1633260/</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Load Crane: </a:t>
                      </a:r>
                      <a:r>
                        <a:rPr lang="en-IN" sz="900" dirty="0">
                          <a:hlinkClick r:id="rId6"/>
                        </a:rPr>
                        <a:t>https://pixabay.com/vectors/large-load-crane-construction-310665/</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Beach: </a:t>
                      </a:r>
                      <a:r>
                        <a:rPr lang="en-IN" sz="900" dirty="0">
                          <a:hlinkClick r:id="rId7"/>
                        </a:rPr>
                        <a:t>https://pixabay.com/photos/beach-idyllic-island-ocean-1845637/</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Hand: </a:t>
                      </a:r>
                      <a:r>
                        <a:rPr lang="en-IN" sz="900" dirty="0">
                          <a:hlinkClick r:id="rId8"/>
                        </a:rPr>
                        <a:t>https://pixabay.com/vectors/palm-hand-human-raised-right-open-32411/</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Blackboard: </a:t>
                      </a:r>
                      <a:r>
                        <a:rPr lang="en-IN" sz="900" dirty="0">
                          <a:hlinkClick r:id="rId9"/>
                        </a:rPr>
                        <a:t>https://pixabay.com/illustrations/board-classroom-training-school-1523537/</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Fly: </a:t>
                      </a:r>
                      <a:r>
                        <a:rPr lang="en-IN" sz="900" dirty="0">
                          <a:hlinkClick r:id="rId10"/>
                        </a:rPr>
                        <a:t>https://pixabay.com/photos/fly-close-up-insect-compound-eyes-2391041/</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Birds: </a:t>
                      </a:r>
                      <a:r>
                        <a:rPr lang="en-IN" sz="900" dirty="0">
                          <a:hlinkClick r:id="rId11"/>
                        </a:rPr>
                        <a:t>https://pixabay.com/vectors/stylized-birds-flying-animal-1320972/</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Crane: </a:t>
                      </a:r>
                      <a:r>
                        <a:rPr lang="en-IN" sz="900" dirty="0">
                          <a:hlinkClick r:id="rId12"/>
                        </a:rPr>
                        <a:t>https://pixabay.com/photos/white-crane-fishing-aquatic-bird-2863525/</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Football: </a:t>
                      </a:r>
                      <a:r>
                        <a:rPr lang="en-IN" sz="900" dirty="0">
                          <a:hlinkClick r:id="rId13"/>
                        </a:rPr>
                        <a:t>https://pixabay.com/vectors/football-girl-team-play-field-1459573/</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Puzzle: </a:t>
                      </a:r>
                      <a:r>
                        <a:rPr lang="en-IN" sz="900" dirty="0">
                          <a:hlinkClick r:id="rId14"/>
                        </a:rPr>
                        <a:t>https://pixabay.com/photos/hand-keep-puzzle-finger-match-523231/</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Park: </a:t>
                      </a:r>
                      <a:r>
                        <a:rPr lang="en-IN" sz="900" dirty="0">
                          <a:hlinkClick r:id="rId15"/>
                        </a:rPr>
                        <a:t>https://pixabay.com/vectors/park-city-park-people-walk-stroll-7153125/</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Car: </a:t>
                      </a:r>
                      <a:r>
                        <a:rPr lang="en-IN" sz="900" dirty="0">
                          <a:hlinkClick r:id="rId16"/>
                        </a:rPr>
                        <a:t>https://pixabay.com/photos/multi-storey-car-park-parking-spot-1271918/</a:t>
                      </a:r>
                      <a:endParaRPr lang="en-IN" sz="900" dirty="0"/>
                    </a:p>
                    <a:p>
                      <a:endParaRPr lang="en-IN" sz="900" dirty="0"/>
                    </a:p>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Peggy_Marco</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Peggy_Marco</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TukTuk</a:t>
                      </a:r>
                      <a:r>
                        <a:rPr lang="en-IN" sz="900" dirty="0"/>
                        <a:t>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Clkr</a:t>
                      </a:r>
                      <a:r>
                        <a:rPr lang="en-IN" sz="900" dirty="0"/>
                        <a:t>-Free-Vector-Images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Pexels</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Clkr</a:t>
                      </a:r>
                      <a:r>
                        <a:rPr lang="en-IN" sz="900" dirty="0"/>
                        <a:t>-Free-Vector-Images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Geralt</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Ulleo</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GDJ</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Sandeep </a:t>
                      </a:r>
                      <a:r>
                        <a:rPr lang="en-IN" sz="900" dirty="0" err="1"/>
                        <a:t>Handa</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MoteOo</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Geralt</a:t>
                      </a:r>
                      <a:r>
                        <a:rPr lang="en-IN" sz="900" dirty="0"/>
                        <a:t/>
                      </a:r>
                      <a:br>
                        <a:rPr lang="en-IN" sz="900" dirty="0"/>
                      </a:br>
                      <a:r>
                        <a:rPr lang="en-IN" sz="900" dirty="0" err="1"/>
                        <a:t>Dandelion_Tea</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dirty="0"/>
                    </a:p>
                    <a:p>
                      <a:endParaRPr lang="en-IN" sz="900" dirty="0"/>
                    </a:p>
                  </a:txBody>
                  <a:tcPr/>
                </a:tc>
                <a:extLst>
                  <a:ext uri="{0D108BD9-81ED-4DB2-BD59-A6C34878D82A}">
                    <a16:rowId xmlns="" xmlns:a16="http://schemas.microsoft.com/office/drawing/2014/main" val="10001"/>
                  </a:ext>
                </a:extLst>
              </a:tr>
              <a:tr h="1167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2,3,4,5,6,7,8,9</a:t>
                      </a:r>
                    </a:p>
                    <a:p>
                      <a:endParaRPr lang="en-IN" sz="900" dirty="0"/>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Teacher: </a:t>
                      </a:r>
                      <a:r>
                        <a:rPr lang="en-IN" sz="900" dirty="0">
                          <a:hlinkClick r:id="rId17"/>
                        </a:rPr>
                        <a:t>https://pixabay.com/vectors/silhouette-wand-teacher-professor-3178687/</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Blackboard: </a:t>
                      </a:r>
                      <a:r>
                        <a:rPr lang="en-IN" sz="900" dirty="0">
                          <a:hlinkClick r:id="rId18"/>
                        </a:rPr>
                        <a:t>https://pixabay.com/illustrations/chalkboard-blackboard-chalk-board-163601/</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Classroom: </a:t>
                      </a:r>
                      <a:r>
                        <a:rPr lang="en-IN" sz="900" dirty="0">
                          <a:hlinkClick r:id="rId19"/>
                        </a:rPr>
                        <a:t>https://pixabay.com/vectors/classroom-students-sitting-three-36509/</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TV: </a:t>
                      </a:r>
                      <a:r>
                        <a:rPr lang="en-IN" sz="900" dirty="0">
                          <a:hlinkClick r:id="rId20"/>
                        </a:rPr>
                        <a:t>https://pixabay.com/illustrations/tv-watch-gawk-watch-tv-eve-1015427/</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Wristwatch: </a:t>
                      </a:r>
                      <a:r>
                        <a:rPr lang="en-IN" sz="900" dirty="0">
                          <a:hlinkClick r:id="rId21"/>
                        </a:rPr>
                        <a:t>https://pixabay.com/photos/watch-smartwatch-sportwatch-sport-2910920/</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dirty="0"/>
                    </a:p>
                    <a:p>
                      <a:endParaRPr lang="en-IN" sz="900" dirty="0"/>
                    </a:p>
                  </a:txBody>
                  <a:tcPr/>
                </a:tc>
                <a:tc>
                  <a:txBody>
                    <a:bodyPr/>
                    <a:lstStyle/>
                    <a:p>
                      <a:r>
                        <a:rPr lang="en-IN" sz="900" dirty="0" err="1"/>
                        <a:t>Mohamed_Hassan</a:t>
                      </a:r>
                      <a:endParaRPr lang="en-IN" sz="900" dirty="0"/>
                    </a:p>
                    <a:p>
                      <a:r>
                        <a:rPr lang="en-IN" sz="900" dirty="0"/>
                        <a:t>No-Longer-Here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Clkr</a:t>
                      </a:r>
                      <a:r>
                        <a:rPr lang="en-IN" sz="900" dirty="0"/>
                        <a:t>-Free-Vector-Images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Peggy_Marco</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namair</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dirty="0"/>
                    </a:p>
                    <a:p>
                      <a:endParaRPr lang="en-IN" sz="900" dirty="0"/>
                    </a:p>
                  </a:txBody>
                  <a:tcPr/>
                </a:tc>
                <a:extLst>
                  <a:ext uri="{0D108BD9-81ED-4DB2-BD59-A6C34878D82A}">
                    <a16:rowId xmlns="" xmlns:a16="http://schemas.microsoft.com/office/drawing/2014/main" val="10002"/>
                  </a:ext>
                </a:extLst>
              </a:tr>
              <a:tr h="577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7.</a:t>
                      </a:r>
                    </a:p>
                    <a:p>
                      <a:endParaRPr lang="en-IN" sz="900" dirty="0"/>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Loading Crane: </a:t>
                      </a:r>
                      <a:r>
                        <a:rPr lang="en-IN" sz="900" dirty="0">
                          <a:hlinkClick r:id="rId22"/>
                        </a:rPr>
                        <a:t>https://pixabay.com/photos/container-loading-port-transport-2539942/</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Bird: </a:t>
                      </a:r>
                      <a:r>
                        <a:rPr lang="en-IN" sz="900" dirty="0">
                          <a:hlinkClick r:id="rId12"/>
                        </a:rPr>
                        <a:t>https://pixabay.com/photos/white-crane-fishing-aquatic-bird-2863525/</a:t>
                      </a:r>
                      <a:endParaRPr lang="en-IN" sz="900" dirty="0"/>
                    </a:p>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Derks24</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Sandeep </a:t>
                      </a:r>
                      <a:r>
                        <a:rPr lang="en-IN" sz="900" dirty="0" err="1"/>
                        <a:t>Handa</a:t>
                      </a:r>
                      <a:endParaRPr lang="en-IN" sz="900" dirty="0"/>
                    </a:p>
                    <a:p>
                      <a:endParaRPr lang="en-IN" sz="900" dirty="0"/>
                    </a:p>
                  </a:txBody>
                  <a:tcPr/>
                </a:tc>
                <a:extLst>
                  <a:ext uri="{0D108BD9-81ED-4DB2-BD59-A6C34878D82A}">
                    <a16:rowId xmlns="" xmlns:a16="http://schemas.microsoft.com/office/drawing/2014/main" val="10003"/>
                  </a:ext>
                </a:extLst>
              </a:tr>
              <a:tr h="577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8.</a:t>
                      </a:r>
                    </a:p>
                    <a:p>
                      <a:endParaRPr lang="en-IN" sz="900" dirty="0"/>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Tree: </a:t>
                      </a:r>
                      <a:r>
                        <a:rPr lang="en-IN" sz="900" dirty="0">
                          <a:hlinkClick r:id="rId23"/>
                        </a:rPr>
                        <a:t>https://pixabay.com/photos/beach-palm-trees-sea-seascape-1822544/</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Hand: </a:t>
                      </a:r>
                      <a:r>
                        <a:rPr lang="en-IN" sz="900" dirty="0">
                          <a:hlinkClick r:id="rId23"/>
                        </a:rPr>
                        <a:t>https://pixabay.com/photos/palm-hand-finger-exposed-palmistry-1701989/</a:t>
                      </a:r>
                      <a:endParaRPr lang="en-IN" sz="900" dirty="0"/>
                    </a:p>
                    <a:p>
                      <a:endParaRPr lang="en-IN" sz="900" dirty="0"/>
                    </a:p>
                  </a:txBody>
                  <a:tcPr/>
                </a:tc>
                <a:tc>
                  <a:txBody>
                    <a:bodyPr/>
                    <a:lstStyle/>
                    <a:p>
                      <a:r>
                        <a:rPr lang="en-IN" sz="900" dirty="0" err="1"/>
                        <a:t>Sasint</a:t>
                      </a:r>
                      <a:endParaRPr lang="en-IN" sz="900" dirty="0"/>
                    </a:p>
                    <a:p>
                      <a:r>
                        <a:rPr lang="en-IN" sz="900" dirty="0"/>
                        <a:t>HNDPTBSBC</a:t>
                      </a:r>
                    </a:p>
                  </a:txBody>
                  <a:tcPr/>
                </a:tc>
                <a:extLst>
                  <a:ext uri="{0D108BD9-81ED-4DB2-BD59-A6C34878D82A}">
                    <a16:rowId xmlns="" xmlns:a16="http://schemas.microsoft.com/office/drawing/2014/main" val="10004"/>
                  </a:ext>
                </a:extLst>
              </a:tr>
            </a:tbl>
          </a:graphicData>
        </a:graphic>
      </p:graphicFrame>
      <p:sp>
        <p:nvSpPr>
          <p:cNvPr id="5" name="Title 1">
            <a:extLst>
              <a:ext uri="{FF2B5EF4-FFF2-40B4-BE49-F238E27FC236}">
                <a16:creationId xmlns="" xmlns:a16="http://schemas.microsoft.com/office/drawing/2014/main" id="{B8945A06-9906-EFE3-68D5-23506ABF20A2}"/>
              </a:ext>
            </a:extLst>
          </p:cNvPr>
          <p:cNvSpPr txBox="1">
            <a:spLocks/>
          </p:cNvSpPr>
          <p:nvPr/>
        </p:nvSpPr>
        <p:spPr>
          <a:xfrm>
            <a:off x="3549975" y="116632"/>
            <a:ext cx="5092048" cy="50004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t>Attribution / Citation</a:t>
            </a:r>
            <a:endParaRPr lang="en-IN" dirty="0"/>
          </a:p>
        </p:txBody>
      </p:sp>
      <p:pic>
        <p:nvPicPr>
          <p:cNvPr id="2" name="Picture 1">
            <a:extLst>
              <a:ext uri="{FF2B5EF4-FFF2-40B4-BE49-F238E27FC236}">
                <a16:creationId xmlns="" xmlns:a16="http://schemas.microsoft.com/office/drawing/2014/main" id="{C7215035-A409-D692-A91A-CCE42F7B3D87}"/>
              </a:ext>
            </a:extLst>
          </p:cNvPr>
          <p:cNvPicPr>
            <a:picLocks noChangeAspect="1"/>
          </p:cNvPicPr>
          <p:nvPr/>
        </p:nvPicPr>
        <p:blipFill>
          <a:blip r:embed="rId24"/>
          <a:stretch>
            <a:fillRect/>
          </a:stretch>
        </p:blipFill>
        <p:spPr>
          <a:xfrm>
            <a:off x="2088501" y="1009080"/>
            <a:ext cx="1902117" cy="2584928"/>
          </a:xfrm>
          <a:prstGeom prst="rect">
            <a:avLst/>
          </a:prstGeom>
        </p:spPr>
      </p:pic>
      <p:pic>
        <p:nvPicPr>
          <p:cNvPr id="6" name="Picture 2">
            <a:extLst>
              <a:ext uri="{FF2B5EF4-FFF2-40B4-BE49-F238E27FC236}">
                <a16:creationId xmlns="" xmlns:a16="http://schemas.microsoft.com/office/drawing/2014/main" id="{848CCD4C-5610-4B0E-02AB-816ED2D0783C}"/>
              </a:ext>
            </a:extLst>
          </p:cNvPr>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338397" y="3910064"/>
            <a:ext cx="261279"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 xmlns:a16="http://schemas.microsoft.com/office/drawing/2014/main" id="{A76F69AE-23BA-5255-6A0B-B884DC55CB40}"/>
              </a:ext>
            </a:extLst>
          </p:cNvPr>
          <p:cNvPicPr>
            <a:picLocks noChangeAspect="1" noChangeArrowheads="1"/>
          </p:cNvPicPr>
          <p:nvPr/>
        </p:nvPicPr>
        <p:blipFill>
          <a:blip r:embed="rId26" cstate="print">
            <a:extLst>
              <a:ext uri="{28A0092B-C50C-407E-A947-70E740481C1C}">
                <a14:useLocalDpi xmlns="" xmlns:a14="http://schemas.microsoft.com/office/drawing/2010/main" val="0"/>
              </a:ext>
            </a:extLst>
          </a:blip>
          <a:srcRect/>
          <a:stretch>
            <a:fillRect/>
          </a:stretch>
        </p:blipFill>
        <p:spPr bwMode="auto">
          <a:xfrm>
            <a:off x="2772250" y="3902744"/>
            <a:ext cx="699234" cy="3149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 xmlns:a16="http://schemas.microsoft.com/office/drawing/2014/main" id="{B4E9C96F-E139-EEC5-9D6F-63BEFF1B9ACF}"/>
              </a:ext>
            </a:extLst>
          </p:cNvPr>
          <p:cNvPicPr>
            <a:picLocks noChangeAspect="1" noChangeArrowheads="1"/>
          </p:cNvPicPr>
          <p:nvPr/>
        </p:nvPicPr>
        <p:blipFill>
          <a:blip r:embed="rId27" cstate="print">
            <a:extLst>
              <a:ext uri="{28A0092B-C50C-407E-A947-70E740481C1C}">
                <a14:useLocalDpi xmlns="" xmlns:a14="http://schemas.microsoft.com/office/drawing/2010/main" val="0"/>
              </a:ext>
            </a:extLst>
          </a:blip>
          <a:srcRect/>
          <a:stretch>
            <a:fillRect/>
          </a:stretch>
        </p:blipFill>
        <p:spPr bwMode="auto">
          <a:xfrm>
            <a:off x="2272400" y="4405212"/>
            <a:ext cx="349617" cy="197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5">
            <a:extLst>
              <a:ext uri="{FF2B5EF4-FFF2-40B4-BE49-F238E27FC236}">
                <a16:creationId xmlns="" xmlns:a16="http://schemas.microsoft.com/office/drawing/2014/main" id="{9CC5C706-237B-20B0-C958-438C2A0B00E9}"/>
              </a:ext>
            </a:extLst>
          </p:cNvPr>
          <p:cNvPicPr>
            <a:picLocks noChangeAspect="1" noChangeArrowheads="1"/>
          </p:cNvPicPr>
          <p:nvPr/>
        </p:nvPicPr>
        <p:blipFill>
          <a:blip r:embed="rId28" cstate="print">
            <a:extLst>
              <a:ext uri="{28A0092B-C50C-407E-A947-70E740481C1C}">
                <a14:useLocalDpi xmlns="" xmlns:a14="http://schemas.microsoft.com/office/drawing/2010/main" val="0"/>
              </a:ext>
            </a:extLst>
          </a:blip>
          <a:srcRect/>
          <a:stretch>
            <a:fillRect/>
          </a:stretch>
        </p:blipFill>
        <p:spPr bwMode="auto">
          <a:xfrm>
            <a:off x="2721124" y="4378107"/>
            <a:ext cx="372447" cy="295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 xmlns:a16="http://schemas.microsoft.com/office/drawing/2014/main" id="{71BCE405-6B8F-3BE3-8698-DA76CAEE9AC6}"/>
              </a:ext>
            </a:extLst>
          </p:cNvPr>
          <p:cNvGrpSpPr/>
          <p:nvPr/>
        </p:nvGrpSpPr>
        <p:grpSpPr>
          <a:xfrm>
            <a:off x="2239682" y="5118913"/>
            <a:ext cx="1207357" cy="266908"/>
            <a:chOff x="2088501" y="5063737"/>
            <a:chExt cx="1207357" cy="266908"/>
          </a:xfrm>
        </p:grpSpPr>
        <p:pic>
          <p:nvPicPr>
            <p:cNvPr id="12" name="Picture 11">
              <a:extLst>
                <a:ext uri="{FF2B5EF4-FFF2-40B4-BE49-F238E27FC236}">
                  <a16:creationId xmlns="" xmlns:a16="http://schemas.microsoft.com/office/drawing/2014/main" id="{5D8CFBCF-7A46-EB8C-874F-F5FF86497142}"/>
                </a:ext>
              </a:extLst>
            </p:cNvPr>
            <p:cNvPicPr>
              <a:picLocks noChangeAspect="1"/>
            </p:cNvPicPr>
            <p:nvPr/>
          </p:nvPicPr>
          <p:blipFill>
            <a:blip r:embed="rId29" cstate="print">
              <a:extLst>
                <a:ext uri="{28A0092B-C50C-407E-A947-70E740481C1C}">
                  <a14:useLocalDpi xmlns="" xmlns:a14="http://schemas.microsoft.com/office/drawing/2010/main" val="0"/>
                </a:ext>
              </a:extLst>
            </a:blip>
            <a:stretch>
              <a:fillRect/>
            </a:stretch>
          </p:blipFill>
          <p:spPr>
            <a:xfrm>
              <a:off x="2088501" y="5076990"/>
              <a:ext cx="384209" cy="23746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 xmlns:a16="http://schemas.microsoft.com/office/drawing/2014/main" id="{BCDE6876-0F14-E600-2724-02B77DEA923D}"/>
                </a:ext>
              </a:extLst>
            </p:cNvPr>
            <p:cNvPicPr>
              <a:picLocks noChangeAspect="1"/>
            </p:cNvPicPr>
            <p:nvPr/>
          </p:nvPicPr>
          <p:blipFill>
            <a:blip r:embed="rId30" cstate="print">
              <a:extLst>
                <a:ext uri="{28A0092B-C50C-407E-A947-70E740481C1C}">
                  <a14:useLocalDpi xmlns="" xmlns:a14="http://schemas.microsoft.com/office/drawing/2010/main" val="0"/>
                </a:ext>
              </a:extLst>
            </a:blip>
            <a:stretch>
              <a:fillRect/>
            </a:stretch>
          </p:blipFill>
          <p:spPr>
            <a:xfrm>
              <a:off x="2774658" y="5063737"/>
              <a:ext cx="521200" cy="266908"/>
            </a:xfrm>
            <a:prstGeom prst="rect">
              <a:avLst/>
            </a:prstGeom>
          </p:spPr>
        </p:pic>
      </p:grpSp>
      <p:grpSp>
        <p:nvGrpSpPr>
          <p:cNvPr id="16" name="Group 15">
            <a:extLst>
              <a:ext uri="{FF2B5EF4-FFF2-40B4-BE49-F238E27FC236}">
                <a16:creationId xmlns="" xmlns:a16="http://schemas.microsoft.com/office/drawing/2014/main" id="{5F916C21-B23C-EB25-1344-DCF76475BD54}"/>
              </a:ext>
            </a:extLst>
          </p:cNvPr>
          <p:cNvGrpSpPr/>
          <p:nvPr/>
        </p:nvGrpSpPr>
        <p:grpSpPr>
          <a:xfrm>
            <a:off x="2400293" y="5616494"/>
            <a:ext cx="951453" cy="307319"/>
            <a:chOff x="2154498" y="5570235"/>
            <a:chExt cx="951453" cy="307319"/>
          </a:xfrm>
        </p:grpSpPr>
        <p:pic>
          <p:nvPicPr>
            <p:cNvPr id="17" name="Picture 16">
              <a:extLst>
                <a:ext uri="{FF2B5EF4-FFF2-40B4-BE49-F238E27FC236}">
                  <a16:creationId xmlns="" xmlns:a16="http://schemas.microsoft.com/office/drawing/2014/main" id="{B86238D6-3879-177D-3CD5-C3250561F6F1}"/>
                </a:ext>
              </a:extLst>
            </p:cNvPr>
            <p:cNvPicPr>
              <a:picLocks noChangeAspect="1"/>
            </p:cNvPicPr>
            <p:nvPr/>
          </p:nvPicPr>
          <p:blipFill>
            <a:blip r:embed="rId31" cstate="print">
              <a:extLst>
                <a:ext uri="{28A0092B-C50C-407E-A947-70E740481C1C}">
                  <a14:useLocalDpi xmlns="" xmlns:a14="http://schemas.microsoft.com/office/drawing/2010/main" val="0"/>
                </a:ext>
              </a:extLst>
            </a:blip>
            <a:stretch>
              <a:fillRect/>
            </a:stretch>
          </p:blipFill>
          <p:spPr>
            <a:xfrm>
              <a:off x="2154498" y="5655149"/>
              <a:ext cx="356157" cy="222405"/>
            </a:xfrm>
            <a:prstGeom prst="rect">
              <a:avLst/>
            </a:prstGeom>
          </p:spPr>
        </p:pic>
        <p:pic>
          <p:nvPicPr>
            <p:cNvPr id="18" name="Picture 17">
              <a:extLst>
                <a:ext uri="{FF2B5EF4-FFF2-40B4-BE49-F238E27FC236}">
                  <a16:creationId xmlns="" xmlns:a16="http://schemas.microsoft.com/office/drawing/2014/main" id="{F1152801-FB3E-8942-BA84-373F2C252E70}"/>
                </a:ext>
              </a:extLst>
            </p:cNvPr>
            <p:cNvPicPr>
              <a:picLocks noChangeAspect="1"/>
            </p:cNvPicPr>
            <p:nvPr/>
          </p:nvPicPr>
          <p:blipFill>
            <a:blip r:embed="rId32" cstate="print">
              <a:extLst>
                <a:ext uri="{28A0092B-C50C-407E-A947-70E740481C1C}">
                  <a14:useLocalDpi xmlns="" xmlns:a14="http://schemas.microsoft.com/office/drawing/2010/main" val="0"/>
                </a:ext>
              </a:extLst>
            </a:blip>
            <a:stretch>
              <a:fillRect/>
            </a:stretch>
          </p:blipFill>
          <p:spPr>
            <a:xfrm>
              <a:off x="2875461" y="5570235"/>
              <a:ext cx="230490" cy="307319"/>
            </a:xfrm>
            <a:prstGeom prst="rect">
              <a:avLst/>
            </a:prstGeom>
          </p:spPr>
        </p:pic>
      </p:grpSp>
      <p:pic>
        <p:nvPicPr>
          <p:cNvPr id="14" name="Picture 13">
            <a:extLst>
              <a:ext uri="{FF2B5EF4-FFF2-40B4-BE49-F238E27FC236}">
                <a16:creationId xmlns="" xmlns:a16="http://schemas.microsoft.com/office/drawing/2014/main" id="{9FB8C300-D782-A26D-B8C0-ACE4B1DD340C}"/>
              </a:ext>
            </a:extLst>
          </p:cNvPr>
          <p:cNvPicPr>
            <a:picLocks noChangeAspect="1"/>
          </p:cNvPicPr>
          <p:nvPr/>
        </p:nvPicPr>
        <p:blipFill>
          <a:blip r:embed="rId33" cstate="print">
            <a:extLst>
              <a:ext uri="{28A0092B-C50C-407E-A947-70E740481C1C}">
                <a14:useLocalDpi xmlns="" xmlns:a14="http://schemas.microsoft.com/office/drawing/2010/main" val="0"/>
              </a:ext>
            </a:extLst>
          </a:blip>
          <a:srcRect l="20508" r="20508"/>
          <a:stretch/>
        </p:blipFill>
        <p:spPr>
          <a:xfrm>
            <a:off x="3184906" y="4316246"/>
            <a:ext cx="379239" cy="4286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809" y="71414"/>
            <a:ext cx="3456383" cy="654032"/>
          </a:xfrm>
          <a:solidFill>
            <a:schemeClr val="accent5">
              <a:lumMod val="20000"/>
              <a:lumOff val="80000"/>
            </a:schemeClr>
          </a:solidFill>
          <a:ln>
            <a:solidFill>
              <a:srgbClr val="002060"/>
            </a:solidFill>
          </a:ln>
          <a:effectLst>
            <a:innerShdw blurRad="114300">
              <a:prstClr val="black"/>
            </a:innerShdw>
          </a:effectLst>
        </p:spPr>
        <p:txBody>
          <a:bodyPr/>
          <a:lstStyle/>
          <a:p>
            <a:r>
              <a:rPr lang="en-IN" dirty="0">
                <a:ln>
                  <a:solidFill>
                    <a:srgbClr val="002060"/>
                  </a:solidFill>
                </a:ln>
                <a:solidFill>
                  <a:srgbClr val="002060"/>
                </a:solidFill>
              </a:rPr>
              <a:t>Fill in the blanks</a:t>
            </a:r>
          </a:p>
        </p:txBody>
      </p:sp>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l="10379" t="14343" r="10122" b="17649"/>
          <a:stretch/>
        </p:blipFill>
        <p:spPr>
          <a:xfrm>
            <a:off x="4247118" y="1252617"/>
            <a:ext cx="7249482" cy="3059545"/>
          </a:xfrm>
          <a:prstGeom prst="rect">
            <a:avLst/>
          </a:prstGeom>
        </p:spPr>
      </p:pic>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668080" y="2557383"/>
            <a:ext cx="1699728" cy="3048000"/>
          </a:xfrm>
          <a:prstGeom prst="rect">
            <a:avLst/>
          </a:prstGeom>
        </p:spPr>
      </p:pic>
      <p:sp>
        <p:nvSpPr>
          <p:cNvPr id="6" name="Rounded Rectangular Callout 5"/>
          <p:cNvSpPr/>
          <p:nvPr/>
        </p:nvSpPr>
        <p:spPr>
          <a:xfrm>
            <a:off x="392311" y="577584"/>
            <a:ext cx="3011244" cy="1555272"/>
          </a:xfrm>
          <a:prstGeom prst="wedgeRoundRectCallout">
            <a:avLst>
              <a:gd name="adj1" fmla="val 37971"/>
              <a:gd name="adj2" fmla="val 76388"/>
              <a:gd name="adj3" fmla="val 16667"/>
            </a:avLst>
          </a:prstGeom>
          <a:solidFill>
            <a:srgbClr val="99CCFF"/>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Children, look at the images and fill in the blanks with appropriate words. </a:t>
            </a:r>
          </a:p>
        </p:txBody>
      </p:sp>
      <p:pic>
        <p:nvPicPr>
          <p:cNvPr id="13" name="Picture 1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0800000">
            <a:off x="7204518" y="4509122"/>
            <a:ext cx="2679508" cy="1443840"/>
          </a:xfrm>
          <a:prstGeom prst="rect">
            <a:avLst/>
          </a:prstGeom>
        </p:spPr>
      </p:pic>
      <p:sp>
        <p:nvSpPr>
          <p:cNvPr id="17" name="Rectangle 16"/>
          <p:cNvSpPr/>
          <p:nvPr/>
        </p:nvSpPr>
        <p:spPr>
          <a:xfrm>
            <a:off x="4455456" y="1427572"/>
            <a:ext cx="6825120" cy="1446550"/>
          </a:xfrm>
          <a:prstGeom prst="rect">
            <a:avLst/>
          </a:prstGeom>
        </p:spPr>
        <p:txBody>
          <a:bodyPr wrap="square">
            <a:spAutoFit/>
          </a:bodyPr>
          <a:lstStyle/>
          <a:p>
            <a:r>
              <a:rPr lang="en-US" sz="2200" dirty="0">
                <a:solidFill>
                  <a:schemeClr val="bg1"/>
                </a:solidFill>
              </a:rPr>
              <a:t>1. Raju is looking at his  ________  to know the time.</a:t>
            </a:r>
          </a:p>
          <a:p>
            <a:endParaRPr lang="en-US" sz="2200" dirty="0">
              <a:solidFill>
                <a:schemeClr val="bg1"/>
              </a:solidFill>
            </a:endParaRPr>
          </a:p>
          <a:p>
            <a:endParaRPr lang="en-US" sz="2200" dirty="0">
              <a:solidFill>
                <a:schemeClr val="bg1"/>
              </a:solidFill>
            </a:endParaRPr>
          </a:p>
          <a:p>
            <a:r>
              <a:rPr lang="en-US" sz="2200" dirty="0">
                <a:solidFill>
                  <a:schemeClr val="bg1"/>
                </a:solidFill>
              </a:rPr>
              <a:t>2. Sania likes to _________ TV.</a:t>
            </a:r>
          </a:p>
        </p:txBody>
      </p:sp>
      <p:pic>
        <p:nvPicPr>
          <p:cNvPr id="3075" name="Picture 3"/>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440374" y="4508337"/>
            <a:ext cx="2676525" cy="1444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7" cstate="print">
            <a:extLst>
              <a:ext uri="{28A0092B-C50C-407E-A947-70E740481C1C}">
                <a14:useLocalDpi xmlns="" xmlns:a14="http://schemas.microsoft.com/office/drawing/2010/main" val="0"/>
              </a:ext>
            </a:extLst>
          </a:blip>
          <a:srcRect l="20508" r="20508"/>
          <a:stretch/>
        </p:blipFill>
        <p:spPr>
          <a:xfrm>
            <a:off x="9768407" y="1854203"/>
            <a:ext cx="1440161" cy="1627736"/>
          </a:xfrm>
          <a:prstGeom prst="rect">
            <a:avLst/>
          </a:prstGeom>
        </p:spPr>
      </p:pic>
      <p:pic>
        <p:nvPicPr>
          <p:cNvPr id="21" name="Picture 2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104112" y="2869661"/>
            <a:ext cx="1676191" cy="1063395"/>
          </a:xfrm>
          <a:prstGeom prst="rect">
            <a:avLst/>
          </a:prstGeom>
        </p:spPr>
      </p:pic>
      <p:sp>
        <p:nvSpPr>
          <p:cNvPr id="23" name="Oval Callout 22"/>
          <p:cNvSpPr/>
          <p:nvPr/>
        </p:nvSpPr>
        <p:spPr>
          <a:xfrm>
            <a:off x="10200456" y="4478856"/>
            <a:ext cx="1296144" cy="1080118"/>
          </a:xfrm>
          <a:prstGeom prst="wedgeEllipseCallout">
            <a:avLst>
              <a:gd name="adj1" fmla="val -167384"/>
              <a:gd name="adj2" fmla="val 25470"/>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Watch</a:t>
            </a:r>
          </a:p>
        </p:txBody>
      </p:sp>
      <p:sp>
        <p:nvSpPr>
          <p:cNvPr id="24" name="TextBox 23"/>
          <p:cNvSpPr txBox="1"/>
          <p:nvPr/>
        </p:nvSpPr>
        <p:spPr>
          <a:xfrm>
            <a:off x="6486859" y="2386163"/>
            <a:ext cx="962084" cy="430887"/>
          </a:xfrm>
          <a:prstGeom prst="rect">
            <a:avLst/>
          </a:prstGeom>
          <a:noFill/>
        </p:spPr>
        <p:txBody>
          <a:bodyPr wrap="square" rtlCol="0">
            <a:spAutoFit/>
          </a:bodyPr>
          <a:lstStyle/>
          <a:p>
            <a:pPr algn="ctr"/>
            <a:r>
              <a:rPr lang="en-US" b="1" dirty="0">
                <a:solidFill>
                  <a:schemeClr val="bg1"/>
                </a:solidFill>
              </a:rPr>
              <a:t> </a:t>
            </a:r>
            <a:r>
              <a:rPr lang="en-US" sz="2200" b="1" dirty="0">
                <a:solidFill>
                  <a:schemeClr val="bg1"/>
                </a:solidFill>
              </a:rPr>
              <a:t>watch</a:t>
            </a:r>
          </a:p>
        </p:txBody>
      </p:sp>
      <p:sp>
        <p:nvSpPr>
          <p:cNvPr id="25" name="TextBox 24"/>
          <p:cNvSpPr txBox="1"/>
          <p:nvPr/>
        </p:nvSpPr>
        <p:spPr>
          <a:xfrm>
            <a:off x="7356519" y="1412776"/>
            <a:ext cx="923318" cy="430887"/>
          </a:xfrm>
          <a:prstGeom prst="rect">
            <a:avLst/>
          </a:prstGeom>
          <a:noFill/>
        </p:spPr>
        <p:txBody>
          <a:bodyPr wrap="square" rtlCol="0">
            <a:spAutoFit/>
          </a:bodyPr>
          <a:lstStyle/>
          <a:p>
            <a:pPr algn="ctr"/>
            <a:r>
              <a:rPr lang="en-US" sz="2200" b="1" dirty="0">
                <a:solidFill>
                  <a:schemeClr val="bg1"/>
                </a:solidFill>
              </a:rPr>
              <a:t>watch</a:t>
            </a:r>
          </a:p>
        </p:txBody>
      </p:sp>
    </p:spTree>
    <p:extLst>
      <p:ext uri="{BB962C8B-B14F-4D97-AF65-F5344CB8AC3E}">
        <p14:creationId xmlns="" xmlns:p14="http://schemas.microsoft.com/office/powerpoint/2010/main" val="253361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par>
                                <p:cTn id="8" presetID="10" presetClass="entr" presetSubtype="0"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250"/>
                                        <p:tgtEl>
                                          <p:spTgt spid="3075"/>
                                        </p:tgtEl>
                                      </p:cBhvr>
                                    </p:animEffect>
                                  </p:childTnLst>
                                </p:cTn>
                              </p:par>
                            </p:childTnLst>
                          </p:cTn>
                        </p:par>
                        <p:par>
                          <p:cTn id="15" fill="hold">
                            <p:stCondLst>
                              <p:cond delay="275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250"/>
                                        <p:tgtEl>
                                          <p:spTgt spid="13"/>
                                        </p:tgtEl>
                                      </p:cBhvr>
                                    </p:animEffect>
                                  </p:childTnLst>
                                </p:cTn>
                              </p:par>
                            </p:childTnLst>
                          </p:cTn>
                        </p:par>
                        <p:par>
                          <p:cTn id="19" fill="hold">
                            <p:stCondLst>
                              <p:cond delay="4000"/>
                            </p:stCondLst>
                            <p:childTnLst>
                              <p:par>
                                <p:cTn id="20" presetID="22" presetClass="entr" presetSubtype="8" fill="hold" nodeType="after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1250"/>
                                        <p:tgtEl>
                                          <p:spTgt spid="17">
                                            <p:txEl>
                                              <p:pRg st="0" end="0"/>
                                            </p:txEl>
                                          </p:spTgt>
                                        </p:tgtEl>
                                      </p:cBhvr>
                                    </p:animEffect>
                                  </p:childTnLst>
                                </p:cTn>
                              </p:par>
                            </p:childTnLst>
                          </p:cTn>
                        </p:par>
                        <p:par>
                          <p:cTn id="23" fill="hold">
                            <p:stCondLst>
                              <p:cond delay="5250"/>
                            </p:stCondLst>
                            <p:childTnLst>
                              <p:par>
                                <p:cTn id="24" presetID="22" presetClass="entr" presetSubtype="4"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1250"/>
                                        <p:tgtEl>
                                          <p:spTgt spid="18"/>
                                        </p:tgtEl>
                                      </p:cBhvr>
                                    </p:animEffect>
                                  </p:childTnLst>
                                </p:cTn>
                              </p:par>
                            </p:childTnLst>
                          </p:cTn>
                        </p:par>
                        <p:par>
                          <p:cTn id="27" fill="hold">
                            <p:stCondLst>
                              <p:cond delay="6500"/>
                            </p:stCondLst>
                            <p:childTnLst>
                              <p:par>
                                <p:cTn id="28" presetID="22" presetClass="entr" presetSubtype="8" fill="hold" nodeType="afterEffect">
                                  <p:stCondLst>
                                    <p:cond delay="0"/>
                                  </p:stCondLst>
                                  <p:childTnLst>
                                    <p:set>
                                      <p:cBhvr>
                                        <p:cTn id="29" dur="1" fill="hold">
                                          <p:stCondLst>
                                            <p:cond delay="0"/>
                                          </p:stCondLst>
                                        </p:cTn>
                                        <p:tgtEl>
                                          <p:spTgt spid="17">
                                            <p:txEl>
                                              <p:pRg st="3" end="3"/>
                                            </p:txEl>
                                          </p:spTgt>
                                        </p:tgtEl>
                                        <p:attrNameLst>
                                          <p:attrName>style.visibility</p:attrName>
                                        </p:attrNameLst>
                                      </p:cBhvr>
                                      <p:to>
                                        <p:strVal val="visible"/>
                                      </p:to>
                                    </p:set>
                                    <p:animEffect transition="in" filter="wipe(left)">
                                      <p:cBhvr>
                                        <p:cTn id="30" dur="1250"/>
                                        <p:tgtEl>
                                          <p:spTgt spid="17">
                                            <p:txEl>
                                              <p:pRg st="3" end="3"/>
                                            </p:txEl>
                                          </p:spTgt>
                                        </p:tgtEl>
                                      </p:cBhvr>
                                    </p:animEffect>
                                  </p:childTnLst>
                                </p:cTn>
                              </p:par>
                            </p:childTnLst>
                          </p:cTn>
                        </p:par>
                        <p:par>
                          <p:cTn id="31" fill="hold">
                            <p:stCondLst>
                              <p:cond delay="775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1250"/>
                                        <p:tgtEl>
                                          <p:spTgt spid="21"/>
                                        </p:tgtEl>
                                      </p:cBhvr>
                                    </p:animEffect>
                                  </p:childTnLst>
                                </p:cTn>
                              </p:par>
                            </p:childTnLst>
                          </p:cTn>
                        </p:par>
                        <p:par>
                          <p:cTn id="35" fill="hold">
                            <p:stCondLst>
                              <p:cond delay="9000"/>
                            </p:stCondLst>
                            <p:childTnLst>
                              <p:par>
                                <p:cTn id="36" presetID="22" presetClass="entr" presetSubtype="4"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1250"/>
                                        <p:tgtEl>
                                          <p:spTgt spid="6"/>
                                        </p:tgtEl>
                                      </p:cBhvr>
                                    </p:animEffect>
                                  </p:childTnLst>
                                </p:cTn>
                              </p:par>
                              <p:par>
                                <p:cTn id="39" presetID="22" presetClass="entr" presetSubtype="8" fill="hold"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wipe(left)">
                                      <p:cBhvr>
                                        <p:cTn id="41" dur="1250"/>
                                        <p:tgtEl>
                                          <p:spTgt spid="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1250"/>
                                        <p:tgtEl>
                                          <p:spTgt spid="23"/>
                                        </p:tgtEl>
                                      </p:cBhvr>
                                    </p:animEffect>
                                  </p:childTnLst>
                                </p:cTn>
                              </p:par>
                            </p:childTnLst>
                          </p:cTn>
                        </p:par>
                        <p:par>
                          <p:cTn id="47" fill="hold">
                            <p:stCondLst>
                              <p:cond delay="1250"/>
                            </p:stCondLst>
                            <p:childTnLst>
                              <p:par>
                                <p:cTn id="48" presetID="22" presetClass="entr" presetSubtype="8" fill="hold" nodeType="afterEffect">
                                  <p:stCondLst>
                                    <p:cond delay="0"/>
                                  </p:stCondLst>
                                  <p:childTnLst>
                                    <p:set>
                                      <p:cBhvr>
                                        <p:cTn id="49" dur="1" fill="hold">
                                          <p:stCondLst>
                                            <p:cond delay="0"/>
                                          </p:stCondLst>
                                        </p:cTn>
                                        <p:tgtEl>
                                          <p:spTgt spid="23">
                                            <p:txEl>
                                              <p:pRg st="0" end="0"/>
                                            </p:txEl>
                                          </p:spTgt>
                                        </p:tgtEl>
                                        <p:attrNameLst>
                                          <p:attrName>style.visibility</p:attrName>
                                        </p:attrNameLst>
                                      </p:cBhvr>
                                      <p:to>
                                        <p:strVal val="visible"/>
                                      </p:to>
                                    </p:set>
                                    <p:animEffect transition="in" filter="wipe(left)">
                                      <p:cBhvr>
                                        <p:cTn id="50" dur="1250"/>
                                        <p:tgtEl>
                                          <p:spTgt spid="23">
                                            <p:txEl>
                                              <p:pRg st="0" end="0"/>
                                            </p:txEl>
                                          </p:spTgt>
                                        </p:tgtEl>
                                      </p:cBhvr>
                                    </p:animEffect>
                                  </p:childTnLst>
                                </p:cTn>
                              </p:par>
                            </p:childTnLst>
                          </p:cTn>
                        </p:par>
                        <p:par>
                          <p:cTn id="51" fill="hold">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1250"/>
                                        <p:tgtEl>
                                          <p:spTgt spid="25"/>
                                        </p:tgtEl>
                                      </p:cBhvr>
                                    </p:animEffect>
                                  </p:childTnLst>
                                </p:cTn>
                              </p:par>
                            </p:childTnLst>
                          </p:cTn>
                        </p:par>
                        <p:par>
                          <p:cTn id="55" fill="hold">
                            <p:stCondLst>
                              <p:cond delay="3750"/>
                            </p:stCondLst>
                            <p:childTnLst>
                              <p:par>
                                <p:cTn id="56" presetID="22" presetClass="entr" presetSubtype="8"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835" y="71414"/>
            <a:ext cx="4017405" cy="654032"/>
          </a:xfrm>
          <a:solidFill>
            <a:schemeClr val="accent5">
              <a:lumMod val="20000"/>
              <a:lumOff val="80000"/>
            </a:schemeClr>
          </a:solidFill>
          <a:ln>
            <a:solidFill>
              <a:srgbClr val="002060"/>
            </a:solidFill>
          </a:ln>
          <a:effectLst>
            <a:innerShdw blurRad="114300">
              <a:prstClr val="black"/>
            </a:innerShdw>
          </a:effectLst>
        </p:spPr>
        <p:txBody>
          <a:bodyPr/>
          <a:lstStyle/>
          <a:p>
            <a:r>
              <a:rPr lang="en-US" dirty="0">
                <a:ln>
                  <a:solidFill>
                    <a:srgbClr val="002060"/>
                  </a:solidFill>
                </a:ln>
                <a:solidFill>
                  <a:srgbClr val="002060"/>
                </a:solidFill>
              </a:rPr>
              <a:t>Homonym- ‘Watch’</a:t>
            </a: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27188" y="2658814"/>
            <a:ext cx="1652588"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893928" y="1210072"/>
            <a:ext cx="3168352" cy="1138808"/>
          </a:xfrm>
          <a:prstGeom prst="wedgeRoundRectCallout">
            <a:avLst>
              <a:gd name="adj1" fmla="val -504"/>
              <a:gd name="adj2" fmla="val 98034"/>
              <a:gd name="adj3" fmla="val 16667"/>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Do you agree that ‘watch’ is the word for both the sentences?</a:t>
            </a:r>
          </a:p>
        </p:txBody>
      </p:sp>
      <p:pic>
        <p:nvPicPr>
          <p:cNvPr id="8"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295800" y="4365105"/>
            <a:ext cx="2821099" cy="15878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20136" y="4365105"/>
            <a:ext cx="2676525" cy="15878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10128447" y="4671757"/>
            <a:ext cx="1582291" cy="1349531"/>
          </a:xfrm>
          <a:prstGeom prst="wedgeEllipseCallout">
            <a:avLst>
              <a:gd name="adj1" fmla="val -170306"/>
              <a:gd name="adj2" fmla="val 25940"/>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Yes teacher</a:t>
            </a:r>
          </a:p>
        </p:txBody>
      </p:sp>
      <p:pic>
        <p:nvPicPr>
          <p:cNvPr id="6" name="Picture 5">
            <a:extLst>
              <a:ext uri="{FF2B5EF4-FFF2-40B4-BE49-F238E27FC236}">
                <a16:creationId xmlns="" xmlns:a16="http://schemas.microsoft.com/office/drawing/2014/main" id="{0EBF6AEE-0B5A-590F-9CEE-5B3F0FD0158D}"/>
              </a:ext>
            </a:extLst>
          </p:cNvPr>
          <p:cNvPicPr>
            <a:picLocks noChangeAspect="1"/>
          </p:cNvPicPr>
          <p:nvPr/>
        </p:nvPicPr>
        <p:blipFill rotWithShape="1">
          <a:blip r:embed="rId5">
            <a:extLst>
              <a:ext uri="{28A0092B-C50C-407E-A947-70E740481C1C}">
                <a14:useLocalDpi xmlns="" xmlns:a14="http://schemas.microsoft.com/office/drawing/2010/main" val="0"/>
              </a:ext>
            </a:extLst>
          </a:blip>
          <a:srcRect l="10379" t="14343" r="10122" b="17649"/>
          <a:stretch/>
        </p:blipFill>
        <p:spPr>
          <a:xfrm>
            <a:off x="4247118" y="1252617"/>
            <a:ext cx="7249482" cy="3059545"/>
          </a:xfrm>
          <a:prstGeom prst="rect">
            <a:avLst/>
          </a:prstGeom>
        </p:spPr>
      </p:pic>
      <p:sp>
        <p:nvSpPr>
          <p:cNvPr id="3" name="Rectangle 2">
            <a:extLst>
              <a:ext uri="{FF2B5EF4-FFF2-40B4-BE49-F238E27FC236}">
                <a16:creationId xmlns="" xmlns:a16="http://schemas.microsoft.com/office/drawing/2014/main" id="{DC7CA229-31ED-985E-DBC2-184B225BB233}"/>
              </a:ext>
            </a:extLst>
          </p:cNvPr>
          <p:cNvSpPr/>
          <p:nvPr/>
        </p:nvSpPr>
        <p:spPr>
          <a:xfrm>
            <a:off x="4455456" y="1427572"/>
            <a:ext cx="6825120" cy="1446550"/>
          </a:xfrm>
          <a:prstGeom prst="rect">
            <a:avLst/>
          </a:prstGeom>
        </p:spPr>
        <p:txBody>
          <a:bodyPr wrap="square">
            <a:spAutoFit/>
          </a:bodyPr>
          <a:lstStyle/>
          <a:p>
            <a:r>
              <a:rPr lang="en-US" sz="2200" dirty="0">
                <a:solidFill>
                  <a:schemeClr val="bg1"/>
                </a:solidFill>
              </a:rPr>
              <a:t>1. Raju is looking at his  ________  to know the time.</a:t>
            </a:r>
          </a:p>
          <a:p>
            <a:endParaRPr lang="en-US" sz="2200" dirty="0">
              <a:solidFill>
                <a:schemeClr val="bg1"/>
              </a:solidFill>
            </a:endParaRPr>
          </a:p>
          <a:p>
            <a:endParaRPr lang="en-US" sz="2200" dirty="0">
              <a:solidFill>
                <a:schemeClr val="bg1"/>
              </a:solidFill>
            </a:endParaRPr>
          </a:p>
          <a:p>
            <a:r>
              <a:rPr lang="en-US" sz="2200" dirty="0">
                <a:solidFill>
                  <a:schemeClr val="bg1"/>
                </a:solidFill>
              </a:rPr>
              <a:t>2. Sania likes to _________ TV.</a:t>
            </a:r>
          </a:p>
        </p:txBody>
      </p:sp>
      <p:pic>
        <p:nvPicPr>
          <p:cNvPr id="7" name="Picture 6">
            <a:extLst>
              <a:ext uri="{FF2B5EF4-FFF2-40B4-BE49-F238E27FC236}">
                <a16:creationId xmlns="" xmlns:a16="http://schemas.microsoft.com/office/drawing/2014/main" id="{D1A45987-5CDB-F3CE-10E8-6D3746A5FB65}"/>
              </a:ext>
            </a:extLst>
          </p:cNvPr>
          <p:cNvPicPr>
            <a:picLocks noChangeAspect="1"/>
          </p:cNvPicPr>
          <p:nvPr/>
        </p:nvPicPr>
        <p:blipFill>
          <a:blip r:embed="rId6" cstate="print">
            <a:extLst>
              <a:ext uri="{28A0092B-C50C-407E-A947-70E740481C1C}">
                <a14:useLocalDpi xmlns="" xmlns:a14="http://schemas.microsoft.com/office/drawing/2010/main" val="0"/>
              </a:ext>
            </a:extLst>
          </a:blip>
          <a:srcRect l="20508" r="20508"/>
          <a:stretch/>
        </p:blipFill>
        <p:spPr>
          <a:xfrm>
            <a:off x="9768407" y="1854203"/>
            <a:ext cx="1440161" cy="1627736"/>
          </a:xfrm>
          <a:prstGeom prst="rect">
            <a:avLst/>
          </a:prstGeom>
        </p:spPr>
      </p:pic>
      <p:pic>
        <p:nvPicPr>
          <p:cNvPr id="10" name="Picture 9">
            <a:extLst>
              <a:ext uri="{FF2B5EF4-FFF2-40B4-BE49-F238E27FC236}">
                <a16:creationId xmlns="" xmlns:a16="http://schemas.microsoft.com/office/drawing/2014/main" id="{18EBF90E-9631-8DA4-5D8A-8EDFA7F1C752}"/>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104112" y="2869661"/>
            <a:ext cx="1676191" cy="1063395"/>
          </a:xfrm>
          <a:prstGeom prst="rect">
            <a:avLst/>
          </a:prstGeom>
        </p:spPr>
      </p:pic>
      <p:sp>
        <p:nvSpPr>
          <p:cNvPr id="15" name="TextBox 14">
            <a:extLst>
              <a:ext uri="{FF2B5EF4-FFF2-40B4-BE49-F238E27FC236}">
                <a16:creationId xmlns="" xmlns:a16="http://schemas.microsoft.com/office/drawing/2014/main" id="{CB356121-6C17-A538-E94A-59AF27A27BEF}"/>
              </a:ext>
            </a:extLst>
          </p:cNvPr>
          <p:cNvSpPr txBox="1"/>
          <p:nvPr/>
        </p:nvSpPr>
        <p:spPr>
          <a:xfrm>
            <a:off x="6486859" y="2386163"/>
            <a:ext cx="962084" cy="430887"/>
          </a:xfrm>
          <a:prstGeom prst="rect">
            <a:avLst/>
          </a:prstGeom>
          <a:noFill/>
        </p:spPr>
        <p:txBody>
          <a:bodyPr wrap="square" rtlCol="0">
            <a:spAutoFit/>
          </a:bodyPr>
          <a:lstStyle/>
          <a:p>
            <a:pPr algn="ctr"/>
            <a:r>
              <a:rPr lang="en-US" b="1" dirty="0">
                <a:solidFill>
                  <a:schemeClr val="bg1"/>
                </a:solidFill>
              </a:rPr>
              <a:t> </a:t>
            </a:r>
            <a:r>
              <a:rPr lang="en-US" sz="2200" b="1" dirty="0">
                <a:solidFill>
                  <a:schemeClr val="bg1"/>
                </a:solidFill>
              </a:rPr>
              <a:t>watch</a:t>
            </a:r>
          </a:p>
        </p:txBody>
      </p:sp>
      <p:sp>
        <p:nvSpPr>
          <p:cNvPr id="16" name="TextBox 15">
            <a:extLst>
              <a:ext uri="{FF2B5EF4-FFF2-40B4-BE49-F238E27FC236}">
                <a16:creationId xmlns="" xmlns:a16="http://schemas.microsoft.com/office/drawing/2014/main" id="{CC17AB57-6388-AF16-02EE-2062A6EB15E0}"/>
              </a:ext>
            </a:extLst>
          </p:cNvPr>
          <p:cNvSpPr txBox="1"/>
          <p:nvPr/>
        </p:nvSpPr>
        <p:spPr>
          <a:xfrm>
            <a:off x="7356519" y="1412776"/>
            <a:ext cx="923318" cy="430887"/>
          </a:xfrm>
          <a:prstGeom prst="rect">
            <a:avLst/>
          </a:prstGeom>
          <a:noFill/>
        </p:spPr>
        <p:txBody>
          <a:bodyPr wrap="square" rtlCol="0">
            <a:spAutoFit/>
          </a:bodyPr>
          <a:lstStyle/>
          <a:p>
            <a:pPr algn="ctr"/>
            <a:r>
              <a:rPr lang="en-US" sz="2200" b="1" dirty="0">
                <a:solidFill>
                  <a:schemeClr val="bg1"/>
                </a:solidFill>
              </a:rPr>
              <a:t>watch</a:t>
            </a:r>
          </a:p>
        </p:txBody>
      </p:sp>
    </p:spTree>
    <p:extLst>
      <p:ext uri="{BB962C8B-B14F-4D97-AF65-F5344CB8AC3E}">
        <p14:creationId xmlns="" xmlns:p14="http://schemas.microsoft.com/office/powerpoint/2010/main" val="274171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250"/>
                                        <p:tgtEl>
                                          <p:spTgt spid="3">
                                            <p:txEl>
                                              <p:pRg st="0" end="0"/>
                                            </p:txEl>
                                          </p:spTgt>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250"/>
                                        <p:tgtEl>
                                          <p:spTgt spid="7"/>
                                        </p:tgtEl>
                                      </p:cBhvr>
                                    </p:animEffect>
                                  </p:childTnLst>
                                </p:cTn>
                              </p:par>
                            </p:childTnLst>
                          </p:cTn>
                        </p:par>
                        <p:par>
                          <p:cTn id="16" fill="hold">
                            <p:stCondLst>
                              <p:cond delay="375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250"/>
                                        <p:tgtEl>
                                          <p:spTgt spid="3">
                                            <p:txEl>
                                              <p:pRg st="3" end="3"/>
                                            </p:txEl>
                                          </p:spTgt>
                                        </p:tgtEl>
                                      </p:cBhvr>
                                    </p:animEffect>
                                  </p:childTnLst>
                                </p:cTn>
                              </p:par>
                            </p:childTnLst>
                          </p:cTn>
                        </p:par>
                        <p:par>
                          <p:cTn id="20" fill="hold">
                            <p:stCondLst>
                              <p:cond delay="5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250"/>
                                        <p:tgtEl>
                                          <p:spTgt spid="10"/>
                                        </p:tgtEl>
                                      </p:cBhvr>
                                    </p:animEffect>
                                  </p:childTnLst>
                                </p:cTn>
                              </p:par>
                            </p:childTnLst>
                          </p:cTn>
                        </p:par>
                        <p:par>
                          <p:cTn id="24" fill="hold">
                            <p:stCondLst>
                              <p:cond delay="625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250"/>
                                        <p:tgtEl>
                                          <p:spTgt spid="16"/>
                                        </p:tgtEl>
                                      </p:cBhvr>
                                    </p:animEffect>
                                  </p:childTnLst>
                                </p:cTn>
                              </p:par>
                            </p:childTnLst>
                          </p:cTn>
                        </p:par>
                        <p:par>
                          <p:cTn id="28" fill="hold">
                            <p:stCondLst>
                              <p:cond delay="7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15220" y="2492896"/>
            <a:ext cx="1652588"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38835" y="71414"/>
            <a:ext cx="4017405" cy="654032"/>
          </a:xfrm>
          <a:solidFill>
            <a:schemeClr val="accent5">
              <a:lumMod val="20000"/>
              <a:lumOff val="80000"/>
            </a:schemeClr>
          </a:solidFill>
          <a:ln>
            <a:solidFill>
              <a:srgbClr val="002060"/>
            </a:solidFill>
          </a:ln>
          <a:effectLst>
            <a:innerShdw blurRad="114300">
              <a:prstClr val="black"/>
            </a:innerShdw>
          </a:effectLst>
        </p:spPr>
        <p:txBody>
          <a:bodyPr/>
          <a:lstStyle/>
          <a:p>
            <a:r>
              <a:rPr lang="en-US" dirty="0">
                <a:ln>
                  <a:solidFill>
                    <a:srgbClr val="002060"/>
                  </a:solidFill>
                </a:ln>
                <a:solidFill>
                  <a:srgbClr val="002060"/>
                </a:solidFill>
              </a:rPr>
              <a:t>Homonym- ‘Watch’</a:t>
            </a:r>
          </a:p>
        </p:txBody>
      </p:sp>
      <p:sp>
        <p:nvSpPr>
          <p:cNvPr id="4" name="Rounded Rectangular Callout 3"/>
          <p:cNvSpPr/>
          <p:nvPr/>
        </p:nvSpPr>
        <p:spPr>
          <a:xfrm>
            <a:off x="246034" y="908720"/>
            <a:ext cx="3549350" cy="1138808"/>
          </a:xfrm>
          <a:prstGeom prst="wedgeRoundRectCallout">
            <a:avLst>
              <a:gd name="adj1" fmla="val 31883"/>
              <a:gd name="adj2" fmla="val 85521"/>
              <a:gd name="adj3" fmla="val 16667"/>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Is the word ‘watch’ pronounced the same way in both the sentences?</a:t>
            </a:r>
          </a:p>
        </p:txBody>
      </p:sp>
      <p:pic>
        <p:nvPicPr>
          <p:cNvPr id="8"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295800" y="4365105"/>
            <a:ext cx="2821099" cy="15878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20136" y="4365105"/>
            <a:ext cx="2676525" cy="15878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10150152" y="4503309"/>
            <a:ext cx="1418456" cy="1013923"/>
          </a:xfrm>
          <a:prstGeom prst="wedgeEllipseCallout">
            <a:avLst>
              <a:gd name="adj1" fmla="val -311461"/>
              <a:gd name="adj2" fmla="val 67996"/>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Yes</a:t>
            </a:r>
            <a:r>
              <a:rPr lang="en-US" sz="2000" b="1" dirty="0">
                <a:solidFill>
                  <a:schemeClr val="tx1"/>
                </a:solidFill>
              </a:rPr>
              <a:t> </a:t>
            </a:r>
          </a:p>
        </p:txBody>
      </p:sp>
      <p:pic>
        <p:nvPicPr>
          <p:cNvPr id="6" name="Picture 5">
            <a:extLst>
              <a:ext uri="{FF2B5EF4-FFF2-40B4-BE49-F238E27FC236}">
                <a16:creationId xmlns="" xmlns:a16="http://schemas.microsoft.com/office/drawing/2014/main" id="{2045E338-7091-0081-BCEA-0A26A4DCBB20}"/>
              </a:ext>
            </a:extLst>
          </p:cNvPr>
          <p:cNvPicPr>
            <a:picLocks noChangeAspect="1"/>
          </p:cNvPicPr>
          <p:nvPr/>
        </p:nvPicPr>
        <p:blipFill rotWithShape="1">
          <a:blip r:embed="rId5">
            <a:extLst>
              <a:ext uri="{28A0092B-C50C-407E-A947-70E740481C1C}">
                <a14:useLocalDpi xmlns="" xmlns:a14="http://schemas.microsoft.com/office/drawing/2010/main" val="0"/>
              </a:ext>
            </a:extLst>
          </a:blip>
          <a:srcRect l="10379" t="14343" r="10122" b="17649"/>
          <a:stretch/>
        </p:blipFill>
        <p:spPr>
          <a:xfrm>
            <a:off x="4247118" y="1252617"/>
            <a:ext cx="7249482" cy="3059545"/>
          </a:xfrm>
          <a:prstGeom prst="rect">
            <a:avLst/>
          </a:prstGeom>
        </p:spPr>
      </p:pic>
      <p:sp>
        <p:nvSpPr>
          <p:cNvPr id="3" name="Rectangle 2">
            <a:extLst>
              <a:ext uri="{FF2B5EF4-FFF2-40B4-BE49-F238E27FC236}">
                <a16:creationId xmlns="" xmlns:a16="http://schemas.microsoft.com/office/drawing/2014/main" id="{AFE96C1B-7ABE-27D6-6390-802082A92655}"/>
              </a:ext>
            </a:extLst>
          </p:cNvPr>
          <p:cNvSpPr/>
          <p:nvPr/>
        </p:nvSpPr>
        <p:spPr>
          <a:xfrm>
            <a:off x="4455456" y="1427572"/>
            <a:ext cx="6825120" cy="1446550"/>
          </a:xfrm>
          <a:prstGeom prst="rect">
            <a:avLst/>
          </a:prstGeom>
        </p:spPr>
        <p:txBody>
          <a:bodyPr wrap="square">
            <a:spAutoFit/>
          </a:bodyPr>
          <a:lstStyle/>
          <a:p>
            <a:r>
              <a:rPr lang="en-US" sz="2200" dirty="0">
                <a:solidFill>
                  <a:schemeClr val="bg1"/>
                </a:solidFill>
              </a:rPr>
              <a:t>1. Raju is looking at his  ________  to know the time.</a:t>
            </a:r>
          </a:p>
          <a:p>
            <a:endParaRPr lang="en-US" sz="2200" dirty="0">
              <a:solidFill>
                <a:schemeClr val="bg1"/>
              </a:solidFill>
            </a:endParaRPr>
          </a:p>
          <a:p>
            <a:endParaRPr lang="en-US" sz="2200" dirty="0">
              <a:solidFill>
                <a:schemeClr val="bg1"/>
              </a:solidFill>
            </a:endParaRPr>
          </a:p>
          <a:p>
            <a:r>
              <a:rPr lang="en-US" sz="2200" dirty="0">
                <a:solidFill>
                  <a:schemeClr val="bg1"/>
                </a:solidFill>
              </a:rPr>
              <a:t>2. Sania likes to _________ TV.</a:t>
            </a:r>
          </a:p>
        </p:txBody>
      </p:sp>
      <p:pic>
        <p:nvPicPr>
          <p:cNvPr id="7" name="Picture 6">
            <a:extLst>
              <a:ext uri="{FF2B5EF4-FFF2-40B4-BE49-F238E27FC236}">
                <a16:creationId xmlns="" xmlns:a16="http://schemas.microsoft.com/office/drawing/2014/main" id="{CCB5EC63-5436-FADB-6C8B-558E37FCA732}"/>
              </a:ext>
            </a:extLst>
          </p:cNvPr>
          <p:cNvPicPr>
            <a:picLocks noChangeAspect="1"/>
          </p:cNvPicPr>
          <p:nvPr/>
        </p:nvPicPr>
        <p:blipFill>
          <a:blip r:embed="rId6" cstate="print">
            <a:extLst>
              <a:ext uri="{28A0092B-C50C-407E-A947-70E740481C1C}">
                <a14:useLocalDpi xmlns="" xmlns:a14="http://schemas.microsoft.com/office/drawing/2010/main" val="0"/>
              </a:ext>
            </a:extLst>
          </a:blip>
          <a:srcRect l="20508" r="20508"/>
          <a:stretch/>
        </p:blipFill>
        <p:spPr>
          <a:xfrm>
            <a:off x="9768407" y="1854203"/>
            <a:ext cx="1440161" cy="1627736"/>
          </a:xfrm>
          <a:prstGeom prst="rect">
            <a:avLst/>
          </a:prstGeom>
        </p:spPr>
      </p:pic>
      <p:pic>
        <p:nvPicPr>
          <p:cNvPr id="10" name="Picture 9">
            <a:extLst>
              <a:ext uri="{FF2B5EF4-FFF2-40B4-BE49-F238E27FC236}">
                <a16:creationId xmlns="" xmlns:a16="http://schemas.microsoft.com/office/drawing/2014/main" id="{05489DF4-48D4-F712-F382-4038FD139192}"/>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104112" y="2869661"/>
            <a:ext cx="1676191" cy="1063395"/>
          </a:xfrm>
          <a:prstGeom prst="rect">
            <a:avLst/>
          </a:prstGeom>
        </p:spPr>
      </p:pic>
      <p:sp>
        <p:nvSpPr>
          <p:cNvPr id="14" name="TextBox 13">
            <a:extLst>
              <a:ext uri="{FF2B5EF4-FFF2-40B4-BE49-F238E27FC236}">
                <a16:creationId xmlns="" xmlns:a16="http://schemas.microsoft.com/office/drawing/2014/main" id="{4EF416EC-F7E3-8F12-D842-3FAFECFD58DB}"/>
              </a:ext>
            </a:extLst>
          </p:cNvPr>
          <p:cNvSpPr txBox="1"/>
          <p:nvPr/>
        </p:nvSpPr>
        <p:spPr>
          <a:xfrm>
            <a:off x="6486859" y="2386163"/>
            <a:ext cx="962084" cy="430887"/>
          </a:xfrm>
          <a:prstGeom prst="rect">
            <a:avLst/>
          </a:prstGeom>
          <a:noFill/>
        </p:spPr>
        <p:txBody>
          <a:bodyPr wrap="square" rtlCol="0">
            <a:spAutoFit/>
          </a:bodyPr>
          <a:lstStyle/>
          <a:p>
            <a:pPr algn="ctr"/>
            <a:r>
              <a:rPr lang="en-US" b="1" dirty="0">
                <a:solidFill>
                  <a:schemeClr val="bg1"/>
                </a:solidFill>
              </a:rPr>
              <a:t> </a:t>
            </a:r>
            <a:r>
              <a:rPr lang="en-US" sz="2200" b="1" dirty="0">
                <a:solidFill>
                  <a:schemeClr val="bg1"/>
                </a:solidFill>
              </a:rPr>
              <a:t>watch</a:t>
            </a:r>
          </a:p>
        </p:txBody>
      </p:sp>
      <p:sp>
        <p:nvSpPr>
          <p:cNvPr id="15" name="TextBox 14">
            <a:extLst>
              <a:ext uri="{FF2B5EF4-FFF2-40B4-BE49-F238E27FC236}">
                <a16:creationId xmlns="" xmlns:a16="http://schemas.microsoft.com/office/drawing/2014/main" id="{345C3ADF-097C-CEFA-0FDA-C8801F686BEC}"/>
              </a:ext>
            </a:extLst>
          </p:cNvPr>
          <p:cNvSpPr txBox="1"/>
          <p:nvPr/>
        </p:nvSpPr>
        <p:spPr>
          <a:xfrm>
            <a:off x="7356519" y="1412776"/>
            <a:ext cx="923318" cy="430887"/>
          </a:xfrm>
          <a:prstGeom prst="rect">
            <a:avLst/>
          </a:prstGeom>
          <a:noFill/>
        </p:spPr>
        <p:txBody>
          <a:bodyPr wrap="square" rtlCol="0">
            <a:spAutoFit/>
          </a:bodyPr>
          <a:lstStyle/>
          <a:p>
            <a:pPr algn="ctr"/>
            <a:r>
              <a:rPr lang="en-US" sz="2200" b="1" dirty="0">
                <a:solidFill>
                  <a:schemeClr val="bg1"/>
                </a:solidFill>
              </a:rPr>
              <a:t>watch</a:t>
            </a:r>
          </a:p>
        </p:txBody>
      </p:sp>
    </p:spTree>
    <p:extLst>
      <p:ext uri="{BB962C8B-B14F-4D97-AF65-F5344CB8AC3E}">
        <p14:creationId xmlns="" xmlns:p14="http://schemas.microsoft.com/office/powerpoint/2010/main" val="212292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250"/>
                                        <p:tgtEl>
                                          <p:spTgt spid="3">
                                            <p:txEl>
                                              <p:pRg st="0" end="0"/>
                                            </p:txEl>
                                          </p:spTgt>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250"/>
                                        <p:tgtEl>
                                          <p:spTgt spid="7"/>
                                        </p:tgtEl>
                                      </p:cBhvr>
                                    </p:animEffect>
                                  </p:childTnLst>
                                </p:cTn>
                              </p:par>
                            </p:childTnLst>
                          </p:cTn>
                        </p:par>
                        <p:par>
                          <p:cTn id="16" fill="hold">
                            <p:stCondLst>
                              <p:cond delay="375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250"/>
                                        <p:tgtEl>
                                          <p:spTgt spid="3">
                                            <p:txEl>
                                              <p:pRg st="3" end="3"/>
                                            </p:txEl>
                                          </p:spTgt>
                                        </p:tgtEl>
                                      </p:cBhvr>
                                    </p:animEffect>
                                  </p:childTnLst>
                                </p:cTn>
                              </p:par>
                            </p:childTnLst>
                          </p:cTn>
                        </p:par>
                        <p:par>
                          <p:cTn id="20" fill="hold">
                            <p:stCondLst>
                              <p:cond delay="5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250"/>
                                        <p:tgtEl>
                                          <p:spTgt spid="10"/>
                                        </p:tgtEl>
                                      </p:cBhvr>
                                    </p:animEffect>
                                  </p:childTnLst>
                                </p:cTn>
                              </p:par>
                            </p:childTnLst>
                          </p:cTn>
                        </p:par>
                        <p:par>
                          <p:cTn id="24" fill="hold">
                            <p:stCondLst>
                              <p:cond delay="62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250"/>
                                        <p:tgtEl>
                                          <p:spTgt spid="15"/>
                                        </p:tgtEl>
                                      </p:cBhvr>
                                    </p:animEffect>
                                  </p:childTnLst>
                                </p:cTn>
                              </p:par>
                            </p:childTnLst>
                          </p:cTn>
                        </p:par>
                        <p:par>
                          <p:cTn id="28" fill="hold">
                            <p:stCondLst>
                              <p:cond delay="7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776" y="71414"/>
            <a:ext cx="4017405" cy="654032"/>
          </a:xfrm>
          <a:solidFill>
            <a:schemeClr val="accent5">
              <a:lumMod val="20000"/>
              <a:lumOff val="80000"/>
            </a:schemeClr>
          </a:solidFill>
          <a:ln>
            <a:solidFill>
              <a:srgbClr val="002060"/>
            </a:solidFill>
          </a:ln>
          <a:effectLst>
            <a:innerShdw blurRad="114300">
              <a:prstClr val="black"/>
            </a:innerShdw>
          </a:effectLst>
        </p:spPr>
        <p:txBody>
          <a:bodyPr/>
          <a:lstStyle/>
          <a:p>
            <a:r>
              <a:rPr lang="en-US" dirty="0">
                <a:ln>
                  <a:solidFill>
                    <a:srgbClr val="002060"/>
                  </a:solidFill>
                </a:ln>
                <a:solidFill>
                  <a:srgbClr val="002060"/>
                </a:solidFill>
              </a:rPr>
              <a:t>Homonym- ‘Watch’</a:t>
            </a: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93882" y="2717296"/>
            <a:ext cx="1652588"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893928" y="1210072"/>
            <a:ext cx="3168352" cy="1138808"/>
          </a:xfrm>
          <a:prstGeom prst="wedgeRoundRectCallout">
            <a:avLst>
              <a:gd name="adj1" fmla="val -504"/>
              <a:gd name="adj2" fmla="val 98034"/>
              <a:gd name="adj3" fmla="val 16667"/>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Is the meaning of the word ‘watch’ the same in both the sentences?</a:t>
            </a:r>
          </a:p>
        </p:txBody>
      </p:sp>
      <p:pic>
        <p:nvPicPr>
          <p:cNvPr id="8"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295800" y="4365105"/>
            <a:ext cx="2821099" cy="15878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20136" y="4365105"/>
            <a:ext cx="2676525" cy="15878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10128448" y="4383725"/>
            <a:ext cx="1777138" cy="1349531"/>
          </a:xfrm>
          <a:prstGeom prst="wedgeEllipseCallout">
            <a:avLst>
              <a:gd name="adj1" fmla="val -308127"/>
              <a:gd name="adj2" fmla="val -20789"/>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No teacher </a:t>
            </a:r>
          </a:p>
        </p:txBody>
      </p:sp>
      <p:pic>
        <p:nvPicPr>
          <p:cNvPr id="6" name="Picture 5">
            <a:extLst>
              <a:ext uri="{FF2B5EF4-FFF2-40B4-BE49-F238E27FC236}">
                <a16:creationId xmlns="" xmlns:a16="http://schemas.microsoft.com/office/drawing/2014/main" id="{5008372D-B196-162A-C4F6-69192C2CF3C9}"/>
              </a:ext>
            </a:extLst>
          </p:cNvPr>
          <p:cNvPicPr>
            <a:picLocks noChangeAspect="1"/>
          </p:cNvPicPr>
          <p:nvPr/>
        </p:nvPicPr>
        <p:blipFill rotWithShape="1">
          <a:blip r:embed="rId5">
            <a:extLst>
              <a:ext uri="{28A0092B-C50C-407E-A947-70E740481C1C}">
                <a14:useLocalDpi xmlns="" xmlns:a14="http://schemas.microsoft.com/office/drawing/2010/main" val="0"/>
              </a:ext>
            </a:extLst>
          </a:blip>
          <a:srcRect l="10379" t="14343" r="10122" b="17649"/>
          <a:stretch/>
        </p:blipFill>
        <p:spPr>
          <a:xfrm>
            <a:off x="4247118" y="1252617"/>
            <a:ext cx="7249482" cy="3059545"/>
          </a:xfrm>
          <a:prstGeom prst="rect">
            <a:avLst/>
          </a:prstGeom>
        </p:spPr>
      </p:pic>
      <p:sp>
        <p:nvSpPr>
          <p:cNvPr id="3" name="Rectangle 2">
            <a:extLst>
              <a:ext uri="{FF2B5EF4-FFF2-40B4-BE49-F238E27FC236}">
                <a16:creationId xmlns="" xmlns:a16="http://schemas.microsoft.com/office/drawing/2014/main" id="{109BD426-6D9A-3FE7-FAC7-79F586095474}"/>
              </a:ext>
            </a:extLst>
          </p:cNvPr>
          <p:cNvSpPr/>
          <p:nvPr/>
        </p:nvSpPr>
        <p:spPr>
          <a:xfrm>
            <a:off x="4455456" y="1427572"/>
            <a:ext cx="6825120" cy="1446550"/>
          </a:xfrm>
          <a:prstGeom prst="rect">
            <a:avLst/>
          </a:prstGeom>
        </p:spPr>
        <p:txBody>
          <a:bodyPr wrap="square">
            <a:spAutoFit/>
          </a:bodyPr>
          <a:lstStyle/>
          <a:p>
            <a:r>
              <a:rPr lang="en-US" sz="2200" dirty="0">
                <a:solidFill>
                  <a:schemeClr val="bg1"/>
                </a:solidFill>
              </a:rPr>
              <a:t>1. Raju is looking at his  ________  to know the time.</a:t>
            </a:r>
          </a:p>
          <a:p>
            <a:endParaRPr lang="en-US" sz="2200" dirty="0">
              <a:solidFill>
                <a:schemeClr val="bg1"/>
              </a:solidFill>
            </a:endParaRPr>
          </a:p>
          <a:p>
            <a:endParaRPr lang="en-US" sz="2200" dirty="0">
              <a:solidFill>
                <a:schemeClr val="bg1"/>
              </a:solidFill>
            </a:endParaRPr>
          </a:p>
          <a:p>
            <a:r>
              <a:rPr lang="en-US" sz="2200" dirty="0">
                <a:solidFill>
                  <a:schemeClr val="bg1"/>
                </a:solidFill>
              </a:rPr>
              <a:t>2. Sania likes to _________ TV.</a:t>
            </a:r>
          </a:p>
        </p:txBody>
      </p:sp>
      <p:pic>
        <p:nvPicPr>
          <p:cNvPr id="7" name="Picture 6">
            <a:extLst>
              <a:ext uri="{FF2B5EF4-FFF2-40B4-BE49-F238E27FC236}">
                <a16:creationId xmlns="" xmlns:a16="http://schemas.microsoft.com/office/drawing/2014/main" id="{02AF74D5-29F8-9EC4-3AF8-FEB2C839E5D7}"/>
              </a:ext>
            </a:extLst>
          </p:cNvPr>
          <p:cNvPicPr>
            <a:picLocks noChangeAspect="1"/>
          </p:cNvPicPr>
          <p:nvPr/>
        </p:nvPicPr>
        <p:blipFill>
          <a:blip r:embed="rId6" cstate="print">
            <a:extLst>
              <a:ext uri="{28A0092B-C50C-407E-A947-70E740481C1C}">
                <a14:useLocalDpi xmlns="" xmlns:a14="http://schemas.microsoft.com/office/drawing/2010/main" val="0"/>
              </a:ext>
            </a:extLst>
          </a:blip>
          <a:srcRect l="20508" r="20508"/>
          <a:stretch/>
        </p:blipFill>
        <p:spPr>
          <a:xfrm>
            <a:off x="9768407" y="1854203"/>
            <a:ext cx="1440161" cy="1627736"/>
          </a:xfrm>
          <a:prstGeom prst="rect">
            <a:avLst/>
          </a:prstGeom>
        </p:spPr>
      </p:pic>
      <p:pic>
        <p:nvPicPr>
          <p:cNvPr id="10" name="Picture 9">
            <a:extLst>
              <a:ext uri="{FF2B5EF4-FFF2-40B4-BE49-F238E27FC236}">
                <a16:creationId xmlns="" xmlns:a16="http://schemas.microsoft.com/office/drawing/2014/main" id="{25C29B35-2C32-0B76-D310-FF6DC5DB3B85}"/>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104112" y="2869661"/>
            <a:ext cx="1676191" cy="1063395"/>
          </a:xfrm>
          <a:prstGeom prst="rect">
            <a:avLst/>
          </a:prstGeom>
        </p:spPr>
      </p:pic>
      <p:sp>
        <p:nvSpPr>
          <p:cNvPr id="14" name="TextBox 13">
            <a:extLst>
              <a:ext uri="{FF2B5EF4-FFF2-40B4-BE49-F238E27FC236}">
                <a16:creationId xmlns="" xmlns:a16="http://schemas.microsoft.com/office/drawing/2014/main" id="{EFDBAEA5-2080-1F90-496B-515C5798EEDC}"/>
              </a:ext>
            </a:extLst>
          </p:cNvPr>
          <p:cNvSpPr txBox="1"/>
          <p:nvPr/>
        </p:nvSpPr>
        <p:spPr>
          <a:xfrm>
            <a:off x="6486859" y="2386163"/>
            <a:ext cx="962084" cy="430887"/>
          </a:xfrm>
          <a:prstGeom prst="rect">
            <a:avLst/>
          </a:prstGeom>
          <a:noFill/>
        </p:spPr>
        <p:txBody>
          <a:bodyPr wrap="square" rtlCol="0">
            <a:spAutoFit/>
          </a:bodyPr>
          <a:lstStyle/>
          <a:p>
            <a:pPr algn="ctr"/>
            <a:r>
              <a:rPr lang="en-US" b="1" dirty="0">
                <a:solidFill>
                  <a:schemeClr val="bg1"/>
                </a:solidFill>
              </a:rPr>
              <a:t> </a:t>
            </a:r>
            <a:r>
              <a:rPr lang="en-US" sz="2200" b="1" dirty="0">
                <a:solidFill>
                  <a:schemeClr val="bg1"/>
                </a:solidFill>
              </a:rPr>
              <a:t>watch</a:t>
            </a:r>
          </a:p>
        </p:txBody>
      </p:sp>
      <p:sp>
        <p:nvSpPr>
          <p:cNvPr id="15" name="TextBox 14">
            <a:extLst>
              <a:ext uri="{FF2B5EF4-FFF2-40B4-BE49-F238E27FC236}">
                <a16:creationId xmlns="" xmlns:a16="http://schemas.microsoft.com/office/drawing/2014/main" id="{9F2520C5-D7C6-5B05-1F47-8CE3CCE6F5E6}"/>
              </a:ext>
            </a:extLst>
          </p:cNvPr>
          <p:cNvSpPr txBox="1"/>
          <p:nvPr/>
        </p:nvSpPr>
        <p:spPr>
          <a:xfrm>
            <a:off x="7356519" y="1412776"/>
            <a:ext cx="923318" cy="430887"/>
          </a:xfrm>
          <a:prstGeom prst="rect">
            <a:avLst/>
          </a:prstGeom>
          <a:noFill/>
        </p:spPr>
        <p:txBody>
          <a:bodyPr wrap="square" rtlCol="0">
            <a:spAutoFit/>
          </a:bodyPr>
          <a:lstStyle/>
          <a:p>
            <a:pPr algn="ctr"/>
            <a:r>
              <a:rPr lang="en-US" sz="2200" b="1" dirty="0">
                <a:solidFill>
                  <a:schemeClr val="bg1"/>
                </a:solidFill>
              </a:rPr>
              <a:t>watch</a:t>
            </a:r>
          </a:p>
        </p:txBody>
      </p:sp>
    </p:spTree>
    <p:extLst>
      <p:ext uri="{BB962C8B-B14F-4D97-AF65-F5344CB8AC3E}">
        <p14:creationId xmlns="" xmlns:p14="http://schemas.microsoft.com/office/powerpoint/2010/main" val="191854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250"/>
                                        <p:tgtEl>
                                          <p:spTgt spid="3">
                                            <p:txEl>
                                              <p:pRg st="0" end="0"/>
                                            </p:txEl>
                                          </p:spTgt>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250"/>
                                        <p:tgtEl>
                                          <p:spTgt spid="7"/>
                                        </p:tgtEl>
                                      </p:cBhvr>
                                    </p:animEffect>
                                  </p:childTnLst>
                                </p:cTn>
                              </p:par>
                            </p:childTnLst>
                          </p:cTn>
                        </p:par>
                        <p:par>
                          <p:cTn id="16" fill="hold">
                            <p:stCondLst>
                              <p:cond delay="425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250"/>
                                        <p:tgtEl>
                                          <p:spTgt spid="3">
                                            <p:txEl>
                                              <p:pRg st="3" end="3"/>
                                            </p:txEl>
                                          </p:spTgt>
                                        </p:tgtEl>
                                      </p:cBhvr>
                                    </p:animEffect>
                                  </p:childTnLst>
                                </p:cTn>
                              </p:par>
                            </p:childTnLst>
                          </p:cTn>
                        </p:par>
                        <p:par>
                          <p:cTn id="20" fill="hold">
                            <p:stCondLst>
                              <p:cond delay="5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250"/>
                                        <p:tgtEl>
                                          <p:spTgt spid="10"/>
                                        </p:tgtEl>
                                      </p:cBhvr>
                                    </p:animEffect>
                                  </p:childTnLst>
                                </p:cTn>
                              </p:par>
                            </p:childTnLst>
                          </p:cTn>
                        </p:par>
                        <p:par>
                          <p:cTn id="24" fill="hold">
                            <p:stCondLst>
                              <p:cond delay="6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250"/>
                                        <p:tgtEl>
                                          <p:spTgt spid="15"/>
                                        </p:tgtEl>
                                      </p:cBhvr>
                                    </p:animEffect>
                                  </p:childTnLst>
                                </p:cTn>
                              </p:par>
                            </p:childTnLst>
                          </p:cTn>
                        </p:par>
                        <p:par>
                          <p:cTn id="28" fill="hold">
                            <p:stCondLst>
                              <p:cond delay="8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61772" y="2782389"/>
            <a:ext cx="1652588" cy="2822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38835" y="71414"/>
            <a:ext cx="4017405" cy="654032"/>
          </a:xfrm>
          <a:solidFill>
            <a:schemeClr val="accent5">
              <a:lumMod val="20000"/>
              <a:lumOff val="80000"/>
            </a:schemeClr>
          </a:solidFill>
          <a:ln>
            <a:solidFill>
              <a:srgbClr val="002060"/>
            </a:solidFill>
          </a:ln>
          <a:effectLst>
            <a:innerShdw blurRad="114300">
              <a:prstClr val="black"/>
            </a:innerShdw>
          </a:effectLst>
        </p:spPr>
        <p:txBody>
          <a:bodyPr>
            <a:normAutofit fontScale="90000"/>
          </a:bodyPr>
          <a:lstStyle/>
          <a:p>
            <a:r>
              <a:rPr lang="en-US" dirty="0">
                <a:ln>
                  <a:solidFill>
                    <a:srgbClr val="002060"/>
                  </a:solidFill>
                </a:ln>
                <a:solidFill>
                  <a:srgbClr val="002060"/>
                </a:solidFill>
              </a:rPr>
              <a:t>What is a Homonym?</a:t>
            </a:r>
          </a:p>
        </p:txBody>
      </p:sp>
      <p:sp>
        <p:nvSpPr>
          <p:cNvPr id="4" name="Rounded Rectangular Callout 3"/>
          <p:cNvSpPr/>
          <p:nvPr/>
        </p:nvSpPr>
        <p:spPr>
          <a:xfrm>
            <a:off x="355027" y="476672"/>
            <a:ext cx="3798928" cy="1728192"/>
          </a:xfrm>
          <a:prstGeom prst="wedgeRoundRectCallout">
            <a:avLst>
              <a:gd name="adj1" fmla="val 25569"/>
              <a:gd name="adj2" fmla="val 81474"/>
              <a:gd name="adj3" fmla="val 16667"/>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That’s right. Although the word ‘watch’ is </a:t>
            </a:r>
            <a:r>
              <a:rPr lang="en-US" sz="2200" dirty="0">
                <a:solidFill>
                  <a:srgbClr val="FF0000"/>
                </a:solidFill>
              </a:rPr>
              <a:t>spelled and pronounced</a:t>
            </a:r>
            <a:r>
              <a:rPr lang="en-US" sz="2200" dirty="0">
                <a:solidFill>
                  <a:schemeClr val="tx1"/>
                </a:solidFill>
              </a:rPr>
              <a:t> </a:t>
            </a:r>
            <a:r>
              <a:rPr lang="en-US" sz="2200" dirty="0" smtClean="0">
                <a:solidFill>
                  <a:schemeClr val="tx1"/>
                </a:solidFill>
              </a:rPr>
              <a:t>in the </a:t>
            </a:r>
            <a:r>
              <a:rPr lang="en-US" sz="2200" dirty="0" smtClean="0">
                <a:solidFill>
                  <a:srgbClr val="FF0000"/>
                </a:solidFill>
              </a:rPr>
              <a:t>same way</a:t>
            </a:r>
            <a:r>
              <a:rPr lang="en-US" sz="2200" dirty="0" smtClean="0">
                <a:solidFill>
                  <a:schemeClr val="tx1"/>
                </a:solidFill>
              </a:rPr>
              <a:t> </a:t>
            </a:r>
            <a:r>
              <a:rPr lang="en-US" sz="2200" dirty="0">
                <a:solidFill>
                  <a:schemeClr val="tx1"/>
                </a:solidFill>
              </a:rPr>
              <a:t>in both the sentences, its</a:t>
            </a:r>
            <a:r>
              <a:rPr lang="en-US" sz="2200" dirty="0">
                <a:solidFill>
                  <a:srgbClr val="FF0000"/>
                </a:solidFill>
              </a:rPr>
              <a:t> meaning</a:t>
            </a:r>
            <a:r>
              <a:rPr lang="en-US" sz="2200" dirty="0">
                <a:solidFill>
                  <a:schemeClr val="tx1"/>
                </a:solidFill>
              </a:rPr>
              <a:t> </a:t>
            </a:r>
            <a:r>
              <a:rPr lang="en-US" sz="2200" dirty="0">
                <a:solidFill>
                  <a:srgbClr val="FF0000"/>
                </a:solidFill>
              </a:rPr>
              <a:t>differs</a:t>
            </a:r>
            <a:r>
              <a:rPr lang="en-US" sz="2200" dirty="0">
                <a:solidFill>
                  <a:schemeClr val="tx1"/>
                </a:solidFill>
              </a:rPr>
              <a:t>. </a:t>
            </a:r>
          </a:p>
        </p:txBody>
      </p:sp>
      <p:pic>
        <p:nvPicPr>
          <p:cNvPr id="8"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295800" y="4365105"/>
            <a:ext cx="2821099" cy="15878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20136" y="4365105"/>
            <a:ext cx="2676525" cy="15878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19336" y="3007216"/>
            <a:ext cx="2268890" cy="2520280"/>
          </a:xfrm>
          <a:prstGeom prst="wedgeRoundRectCallout">
            <a:avLst>
              <a:gd name="adj1" fmla="val 80274"/>
              <a:gd name="adj2" fmla="val -49359"/>
              <a:gd name="adj3" fmla="val 16667"/>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rPr>
              <a:t>Homonyms</a:t>
            </a:r>
            <a:r>
              <a:rPr lang="en-US" sz="2200" dirty="0">
                <a:solidFill>
                  <a:schemeClr val="tx1"/>
                </a:solidFill>
              </a:rPr>
              <a:t> are words with similar spelling and pronunciation but different meanings.</a:t>
            </a:r>
          </a:p>
        </p:txBody>
      </p:sp>
      <p:pic>
        <p:nvPicPr>
          <p:cNvPr id="5" name="Picture 4">
            <a:extLst>
              <a:ext uri="{FF2B5EF4-FFF2-40B4-BE49-F238E27FC236}">
                <a16:creationId xmlns="" xmlns:a16="http://schemas.microsoft.com/office/drawing/2014/main" id="{FE5D929D-FF31-7864-997B-2797B7AA2959}"/>
              </a:ext>
            </a:extLst>
          </p:cNvPr>
          <p:cNvPicPr>
            <a:picLocks noChangeAspect="1"/>
          </p:cNvPicPr>
          <p:nvPr/>
        </p:nvPicPr>
        <p:blipFill rotWithShape="1">
          <a:blip r:embed="rId5">
            <a:extLst>
              <a:ext uri="{28A0092B-C50C-407E-A947-70E740481C1C}">
                <a14:useLocalDpi xmlns="" xmlns:a14="http://schemas.microsoft.com/office/drawing/2010/main" val="0"/>
              </a:ext>
            </a:extLst>
          </a:blip>
          <a:srcRect l="10379" t="14343" r="10122" b="17649"/>
          <a:stretch/>
        </p:blipFill>
        <p:spPr>
          <a:xfrm>
            <a:off x="4247118" y="1252617"/>
            <a:ext cx="7249482" cy="3059545"/>
          </a:xfrm>
          <a:prstGeom prst="rect">
            <a:avLst/>
          </a:prstGeom>
        </p:spPr>
      </p:pic>
      <p:sp>
        <p:nvSpPr>
          <p:cNvPr id="3" name="Rectangle 2">
            <a:extLst>
              <a:ext uri="{FF2B5EF4-FFF2-40B4-BE49-F238E27FC236}">
                <a16:creationId xmlns="" xmlns:a16="http://schemas.microsoft.com/office/drawing/2014/main" id="{439B1C56-33EA-0170-0046-B16AA6B0C75F}"/>
              </a:ext>
            </a:extLst>
          </p:cNvPr>
          <p:cNvSpPr/>
          <p:nvPr/>
        </p:nvSpPr>
        <p:spPr>
          <a:xfrm>
            <a:off x="4455456" y="1427572"/>
            <a:ext cx="6825120" cy="1446550"/>
          </a:xfrm>
          <a:prstGeom prst="rect">
            <a:avLst/>
          </a:prstGeom>
        </p:spPr>
        <p:txBody>
          <a:bodyPr wrap="square">
            <a:spAutoFit/>
          </a:bodyPr>
          <a:lstStyle/>
          <a:p>
            <a:r>
              <a:rPr lang="en-US" sz="2200" dirty="0">
                <a:solidFill>
                  <a:schemeClr val="bg1"/>
                </a:solidFill>
              </a:rPr>
              <a:t>1. Raju is looking at his  ________  to know the time.</a:t>
            </a:r>
          </a:p>
          <a:p>
            <a:endParaRPr lang="en-US" sz="2200" dirty="0">
              <a:solidFill>
                <a:schemeClr val="bg1"/>
              </a:solidFill>
            </a:endParaRPr>
          </a:p>
          <a:p>
            <a:endParaRPr lang="en-US" sz="2200" dirty="0">
              <a:solidFill>
                <a:schemeClr val="bg1"/>
              </a:solidFill>
            </a:endParaRPr>
          </a:p>
          <a:p>
            <a:r>
              <a:rPr lang="en-US" sz="2200" dirty="0">
                <a:solidFill>
                  <a:schemeClr val="bg1"/>
                </a:solidFill>
              </a:rPr>
              <a:t>2. Sania likes to _________ TV.</a:t>
            </a:r>
          </a:p>
        </p:txBody>
      </p:sp>
      <p:pic>
        <p:nvPicPr>
          <p:cNvPr id="7" name="Picture 6">
            <a:extLst>
              <a:ext uri="{FF2B5EF4-FFF2-40B4-BE49-F238E27FC236}">
                <a16:creationId xmlns="" xmlns:a16="http://schemas.microsoft.com/office/drawing/2014/main" id="{8AD7739C-9F87-73E8-64C3-C197AAB1E5BF}"/>
              </a:ext>
            </a:extLst>
          </p:cNvPr>
          <p:cNvPicPr>
            <a:picLocks noChangeAspect="1"/>
          </p:cNvPicPr>
          <p:nvPr/>
        </p:nvPicPr>
        <p:blipFill>
          <a:blip r:embed="rId6" cstate="print">
            <a:extLst>
              <a:ext uri="{28A0092B-C50C-407E-A947-70E740481C1C}">
                <a14:useLocalDpi xmlns="" xmlns:a14="http://schemas.microsoft.com/office/drawing/2010/main" val="0"/>
              </a:ext>
            </a:extLst>
          </a:blip>
          <a:srcRect l="20508" r="20508"/>
          <a:stretch/>
        </p:blipFill>
        <p:spPr>
          <a:xfrm>
            <a:off x="9768407" y="1854203"/>
            <a:ext cx="1440161" cy="1627736"/>
          </a:xfrm>
          <a:prstGeom prst="rect">
            <a:avLst/>
          </a:prstGeom>
        </p:spPr>
      </p:pic>
      <p:pic>
        <p:nvPicPr>
          <p:cNvPr id="10" name="Picture 9">
            <a:extLst>
              <a:ext uri="{FF2B5EF4-FFF2-40B4-BE49-F238E27FC236}">
                <a16:creationId xmlns="" xmlns:a16="http://schemas.microsoft.com/office/drawing/2014/main" id="{4C055A5A-3C00-B612-13EE-039D5B354F6E}"/>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104112" y="2869661"/>
            <a:ext cx="1676191" cy="1063395"/>
          </a:xfrm>
          <a:prstGeom prst="rect">
            <a:avLst/>
          </a:prstGeom>
        </p:spPr>
      </p:pic>
      <p:sp>
        <p:nvSpPr>
          <p:cNvPr id="15" name="TextBox 14">
            <a:extLst>
              <a:ext uri="{FF2B5EF4-FFF2-40B4-BE49-F238E27FC236}">
                <a16:creationId xmlns="" xmlns:a16="http://schemas.microsoft.com/office/drawing/2014/main" id="{FE27E32E-8879-C0E3-19D6-66E5FD0CCF03}"/>
              </a:ext>
            </a:extLst>
          </p:cNvPr>
          <p:cNvSpPr txBox="1"/>
          <p:nvPr/>
        </p:nvSpPr>
        <p:spPr>
          <a:xfrm>
            <a:off x="6486859" y="2386163"/>
            <a:ext cx="962084" cy="430887"/>
          </a:xfrm>
          <a:prstGeom prst="rect">
            <a:avLst/>
          </a:prstGeom>
          <a:noFill/>
        </p:spPr>
        <p:txBody>
          <a:bodyPr wrap="square" rtlCol="0">
            <a:spAutoFit/>
          </a:bodyPr>
          <a:lstStyle/>
          <a:p>
            <a:pPr algn="ctr"/>
            <a:r>
              <a:rPr lang="en-US" b="1" dirty="0">
                <a:solidFill>
                  <a:schemeClr val="bg1"/>
                </a:solidFill>
              </a:rPr>
              <a:t> </a:t>
            </a:r>
            <a:r>
              <a:rPr lang="en-US" sz="2200" b="1" dirty="0">
                <a:solidFill>
                  <a:schemeClr val="bg1"/>
                </a:solidFill>
              </a:rPr>
              <a:t>watch</a:t>
            </a:r>
          </a:p>
        </p:txBody>
      </p:sp>
      <p:sp>
        <p:nvSpPr>
          <p:cNvPr id="16" name="TextBox 15">
            <a:extLst>
              <a:ext uri="{FF2B5EF4-FFF2-40B4-BE49-F238E27FC236}">
                <a16:creationId xmlns="" xmlns:a16="http://schemas.microsoft.com/office/drawing/2014/main" id="{C86945A7-4053-8070-8DB0-8886A7F28372}"/>
              </a:ext>
            </a:extLst>
          </p:cNvPr>
          <p:cNvSpPr txBox="1"/>
          <p:nvPr/>
        </p:nvSpPr>
        <p:spPr>
          <a:xfrm>
            <a:off x="7356519" y="1412776"/>
            <a:ext cx="923318" cy="430887"/>
          </a:xfrm>
          <a:prstGeom prst="rect">
            <a:avLst/>
          </a:prstGeom>
          <a:noFill/>
        </p:spPr>
        <p:txBody>
          <a:bodyPr wrap="square" rtlCol="0">
            <a:spAutoFit/>
          </a:bodyPr>
          <a:lstStyle/>
          <a:p>
            <a:pPr algn="ctr"/>
            <a:r>
              <a:rPr lang="en-US" sz="2200" b="1" dirty="0">
                <a:solidFill>
                  <a:schemeClr val="bg1"/>
                </a:solidFill>
              </a:rPr>
              <a:t>watch</a:t>
            </a:r>
          </a:p>
        </p:txBody>
      </p:sp>
    </p:spTree>
    <p:extLst>
      <p:ext uri="{BB962C8B-B14F-4D97-AF65-F5344CB8AC3E}">
        <p14:creationId xmlns="" xmlns:p14="http://schemas.microsoft.com/office/powerpoint/2010/main" val="287140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25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right)">
                                      <p:cBhvr>
                                        <p:cTn id="10" dur="1250"/>
                                        <p:tgtEl>
                                          <p:spTgt spid="6">
                                            <p:txEl>
                                              <p:pRg st="0" end="0"/>
                                            </p:txEl>
                                          </p:spTgt>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1250"/>
                                        <p:tgtEl>
                                          <p:spTgt spid="3">
                                            <p:txEl>
                                              <p:pRg st="0" end="0"/>
                                            </p:txEl>
                                          </p:spTgt>
                                        </p:tgtEl>
                                      </p:cBhvr>
                                    </p:animEffect>
                                  </p:childTnLst>
                                </p:cTn>
                              </p:par>
                            </p:childTnLst>
                          </p:cTn>
                        </p:par>
                        <p:par>
                          <p:cTn id="15" fill="hold">
                            <p:stCondLst>
                              <p:cond delay="2500"/>
                            </p:stCondLst>
                            <p:childTnLst>
                              <p:par>
                                <p:cTn id="16" presetID="2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1250"/>
                                        <p:tgtEl>
                                          <p:spTgt spid="7"/>
                                        </p:tgtEl>
                                      </p:cBhvr>
                                    </p:animEffect>
                                  </p:childTnLst>
                                </p:cTn>
                              </p:par>
                            </p:childTnLst>
                          </p:cTn>
                        </p:par>
                        <p:par>
                          <p:cTn id="19" fill="hold">
                            <p:stCondLst>
                              <p:cond delay="3750"/>
                            </p:stCondLst>
                            <p:childTnLst>
                              <p:par>
                                <p:cTn id="20" presetID="2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250"/>
                                        <p:tgtEl>
                                          <p:spTgt spid="3">
                                            <p:txEl>
                                              <p:pRg st="3" end="3"/>
                                            </p:txEl>
                                          </p:spTgt>
                                        </p:tgtEl>
                                      </p:cBhvr>
                                    </p:animEffect>
                                  </p:childTnLst>
                                </p:cTn>
                              </p:par>
                            </p:childTnLst>
                          </p:cTn>
                        </p:par>
                        <p:par>
                          <p:cTn id="23" fill="hold">
                            <p:stCondLst>
                              <p:cond delay="50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250"/>
                                        <p:tgtEl>
                                          <p:spTgt spid="10"/>
                                        </p:tgtEl>
                                      </p:cBhvr>
                                    </p:animEffect>
                                  </p:childTnLst>
                                </p:cTn>
                              </p:par>
                            </p:childTnLst>
                          </p:cTn>
                        </p:par>
                        <p:par>
                          <p:cTn id="27" fill="hold">
                            <p:stCondLst>
                              <p:cond delay="625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1250"/>
                                        <p:tgtEl>
                                          <p:spTgt spid="16"/>
                                        </p:tgtEl>
                                      </p:cBhvr>
                                    </p:animEffect>
                                  </p:childTnLst>
                                </p:cTn>
                              </p:par>
                            </p:childTnLst>
                          </p:cTn>
                        </p:par>
                        <p:par>
                          <p:cTn id="31" fill="hold">
                            <p:stCondLst>
                              <p:cond delay="7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835" y="71414"/>
            <a:ext cx="4017405" cy="654032"/>
          </a:xfrm>
          <a:solidFill>
            <a:schemeClr val="accent5">
              <a:lumMod val="20000"/>
              <a:lumOff val="80000"/>
            </a:schemeClr>
          </a:solidFill>
          <a:ln>
            <a:solidFill>
              <a:srgbClr val="002060"/>
            </a:solidFill>
          </a:ln>
          <a:effectLst>
            <a:innerShdw blurRad="114300">
              <a:prstClr val="black"/>
            </a:innerShdw>
          </a:effectLst>
        </p:spPr>
        <p:txBody>
          <a:bodyPr>
            <a:normAutofit/>
          </a:bodyPr>
          <a:lstStyle/>
          <a:p>
            <a:r>
              <a:rPr lang="en-US" dirty="0">
                <a:ln>
                  <a:solidFill>
                    <a:srgbClr val="002060"/>
                  </a:solidFill>
                </a:ln>
                <a:solidFill>
                  <a:srgbClr val="002060"/>
                </a:solidFill>
              </a:rPr>
              <a:t>Homonym- ‘Crane’</a:t>
            </a: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98134" y="2336097"/>
            <a:ext cx="1652588" cy="2822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79776" y="1210071"/>
            <a:ext cx="7488832" cy="28365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893928" y="1210071"/>
            <a:ext cx="3168352" cy="1016297"/>
          </a:xfrm>
          <a:prstGeom prst="wedgeRoundRectCallout">
            <a:avLst>
              <a:gd name="adj1" fmla="val -503"/>
              <a:gd name="adj2" fmla="val 111665"/>
              <a:gd name="adj3" fmla="val 16667"/>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Now give the homonyms for these sentences.</a:t>
            </a:r>
          </a:p>
        </p:txBody>
      </p:sp>
      <p:pic>
        <p:nvPicPr>
          <p:cNvPr id="8"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72245" y="4349081"/>
            <a:ext cx="2821099" cy="15878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040215" y="4337285"/>
            <a:ext cx="2676525" cy="15878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238613" y="1780791"/>
            <a:ext cx="5429288" cy="769441"/>
          </a:xfrm>
          <a:prstGeom prst="rect">
            <a:avLst/>
          </a:prstGeom>
        </p:spPr>
        <p:txBody>
          <a:bodyPr wrap="square">
            <a:spAutoFit/>
          </a:bodyPr>
          <a:lstStyle/>
          <a:p>
            <a:r>
              <a:rPr lang="en-US" sz="2200" dirty="0">
                <a:solidFill>
                  <a:schemeClr val="bg1"/>
                </a:solidFill>
              </a:rPr>
              <a:t>1. </a:t>
            </a:r>
            <a:r>
              <a:rPr lang="en-US" sz="2200" dirty="0" smtClean="0">
                <a:solidFill>
                  <a:schemeClr val="bg1"/>
                </a:solidFill>
              </a:rPr>
              <a:t>A  _____ is </a:t>
            </a:r>
            <a:r>
              <a:rPr lang="en-US" sz="2200" dirty="0">
                <a:solidFill>
                  <a:schemeClr val="bg1"/>
                </a:solidFill>
              </a:rPr>
              <a:t>being used to lift </a:t>
            </a:r>
            <a:r>
              <a:rPr lang="en-US" sz="2200" dirty="0" smtClean="0">
                <a:solidFill>
                  <a:schemeClr val="bg1"/>
                </a:solidFill>
              </a:rPr>
              <a:t>the </a:t>
            </a:r>
            <a:r>
              <a:rPr lang="en-US" sz="2200" dirty="0">
                <a:solidFill>
                  <a:schemeClr val="bg1"/>
                </a:solidFill>
              </a:rPr>
              <a:t>heavy load. </a:t>
            </a:r>
          </a:p>
        </p:txBody>
      </p:sp>
      <p:sp>
        <p:nvSpPr>
          <p:cNvPr id="18" name="Rectangle 17"/>
          <p:cNvSpPr/>
          <p:nvPr/>
        </p:nvSpPr>
        <p:spPr>
          <a:xfrm>
            <a:off x="4238612" y="2857496"/>
            <a:ext cx="5410122" cy="769441"/>
          </a:xfrm>
          <a:prstGeom prst="rect">
            <a:avLst/>
          </a:prstGeom>
        </p:spPr>
        <p:txBody>
          <a:bodyPr wrap="square">
            <a:spAutoFit/>
          </a:bodyPr>
          <a:lstStyle/>
          <a:p>
            <a:pPr marL="288925" indent="-288925"/>
            <a:r>
              <a:rPr lang="en-US" sz="2200" dirty="0">
                <a:solidFill>
                  <a:schemeClr val="bg1"/>
                </a:solidFill>
              </a:rPr>
              <a:t>2. The Siberian </a:t>
            </a:r>
            <a:r>
              <a:rPr lang="en-US" sz="2200" dirty="0" smtClean="0">
                <a:solidFill>
                  <a:schemeClr val="bg1"/>
                </a:solidFill>
              </a:rPr>
              <a:t> _____  is </a:t>
            </a:r>
            <a:r>
              <a:rPr lang="en-US" sz="2200" dirty="0">
                <a:solidFill>
                  <a:schemeClr val="bg1"/>
                </a:solidFill>
              </a:rPr>
              <a:t>standing in </a:t>
            </a:r>
            <a:r>
              <a:rPr lang="en-US" sz="2200" dirty="0" smtClean="0">
                <a:solidFill>
                  <a:schemeClr val="bg1"/>
                </a:solidFill>
              </a:rPr>
              <a:t>the water</a:t>
            </a:r>
            <a:r>
              <a:rPr lang="en-US" sz="2200" dirty="0">
                <a:solidFill>
                  <a:schemeClr val="bg1"/>
                </a:solidFill>
              </a:rPr>
              <a:t>.</a:t>
            </a:r>
          </a:p>
        </p:txBody>
      </p:sp>
      <p:sp>
        <p:nvSpPr>
          <p:cNvPr id="12" name="TextBox 11"/>
          <p:cNvSpPr txBox="1"/>
          <p:nvPr/>
        </p:nvSpPr>
        <p:spPr>
          <a:xfrm>
            <a:off x="5881686" y="2821104"/>
            <a:ext cx="1143008" cy="430887"/>
          </a:xfrm>
          <a:prstGeom prst="rect">
            <a:avLst/>
          </a:prstGeom>
          <a:noFill/>
        </p:spPr>
        <p:txBody>
          <a:bodyPr wrap="square" rtlCol="0" anchor="ctr">
            <a:spAutoFit/>
          </a:bodyPr>
          <a:lstStyle/>
          <a:p>
            <a:pPr algn="ctr"/>
            <a:r>
              <a:rPr lang="en-US" sz="2200" b="1" dirty="0" smtClean="0">
                <a:solidFill>
                  <a:schemeClr val="bg1"/>
                </a:solidFill>
              </a:rPr>
              <a:t>c</a:t>
            </a:r>
            <a:r>
              <a:rPr lang="en-US" sz="2200" b="1" dirty="0" smtClean="0">
                <a:solidFill>
                  <a:schemeClr val="bg1"/>
                </a:solidFill>
              </a:rPr>
              <a:t>rane  </a:t>
            </a:r>
            <a:endParaRPr lang="en-US" sz="2200" b="1" dirty="0">
              <a:solidFill>
                <a:schemeClr val="bg1"/>
              </a:solidFill>
            </a:endParaRPr>
          </a:p>
        </p:txBody>
      </p:sp>
      <p:sp>
        <p:nvSpPr>
          <p:cNvPr id="21" name="TextBox 20"/>
          <p:cNvSpPr txBox="1"/>
          <p:nvPr/>
        </p:nvSpPr>
        <p:spPr>
          <a:xfrm>
            <a:off x="4738678" y="1748309"/>
            <a:ext cx="928694" cy="430887"/>
          </a:xfrm>
          <a:prstGeom prst="rect">
            <a:avLst/>
          </a:prstGeom>
          <a:noFill/>
        </p:spPr>
        <p:txBody>
          <a:bodyPr wrap="square" rtlCol="0" anchor="ctr">
            <a:spAutoFit/>
          </a:bodyPr>
          <a:lstStyle/>
          <a:p>
            <a:pPr algn="ctr"/>
            <a:r>
              <a:rPr lang="en-US" sz="2200" b="1" dirty="0" smtClean="0">
                <a:solidFill>
                  <a:schemeClr val="bg1"/>
                </a:solidFill>
              </a:rPr>
              <a:t>crane</a:t>
            </a:r>
            <a:endParaRPr lang="en-US" sz="2200" b="1" dirty="0">
              <a:solidFill>
                <a:schemeClr val="bg1"/>
              </a:solidFill>
            </a:endParaRPr>
          </a:p>
        </p:txBody>
      </p:sp>
      <p:pic>
        <p:nvPicPr>
          <p:cNvPr id="14" name="Picture 1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381641" y="1412776"/>
            <a:ext cx="1759620" cy="1087530"/>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480376" y="2780928"/>
            <a:ext cx="1464329" cy="749888"/>
          </a:xfrm>
          <a:prstGeom prst="rect">
            <a:avLst/>
          </a:prstGeom>
          <a:ln>
            <a:noFill/>
          </a:ln>
          <a:effectLst>
            <a:outerShdw blurRad="292100" dist="139700" dir="2700000" algn="tl" rotWithShape="0">
              <a:srgbClr val="333333">
                <a:alpha val="65000"/>
              </a:srgbClr>
            </a:outerShdw>
          </a:effectLst>
        </p:spPr>
      </p:pic>
      <p:sp>
        <p:nvSpPr>
          <p:cNvPr id="25" name="Oval Callout 24"/>
          <p:cNvSpPr/>
          <p:nvPr/>
        </p:nvSpPr>
        <p:spPr>
          <a:xfrm>
            <a:off x="3224428" y="4896338"/>
            <a:ext cx="1238899" cy="852425"/>
          </a:xfrm>
          <a:prstGeom prst="wedgeEllipseCallout">
            <a:avLst>
              <a:gd name="adj1" fmla="val 150229"/>
              <a:gd name="adj2" fmla="val 46082"/>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crane</a:t>
            </a:r>
          </a:p>
        </p:txBody>
      </p:sp>
    </p:spTree>
    <p:extLst>
      <p:ext uri="{BB962C8B-B14F-4D97-AF65-F5344CB8AC3E}">
        <p14:creationId xmlns="" xmlns:p14="http://schemas.microsoft.com/office/powerpoint/2010/main" val="355920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250"/>
                                        <p:tgtEl>
                                          <p:spTgt spid="11"/>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250"/>
                                        <p:tgtEl>
                                          <p:spTgt spid="14"/>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250"/>
                                        <p:tgtEl>
                                          <p:spTgt spid="18"/>
                                        </p:tgtEl>
                                      </p:cBhvr>
                                    </p:animEffect>
                                  </p:childTnLst>
                                </p:cTn>
                              </p:par>
                            </p:childTnLst>
                          </p:cTn>
                        </p:par>
                        <p:par>
                          <p:cTn id="16" fill="hold">
                            <p:stCondLst>
                              <p:cond delay="425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125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right)">
                                      <p:cBhvr>
                                        <p:cTn id="24" dur="1250"/>
                                        <p:tgtEl>
                                          <p:spTgt spid="25"/>
                                        </p:tgtEl>
                                      </p:cBhvr>
                                    </p:animEffect>
                                  </p:childTnLst>
                                </p:cTn>
                              </p:par>
                            </p:childTnLst>
                          </p:cTn>
                        </p:par>
                        <p:par>
                          <p:cTn id="25" fill="hold">
                            <p:stCondLst>
                              <p:cond delay="125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1250"/>
                                        <p:tgtEl>
                                          <p:spTgt spid="21"/>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2" grpId="0"/>
      <p:bldP spid="21"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835" y="71414"/>
            <a:ext cx="4017405" cy="654032"/>
          </a:xfrm>
          <a:solidFill>
            <a:schemeClr val="accent5">
              <a:lumMod val="20000"/>
              <a:lumOff val="80000"/>
            </a:schemeClr>
          </a:solidFill>
          <a:ln>
            <a:solidFill>
              <a:srgbClr val="002060"/>
            </a:solidFill>
          </a:ln>
          <a:effectLst>
            <a:innerShdw blurRad="114300">
              <a:prstClr val="black"/>
            </a:innerShdw>
          </a:effectLst>
        </p:spPr>
        <p:txBody>
          <a:bodyPr>
            <a:normAutofit/>
          </a:bodyPr>
          <a:lstStyle/>
          <a:p>
            <a:r>
              <a:rPr lang="en-US" dirty="0">
                <a:ln>
                  <a:solidFill>
                    <a:srgbClr val="002060"/>
                  </a:solidFill>
                </a:ln>
                <a:solidFill>
                  <a:srgbClr val="002060"/>
                </a:solidFill>
              </a:rPr>
              <a:t>Homonym- ‘Palm’</a:t>
            </a: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98134" y="2336097"/>
            <a:ext cx="1652588" cy="2822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79776" y="1210071"/>
            <a:ext cx="7488832" cy="28365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191344" y="1044551"/>
            <a:ext cx="3438888" cy="1016297"/>
          </a:xfrm>
          <a:prstGeom prst="wedgeRoundRectCallout">
            <a:avLst>
              <a:gd name="adj1" fmla="val 26088"/>
              <a:gd name="adj2" fmla="val 78948"/>
              <a:gd name="adj3" fmla="val 16667"/>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Give the homonyms for these sentences.</a:t>
            </a:r>
          </a:p>
        </p:txBody>
      </p:sp>
      <p:pic>
        <p:nvPicPr>
          <p:cNvPr id="8"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225510" y="4380613"/>
            <a:ext cx="2821099" cy="15878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233831" y="4365106"/>
            <a:ext cx="2676525" cy="15878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4310563" y="2915652"/>
            <a:ext cx="3978974" cy="369332"/>
          </a:xfrm>
          <a:prstGeom prst="rect">
            <a:avLst/>
          </a:prstGeom>
        </p:spPr>
        <p:txBody>
          <a:bodyPr wrap="none">
            <a:spAutoFit/>
          </a:bodyPr>
          <a:lstStyle/>
          <a:p>
            <a:r>
              <a:rPr lang="en-US" dirty="0">
                <a:solidFill>
                  <a:schemeClr val="bg1"/>
                </a:solidFill>
              </a:rPr>
              <a:t>  2. This is the _______ of my right hand.</a:t>
            </a:r>
          </a:p>
        </p:txBody>
      </p:sp>
      <p:sp>
        <p:nvSpPr>
          <p:cNvPr id="12" name="TextBox 11"/>
          <p:cNvSpPr txBox="1"/>
          <p:nvPr/>
        </p:nvSpPr>
        <p:spPr>
          <a:xfrm>
            <a:off x="5706349" y="2879625"/>
            <a:ext cx="740438" cy="369332"/>
          </a:xfrm>
          <a:prstGeom prst="rect">
            <a:avLst/>
          </a:prstGeom>
          <a:noFill/>
        </p:spPr>
        <p:txBody>
          <a:bodyPr wrap="square" rtlCol="0">
            <a:spAutoFit/>
          </a:bodyPr>
          <a:lstStyle/>
          <a:p>
            <a:r>
              <a:rPr lang="en-US" b="1" dirty="0">
                <a:solidFill>
                  <a:schemeClr val="bg1"/>
                </a:solidFill>
              </a:rPr>
              <a:t>palm</a:t>
            </a:r>
          </a:p>
        </p:txBody>
      </p:sp>
      <p:sp>
        <p:nvSpPr>
          <p:cNvPr id="21" name="TextBox 20"/>
          <p:cNvSpPr txBox="1"/>
          <p:nvPr/>
        </p:nvSpPr>
        <p:spPr>
          <a:xfrm>
            <a:off x="4388165" y="1732746"/>
            <a:ext cx="3075987" cy="400110"/>
          </a:xfrm>
          <a:prstGeom prst="rect">
            <a:avLst/>
          </a:prstGeom>
          <a:noFill/>
        </p:spPr>
        <p:txBody>
          <a:bodyPr wrap="square" rtlCol="0">
            <a:spAutoFit/>
          </a:bodyPr>
          <a:lstStyle/>
          <a:p>
            <a:r>
              <a:rPr lang="en-US" sz="2000" dirty="0">
                <a:solidFill>
                  <a:schemeClr val="bg1"/>
                </a:solidFill>
              </a:rPr>
              <a:t>1. This is a ______ tree. </a:t>
            </a:r>
          </a:p>
        </p:txBody>
      </p:sp>
      <p:sp>
        <p:nvSpPr>
          <p:cNvPr id="15" name="TextBox 14"/>
          <p:cNvSpPr txBox="1"/>
          <p:nvPr/>
        </p:nvSpPr>
        <p:spPr>
          <a:xfrm>
            <a:off x="5641610" y="1716897"/>
            <a:ext cx="740438" cy="369332"/>
          </a:xfrm>
          <a:prstGeom prst="rect">
            <a:avLst/>
          </a:prstGeom>
          <a:noFill/>
        </p:spPr>
        <p:txBody>
          <a:bodyPr wrap="square" rtlCol="0">
            <a:spAutoFit/>
          </a:bodyPr>
          <a:lstStyle/>
          <a:p>
            <a:r>
              <a:rPr lang="en-US" b="1" dirty="0">
                <a:solidFill>
                  <a:schemeClr val="bg1"/>
                </a:solidFill>
              </a:rPr>
              <a:t>palm</a:t>
            </a:r>
          </a:p>
        </p:txBody>
      </p:sp>
      <p:pic>
        <p:nvPicPr>
          <p:cNvPr id="5" name="Picture 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712672" y="1296428"/>
            <a:ext cx="1859421" cy="116112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328248" y="2564904"/>
            <a:ext cx="900150" cy="1200199"/>
          </a:xfrm>
          <a:prstGeom prst="rect">
            <a:avLst/>
          </a:prstGeom>
        </p:spPr>
      </p:pic>
      <p:sp>
        <p:nvSpPr>
          <p:cNvPr id="7" name="Oval Callout 6"/>
          <p:cNvSpPr/>
          <p:nvPr/>
        </p:nvSpPr>
        <p:spPr>
          <a:xfrm>
            <a:off x="3215680" y="5174542"/>
            <a:ext cx="1346448" cy="778420"/>
          </a:xfrm>
          <a:prstGeom prst="wedgeEllipseCallout">
            <a:avLst>
              <a:gd name="adj1" fmla="val 171320"/>
              <a:gd name="adj2" fmla="val -105814"/>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palm</a:t>
            </a:r>
          </a:p>
        </p:txBody>
      </p:sp>
    </p:spTree>
    <p:extLst>
      <p:ext uri="{BB962C8B-B14F-4D97-AF65-F5344CB8AC3E}">
        <p14:creationId xmlns="" xmlns:p14="http://schemas.microsoft.com/office/powerpoint/2010/main" val="29756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250"/>
                                        <p:tgtEl>
                                          <p:spTgt spid="21"/>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250"/>
                                        <p:tgtEl>
                                          <p:spTgt spid="5"/>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250"/>
                                        <p:tgtEl>
                                          <p:spTgt spid="18"/>
                                        </p:tgtEl>
                                      </p:cBhvr>
                                    </p:animEffect>
                                  </p:childTnLst>
                                </p:cTn>
                              </p:par>
                            </p:childTnLst>
                          </p:cTn>
                        </p:par>
                        <p:par>
                          <p:cTn id="16" fill="hold">
                            <p:stCondLst>
                              <p:cond delay="42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2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1250"/>
                                        <p:tgtEl>
                                          <p:spTgt spid="7"/>
                                        </p:tgtEl>
                                      </p:cBhvr>
                                    </p:animEffect>
                                  </p:childTnLst>
                                </p:cTn>
                              </p:par>
                            </p:childTnLst>
                          </p:cTn>
                        </p:par>
                        <p:par>
                          <p:cTn id="25" fill="hold">
                            <p:stCondLst>
                              <p:cond delay="125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1250"/>
                                        <p:tgtEl>
                                          <p:spTgt spid="15"/>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21" grpId="0"/>
      <p:bldP spid="1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835" y="71414"/>
            <a:ext cx="4017405" cy="654032"/>
          </a:xfrm>
          <a:solidFill>
            <a:schemeClr val="accent5">
              <a:lumMod val="20000"/>
              <a:lumOff val="80000"/>
            </a:schemeClr>
          </a:solidFill>
          <a:ln>
            <a:solidFill>
              <a:srgbClr val="002060"/>
            </a:solidFill>
          </a:ln>
          <a:effectLst>
            <a:innerShdw blurRad="114300">
              <a:prstClr val="black"/>
            </a:innerShdw>
          </a:effectLst>
        </p:spPr>
        <p:txBody>
          <a:bodyPr>
            <a:normAutofit/>
          </a:bodyPr>
          <a:lstStyle/>
          <a:p>
            <a:r>
              <a:rPr lang="en-US" dirty="0">
                <a:ln>
                  <a:solidFill>
                    <a:srgbClr val="002060"/>
                  </a:solidFill>
                </a:ln>
                <a:solidFill>
                  <a:srgbClr val="002060"/>
                </a:solidFill>
              </a:rPr>
              <a:t>Make sentences…</a:t>
            </a: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79304" y="2408737"/>
            <a:ext cx="1652588" cy="2822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79776" y="1210071"/>
            <a:ext cx="7488832" cy="28365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893928" y="1210071"/>
            <a:ext cx="3168352" cy="1016297"/>
          </a:xfrm>
          <a:prstGeom prst="wedgeRoundRectCallout">
            <a:avLst>
              <a:gd name="adj1" fmla="val -503"/>
              <a:gd name="adj2" fmla="val 111665"/>
              <a:gd name="adj3" fmla="val 16667"/>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Make sentences of your own using the following homonyms.</a:t>
            </a:r>
          </a:p>
        </p:txBody>
      </p:sp>
      <p:pic>
        <p:nvPicPr>
          <p:cNvPr id="8"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867191" y="4321003"/>
            <a:ext cx="2821099" cy="15878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838879" y="4321003"/>
            <a:ext cx="2676525" cy="15878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248128" y="1643896"/>
            <a:ext cx="1368152" cy="1785104"/>
          </a:xfrm>
          <a:prstGeom prst="rect">
            <a:avLst/>
          </a:prstGeom>
          <a:noFill/>
        </p:spPr>
        <p:txBody>
          <a:bodyPr wrap="square" rtlCol="0">
            <a:spAutoFit/>
          </a:bodyPr>
          <a:lstStyle/>
          <a:p>
            <a:r>
              <a:rPr lang="en-US" sz="2200" dirty="0">
                <a:solidFill>
                  <a:schemeClr val="bg1"/>
                </a:solidFill>
              </a:rPr>
              <a:t>1. book</a:t>
            </a:r>
          </a:p>
          <a:p>
            <a:r>
              <a:rPr lang="en-US" sz="2200" dirty="0">
                <a:solidFill>
                  <a:schemeClr val="bg1"/>
                </a:solidFill>
              </a:rPr>
              <a:t>2. fly</a:t>
            </a:r>
          </a:p>
          <a:p>
            <a:r>
              <a:rPr lang="en-US" sz="2200" dirty="0">
                <a:solidFill>
                  <a:schemeClr val="bg1"/>
                </a:solidFill>
              </a:rPr>
              <a:t>3. letter</a:t>
            </a:r>
          </a:p>
          <a:p>
            <a:r>
              <a:rPr lang="en-US" sz="2200" dirty="0">
                <a:solidFill>
                  <a:schemeClr val="bg1"/>
                </a:solidFill>
              </a:rPr>
              <a:t>4. match</a:t>
            </a:r>
          </a:p>
          <a:p>
            <a:r>
              <a:rPr lang="en-US" sz="2200" dirty="0">
                <a:solidFill>
                  <a:schemeClr val="bg1"/>
                </a:solidFill>
              </a:rPr>
              <a:t>5. park</a:t>
            </a:r>
          </a:p>
        </p:txBody>
      </p:sp>
    </p:spTree>
    <p:extLst>
      <p:ext uri="{BB962C8B-B14F-4D97-AF65-F5344CB8AC3E}">
        <p14:creationId xmlns="" xmlns:p14="http://schemas.microsoft.com/office/powerpoint/2010/main" val="161949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250"/>
                                        <p:tgtEl>
                                          <p:spTgt spid="10">
                                            <p:txEl>
                                              <p:pRg st="0" end="0"/>
                                            </p:txEl>
                                          </p:spTgt>
                                        </p:tgtEl>
                                      </p:cBhvr>
                                    </p:animEffect>
                                  </p:childTnLst>
                                </p:cTn>
                              </p:par>
                            </p:childTnLst>
                          </p:cTn>
                        </p:par>
                        <p:par>
                          <p:cTn id="8" fill="hold">
                            <p:stCondLst>
                              <p:cond delay="1750"/>
                            </p:stCondLst>
                            <p:childTnLst>
                              <p:par>
                                <p:cTn id="9" presetID="22" presetClass="entr" presetSubtype="1"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up)">
                                      <p:cBhvr>
                                        <p:cTn id="11" dur="1250"/>
                                        <p:tgtEl>
                                          <p:spTgt spid="10">
                                            <p:txEl>
                                              <p:pRg st="1" end="1"/>
                                            </p:txEl>
                                          </p:spTgt>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up)">
                                      <p:cBhvr>
                                        <p:cTn id="15" dur="1250"/>
                                        <p:tgtEl>
                                          <p:spTgt spid="10">
                                            <p:txEl>
                                              <p:pRg st="2" end="2"/>
                                            </p:txEl>
                                          </p:spTgt>
                                        </p:tgtEl>
                                      </p:cBhvr>
                                    </p:animEffect>
                                  </p:childTnLst>
                                </p:cTn>
                              </p:par>
                            </p:childTnLst>
                          </p:cTn>
                        </p:par>
                        <p:par>
                          <p:cTn id="16" fill="hold">
                            <p:stCondLst>
                              <p:cond delay="4250"/>
                            </p:stCondLst>
                            <p:childTnLst>
                              <p:par>
                                <p:cTn id="17" presetID="22" presetClass="entr" presetSubtype="1"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up)">
                                      <p:cBhvr>
                                        <p:cTn id="19" dur="1250"/>
                                        <p:tgtEl>
                                          <p:spTgt spid="10">
                                            <p:txEl>
                                              <p:pRg st="3" end="3"/>
                                            </p:txEl>
                                          </p:spTgt>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up)">
                                      <p:cBhvr>
                                        <p:cTn id="23" dur="12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5644</TotalTime>
  <Words>655</Words>
  <Application>Microsoft Office PowerPoint</Application>
  <PresentationFormat>Custom</PresentationFormat>
  <Paragraphs>175</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DD</vt:lpstr>
      <vt:lpstr> Understanding Homonyms </vt:lpstr>
      <vt:lpstr>Fill in the blanks</vt:lpstr>
      <vt:lpstr>Homonym- ‘Watch’</vt:lpstr>
      <vt:lpstr>Homonym- ‘Watch’</vt:lpstr>
      <vt:lpstr>Homonym- ‘Watch’</vt:lpstr>
      <vt:lpstr>What is a Homonym?</vt:lpstr>
      <vt:lpstr>Homonym- ‘Crane’</vt:lpstr>
      <vt:lpstr>Homonym- ‘Palm’</vt:lpstr>
      <vt:lpstr>Make sentences…</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Kaza</cp:lastModifiedBy>
  <cp:revision>38</cp:revision>
  <dcterms:created xsi:type="dcterms:W3CDTF">2020-08-28T09:38:22Z</dcterms:created>
  <dcterms:modified xsi:type="dcterms:W3CDTF">2023-02-24T12:06:18Z</dcterms:modified>
</cp:coreProperties>
</file>