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hEwf4zKoSrI9VK0InNJqL5fYjnx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4297A2-811B-47ED-8092-229EEA59F8F7}">
  <a:tblStyle styleId="{0D4297A2-811B-47ED-8092-229EEA59F8F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48"/>
  </p:normalViewPr>
  <p:slideViewPr>
    <p:cSldViewPr snapToGrid="0">
      <p:cViewPr varScale="1">
        <p:scale>
          <a:sx n="100" d="100"/>
          <a:sy n="100" d="100"/>
        </p:scale>
        <p:origin x="904" y="1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notesMaster" Target="notesMasters/notesMaster1.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981069"/>
            <a:ext cx="10363200" cy="165584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996952"/>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05522" y="95208"/>
            <a:ext cx="678726" cy="720000"/>
          </a:xfrm>
          <a:prstGeom prst="rect">
            <a:avLst/>
          </a:prstGeom>
          <a:noFill/>
          <a:ln>
            <a:noFill/>
          </a:ln>
        </p:spPr>
      </p:pic>
      <p:pic>
        <p:nvPicPr>
          <p:cNvPr id="16" name="Google Shape;16;p5" descr="A picture containing text, light&#10;&#10;Description automatically generated"/>
          <p:cNvPicPr preferRelativeResize="0"/>
          <p:nvPr/>
        </p:nvPicPr>
        <p:blipFill rotWithShape="1">
          <a:blip r:embed="rId3">
            <a:alphaModFix/>
          </a:blip>
          <a:srcRect/>
          <a:stretch/>
        </p:blipFill>
        <p:spPr>
          <a:xfrm>
            <a:off x="11311473" y="606433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38052" y="95208"/>
            <a:ext cx="738701"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5"/>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2" name="Horizontal Scroll 1">
            <a:extLst>
              <a:ext uri="{FF2B5EF4-FFF2-40B4-BE49-F238E27FC236}">
                <a16:creationId xmlns:a16="http://schemas.microsoft.com/office/drawing/2014/main" id="{5F5BC98B-0A0C-1F8C-28FB-984E7551131D}"/>
              </a:ext>
            </a:extLst>
          </p:cNvPr>
          <p:cNvSpPr/>
          <p:nvPr/>
        </p:nvSpPr>
        <p:spPr>
          <a:xfrm>
            <a:off x="2113547" y="2133599"/>
            <a:ext cx="7964905" cy="1752601"/>
          </a:xfrm>
          <a:prstGeom prst="horizontalScroll">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2" name="Google Shape;32;p1"/>
          <p:cNvSpPr txBox="1">
            <a:spLocks noGrp="1"/>
          </p:cNvSpPr>
          <p:nvPr>
            <p:ph type="ctrTitle"/>
          </p:nvPr>
        </p:nvSpPr>
        <p:spPr>
          <a:xfrm>
            <a:off x="2213811" y="2334879"/>
            <a:ext cx="7764378" cy="1350039"/>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US" b="1"/>
              <a:t>Summary - Homonyms</a:t>
            </a:r>
            <a:endParaRP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cxnSp>
        <p:nvCxnSpPr>
          <p:cNvPr id="30" name="Straight Connector 29">
            <a:extLst>
              <a:ext uri="{FF2B5EF4-FFF2-40B4-BE49-F238E27FC236}">
                <a16:creationId xmlns:a16="http://schemas.microsoft.com/office/drawing/2014/main" id="{CC7A538F-22B9-1391-5641-1E01197D3CCA}"/>
              </a:ext>
            </a:extLst>
          </p:cNvPr>
          <p:cNvCxnSpPr>
            <a:cxnSpLocks/>
          </p:cNvCxnSpPr>
          <p:nvPr/>
        </p:nvCxnSpPr>
        <p:spPr>
          <a:xfrm>
            <a:off x="6047313" y="1616524"/>
            <a:ext cx="0" cy="3821081"/>
          </a:xfrm>
          <a:prstGeom prst="line">
            <a:avLst/>
          </a:prstGeom>
          <a:ln w="57150">
            <a:solidFill>
              <a:srgbClr val="E91D88"/>
            </a:solidFill>
          </a:ln>
        </p:spPr>
        <p:style>
          <a:lnRef idx="1">
            <a:schemeClr val="accent1"/>
          </a:lnRef>
          <a:fillRef idx="0">
            <a:schemeClr val="accent1"/>
          </a:fillRef>
          <a:effectRef idx="0">
            <a:schemeClr val="accent1"/>
          </a:effectRef>
          <a:fontRef idx="minor">
            <a:schemeClr val="tx1"/>
          </a:fontRef>
        </p:style>
      </p:cxnSp>
      <p:sp>
        <p:nvSpPr>
          <p:cNvPr id="2" name="Punched Tape 1">
            <a:extLst>
              <a:ext uri="{FF2B5EF4-FFF2-40B4-BE49-F238E27FC236}">
                <a16:creationId xmlns:a16="http://schemas.microsoft.com/office/drawing/2014/main" id="{30C4652D-107A-BF9B-43E6-074753C88609}"/>
              </a:ext>
            </a:extLst>
          </p:cNvPr>
          <p:cNvSpPr/>
          <p:nvPr/>
        </p:nvSpPr>
        <p:spPr>
          <a:xfrm>
            <a:off x="4237512" y="237506"/>
            <a:ext cx="3716976" cy="976932"/>
          </a:xfrm>
          <a:prstGeom prst="flowChartPunchedTape">
            <a:avLst/>
          </a:prstGeom>
          <a:solidFill>
            <a:schemeClr val="accent5">
              <a:lumMod val="40000"/>
              <a:lumOff val="60000"/>
            </a:schemeClr>
          </a:solidFill>
          <a:ln>
            <a:solidFill>
              <a:schemeClr val="accent5">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39" name="Google Shape;39;p2"/>
          <p:cNvSpPr txBox="1">
            <a:spLocks noGrp="1"/>
          </p:cNvSpPr>
          <p:nvPr>
            <p:ph type="title"/>
          </p:nvPr>
        </p:nvSpPr>
        <p:spPr>
          <a:xfrm>
            <a:off x="4734156" y="423232"/>
            <a:ext cx="2723688" cy="60548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600"/>
              <a:buFont typeface="Calibri"/>
              <a:buNone/>
            </a:pPr>
            <a:r>
              <a:rPr lang="en-US" b="1" dirty="0"/>
              <a:t>Homonyms</a:t>
            </a:r>
            <a:endParaRPr b="1" dirty="0"/>
          </a:p>
        </p:txBody>
      </p:sp>
      <p:cxnSp>
        <p:nvCxnSpPr>
          <p:cNvPr id="5" name="Straight Connector 4">
            <a:extLst>
              <a:ext uri="{FF2B5EF4-FFF2-40B4-BE49-F238E27FC236}">
                <a16:creationId xmlns:a16="http://schemas.microsoft.com/office/drawing/2014/main" id="{B0BCF884-55DD-16FE-0FD0-1327E1ACB43E}"/>
              </a:ext>
            </a:extLst>
          </p:cNvPr>
          <p:cNvCxnSpPr>
            <a:cxnSpLocks/>
          </p:cNvCxnSpPr>
          <p:nvPr/>
        </p:nvCxnSpPr>
        <p:spPr>
          <a:xfrm>
            <a:off x="6119321" y="1628676"/>
            <a:ext cx="0" cy="3808929"/>
          </a:xfrm>
          <a:prstGeom prst="line">
            <a:avLst/>
          </a:prstGeom>
          <a:ln w="57150">
            <a:solidFill>
              <a:srgbClr val="E91D88"/>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EA9FB197-A01D-9F94-1DAA-A465F332316C}"/>
              </a:ext>
            </a:extLst>
          </p:cNvPr>
          <p:cNvGrpSpPr/>
          <p:nvPr/>
        </p:nvGrpSpPr>
        <p:grpSpPr>
          <a:xfrm>
            <a:off x="5900378" y="1747806"/>
            <a:ext cx="5145383" cy="1173124"/>
            <a:chOff x="5589025" y="1531906"/>
            <a:chExt cx="5145383" cy="1173124"/>
          </a:xfrm>
        </p:grpSpPr>
        <p:grpSp>
          <p:nvGrpSpPr>
            <p:cNvPr id="7" name="Group 6">
              <a:extLst>
                <a:ext uri="{FF2B5EF4-FFF2-40B4-BE49-F238E27FC236}">
                  <a16:creationId xmlns:a16="http://schemas.microsoft.com/office/drawing/2014/main" id="{82642AB4-02B9-476B-332B-0CA9420495EF}"/>
                </a:ext>
              </a:extLst>
            </p:cNvPr>
            <p:cNvGrpSpPr/>
            <p:nvPr/>
          </p:nvGrpSpPr>
          <p:grpSpPr>
            <a:xfrm>
              <a:off x="6312467" y="1531906"/>
              <a:ext cx="4421941" cy="1141027"/>
              <a:chOff x="5983384" y="1534110"/>
              <a:chExt cx="4421941" cy="1141027"/>
            </a:xfrm>
          </p:grpSpPr>
          <p:sp>
            <p:nvSpPr>
              <p:cNvPr id="12" name="Rectangle: Rounded Corners 11">
                <a:extLst>
                  <a:ext uri="{FF2B5EF4-FFF2-40B4-BE49-F238E27FC236}">
                    <a16:creationId xmlns:a16="http://schemas.microsoft.com/office/drawing/2014/main" id="{CE96781F-D143-720E-F9B3-FE1B5C75EF6A}"/>
                  </a:ext>
                </a:extLst>
              </p:cNvPr>
              <p:cNvSpPr/>
              <p:nvPr/>
            </p:nvSpPr>
            <p:spPr>
              <a:xfrm>
                <a:off x="6240016" y="1534110"/>
                <a:ext cx="4165309" cy="1141027"/>
              </a:xfrm>
              <a:prstGeom prst="roundRect">
                <a:avLst>
                  <a:gd name="adj" fmla="val 44060"/>
                </a:avLst>
              </a:prstGeom>
              <a:solidFill>
                <a:srgbClr val="FFABE3"/>
              </a:solidFill>
              <a:ln>
                <a:noFill/>
              </a:ln>
              <a:effectLst>
                <a:outerShdw blurRad="50800" dist="63500" dir="2700000" algn="tl" rotWithShape="0">
                  <a:prstClr val="black">
                    <a:alpha val="40000"/>
                  </a:prstClr>
                </a:outerShdw>
              </a:effectLst>
              <a:scene3d>
                <a:camera prst="orthographicFront"/>
                <a:lightRig rig="chilly"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latin typeface="+mj-lt"/>
                </a:endParaRPr>
              </a:p>
            </p:txBody>
          </p:sp>
          <p:sp>
            <p:nvSpPr>
              <p:cNvPr id="13" name="Teardrop 12">
                <a:extLst>
                  <a:ext uri="{FF2B5EF4-FFF2-40B4-BE49-F238E27FC236}">
                    <a16:creationId xmlns:a16="http://schemas.microsoft.com/office/drawing/2014/main" id="{58C76295-BDA7-C8FE-414E-E7C44E641BD4}"/>
                  </a:ext>
                </a:extLst>
              </p:cNvPr>
              <p:cNvSpPr/>
              <p:nvPr/>
            </p:nvSpPr>
            <p:spPr>
              <a:xfrm rot="13828544">
                <a:off x="5999428" y="1722847"/>
                <a:ext cx="769209" cy="801297"/>
              </a:xfrm>
              <a:prstGeom prst="teardrop">
                <a:avLst>
                  <a:gd name="adj" fmla="val 138868"/>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0800000" scaled="1"/>
                <a:tileRect/>
              </a:gra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latin typeface="+mj-lt"/>
                </a:endParaRPr>
              </a:p>
            </p:txBody>
          </p:sp>
        </p:grpSp>
        <p:grpSp>
          <p:nvGrpSpPr>
            <p:cNvPr id="8" name="Group 7">
              <a:extLst>
                <a:ext uri="{FF2B5EF4-FFF2-40B4-BE49-F238E27FC236}">
                  <a16:creationId xmlns:a16="http://schemas.microsoft.com/office/drawing/2014/main" id="{05CC3313-697A-68C1-7D28-7077A87C3DFB}"/>
                </a:ext>
              </a:extLst>
            </p:cNvPr>
            <p:cNvGrpSpPr/>
            <p:nvPr/>
          </p:nvGrpSpPr>
          <p:grpSpPr>
            <a:xfrm>
              <a:off x="5589025" y="1939995"/>
              <a:ext cx="362956" cy="324850"/>
              <a:chOff x="5589025" y="1939995"/>
              <a:chExt cx="362956" cy="324850"/>
            </a:xfrm>
          </p:grpSpPr>
          <p:sp>
            <p:nvSpPr>
              <p:cNvPr id="10" name="Oval 9">
                <a:extLst>
                  <a:ext uri="{FF2B5EF4-FFF2-40B4-BE49-F238E27FC236}">
                    <a16:creationId xmlns:a16="http://schemas.microsoft.com/office/drawing/2014/main" id="{40D8D27E-70FB-4D54-E014-DAC880DCB6E7}"/>
                  </a:ext>
                </a:extLst>
              </p:cNvPr>
              <p:cNvSpPr/>
              <p:nvPr/>
            </p:nvSpPr>
            <p:spPr>
              <a:xfrm>
                <a:off x="5589025" y="1939995"/>
                <a:ext cx="362956" cy="324850"/>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latin typeface="+mj-lt"/>
                </a:endParaRPr>
              </a:p>
            </p:txBody>
          </p:sp>
          <p:sp>
            <p:nvSpPr>
              <p:cNvPr id="11" name="Oval 10">
                <a:extLst>
                  <a:ext uri="{FF2B5EF4-FFF2-40B4-BE49-F238E27FC236}">
                    <a16:creationId xmlns:a16="http://schemas.microsoft.com/office/drawing/2014/main" id="{D0708829-C40C-063F-0A67-521E1B7BCE79}"/>
                  </a:ext>
                </a:extLst>
              </p:cNvPr>
              <p:cNvSpPr/>
              <p:nvPr/>
            </p:nvSpPr>
            <p:spPr>
              <a:xfrm>
                <a:off x="5673265" y="2008014"/>
                <a:ext cx="210958" cy="188810"/>
              </a:xfrm>
              <a:prstGeom prst="ellipse">
                <a:avLst/>
              </a:prstGeom>
              <a:solidFill>
                <a:schemeClr val="accent1">
                  <a:lumMod val="75000"/>
                </a:schemeClr>
              </a:soli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latin typeface="+mj-lt"/>
                </a:endParaRPr>
              </a:p>
            </p:txBody>
          </p:sp>
        </p:grpSp>
        <p:sp>
          <p:nvSpPr>
            <p:cNvPr id="9" name="TextBox 8">
              <a:extLst>
                <a:ext uri="{FF2B5EF4-FFF2-40B4-BE49-F238E27FC236}">
                  <a16:creationId xmlns:a16="http://schemas.microsoft.com/office/drawing/2014/main" id="{90540994-C267-5430-6B69-C50376B541FB}"/>
                </a:ext>
              </a:extLst>
            </p:cNvPr>
            <p:cNvSpPr txBox="1"/>
            <p:nvPr/>
          </p:nvSpPr>
          <p:spPr>
            <a:xfrm>
              <a:off x="7205511" y="1597034"/>
              <a:ext cx="3506197" cy="1107996"/>
            </a:xfrm>
            <a:prstGeom prst="rect">
              <a:avLst/>
            </a:prstGeom>
            <a:noFill/>
          </p:spPr>
          <p:txBody>
            <a:bodyPr wrap="square">
              <a:spAutoFit/>
            </a:bodyPr>
            <a:lstStyle/>
            <a:p>
              <a:pPr algn="ctr"/>
              <a:r>
                <a:rPr lang="en-US" sz="2200" b="0" i="0" dirty="0">
                  <a:solidFill>
                    <a:srgbClr val="444746"/>
                  </a:solidFill>
                  <a:effectLst/>
                  <a:latin typeface="Calibri" panose="020F0502020204030204" pitchFamily="34" charset="0"/>
                  <a:cs typeface="Calibri" panose="020F0502020204030204" pitchFamily="34" charset="0"/>
                </a:rPr>
                <a:t>Two meanings of a word which have the same spelling and pronunciation.</a:t>
              </a:r>
              <a:endParaRPr lang="en-IN" sz="2200" dirty="0">
                <a:latin typeface="Calibri" panose="020F0502020204030204" pitchFamily="34" charset="0"/>
                <a:cs typeface="Calibri" panose="020F0502020204030204" pitchFamily="34" charset="0"/>
              </a:endParaRPr>
            </a:p>
          </p:txBody>
        </p:sp>
      </p:grpSp>
      <p:grpSp>
        <p:nvGrpSpPr>
          <p:cNvPr id="14" name="Group 13">
            <a:extLst>
              <a:ext uri="{FF2B5EF4-FFF2-40B4-BE49-F238E27FC236}">
                <a16:creationId xmlns:a16="http://schemas.microsoft.com/office/drawing/2014/main" id="{EDBB64F6-20DF-279E-CA96-5D484B5172AE}"/>
              </a:ext>
            </a:extLst>
          </p:cNvPr>
          <p:cNvGrpSpPr/>
          <p:nvPr/>
        </p:nvGrpSpPr>
        <p:grpSpPr>
          <a:xfrm>
            <a:off x="622301" y="2831781"/>
            <a:ext cx="5641035" cy="1255130"/>
            <a:chOff x="716574" y="2672933"/>
            <a:chExt cx="5235407" cy="1141027"/>
          </a:xfrm>
        </p:grpSpPr>
        <p:grpSp>
          <p:nvGrpSpPr>
            <p:cNvPr id="15" name="Group 14">
              <a:extLst>
                <a:ext uri="{FF2B5EF4-FFF2-40B4-BE49-F238E27FC236}">
                  <a16:creationId xmlns:a16="http://schemas.microsoft.com/office/drawing/2014/main" id="{5FB0A383-33E4-A532-B7FF-A4377E59D6F4}"/>
                </a:ext>
              </a:extLst>
            </p:cNvPr>
            <p:cNvGrpSpPr/>
            <p:nvPr/>
          </p:nvGrpSpPr>
          <p:grpSpPr>
            <a:xfrm flipH="1">
              <a:off x="841676" y="2672933"/>
              <a:ext cx="4469089" cy="1141027"/>
              <a:chOff x="5936236" y="1534110"/>
              <a:chExt cx="4469089" cy="1141027"/>
            </a:xfrm>
          </p:grpSpPr>
          <p:sp>
            <p:nvSpPr>
              <p:cNvPr id="20" name="Rectangle: Rounded Corners 19">
                <a:extLst>
                  <a:ext uri="{FF2B5EF4-FFF2-40B4-BE49-F238E27FC236}">
                    <a16:creationId xmlns:a16="http://schemas.microsoft.com/office/drawing/2014/main" id="{ED2EA57D-568B-F017-57BF-E919D1E491BD}"/>
                  </a:ext>
                </a:extLst>
              </p:cNvPr>
              <p:cNvSpPr/>
              <p:nvPr/>
            </p:nvSpPr>
            <p:spPr>
              <a:xfrm>
                <a:off x="6240016" y="1534110"/>
                <a:ext cx="4165309" cy="1141027"/>
              </a:xfrm>
              <a:prstGeom prst="roundRect">
                <a:avLst>
                  <a:gd name="adj" fmla="val 44060"/>
                </a:avLst>
              </a:prstGeom>
              <a:solidFill>
                <a:srgbClr val="F4FC72"/>
              </a:solidFill>
              <a:ln>
                <a:noFill/>
              </a:ln>
              <a:effectLst>
                <a:outerShdw blurRad="50800" dist="63500" dir="2700000" algn="tl" rotWithShape="0">
                  <a:prstClr val="black">
                    <a:alpha val="40000"/>
                  </a:prstClr>
                </a:outerShdw>
              </a:effectLst>
              <a:scene3d>
                <a:camera prst="orthographicFront"/>
                <a:lightRig rig="chilly"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latin typeface="Calibri" panose="020F0502020204030204" pitchFamily="34" charset="0"/>
                  <a:cs typeface="Calibri" panose="020F0502020204030204" pitchFamily="34" charset="0"/>
                </a:endParaRPr>
              </a:p>
            </p:txBody>
          </p:sp>
          <p:sp>
            <p:nvSpPr>
              <p:cNvPr id="21" name="Teardrop 20">
                <a:extLst>
                  <a:ext uri="{FF2B5EF4-FFF2-40B4-BE49-F238E27FC236}">
                    <a16:creationId xmlns:a16="http://schemas.microsoft.com/office/drawing/2014/main" id="{1A67052C-51E6-9F06-F600-379C4554A759}"/>
                  </a:ext>
                </a:extLst>
              </p:cNvPr>
              <p:cNvSpPr/>
              <p:nvPr/>
            </p:nvSpPr>
            <p:spPr>
              <a:xfrm rot="13828544">
                <a:off x="5987244" y="1699756"/>
                <a:ext cx="699281" cy="801297"/>
              </a:xfrm>
              <a:prstGeom prst="teardrop">
                <a:avLst>
                  <a:gd name="adj" fmla="val 127702"/>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0800000" scaled="1"/>
                <a:tileRect/>
              </a:gradFill>
              <a:ln>
                <a:noFill/>
              </a:ln>
              <a:effectLst>
                <a:outerShdw blurRad="508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dirty="0">
                  <a:latin typeface="Calibri" panose="020F0502020204030204" pitchFamily="34" charset="0"/>
                  <a:cs typeface="Calibri" panose="020F0502020204030204" pitchFamily="34" charset="0"/>
                </a:endParaRPr>
              </a:p>
            </p:txBody>
          </p:sp>
        </p:grpSp>
        <p:grpSp>
          <p:nvGrpSpPr>
            <p:cNvPr id="16" name="Group 15">
              <a:extLst>
                <a:ext uri="{FF2B5EF4-FFF2-40B4-BE49-F238E27FC236}">
                  <a16:creationId xmlns:a16="http://schemas.microsoft.com/office/drawing/2014/main" id="{5A536CF0-066B-0B63-7FB4-35BDF3635E96}"/>
                </a:ext>
              </a:extLst>
            </p:cNvPr>
            <p:cNvGrpSpPr/>
            <p:nvPr/>
          </p:nvGrpSpPr>
          <p:grpSpPr>
            <a:xfrm>
              <a:off x="5589025" y="3035265"/>
              <a:ext cx="362956" cy="357335"/>
              <a:chOff x="5589025" y="1923753"/>
              <a:chExt cx="362956" cy="357335"/>
            </a:xfrm>
          </p:grpSpPr>
          <p:sp>
            <p:nvSpPr>
              <p:cNvPr id="18" name="Oval 17">
                <a:extLst>
                  <a:ext uri="{FF2B5EF4-FFF2-40B4-BE49-F238E27FC236}">
                    <a16:creationId xmlns:a16="http://schemas.microsoft.com/office/drawing/2014/main" id="{F075CC73-FCCB-AB5B-8442-9CCD5054BC38}"/>
                  </a:ext>
                </a:extLst>
              </p:cNvPr>
              <p:cNvSpPr/>
              <p:nvPr/>
            </p:nvSpPr>
            <p:spPr>
              <a:xfrm>
                <a:off x="5589025" y="1923753"/>
                <a:ext cx="362956" cy="357335"/>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latin typeface="Calibri" panose="020F0502020204030204" pitchFamily="34" charset="0"/>
                  <a:cs typeface="Calibri" panose="020F0502020204030204" pitchFamily="34" charset="0"/>
                </a:endParaRPr>
              </a:p>
            </p:txBody>
          </p:sp>
          <p:sp>
            <p:nvSpPr>
              <p:cNvPr id="19" name="Oval 18">
                <a:extLst>
                  <a:ext uri="{FF2B5EF4-FFF2-40B4-BE49-F238E27FC236}">
                    <a16:creationId xmlns:a16="http://schemas.microsoft.com/office/drawing/2014/main" id="{E1A475DD-59B8-1486-9636-53A918FA0FD7}"/>
                  </a:ext>
                </a:extLst>
              </p:cNvPr>
              <p:cNvSpPr/>
              <p:nvPr/>
            </p:nvSpPr>
            <p:spPr>
              <a:xfrm>
                <a:off x="5673265" y="1998574"/>
                <a:ext cx="210958" cy="207691"/>
              </a:xfrm>
              <a:prstGeom prst="ellipse">
                <a:avLst/>
              </a:prstGeom>
              <a:solidFill>
                <a:schemeClr val="accent1">
                  <a:lumMod val="75000"/>
                </a:schemeClr>
              </a:soli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latin typeface="Calibri" panose="020F0502020204030204" pitchFamily="34" charset="0"/>
                  <a:cs typeface="Calibri" panose="020F0502020204030204" pitchFamily="34" charset="0"/>
                </a:endParaRPr>
              </a:p>
            </p:txBody>
          </p:sp>
        </p:grpSp>
        <p:sp>
          <p:nvSpPr>
            <p:cNvPr id="17" name="TextBox 16">
              <a:extLst>
                <a:ext uri="{FF2B5EF4-FFF2-40B4-BE49-F238E27FC236}">
                  <a16:creationId xmlns:a16="http://schemas.microsoft.com/office/drawing/2014/main" id="{90357516-F924-6F26-A60A-72DD61689EE8}"/>
                </a:ext>
              </a:extLst>
            </p:cNvPr>
            <p:cNvSpPr txBox="1"/>
            <p:nvPr/>
          </p:nvSpPr>
          <p:spPr>
            <a:xfrm>
              <a:off x="716574" y="2720579"/>
              <a:ext cx="3991507" cy="1007269"/>
            </a:xfrm>
            <a:prstGeom prst="rect">
              <a:avLst/>
            </a:prstGeom>
            <a:noFill/>
          </p:spPr>
          <p:txBody>
            <a:bodyPr wrap="square">
              <a:spAutoFit/>
            </a:bodyPr>
            <a:lstStyle/>
            <a:p>
              <a:pPr algn="ctr"/>
              <a:r>
                <a:rPr lang="en-US" sz="2200" b="0" i="0" dirty="0">
                  <a:solidFill>
                    <a:srgbClr val="444746"/>
                  </a:solidFill>
                  <a:effectLst/>
                  <a:latin typeface="Calibri" panose="020F0502020204030204" pitchFamily="34" charset="0"/>
                  <a:cs typeface="Calibri" panose="020F0502020204030204" pitchFamily="34" charset="0"/>
                </a:rPr>
                <a:t>The importance of the usage of homonyms in sentence form, in a group or individual activity.</a:t>
              </a:r>
              <a:endParaRPr lang="en-IN" sz="2200" dirty="0">
                <a:latin typeface="Calibri" panose="020F0502020204030204" pitchFamily="34" charset="0"/>
                <a:cs typeface="Calibri" panose="020F0502020204030204" pitchFamily="34" charset="0"/>
              </a:endParaRPr>
            </a:p>
          </p:txBody>
        </p:sp>
      </p:grpSp>
      <p:grpSp>
        <p:nvGrpSpPr>
          <p:cNvPr id="22" name="Group 21">
            <a:extLst>
              <a:ext uri="{FF2B5EF4-FFF2-40B4-BE49-F238E27FC236}">
                <a16:creationId xmlns:a16="http://schemas.microsoft.com/office/drawing/2014/main" id="{37464890-16FE-C8D7-9237-2E8C68844F5C}"/>
              </a:ext>
            </a:extLst>
          </p:cNvPr>
          <p:cNvGrpSpPr/>
          <p:nvPr/>
        </p:nvGrpSpPr>
        <p:grpSpPr>
          <a:xfrm>
            <a:off x="5908878" y="3599657"/>
            <a:ext cx="5680403" cy="1785104"/>
            <a:chOff x="5589025" y="3797992"/>
            <a:chExt cx="5164003" cy="1219251"/>
          </a:xfrm>
        </p:grpSpPr>
        <p:grpSp>
          <p:nvGrpSpPr>
            <p:cNvPr id="23" name="Group 22">
              <a:extLst>
                <a:ext uri="{FF2B5EF4-FFF2-40B4-BE49-F238E27FC236}">
                  <a16:creationId xmlns:a16="http://schemas.microsoft.com/office/drawing/2014/main" id="{C0E9FC25-A09B-A57F-271D-62C336818FE0}"/>
                </a:ext>
              </a:extLst>
            </p:cNvPr>
            <p:cNvGrpSpPr/>
            <p:nvPr/>
          </p:nvGrpSpPr>
          <p:grpSpPr>
            <a:xfrm>
              <a:off x="6204054" y="3807379"/>
              <a:ext cx="4507654" cy="1141027"/>
              <a:chOff x="5897671" y="1534110"/>
              <a:chExt cx="4507654" cy="1141027"/>
            </a:xfrm>
          </p:grpSpPr>
          <p:sp>
            <p:nvSpPr>
              <p:cNvPr id="28" name="Rectangle: Rounded Corners 27">
                <a:extLst>
                  <a:ext uri="{FF2B5EF4-FFF2-40B4-BE49-F238E27FC236}">
                    <a16:creationId xmlns:a16="http://schemas.microsoft.com/office/drawing/2014/main" id="{26D57DB4-51DB-F04B-6187-A71E730BCD26}"/>
                  </a:ext>
                </a:extLst>
              </p:cNvPr>
              <p:cNvSpPr/>
              <p:nvPr/>
            </p:nvSpPr>
            <p:spPr>
              <a:xfrm>
                <a:off x="6240016" y="1534110"/>
                <a:ext cx="4165309" cy="1141027"/>
              </a:xfrm>
              <a:prstGeom prst="roundRect">
                <a:avLst>
                  <a:gd name="adj" fmla="val 44060"/>
                </a:avLst>
              </a:prstGeom>
              <a:solidFill>
                <a:schemeClr val="accent5">
                  <a:lumMod val="60000"/>
                  <a:lumOff val="40000"/>
                </a:schemeClr>
              </a:solidFill>
              <a:ln>
                <a:noFill/>
              </a:ln>
              <a:effectLst>
                <a:outerShdw blurRad="50800" dist="63500" dir="2700000" algn="tl" rotWithShape="0">
                  <a:prstClr val="black">
                    <a:alpha val="40000"/>
                  </a:prstClr>
                </a:outerShdw>
              </a:effectLst>
              <a:scene3d>
                <a:camera prst="orthographicFront"/>
                <a:lightRig rig="chilly"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latin typeface="Calibri" panose="020F0502020204030204" pitchFamily="34" charset="0"/>
                  <a:cs typeface="Calibri" panose="020F0502020204030204" pitchFamily="34" charset="0"/>
                </a:endParaRPr>
              </a:p>
            </p:txBody>
          </p:sp>
          <p:sp>
            <p:nvSpPr>
              <p:cNvPr id="29" name="Teardrop 28">
                <a:extLst>
                  <a:ext uri="{FF2B5EF4-FFF2-40B4-BE49-F238E27FC236}">
                    <a16:creationId xmlns:a16="http://schemas.microsoft.com/office/drawing/2014/main" id="{1E4A1C60-7C7E-7AEB-097F-44F801724CD7}"/>
                  </a:ext>
                </a:extLst>
              </p:cNvPr>
              <p:cNvSpPr/>
              <p:nvPr/>
            </p:nvSpPr>
            <p:spPr>
              <a:xfrm rot="13354191">
                <a:off x="5897671" y="1803191"/>
                <a:ext cx="742330" cy="497543"/>
              </a:xfrm>
              <a:prstGeom prst="teardrop">
                <a:avLst>
                  <a:gd name="adj" fmla="val 132781"/>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0800000" scaled="1"/>
                <a:tileRect/>
              </a:gra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latin typeface="Calibri" panose="020F0502020204030204" pitchFamily="34" charset="0"/>
                  <a:cs typeface="Calibri" panose="020F0502020204030204" pitchFamily="34" charset="0"/>
                </a:endParaRPr>
              </a:p>
            </p:txBody>
          </p:sp>
        </p:grpSp>
        <p:grpSp>
          <p:nvGrpSpPr>
            <p:cNvPr id="24" name="Group 23">
              <a:extLst>
                <a:ext uri="{FF2B5EF4-FFF2-40B4-BE49-F238E27FC236}">
                  <a16:creationId xmlns:a16="http://schemas.microsoft.com/office/drawing/2014/main" id="{5607CEB1-769B-618F-FEEB-24BEEBDD4751}"/>
                </a:ext>
              </a:extLst>
            </p:cNvPr>
            <p:cNvGrpSpPr/>
            <p:nvPr/>
          </p:nvGrpSpPr>
          <p:grpSpPr>
            <a:xfrm>
              <a:off x="5589025" y="4188883"/>
              <a:ext cx="362956" cy="244065"/>
              <a:chOff x="5567681" y="1963039"/>
              <a:chExt cx="362956" cy="244065"/>
            </a:xfrm>
          </p:grpSpPr>
          <p:sp>
            <p:nvSpPr>
              <p:cNvPr id="26" name="Oval 25">
                <a:extLst>
                  <a:ext uri="{FF2B5EF4-FFF2-40B4-BE49-F238E27FC236}">
                    <a16:creationId xmlns:a16="http://schemas.microsoft.com/office/drawing/2014/main" id="{01F57B1E-4124-69AC-3088-8ED8CB16D263}"/>
                  </a:ext>
                </a:extLst>
              </p:cNvPr>
              <p:cNvSpPr/>
              <p:nvPr/>
            </p:nvSpPr>
            <p:spPr>
              <a:xfrm>
                <a:off x="5567681" y="1963039"/>
                <a:ext cx="362956" cy="244065"/>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latin typeface="Calibri" panose="020F0502020204030204" pitchFamily="34" charset="0"/>
                  <a:cs typeface="Calibri" panose="020F0502020204030204" pitchFamily="34" charset="0"/>
                </a:endParaRPr>
              </a:p>
            </p:txBody>
          </p:sp>
          <p:sp>
            <p:nvSpPr>
              <p:cNvPr id="27" name="Oval 26">
                <a:extLst>
                  <a:ext uri="{FF2B5EF4-FFF2-40B4-BE49-F238E27FC236}">
                    <a16:creationId xmlns:a16="http://schemas.microsoft.com/office/drawing/2014/main" id="{2349531D-7842-0A1C-58D1-2A0471CB3836}"/>
                  </a:ext>
                </a:extLst>
              </p:cNvPr>
              <p:cNvSpPr/>
              <p:nvPr/>
            </p:nvSpPr>
            <p:spPr>
              <a:xfrm>
                <a:off x="5640375" y="2014144"/>
                <a:ext cx="210958" cy="141855"/>
              </a:xfrm>
              <a:prstGeom prst="ellipse">
                <a:avLst/>
              </a:prstGeom>
              <a:solidFill>
                <a:schemeClr val="accent1">
                  <a:lumMod val="75000"/>
                </a:schemeClr>
              </a:solidFill>
              <a:ln>
                <a:solidFill>
                  <a:schemeClr val="bg2">
                    <a:lumMod val="90000"/>
                  </a:schemeClr>
                </a:solidFill>
              </a:ln>
              <a:scene3d>
                <a:camera prst="orthographicFront"/>
                <a:lightRig rig="threePt" dir="t">
                  <a:rot lat="0" lon="0" rev="21594000"/>
                </a:lightRig>
              </a:scene3d>
              <a:sp3d prstMaterial="metal">
                <a:bevelT w="63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dirty="0">
                  <a:latin typeface="Calibri" panose="020F0502020204030204" pitchFamily="34" charset="0"/>
                  <a:cs typeface="Calibri" panose="020F0502020204030204" pitchFamily="34" charset="0"/>
                </a:endParaRPr>
              </a:p>
            </p:txBody>
          </p:sp>
        </p:grpSp>
        <p:sp>
          <p:nvSpPr>
            <p:cNvPr id="25" name="TextBox 24">
              <a:extLst>
                <a:ext uri="{FF2B5EF4-FFF2-40B4-BE49-F238E27FC236}">
                  <a16:creationId xmlns:a16="http://schemas.microsoft.com/office/drawing/2014/main" id="{1A0B4D1D-9806-F3C8-09A9-9E932D92C092}"/>
                </a:ext>
              </a:extLst>
            </p:cNvPr>
            <p:cNvSpPr txBox="1"/>
            <p:nvPr/>
          </p:nvSpPr>
          <p:spPr>
            <a:xfrm>
              <a:off x="6797255" y="3797992"/>
              <a:ext cx="3955773" cy="1219251"/>
            </a:xfrm>
            <a:prstGeom prst="rect">
              <a:avLst/>
            </a:prstGeom>
            <a:noFill/>
          </p:spPr>
          <p:txBody>
            <a:bodyPr wrap="square">
              <a:spAutoFit/>
            </a:bodyPr>
            <a:lstStyle/>
            <a:p>
              <a:pPr algn="ctr" rtl="0"/>
              <a:r>
                <a:rPr lang="en-US" sz="2200" b="0" i="0" dirty="0">
                  <a:solidFill>
                    <a:srgbClr val="444746"/>
                  </a:solidFill>
                  <a:effectLst/>
                  <a:latin typeface="Calibri" panose="020F0502020204030204" pitchFamily="34" charset="0"/>
                  <a:cs typeface="Calibri" panose="020F0502020204030204" pitchFamily="34" charset="0"/>
                </a:rPr>
                <a:t>Introduction of words like homophones and homographs, as an extension of homonyms and explanation of their meaning and usage.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2" fill="hold" nodeType="afterEffect">
                                  <p:stCondLst>
                                    <p:cond delay="1750"/>
                                  </p:stCondLst>
                                  <p:childTnLst>
                                    <p:set>
                                      <p:cBhvr>
                                        <p:cTn id="10" dur="1" fill="hold">
                                          <p:stCondLst>
                                            <p:cond delay="0"/>
                                          </p:stCondLst>
                                        </p:cTn>
                                        <p:tgtEl>
                                          <p:spTgt spid="14"/>
                                        </p:tgtEl>
                                        <p:attrNameLst>
                                          <p:attrName>style.visibility</p:attrName>
                                        </p:attrNameLst>
                                      </p:cBhvr>
                                      <p:to>
                                        <p:strVal val="visible"/>
                                      </p:to>
                                    </p:set>
                                    <p:animEffect transition="in" filter="wipe(right)">
                                      <p:cBhvr>
                                        <p:cTn id="11" dur="1250"/>
                                        <p:tgtEl>
                                          <p:spTgt spid="14"/>
                                        </p:tgtEl>
                                      </p:cBhvr>
                                    </p:animEffect>
                                  </p:childTnLst>
                                </p:cTn>
                              </p:par>
                            </p:childTnLst>
                          </p:cTn>
                        </p:par>
                        <p:par>
                          <p:cTn id="12" fill="hold">
                            <p:stCondLst>
                              <p:cond delay="4000"/>
                            </p:stCondLst>
                            <p:childTnLst>
                              <p:par>
                                <p:cTn id="13" presetID="22" presetClass="entr" presetSubtype="8" fill="hold" nodeType="afterEffect">
                                  <p:stCondLst>
                                    <p:cond delay="125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nvGraphicFramePr>
        <p:xfrm>
          <a:off x="1127448" y="700345"/>
          <a:ext cx="9937100" cy="4289500"/>
        </p:xfrm>
        <a:graphic>
          <a:graphicData uri="http://schemas.openxmlformats.org/drawingml/2006/table">
            <a:tbl>
              <a:tblPr firstRow="1" bandRow="1">
                <a:noFill/>
                <a:tableStyleId>{0D4297A2-811B-47ED-8092-229EEA59F8F7}</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3"/>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4"/>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5"/>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6"/>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7"/>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8"/>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9"/>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10"/>
                  </a:ext>
                </a:extLst>
              </a:tr>
            </a:tbl>
          </a:graphicData>
        </a:graphic>
      </p:graphicFrame>
      <p:sp>
        <p:nvSpPr>
          <p:cNvPr id="47" name="Google Shape;47;p3"/>
          <p:cNvSpPr txBox="1"/>
          <p:nvPr/>
        </p:nvSpPr>
        <p:spPr>
          <a:xfrm>
            <a:off x="3549975" y="116632"/>
            <a:ext cx="5092048" cy="500042"/>
          </a:xfrm>
          <a:prstGeom prst="rect">
            <a:avLst/>
          </a:prstGeom>
          <a:noFill/>
          <a:ln>
            <a:noFill/>
          </a:ln>
        </p:spPr>
        <p:txBody>
          <a:bodyPr spcFirstLastPara="1" wrap="square" lIns="91425" tIns="45700" rIns="91425" bIns="45700" anchor="t" anchorCtr="0">
            <a:normAutofit fontScale="75000" lnSpcReduction="20000"/>
          </a:bodyPr>
          <a:lstStyle/>
          <a:p>
            <a:pPr marL="0" marR="0" lvl="0" indent="0" algn="ctr" rtl="0">
              <a:spcBef>
                <a:spcPts val="0"/>
              </a:spcBef>
              <a:spcAft>
                <a:spcPts val="0"/>
              </a:spcAft>
              <a:buClr>
                <a:schemeClr val="dk1"/>
              </a:buClr>
              <a:buSzPct val="100000"/>
              <a:buFont typeface="Calibri"/>
              <a:buNone/>
            </a:pPr>
            <a:r>
              <a:rPr lang="en-IN" sz="4400" b="0" i="0" u="none" strike="noStrike" cap="none">
                <a:solidFill>
                  <a:schemeClr val="dk1"/>
                </a:solidFill>
                <a:latin typeface="Calibri"/>
                <a:ea typeface="Calibri"/>
                <a:cs typeface="Calibri"/>
                <a:sym typeface="Calibri"/>
              </a:rPr>
              <a:t>Attribution / Citation</a:t>
            </a:r>
            <a:endParaRPr sz="4400" b="0" i="0" u="none" strike="noStrike" cap="none">
              <a:solidFill>
                <a:schemeClr val="dk1"/>
              </a:solidFill>
              <a:latin typeface="Calibri"/>
              <a:ea typeface="Calibri"/>
              <a:cs typeface="Calibri"/>
              <a:sym typeface="Calibri"/>
            </a:endParaRPr>
          </a:p>
        </p:txBody>
      </p:sp>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380</Words>
  <Application>Microsoft Macintosh PowerPoint</Application>
  <PresentationFormat>Widescreen</PresentationFormat>
  <Paragraphs>27</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Noto Sans Symbols</vt:lpstr>
      <vt:lpstr>DD</vt:lpstr>
      <vt:lpstr>Summary - Homonyms</vt:lpstr>
      <vt:lpstr>Homonyms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 Homonyms</dc:title>
  <dc:creator>sssvv</dc:creator>
  <cp:lastModifiedBy>Mahesh Mahadevan</cp:lastModifiedBy>
  <cp:revision>10</cp:revision>
  <dcterms:created xsi:type="dcterms:W3CDTF">2020-08-28T09:38:22Z</dcterms:created>
  <dcterms:modified xsi:type="dcterms:W3CDTF">2023-04-21T15:56:22Z</dcterms:modified>
</cp:coreProperties>
</file>