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130131"/>
    <a:srgbClr val="F9AD6F"/>
    <a:srgbClr val="8DCADB"/>
    <a:srgbClr val="CF7977"/>
    <a:srgbClr val="B8CF8B"/>
    <a:srgbClr val="9BB7D9"/>
    <a:srgbClr val="B09F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356" autoAdjust="0"/>
  </p:normalViewPr>
  <p:slideViewPr>
    <p:cSldViewPr>
      <p:cViewPr>
        <p:scale>
          <a:sx n="40" d="100"/>
          <a:sy n="40" d="100"/>
        </p:scale>
        <p:origin x="1588" y="136"/>
      </p:cViewPr>
      <p:guideLst>
        <p:guide orient="horz" pos="2160"/>
        <p:guide pos="3840"/>
      </p:guideLst>
    </p:cSldViewPr>
  </p:slideViewPr>
  <p:notesTextViewPr>
    <p:cViewPr>
      <p:scale>
        <a:sx n="100" d="100"/>
        <a:sy n="100" d="100"/>
      </p:scale>
      <p:origin x="0" y="0"/>
    </p:cViewPr>
  </p:notesTextViewPr>
  <p:notesViewPr>
    <p:cSldViewPr>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D5F73-10C3-4CF1-9748-6957144C0F88}" type="datetimeFigureOut">
              <a:rPr lang="en-US" smtClean="0"/>
              <a:pPr/>
              <a:t>1/9/2023</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9F57-8124-4820-B21D-41E3E4B5EDC9}" type="slidenum">
              <a:rPr lang="en-IN" smtClean="0"/>
              <a:pPr/>
              <a:t>‹#›</a:t>
            </a:fld>
            <a:endParaRPr lang="en-IN"/>
          </a:p>
        </p:txBody>
      </p:sp>
    </p:spTree>
    <p:extLst>
      <p:ext uri="{BB962C8B-B14F-4D97-AF65-F5344CB8AC3E}">
        <p14:creationId xmlns:p14="http://schemas.microsoft.com/office/powerpoint/2010/main" val="4030118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freepik.com/author/jcomp"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freepik.com/author/nizovatina"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Summary of possessive pronoun</a:t>
            </a:r>
          </a:p>
          <a:p>
            <a:pPr rtl="0"/>
            <a:endParaRPr lang="en-IN" sz="1200" b="0"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endParaRPr lang="en-IN" sz="1200" b="0" i="0" u="none" strike="noStrike" kern="1200" dirty="0">
              <a:solidFill>
                <a:schemeClr val="tx1"/>
              </a:solidFill>
              <a:latin typeface="+mn-lt"/>
              <a:ea typeface="+mn-ea"/>
              <a:cs typeface="+mn-cs"/>
            </a:endParaRPr>
          </a:p>
          <a:p>
            <a:r>
              <a:rPr lang="en-IN" sz="1200" b="0" i="0" u="none" strike="noStrike" kern="1200" dirty="0" err="1">
                <a:solidFill>
                  <a:schemeClr val="tx1"/>
                </a:solidFill>
                <a:latin typeface="+mn-lt"/>
                <a:ea typeface="+mn-ea"/>
                <a:cs typeface="+mn-cs"/>
              </a:rPr>
              <a:t>Blacboard</a:t>
            </a:r>
            <a:r>
              <a:rPr lang="en-IN" sz="1200" b="0" i="0" u="none" strike="noStrike" kern="1200" dirty="0">
                <a:solidFill>
                  <a:schemeClr val="tx1"/>
                </a:solidFill>
                <a:latin typeface="+mn-lt"/>
                <a:ea typeface="+mn-ea"/>
                <a:cs typeface="+mn-cs"/>
              </a:rPr>
              <a:t> - https://pixabay.com/vectors/blackboard-chalk-chalkboard-148588/</a:t>
            </a:r>
            <a:endParaRPr lang="en-IN"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1</a:t>
            </a:fld>
            <a:endParaRPr lang="en-IN"/>
          </a:p>
        </p:txBody>
      </p:sp>
    </p:spTree>
    <p:extLst>
      <p:ext uri="{BB962C8B-B14F-4D97-AF65-F5344CB8AC3E}">
        <p14:creationId xmlns:p14="http://schemas.microsoft.com/office/powerpoint/2010/main" val="1611738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p>
          <a:p>
            <a:pPr rtl="0"/>
            <a:endParaRPr lang="en-IN" sz="1200" b="0" i="0" u="none" strike="noStrike" kern="1200" dirty="0">
              <a:solidFill>
                <a:schemeClr val="tx1"/>
              </a:solidFill>
              <a:latin typeface="+mn-lt"/>
              <a:ea typeface="+mn-ea"/>
              <a:cs typeface="+mn-cs"/>
            </a:endParaRPr>
          </a:p>
          <a:p>
            <a:pPr lvl="0"/>
            <a:r>
              <a:rPr lang="en-IE" sz="1200" u="none" strike="noStrike" kern="1200" dirty="0">
                <a:solidFill>
                  <a:schemeClr val="tx1"/>
                </a:solidFill>
                <a:effectLst/>
                <a:latin typeface="+mn-lt"/>
                <a:ea typeface="+mn-ea"/>
                <a:cs typeface="+mn-cs"/>
              </a:rPr>
              <a:t>Possessive pronouns show ownership, i.e., that something belongs to someone.</a:t>
            </a:r>
            <a:endParaRPr lang="en-IN" sz="1200" u="none" strike="noStrike" kern="1200" dirty="0">
              <a:solidFill>
                <a:schemeClr val="tx1"/>
              </a:solidFill>
              <a:effectLst/>
              <a:latin typeface="+mn-lt"/>
              <a:ea typeface="+mn-ea"/>
              <a:cs typeface="+mn-cs"/>
            </a:endParaRPr>
          </a:p>
          <a:p>
            <a:pPr lvl="0"/>
            <a:r>
              <a:rPr lang="en-IE" sz="1200" u="none" strike="noStrike" kern="1200" dirty="0">
                <a:solidFill>
                  <a:schemeClr val="tx1"/>
                </a:solidFill>
                <a:effectLst/>
                <a:latin typeface="+mn-lt"/>
                <a:ea typeface="+mn-ea"/>
                <a:cs typeface="+mn-cs"/>
              </a:rPr>
              <a:t>The words </a:t>
            </a:r>
            <a:r>
              <a:rPr lang="en-IE" sz="1200" b="1" u="none" strike="noStrike" kern="1200" dirty="0">
                <a:solidFill>
                  <a:schemeClr val="tx1"/>
                </a:solidFill>
                <a:effectLst/>
                <a:latin typeface="+mn-lt"/>
                <a:ea typeface="+mn-ea"/>
                <a:cs typeface="+mn-cs"/>
              </a:rPr>
              <a:t>mine</a:t>
            </a:r>
            <a:r>
              <a:rPr lang="en-IE" sz="1200" u="none" strike="noStrike" kern="1200" dirty="0">
                <a:solidFill>
                  <a:schemeClr val="tx1"/>
                </a:solidFill>
                <a:effectLst/>
                <a:latin typeface="+mn-lt"/>
                <a:ea typeface="+mn-ea"/>
                <a:cs typeface="+mn-cs"/>
              </a:rPr>
              <a:t>, </a:t>
            </a:r>
            <a:r>
              <a:rPr lang="en-IE" sz="1200" b="1" u="none" strike="noStrike" kern="1200" dirty="0">
                <a:solidFill>
                  <a:schemeClr val="tx1"/>
                </a:solidFill>
                <a:effectLst/>
                <a:latin typeface="+mn-lt"/>
                <a:ea typeface="+mn-ea"/>
                <a:cs typeface="+mn-cs"/>
              </a:rPr>
              <a:t>yours</a:t>
            </a:r>
            <a:r>
              <a:rPr lang="en-IE" sz="1200" u="none" strike="noStrike" kern="1200" dirty="0">
                <a:solidFill>
                  <a:schemeClr val="tx1"/>
                </a:solidFill>
                <a:effectLst/>
                <a:latin typeface="+mn-lt"/>
                <a:ea typeface="+mn-ea"/>
                <a:cs typeface="+mn-cs"/>
              </a:rPr>
              <a:t>, </a:t>
            </a:r>
            <a:r>
              <a:rPr lang="en-IE" sz="1200" b="1" u="none" strike="noStrike" kern="1200" dirty="0">
                <a:solidFill>
                  <a:schemeClr val="tx1"/>
                </a:solidFill>
                <a:effectLst/>
                <a:latin typeface="+mn-lt"/>
                <a:ea typeface="+mn-ea"/>
                <a:cs typeface="+mn-cs"/>
              </a:rPr>
              <a:t>his</a:t>
            </a:r>
            <a:r>
              <a:rPr lang="en-IE" sz="1200" u="none" strike="noStrike" kern="1200" dirty="0">
                <a:solidFill>
                  <a:schemeClr val="tx1"/>
                </a:solidFill>
                <a:effectLst/>
                <a:latin typeface="+mn-lt"/>
                <a:ea typeface="+mn-ea"/>
                <a:cs typeface="+mn-cs"/>
              </a:rPr>
              <a:t>, </a:t>
            </a:r>
            <a:r>
              <a:rPr lang="en-IE" sz="1200" b="1" u="none" strike="noStrike" kern="1200" dirty="0">
                <a:solidFill>
                  <a:schemeClr val="tx1"/>
                </a:solidFill>
                <a:effectLst/>
                <a:latin typeface="+mn-lt"/>
                <a:ea typeface="+mn-ea"/>
                <a:cs typeface="+mn-cs"/>
              </a:rPr>
              <a:t>hers</a:t>
            </a:r>
            <a:r>
              <a:rPr lang="en-IE" sz="1200" u="none" strike="noStrike" kern="1200" dirty="0">
                <a:solidFill>
                  <a:schemeClr val="tx1"/>
                </a:solidFill>
                <a:effectLst/>
                <a:latin typeface="+mn-lt"/>
                <a:ea typeface="+mn-ea"/>
                <a:cs typeface="+mn-cs"/>
              </a:rPr>
              <a:t>, </a:t>
            </a:r>
            <a:r>
              <a:rPr lang="en-IE" sz="1200" b="1" u="none" strike="noStrike" kern="1200" dirty="0">
                <a:solidFill>
                  <a:schemeClr val="tx1"/>
                </a:solidFill>
                <a:effectLst/>
                <a:latin typeface="+mn-lt"/>
                <a:ea typeface="+mn-ea"/>
                <a:cs typeface="+mn-cs"/>
              </a:rPr>
              <a:t>ours </a:t>
            </a:r>
            <a:r>
              <a:rPr lang="en-IE" sz="1200" u="none" strike="noStrike" kern="1200" dirty="0">
                <a:solidFill>
                  <a:schemeClr val="tx1"/>
                </a:solidFill>
                <a:effectLst/>
                <a:latin typeface="+mn-lt"/>
                <a:ea typeface="+mn-ea"/>
                <a:cs typeface="+mn-cs"/>
              </a:rPr>
              <a:t>and </a:t>
            </a:r>
            <a:r>
              <a:rPr lang="en-IE" sz="1200" b="1" u="none" strike="noStrike" kern="1200" dirty="0">
                <a:solidFill>
                  <a:schemeClr val="tx1"/>
                </a:solidFill>
                <a:effectLst/>
                <a:latin typeface="+mn-lt"/>
                <a:ea typeface="+mn-ea"/>
                <a:cs typeface="+mn-cs"/>
              </a:rPr>
              <a:t>theirs </a:t>
            </a:r>
            <a:r>
              <a:rPr lang="en-IE" sz="1200" u="none" strike="noStrike" kern="1200" dirty="0">
                <a:solidFill>
                  <a:schemeClr val="tx1"/>
                </a:solidFill>
                <a:effectLst/>
                <a:latin typeface="+mn-lt"/>
                <a:ea typeface="+mn-ea"/>
                <a:cs typeface="+mn-cs"/>
              </a:rPr>
              <a:t>are possessive pronouns.</a:t>
            </a:r>
            <a:endParaRPr lang="en-IN" sz="1200" u="none" strike="noStrike" kern="1200" dirty="0">
              <a:solidFill>
                <a:schemeClr val="tx1"/>
              </a:solidFill>
              <a:effectLst/>
              <a:latin typeface="+mn-lt"/>
              <a:ea typeface="+mn-ea"/>
              <a:cs typeface="+mn-cs"/>
            </a:endParaRPr>
          </a:p>
          <a:p>
            <a:pPr lvl="0"/>
            <a:r>
              <a:rPr lang="en-IE" sz="1200" u="none" strike="noStrike" kern="1200" dirty="0">
                <a:solidFill>
                  <a:schemeClr val="tx1"/>
                </a:solidFill>
                <a:effectLst/>
                <a:latin typeface="+mn-lt"/>
                <a:ea typeface="+mn-ea"/>
                <a:cs typeface="+mn-cs"/>
              </a:rPr>
              <a:t>We use a possessive pronoun instead of a full noun phrase to avoid repeating words.</a:t>
            </a:r>
            <a:endParaRPr lang="en-IN" sz="1200" u="none" strike="noStrike" kern="1200" dirty="0">
              <a:solidFill>
                <a:schemeClr val="tx1"/>
              </a:solidFill>
              <a:effectLst/>
              <a:latin typeface="+mn-lt"/>
              <a:ea typeface="+mn-ea"/>
              <a:cs typeface="+mn-cs"/>
            </a:endParaRPr>
          </a:p>
          <a:p>
            <a:pPr lvl="0"/>
            <a:r>
              <a:rPr lang="en-IE" sz="1200" u="none" strike="noStrike" kern="1200" dirty="0">
                <a:solidFill>
                  <a:schemeClr val="tx1"/>
                </a:solidFill>
                <a:effectLst/>
                <a:latin typeface="+mn-lt"/>
                <a:ea typeface="+mn-ea"/>
                <a:cs typeface="+mn-cs"/>
              </a:rPr>
              <a:t>A possessive pronoun is always placed at the end of a sentence.</a:t>
            </a:r>
            <a:endParaRPr lang="en-IN" sz="1200" u="none" strike="noStrike" kern="1200" dirty="0">
              <a:solidFill>
                <a:schemeClr val="tx1"/>
              </a:solidFill>
              <a:effectLst/>
              <a:latin typeface="+mn-lt"/>
              <a:ea typeface="+mn-ea"/>
              <a:cs typeface="+mn-cs"/>
            </a:endParaRP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endParaRPr lang="en-IN" sz="1200" b="0" i="0" u="none" strike="noStrike"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dirty="0">
                <a:solidFill>
                  <a:schemeClr val="tx1"/>
                </a:solidFill>
                <a:latin typeface="+mn-lt"/>
                <a:ea typeface="+mn-ea"/>
                <a:cs typeface="+mn-cs"/>
              </a:rPr>
              <a:t>Girl Reading - https://www.freepik.com/free-vector/education-learning-concept-love-reading-people-reading-students-studying-preparing-examination-library-book-lovers-readers-modern-literature-flat-cartoon-vector-illustration_25273862.htm#page=3&amp;query=boy%20with%20book&amp;position=10&amp;from_view=search&amp;track=sph (By: </a:t>
            </a:r>
            <a:r>
              <a:rPr lang="en-IN" sz="1200" b="1" i="0" kern="1200" dirty="0">
                <a:solidFill>
                  <a:schemeClr val="tx1"/>
                </a:solidFill>
                <a:effectLst/>
                <a:latin typeface="+mn-lt"/>
                <a:ea typeface="+mn-ea"/>
                <a:cs typeface="+mn-cs"/>
              </a:rPr>
              <a:t>@</a:t>
            </a:r>
            <a:r>
              <a:rPr lang="en-IN" sz="1200" b="1" i="0" u="none" strike="noStrike" kern="1200" dirty="0" err="1">
                <a:solidFill>
                  <a:schemeClr val="tx1"/>
                </a:solidFill>
                <a:effectLst/>
                <a:latin typeface="+mn-lt"/>
                <a:ea typeface="+mn-ea"/>
                <a:cs typeface="+mn-cs"/>
                <a:hlinkClick r:id="rId3"/>
              </a:rPr>
              <a:t>jcomp</a:t>
            </a:r>
            <a:r>
              <a:rPr lang="en-IN" sz="1200" b="1" i="0" u="none" strike="noStrike" kern="1200" dirty="0">
                <a:solidFill>
                  <a:schemeClr val="tx1"/>
                </a:solidFill>
                <a:effectLst/>
                <a:latin typeface="+mn-lt"/>
                <a:ea typeface="+mn-ea"/>
                <a:cs typeface="+mn-cs"/>
              </a:rPr>
              <a:t>)</a:t>
            </a:r>
            <a:endParaRPr lang="en-IN" sz="1200" b="0" i="0" u="none" strike="noStrike" kern="1200" dirty="0">
              <a:solidFill>
                <a:schemeClr val="tx1"/>
              </a:solidFill>
              <a:latin typeface="+mn-lt"/>
              <a:ea typeface="+mn-ea"/>
              <a:cs typeface="+mn-cs"/>
            </a:endParaRPr>
          </a:p>
          <a:p>
            <a:endParaRPr lang="en-IN" sz="1200" b="0" i="0" u="none" strike="noStrike" kern="1200" dirty="0">
              <a:solidFill>
                <a:schemeClr val="tx1"/>
              </a:solidFill>
              <a:latin typeface="+mn-lt"/>
              <a:ea typeface="+mn-ea"/>
              <a:cs typeface="+mn-cs"/>
            </a:endParaRPr>
          </a:p>
          <a:p>
            <a:r>
              <a:rPr lang="en-IN" sz="1200" b="0" i="0" u="none" strike="noStrike" kern="1200" dirty="0">
                <a:solidFill>
                  <a:schemeClr val="tx1"/>
                </a:solidFill>
                <a:latin typeface="+mn-lt"/>
                <a:ea typeface="+mn-ea"/>
                <a:cs typeface="+mn-cs"/>
              </a:rPr>
              <a:t>Girl - https://www.freepik.com/free-vector/little-girl-smiles-lifts-up-his-eyes-hands-prayer_13683010.htm#query=girl&amp;position=2&amp;from_view=search&amp;track=sph (By: </a:t>
            </a:r>
            <a:r>
              <a:rPr lang="en-IN" sz="1200" b="1" i="0" kern="1200" dirty="0">
                <a:solidFill>
                  <a:schemeClr val="tx1"/>
                </a:solidFill>
                <a:effectLst/>
                <a:latin typeface="+mn-lt"/>
                <a:ea typeface="+mn-ea"/>
                <a:cs typeface="+mn-cs"/>
              </a:rPr>
              <a:t>@</a:t>
            </a:r>
            <a:r>
              <a:rPr lang="en-IN" sz="1200" b="1" i="0" u="none" strike="noStrike" kern="1200" dirty="0" err="1">
                <a:solidFill>
                  <a:schemeClr val="tx1"/>
                </a:solidFill>
                <a:effectLst/>
                <a:latin typeface="+mn-lt"/>
                <a:ea typeface="+mn-ea"/>
                <a:cs typeface="+mn-cs"/>
                <a:hlinkClick r:id="rId4"/>
              </a:rPr>
              <a:t>nizovatina</a:t>
            </a:r>
            <a:r>
              <a:rPr lang="en-IN" sz="1200" b="1" i="0" u="none" strike="noStrike" kern="1200" dirty="0">
                <a:solidFill>
                  <a:schemeClr val="tx1"/>
                </a:solidFill>
                <a:effectLst/>
                <a:latin typeface="+mn-lt"/>
                <a:ea typeface="+mn-ea"/>
                <a:cs typeface="+mn-cs"/>
              </a:rPr>
              <a:t>)</a:t>
            </a:r>
            <a:endParaRPr lang="en-IN" sz="1200" b="1" i="0" kern="1200" dirty="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2</a:t>
            </a:fld>
            <a:endParaRPr lang="en-IN"/>
          </a:p>
        </p:txBody>
      </p:sp>
    </p:spTree>
    <p:extLst>
      <p:ext uri="{BB962C8B-B14F-4D97-AF65-F5344CB8AC3E}">
        <p14:creationId xmlns:p14="http://schemas.microsoft.com/office/powerpoint/2010/main" val="2334303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3</a:t>
            </a:fld>
            <a:endParaRPr lang="en-IN"/>
          </a:p>
        </p:txBody>
      </p:sp>
    </p:spTree>
    <p:extLst>
      <p:ext uri="{BB962C8B-B14F-4D97-AF65-F5344CB8AC3E}">
        <p14:creationId xmlns:p14="http://schemas.microsoft.com/office/powerpoint/2010/main" val="2879246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26533" y="890666"/>
            <a:ext cx="9718104" cy="1615170"/>
          </a:xfrm>
          <a:prstGeom prst="rect">
            <a:avLst/>
          </a:prstGeom>
        </p:spPr>
        <p:txBody>
          <a:bodyPr anchor="ctr">
            <a:noAutofit/>
          </a:bodyPr>
          <a:lstStyle>
            <a:lvl1pPr>
              <a:defRPr sz="5400"/>
            </a:lvl1pPr>
          </a:lstStyle>
          <a:p>
            <a:r>
              <a:rPr lang="en-US" dirty="0"/>
              <a:t>Click to add Asset Title</a:t>
            </a:r>
            <a:br>
              <a:rPr lang="en-US" dirty="0"/>
            </a:br>
            <a:r>
              <a:rPr lang="en-US" dirty="0"/>
              <a:t>(Size 54)</a:t>
            </a:r>
            <a:endParaRPr lang="en-IN" dirty="0"/>
          </a:p>
        </p:txBody>
      </p:sp>
      <p:sp>
        <p:nvSpPr>
          <p:cNvPr id="3" name="Subtitle 2"/>
          <p:cNvSpPr>
            <a:spLocks noGrp="1"/>
          </p:cNvSpPr>
          <p:nvPr>
            <p:ph type="subTitle" idx="1" hasCustomPrompt="1"/>
          </p:nvPr>
        </p:nvSpPr>
        <p:spPr>
          <a:xfrm>
            <a:off x="1703512" y="293314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973F3153-D2E2-4CB5-92E1-0FDE2E66A43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9336" y="85825"/>
            <a:ext cx="902286" cy="957155"/>
          </a:xfrm>
          <a:prstGeom prst="rect">
            <a:avLst/>
          </a:prstGeom>
        </p:spPr>
      </p:pic>
      <p:pic>
        <p:nvPicPr>
          <p:cNvPr id="20" name="Picture 19" descr="Calendar&#10;&#10;Description automatically generated with low confidence">
            <a:extLst>
              <a:ext uri="{FF2B5EF4-FFF2-40B4-BE49-F238E27FC236}">
                <a16:creationId xmlns:a16="http://schemas.microsoft.com/office/drawing/2014/main" id="{6EBBC086-E00A-4962-9292-B0040BE00F6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104115"/>
            <a:ext cx="963251" cy="938865"/>
          </a:xfrm>
          <a:prstGeom prst="rect">
            <a:avLst/>
          </a:prstGeom>
        </p:spPr>
      </p:pic>
      <p:pic>
        <p:nvPicPr>
          <p:cNvPr id="22" name="Picture 21" descr="Graphical user interface&#10;&#10;Description automatically generated">
            <a:extLst>
              <a:ext uri="{FF2B5EF4-FFF2-40B4-BE49-F238E27FC236}">
                <a16:creationId xmlns:a16="http://schemas.microsoft.com/office/drawing/2014/main" id="{05DA5C60-62E1-4C74-BD39-4D382ABD82F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17985" y="5854048"/>
            <a:ext cx="914479" cy="914479"/>
          </a:xfrm>
          <a:prstGeom prst="rect">
            <a:avLst/>
          </a:prstGeom>
        </p:spPr>
      </p:pic>
      <p:sp>
        <p:nvSpPr>
          <p:cNvPr id="10" name="TextBox 9">
            <a:extLst>
              <a:ext uri="{FF2B5EF4-FFF2-40B4-BE49-F238E27FC236}">
                <a16:creationId xmlns:a16="http://schemas.microsoft.com/office/drawing/2014/main" id="{5C30149E-B435-4079-A99C-F6BCE4B5BC91}"/>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20341" y="1169591"/>
            <a:ext cx="10351317" cy="451881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p:txBody>
      </p:sp>
      <p:pic>
        <p:nvPicPr>
          <p:cNvPr id="4" name="Picture 3" descr="Graphical user interface&#10;&#10;Description automatically generated">
            <a:extLst>
              <a:ext uri="{FF2B5EF4-FFF2-40B4-BE49-F238E27FC236}">
                <a16:creationId xmlns:a16="http://schemas.microsoft.com/office/drawing/2014/main" id="{85DBA303-D024-4521-A193-E3AB2833482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8568" y="5887505"/>
            <a:ext cx="914479" cy="914479"/>
          </a:xfrm>
          <a:prstGeom prst="rect">
            <a:avLst/>
          </a:prstGeom>
        </p:spPr>
      </p:pic>
      <p:pic>
        <p:nvPicPr>
          <p:cNvPr id="6" name="Picture 5" descr="Calendar&#10;&#10;Description automatically generated with low confidence">
            <a:extLst>
              <a:ext uri="{FF2B5EF4-FFF2-40B4-BE49-F238E27FC236}">
                <a16:creationId xmlns:a16="http://schemas.microsoft.com/office/drawing/2014/main" id="{D9480DD8-19E9-4AC1-82D6-82D57BD60FE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43625" y="71414"/>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32344" y="116632"/>
            <a:ext cx="3127312"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10;&#10;Description automatically generated">
            <a:extLst>
              <a:ext uri="{FF2B5EF4-FFF2-40B4-BE49-F238E27FC236}">
                <a16:creationId xmlns:a16="http://schemas.microsoft.com/office/drawing/2014/main" id="{7F2A4449-9196-447D-8D22-7EDED6D5490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8568" y="5923293"/>
            <a:ext cx="914479" cy="914479"/>
          </a:xfrm>
          <a:prstGeom prst="rect">
            <a:avLst/>
          </a:prstGeom>
        </p:spPr>
      </p:pic>
      <p:pic>
        <p:nvPicPr>
          <p:cNvPr id="5" name="Picture 4" descr="Calendar&#10;&#10;Description automatically generated with low confidence">
            <a:extLst>
              <a:ext uri="{FF2B5EF4-FFF2-40B4-BE49-F238E27FC236}">
                <a16:creationId xmlns:a16="http://schemas.microsoft.com/office/drawing/2014/main" id="{5FC82D0F-6676-431E-9073-5F9C57D014C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43625" y="71414"/>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ee vector graphics of Blackbo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04664"/>
            <a:ext cx="9144000" cy="462915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955540" y="1772816"/>
            <a:ext cx="8280920" cy="1512168"/>
          </a:xfrm>
        </p:spPr>
        <p:txBody>
          <a:bodyPr/>
          <a:lstStyle/>
          <a:p>
            <a:r>
              <a:rPr lang="en-IN" dirty="0" err="1">
                <a:solidFill>
                  <a:schemeClr val="bg1"/>
                </a:solidFill>
              </a:rPr>
              <a:t>Summary_Possessive</a:t>
            </a:r>
            <a:r>
              <a:rPr lang="en-IN" dirty="0">
                <a:solidFill>
                  <a:schemeClr val="bg1"/>
                </a:solidFill>
              </a:rPr>
              <a:t> Pronouns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IN" u="sng" dirty="0"/>
              <a:t>Possessive Pronouns</a:t>
            </a:r>
          </a:p>
        </p:txBody>
      </p:sp>
      <p:sp>
        <p:nvSpPr>
          <p:cNvPr id="23" name="Rounded Rectangle 22"/>
          <p:cNvSpPr/>
          <p:nvPr/>
        </p:nvSpPr>
        <p:spPr>
          <a:xfrm>
            <a:off x="4727848" y="1268760"/>
            <a:ext cx="7243870" cy="4195871"/>
          </a:xfrm>
          <a:prstGeom prst="roundRect">
            <a:avLst>
              <a:gd name="adj" fmla="val 9879"/>
            </a:avLst>
          </a:prstGeom>
          <a:solidFill>
            <a:schemeClr val="bg1">
              <a:lumMod val="95000"/>
            </a:schemeClr>
          </a:solidFill>
          <a:ln>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nvGrpSpPr>
        <p:grpSpPr>
          <a:xfrm>
            <a:off x="119336" y="1736124"/>
            <a:ext cx="4606904" cy="3421068"/>
            <a:chOff x="329721" y="2152263"/>
            <a:chExt cx="3713038" cy="3384376"/>
          </a:xfrm>
        </p:grpSpPr>
        <p:sp>
          <p:nvSpPr>
            <p:cNvPr id="25" name="Right Arrow 24"/>
            <p:cNvSpPr/>
            <p:nvPr/>
          </p:nvSpPr>
          <p:spPr>
            <a:xfrm>
              <a:off x="329721" y="2152263"/>
              <a:ext cx="3713038" cy="3384376"/>
            </a:xfrm>
            <a:prstGeom prst="rightArrow">
              <a:avLst>
                <a:gd name="adj1" fmla="val 66712"/>
                <a:gd name="adj2" fmla="val 34680"/>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a:off x="595587" y="3176971"/>
              <a:ext cx="2669588" cy="1368152"/>
              <a:chOff x="387007" y="2780928"/>
              <a:chExt cx="2736305" cy="1368152"/>
            </a:xfrm>
          </p:grpSpPr>
          <p:sp>
            <p:nvSpPr>
              <p:cNvPr id="27" name="Rounded Rectangle 26"/>
              <p:cNvSpPr/>
              <p:nvPr/>
            </p:nvSpPr>
            <p:spPr>
              <a:xfrm>
                <a:off x="387008" y="2780928"/>
                <a:ext cx="2736304" cy="1368152"/>
              </a:xfrm>
              <a:prstGeom prst="roundRect">
                <a:avLst>
                  <a:gd name="adj" fmla="val 50000"/>
                </a:avLst>
              </a:prstGeom>
              <a:solidFill>
                <a:schemeClr val="bg1"/>
              </a:solidFill>
              <a:ln>
                <a:noFill/>
              </a:ln>
              <a:effectLst>
                <a:innerShdw blurRad="114300" dist="381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87007" y="2985004"/>
                <a:ext cx="2647755" cy="880714"/>
              </a:xfrm>
              <a:prstGeom prst="rect">
                <a:avLst/>
              </a:prstGeom>
            </p:spPr>
            <p:txBody>
              <a:bodyPr wrap="square" anchor="ctr">
                <a:spAutoFit/>
              </a:bodyPr>
              <a:lstStyle/>
              <a:p>
                <a:pPr algn="ctr"/>
                <a:r>
                  <a:rPr lang="en-IN" sz="3200" dirty="0"/>
                  <a:t>Possessive Pronouns</a:t>
                </a:r>
                <a:endParaRPr lang="en-US" sz="3200" dirty="0"/>
              </a:p>
            </p:txBody>
          </p:sp>
        </p:grpSp>
      </p:grpSp>
      <p:grpSp>
        <p:nvGrpSpPr>
          <p:cNvPr id="29" name="Group 28"/>
          <p:cNvGrpSpPr/>
          <p:nvPr/>
        </p:nvGrpSpPr>
        <p:grpSpPr>
          <a:xfrm>
            <a:off x="4871864" y="1343224"/>
            <a:ext cx="6925161" cy="980215"/>
            <a:chOff x="4585756" y="1494337"/>
            <a:chExt cx="4231616" cy="1066672"/>
          </a:xfrm>
        </p:grpSpPr>
        <p:sp>
          <p:nvSpPr>
            <p:cNvPr id="30" name="Freeform 29"/>
            <p:cNvSpPr/>
            <p:nvPr/>
          </p:nvSpPr>
          <p:spPr>
            <a:xfrm>
              <a:off x="4585756" y="1494337"/>
              <a:ext cx="4231616" cy="1066672"/>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3">
                <a:lumMod val="7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4913043" y="1578357"/>
              <a:ext cx="3703465" cy="904293"/>
            </a:xfrm>
            <a:prstGeom prst="rect">
              <a:avLst/>
            </a:prstGeom>
          </p:spPr>
          <p:txBody>
            <a:bodyPr wrap="square">
              <a:spAutoFit/>
            </a:bodyPr>
            <a:lstStyle/>
            <a:p>
              <a:pPr algn="ctr"/>
              <a:r>
                <a:rPr lang="en-IE" sz="2400" dirty="0">
                  <a:solidFill>
                    <a:schemeClr val="bg1"/>
                  </a:solidFill>
                </a:rPr>
                <a:t>Shows ownership i.e., something belongs to someone.</a:t>
              </a:r>
              <a:endParaRPr lang="en-IN" sz="2400" dirty="0">
                <a:solidFill>
                  <a:schemeClr val="bg1"/>
                </a:solidFill>
              </a:endParaRPr>
            </a:p>
          </p:txBody>
        </p:sp>
      </p:grpSp>
      <p:grpSp>
        <p:nvGrpSpPr>
          <p:cNvPr id="32" name="Group 31"/>
          <p:cNvGrpSpPr/>
          <p:nvPr/>
        </p:nvGrpSpPr>
        <p:grpSpPr>
          <a:xfrm>
            <a:off x="4882853" y="2422786"/>
            <a:ext cx="6903182" cy="944173"/>
            <a:chOff x="4588049" y="2717430"/>
            <a:chExt cx="4229323" cy="771939"/>
          </a:xfrm>
        </p:grpSpPr>
        <p:sp>
          <p:nvSpPr>
            <p:cNvPr id="33" name="Freeform 32"/>
            <p:cNvSpPr/>
            <p:nvPr/>
          </p:nvSpPr>
          <p:spPr>
            <a:xfrm>
              <a:off x="4588049" y="2717430"/>
              <a:ext cx="4229323" cy="771939"/>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6">
                <a:lumMod val="7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5038966" y="2759232"/>
              <a:ext cx="3589866" cy="679409"/>
            </a:xfrm>
            <a:prstGeom prst="rect">
              <a:avLst/>
            </a:prstGeom>
          </p:spPr>
          <p:txBody>
            <a:bodyPr wrap="square">
              <a:spAutoFit/>
            </a:bodyPr>
            <a:lstStyle/>
            <a:p>
              <a:pPr algn="ctr"/>
              <a:r>
                <a:rPr lang="en-IE" sz="2400" dirty="0">
                  <a:solidFill>
                    <a:schemeClr val="bg1"/>
                  </a:solidFill>
                </a:rPr>
                <a:t>Used instead of a full noun phrase to avoid repeating words.</a:t>
              </a:r>
            </a:p>
          </p:txBody>
        </p:sp>
      </p:grpSp>
      <p:grpSp>
        <p:nvGrpSpPr>
          <p:cNvPr id="35" name="Group 34"/>
          <p:cNvGrpSpPr/>
          <p:nvPr/>
        </p:nvGrpSpPr>
        <p:grpSpPr>
          <a:xfrm>
            <a:off x="4890115" y="3466307"/>
            <a:ext cx="6888658" cy="1009714"/>
            <a:chOff x="4560510" y="1259357"/>
            <a:chExt cx="4231616" cy="825525"/>
          </a:xfrm>
        </p:grpSpPr>
        <p:sp>
          <p:nvSpPr>
            <p:cNvPr id="36" name="Freeform 35"/>
            <p:cNvSpPr/>
            <p:nvPr/>
          </p:nvSpPr>
          <p:spPr>
            <a:xfrm>
              <a:off x="4560510" y="1259357"/>
              <a:ext cx="4231616" cy="728552"/>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2">
                <a:lumMod val="7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4968783" y="1405473"/>
              <a:ext cx="3387914" cy="679409"/>
            </a:xfrm>
            <a:prstGeom prst="rect">
              <a:avLst/>
            </a:prstGeom>
          </p:spPr>
          <p:txBody>
            <a:bodyPr wrap="square">
              <a:spAutoFit/>
            </a:bodyPr>
            <a:lstStyle/>
            <a:p>
              <a:pPr lvl="0" algn="ctr"/>
              <a:r>
                <a:rPr lang="en-IE" sz="2400" dirty="0">
                  <a:solidFill>
                    <a:schemeClr val="bg1"/>
                  </a:solidFill>
                </a:rPr>
                <a:t>Always placed at the end of a sentence.</a:t>
              </a:r>
              <a:endParaRPr lang="en-US" sz="2400" dirty="0">
                <a:solidFill>
                  <a:schemeClr val="bg1"/>
                </a:solidFill>
              </a:endParaRPr>
            </a:p>
          </p:txBody>
        </p:sp>
      </p:grpSp>
      <p:sp>
        <p:nvSpPr>
          <p:cNvPr id="39" name="Rectangle 38"/>
          <p:cNvSpPr/>
          <p:nvPr/>
        </p:nvSpPr>
        <p:spPr>
          <a:xfrm>
            <a:off x="1617086" y="5755322"/>
            <a:ext cx="994183" cy="553998"/>
          </a:xfrm>
          <a:prstGeom prst="rect">
            <a:avLst/>
          </a:prstGeom>
          <a:solidFill>
            <a:srgbClr val="F9AD6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IE" sz="3000" dirty="0"/>
              <a:t>Mine</a:t>
            </a:r>
            <a:endParaRPr lang="en-IN" sz="3000" dirty="0"/>
          </a:p>
        </p:txBody>
      </p:sp>
      <p:sp>
        <p:nvSpPr>
          <p:cNvPr id="40" name="Rectangle 39"/>
          <p:cNvSpPr/>
          <p:nvPr/>
        </p:nvSpPr>
        <p:spPr>
          <a:xfrm>
            <a:off x="3302228" y="5755322"/>
            <a:ext cx="1027782" cy="553998"/>
          </a:xfrm>
          <a:prstGeom prst="rect">
            <a:avLst/>
          </a:prstGeom>
          <a:solidFill>
            <a:srgbClr val="8DCAD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IE" sz="3000" dirty="0"/>
              <a:t>Yours</a:t>
            </a:r>
            <a:endParaRPr lang="en-IN" sz="3000" dirty="0"/>
          </a:p>
        </p:txBody>
      </p:sp>
      <p:sp>
        <p:nvSpPr>
          <p:cNvPr id="41" name="Rectangle 40"/>
          <p:cNvSpPr/>
          <p:nvPr/>
        </p:nvSpPr>
        <p:spPr>
          <a:xfrm>
            <a:off x="5020969" y="5755322"/>
            <a:ext cx="663964" cy="553998"/>
          </a:xfrm>
          <a:prstGeom prst="rect">
            <a:avLst/>
          </a:prstGeom>
          <a:solidFill>
            <a:srgbClr val="B09FC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IE" sz="3000" dirty="0"/>
              <a:t>His</a:t>
            </a:r>
            <a:endParaRPr lang="en-IN" sz="3000" dirty="0"/>
          </a:p>
        </p:txBody>
      </p:sp>
      <p:sp>
        <p:nvSpPr>
          <p:cNvPr id="42" name="Rectangle 41"/>
          <p:cNvSpPr/>
          <p:nvPr/>
        </p:nvSpPr>
        <p:spPr>
          <a:xfrm>
            <a:off x="7961455" y="5755322"/>
            <a:ext cx="920252" cy="553998"/>
          </a:xfrm>
          <a:prstGeom prst="rect">
            <a:avLst/>
          </a:prstGeom>
          <a:solidFill>
            <a:srgbClr val="B8CF8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IE" sz="3000" dirty="0"/>
              <a:t>Ours</a:t>
            </a:r>
            <a:endParaRPr lang="en-IN" sz="3000" dirty="0"/>
          </a:p>
        </p:txBody>
      </p:sp>
      <p:sp>
        <p:nvSpPr>
          <p:cNvPr id="43" name="Rectangle 42"/>
          <p:cNvSpPr/>
          <p:nvPr/>
        </p:nvSpPr>
        <p:spPr>
          <a:xfrm>
            <a:off x="9572664" y="5755322"/>
            <a:ext cx="1131848" cy="553998"/>
          </a:xfrm>
          <a:prstGeom prst="rect">
            <a:avLst/>
          </a:prstGeom>
          <a:solidFill>
            <a:srgbClr val="CF797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IE" sz="3000" dirty="0"/>
              <a:t>Theirs</a:t>
            </a:r>
          </a:p>
        </p:txBody>
      </p:sp>
      <p:grpSp>
        <p:nvGrpSpPr>
          <p:cNvPr id="2" name="Group 1">
            <a:extLst>
              <a:ext uri="{FF2B5EF4-FFF2-40B4-BE49-F238E27FC236}">
                <a16:creationId xmlns:a16="http://schemas.microsoft.com/office/drawing/2014/main" id="{A186B2B6-5807-E959-343A-32B9EF9AB257}"/>
              </a:ext>
            </a:extLst>
          </p:cNvPr>
          <p:cNvGrpSpPr/>
          <p:nvPr/>
        </p:nvGrpSpPr>
        <p:grpSpPr>
          <a:xfrm>
            <a:off x="4920973" y="4492717"/>
            <a:ext cx="6888661" cy="891104"/>
            <a:chOff x="4560510" y="1259357"/>
            <a:chExt cx="4231616" cy="728552"/>
          </a:xfrm>
          <a:solidFill>
            <a:srgbClr val="FF0000"/>
          </a:solidFill>
        </p:grpSpPr>
        <p:sp>
          <p:nvSpPr>
            <p:cNvPr id="3" name="Freeform 35">
              <a:extLst>
                <a:ext uri="{FF2B5EF4-FFF2-40B4-BE49-F238E27FC236}">
                  <a16:creationId xmlns:a16="http://schemas.microsoft.com/office/drawing/2014/main" id="{D47BD15E-D005-1D3E-4FE6-264E74012EC3}"/>
                </a:ext>
              </a:extLst>
            </p:cNvPr>
            <p:cNvSpPr/>
            <p:nvPr/>
          </p:nvSpPr>
          <p:spPr>
            <a:xfrm>
              <a:off x="4560510" y="1259357"/>
              <a:ext cx="4231616" cy="728552"/>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grp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1348BF-C912-5755-5FC8-9F3CB37BA6FB}"/>
                </a:ext>
              </a:extLst>
            </p:cNvPr>
            <p:cNvSpPr/>
            <p:nvPr/>
          </p:nvSpPr>
          <p:spPr>
            <a:xfrm>
              <a:off x="5061146" y="1279838"/>
              <a:ext cx="3436741" cy="679410"/>
            </a:xfrm>
            <a:prstGeom prst="rect">
              <a:avLst/>
            </a:prstGeom>
            <a:grpFill/>
          </p:spPr>
          <p:txBody>
            <a:bodyPr wrap="square">
              <a:spAutoFit/>
            </a:bodyPr>
            <a:lstStyle/>
            <a:p>
              <a:pPr lvl="0" algn="ctr"/>
              <a:r>
                <a:rPr lang="en-IE" sz="2400" dirty="0">
                  <a:solidFill>
                    <a:schemeClr val="bg1"/>
                  </a:solidFill>
                </a:rPr>
                <a:t>Do not confuse with Possessive Adjectives that are always placed before nouns.</a:t>
              </a:r>
              <a:endParaRPr lang="en-US" sz="2400" dirty="0">
                <a:solidFill>
                  <a:schemeClr val="bg1"/>
                </a:solidFill>
              </a:endParaRPr>
            </a:p>
          </p:txBody>
        </p:sp>
      </p:grpSp>
      <p:sp>
        <p:nvSpPr>
          <p:cNvPr id="44" name="Rectangle 43"/>
          <p:cNvSpPr/>
          <p:nvPr/>
        </p:nvSpPr>
        <p:spPr>
          <a:xfrm>
            <a:off x="6375892" y="5755322"/>
            <a:ext cx="894604" cy="553998"/>
          </a:xfrm>
          <a:prstGeom prst="rect">
            <a:avLst/>
          </a:prstGeom>
          <a:solidFill>
            <a:srgbClr val="9BB7D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IE" sz="3000" dirty="0"/>
              <a:t>Hers</a:t>
            </a:r>
            <a:endParaRPr lang="en-IN"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1000"/>
                                        <p:tgtEl>
                                          <p:spTgt spid="24"/>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childTnLst>
                          </p:cTn>
                        </p:par>
                        <p:par>
                          <p:cTn id="12" fill="hold">
                            <p:stCondLst>
                              <p:cond delay="1750"/>
                            </p:stCondLst>
                            <p:childTnLst>
                              <p:par>
                                <p:cTn id="13" presetID="10" presetClass="entr" presetSubtype="0"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500"/>
                                        <p:tgtEl>
                                          <p:spTgt spid="40"/>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500"/>
                                        <p:tgtEl>
                                          <p:spTgt spid="41"/>
                                        </p:tgtEl>
                                      </p:cBhvr>
                                    </p:animEffect>
                                  </p:childTnLst>
                                </p:cTn>
                              </p:par>
                            </p:childTnLst>
                          </p:cTn>
                        </p:par>
                        <p:par>
                          <p:cTn id="20" fill="hold">
                            <p:stCondLst>
                              <p:cond delay="2750"/>
                            </p:stCondLst>
                            <p:childTnLst>
                              <p:par>
                                <p:cTn id="21" presetID="10" presetClass="entr" presetSubtype="0"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500"/>
                                        <p:tgtEl>
                                          <p:spTgt spid="44"/>
                                        </p:tgtEl>
                                      </p:cBhvr>
                                    </p:animEffect>
                                  </p:childTnLst>
                                </p:cTn>
                              </p:par>
                            </p:childTnLst>
                          </p:cTn>
                        </p:par>
                        <p:par>
                          <p:cTn id="24" fill="hold">
                            <p:stCondLst>
                              <p:cond delay="3250"/>
                            </p:stCondLst>
                            <p:childTnLst>
                              <p:par>
                                <p:cTn id="25" presetID="10" presetClass="entr" presetSubtype="0"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500"/>
                                        <p:tgtEl>
                                          <p:spTgt spid="42"/>
                                        </p:tgtEl>
                                      </p:cBhvr>
                                    </p:animEffect>
                                  </p:childTnLst>
                                </p:cTn>
                              </p:par>
                            </p:childTnLst>
                          </p:cTn>
                        </p:par>
                        <p:par>
                          <p:cTn id="28" fill="hold">
                            <p:stCondLst>
                              <p:cond delay="3750"/>
                            </p:stCondLst>
                            <p:childTnLst>
                              <p:par>
                                <p:cTn id="29" presetID="10" presetClass="entr" presetSubtype="0" fill="hold" grpId="0"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500"/>
                                        <p:tgtEl>
                                          <p:spTgt spid="43"/>
                                        </p:tgtEl>
                                      </p:cBhvr>
                                    </p:animEffect>
                                  </p:childTnLst>
                                </p:cTn>
                              </p:par>
                            </p:childTnLst>
                          </p:cTn>
                        </p:par>
                        <p:par>
                          <p:cTn id="32" fill="hold">
                            <p:stCondLst>
                              <p:cond delay="4250"/>
                            </p:stCondLst>
                            <p:childTnLst>
                              <p:par>
                                <p:cTn id="33" presetID="53" presetClass="entr" presetSubtype="16" fill="hold" grpId="0" nodeType="afterEffect">
                                  <p:stCondLst>
                                    <p:cond delay="250"/>
                                  </p:stCondLst>
                                  <p:childTnLst>
                                    <p:set>
                                      <p:cBhvr>
                                        <p:cTn id="34" dur="1" fill="hold">
                                          <p:stCondLst>
                                            <p:cond delay="0"/>
                                          </p:stCondLst>
                                        </p:cTn>
                                        <p:tgtEl>
                                          <p:spTgt spid="23"/>
                                        </p:tgtEl>
                                        <p:attrNameLst>
                                          <p:attrName>style.visibility</p:attrName>
                                        </p:attrNameLst>
                                      </p:cBhvr>
                                      <p:to>
                                        <p:strVal val="visible"/>
                                      </p:to>
                                    </p:set>
                                    <p:anim calcmode="lin" valueType="num">
                                      <p:cBhvr>
                                        <p:cTn id="35" dur="1000" fill="hold"/>
                                        <p:tgtEl>
                                          <p:spTgt spid="23"/>
                                        </p:tgtEl>
                                        <p:attrNameLst>
                                          <p:attrName>ppt_w</p:attrName>
                                        </p:attrNameLst>
                                      </p:cBhvr>
                                      <p:tavLst>
                                        <p:tav tm="0">
                                          <p:val>
                                            <p:fltVal val="0"/>
                                          </p:val>
                                        </p:tav>
                                        <p:tav tm="100000">
                                          <p:val>
                                            <p:strVal val="#ppt_w"/>
                                          </p:val>
                                        </p:tav>
                                      </p:tavLst>
                                    </p:anim>
                                    <p:anim calcmode="lin" valueType="num">
                                      <p:cBhvr>
                                        <p:cTn id="36" dur="1000" fill="hold"/>
                                        <p:tgtEl>
                                          <p:spTgt spid="23"/>
                                        </p:tgtEl>
                                        <p:attrNameLst>
                                          <p:attrName>ppt_h</p:attrName>
                                        </p:attrNameLst>
                                      </p:cBhvr>
                                      <p:tavLst>
                                        <p:tav tm="0">
                                          <p:val>
                                            <p:fltVal val="0"/>
                                          </p:val>
                                        </p:tav>
                                        <p:tav tm="100000">
                                          <p:val>
                                            <p:strVal val="#ppt_h"/>
                                          </p:val>
                                        </p:tav>
                                      </p:tavLst>
                                    </p:anim>
                                    <p:animEffect transition="in" filter="fade">
                                      <p:cBhvr>
                                        <p:cTn id="37" dur="1000"/>
                                        <p:tgtEl>
                                          <p:spTgt spid="23"/>
                                        </p:tgtEl>
                                      </p:cBhvr>
                                    </p:animEffect>
                                  </p:childTnLst>
                                </p:cTn>
                              </p:par>
                            </p:childTnLst>
                          </p:cTn>
                        </p:par>
                        <p:par>
                          <p:cTn id="38" fill="hold">
                            <p:stCondLst>
                              <p:cond delay="5500"/>
                            </p:stCondLst>
                            <p:childTnLst>
                              <p:par>
                                <p:cTn id="39" presetID="22" presetClass="entr" presetSubtype="8" fill="hold" nodeType="afterEffect">
                                  <p:stCondLst>
                                    <p:cond delay="250"/>
                                  </p:stCondLst>
                                  <p:childTnLst>
                                    <p:set>
                                      <p:cBhvr>
                                        <p:cTn id="40" dur="1" fill="hold">
                                          <p:stCondLst>
                                            <p:cond delay="0"/>
                                          </p:stCondLst>
                                        </p:cTn>
                                        <p:tgtEl>
                                          <p:spTgt spid="29"/>
                                        </p:tgtEl>
                                        <p:attrNameLst>
                                          <p:attrName>style.visibility</p:attrName>
                                        </p:attrNameLst>
                                      </p:cBhvr>
                                      <p:to>
                                        <p:strVal val="visible"/>
                                      </p:to>
                                    </p:set>
                                    <p:animEffect transition="in" filter="wipe(left)">
                                      <p:cBhvr>
                                        <p:cTn id="41" dur="1000"/>
                                        <p:tgtEl>
                                          <p:spTgt spid="2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wipe(left)">
                                      <p:cBhvr>
                                        <p:cTn id="46" dur="1000"/>
                                        <p:tgtEl>
                                          <p:spTgt spid="3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10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wipe(left)">
                                      <p:cBhvr>
                                        <p:cTn id="5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9" grpId="0" animBg="1"/>
      <p:bldP spid="40" grpId="0" animBg="1"/>
      <p:bldP spid="41" grpId="0" animBg="1"/>
      <p:bldP spid="42" grpId="0" animBg="1"/>
      <p:bldP spid="43" grpId="0" animBg="1"/>
      <p:bldP spid="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2344" y="142876"/>
            <a:ext cx="3127312" cy="500042"/>
          </a:xfrm>
        </p:spPr>
        <p:txBody>
          <a:bodyPr>
            <a:normAutofit fontScale="90000"/>
          </a:bodyPr>
          <a:lstStyle/>
          <a:p>
            <a:r>
              <a:rPr lang="en-IN" dirty="0"/>
              <a:t>MM Index</a:t>
            </a:r>
          </a:p>
        </p:txBody>
      </p:sp>
      <p:graphicFrame>
        <p:nvGraphicFramePr>
          <p:cNvPr id="3" name="Table 2"/>
          <p:cNvGraphicFramePr>
            <a:graphicFrameLocks noGrp="1"/>
          </p:cNvGraphicFramePr>
          <p:nvPr>
            <p:extLst>
              <p:ext uri="{D42A27DB-BD31-4B8C-83A1-F6EECF244321}">
                <p14:modId xmlns:p14="http://schemas.microsoft.com/office/powerpoint/2010/main" val="4148501347"/>
              </p:ext>
            </p:extLst>
          </p:nvPr>
        </p:nvGraphicFramePr>
        <p:xfrm>
          <a:off x="1127448" y="700345"/>
          <a:ext cx="9937104" cy="1000463"/>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1400" dirty="0"/>
                        <a:t>Slide</a:t>
                      </a:r>
                      <a:r>
                        <a:rPr lang="en-IN" sz="1400" baseline="0" dirty="0"/>
                        <a:t> #</a:t>
                      </a:r>
                      <a:endParaRPr lang="en-IN" sz="1400" dirty="0"/>
                    </a:p>
                  </a:txBody>
                  <a:tcPr anchor="ctr"/>
                </a:tc>
                <a:tc>
                  <a:txBody>
                    <a:bodyPr/>
                    <a:lstStyle/>
                    <a:p>
                      <a:pPr algn="ctr"/>
                      <a:r>
                        <a:rPr lang="en-IN" sz="1400" dirty="0"/>
                        <a:t>Thumbnail</a:t>
                      </a:r>
                    </a:p>
                  </a:txBody>
                  <a:tcPr/>
                </a:tc>
                <a:tc>
                  <a:txBody>
                    <a:bodyPr/>
                    <a:lstStyle/>
                    <a:p>
                      <a:pPr algn="ctr"/>
                      <a:r>
                        <a:rPr lang="en-IN" sz="1400" dirty="0"/>
                        <a:t>Source link and Attribution</a:t>
                      </a:r>
                    </a:p>
                  </a:txBody>
                  <a:tcPr/>
                </a:tc>
                <a:extLst>
                  <a:ext uri="{0D108BD9-81ED-4DB2-BD59-A6C34878D82A}">
                    <a16:rowId xmlns:a16="http://schemas.microsoft.com/office/drawing/2014/main" val="10000"/>
                  </a:ext>
                </a:extLst>
              </a:tr>
              <a:tr h="611150">
                <a:tc>
                  <a:txBody>
                    <a:bodyPr/>
                    <a:lstStyle/>
                    <a:p>
                      <a:pPr algn="ctr"/>
                      <a:r>
                        <a:rPr lang="en-IN" sz="900" dirty="0"/>
                        <a:t>1</a:t>
                      </a:r>
                    </a:p>
                  </a:txBody>
                  <a:tcPr anchor="ctr"/>
                </a:tc>
                <a:tc>
                  <a:txBody>
                    <a:bodyPr/>
                    <a:lstStyle/>
                    <a:p>
                      <a:endParaRPr lang="en-IN" sz="1400" dirty="0"/>
                    </a:p>
                  </a:txBody>
                  <a:tcPr/>
                </a:tc>
                <a:tc>
                  <a:txBody>
                    <a:bodyPr/>
                    <a:lstStyle/>
                    <a:p>
                      <a:r>
                        <a:rPr lang="en-IN" sz="900" b="0" i="0" u="none" strike="noStrike" kern="1200" dirty="0" err="1">
                          <a:solidFill>
                            <a:schemeClr val="tx1"/>
                          </a:solidFill>
                          <a:latin typeface="+mn-lt"/>
                          <a:ea typeface="+mn-ea"/>
                          <a:cs typeface="+mn-cs"/>
                        </a:rPr>
                        <a:t>Blacboard</a:t>
                      </a:r>
                      <a:r>
                        <a:rPr lang="en-IN" sz="900" b="0" i="0" u="none" strike="noStrike" kern="1200" dirty="0">
                          <a:solidFill>
                            <a:schemeClr val="tx1"/>
                          </a:solidFill>
                          <a:latin typeface="+mn-lt"/>
                          <a:ea typeface="+mn-ea"/>
                          <a:cs typeface="+mn-cs"/>
                        </a:rPr>
                        <a:t> - https://pixabay.com/vectors/blackboard-chalk-chalkboard-148588/</a:t>
                      </a:r>
                      <a:endParaRPr lang="en-IN" sz="900" dirty="0"/>
                    </a:p>
                  </a:txBody>
                  <a:tcPr/>
                </a:tc>
                <a:extLst>
                  <a:ext uri="{0D108BD9-81ED-4DB2-BD59-A6C34878D82A}">
                    <a16:rowId xmlns:a16="http://schemas.microsoft.com/office/drawing/2014/main" val="10002"/>
                  </a:ext>
                </a:extLst>
              </a:tr>
            </a:tbl>
          </a:graphicData>
        </a:graphic>
      </p:graphicFrame>
      <p:pic>
        <p:nvPicPr>
          <p:cNvPr id="12" name="Picture 2" descr="Free vector graphics of Blackboar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09" y="1142542"/>
            <a:ext cx="892439" cy="4517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27</TotalTime>
  <Words>373</Words>
  <Application>Microsoft Office PowerPoint</Application>
  <PresentationFormat>Widescreen</PresentationFormat>
  <Paragraphs>43</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Summary_Possessive Pronouns</vt:lpstr>
      <vt:lpstr>Possessive Pronouns</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64</cp:revision>
  <dcterms:created xsi:type="dcterms:W3CDTF">2020-08-28T09:38:22Z</dcterms:created>
  <dcterms:modified xsi:type="dcterms:W3CDTF">2023-01-09T12:56:15Z</dcterms:modified>
</cp:coreProperties>
</file>