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6" r:id="rId4"/>
    <p:sldId id="267" r:id="rId5"/>
    <p:sldId id="268" r:id="rId6"/>
    <p:sldId id="269" r:id="rId7"/>
    <p:sldId id="261"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100"/>
    <a:srgbClr val="DE6A00"/>
    <a:srgbClr val="FFC693"/>
    <a:srgbClr val="D5E4FF"/>
    <a:srgbClr val="C5DAFF"/>
    <a:srgbClr val="000066"/>
    <a:srgbClr val="33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20" autoAdjust="0"/>
  </p:normalViewPr>
  <p:slideViewPr>
    <p:cSldViewPr>
      <p:cViewPr varScale="1">
        <p:scale>
          <a:sx n="33" d="100"/>
          <a:sy n="33" d="100"/>
        </p:scale>
        <p:origin x="1300" y="3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8/30/2022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extLst>
      <p:ext uri="{BB962C8B-B14F-4D97-AF65-F5344CB8AC3E}">
        <p14:creationId xmlns:p14="http://schemas.microsoft.com/office/powerpoint/2010/main" val="131295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US" sz="1800" b="0" i="0" u="none" strike="noStrike" dirty="0">
                <a:solidFill>
                  <a:srgbClr val="0000FF"/>
                </a:solidFill>
                <a:effectLst/>
                <a:latin typeface="Calibri" panose="020F0502020204030204" pitchFamily="34" charset="0"/>
              </a:rPr>
              <a:t>The teacher could use the following sample, incomplete sentences, to enable the students to complete them with as many answers as possible, before giving them the right answers. The sentences could be written on the blackboard or the PPT that is provided could be used. The following questions could be posed to probe the answers.</a:t>
            </a:r>
          </a:p>
          <a:p>
            <a:pPr rtl="0"/>
            <a:endParaRPr lang="en-US" sz="1800" b="1" i="0" u="none" strike="noStrike" kern="1200" dirty="0">
              <a:solidFill>
                <a:srgbClr val="0000FF"/>
              </a:solidFill>
              <a:effectLst/>
              <a:latin typeface="Calibri" panose="020F0502020204030204" pitchFamily="34" charset="0"/>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Basketball: https://drive.google.com/drive/folders/1CWLPk-BEA4bUNAAHyiIRxjza3n-44Jo1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Books: https://drive.google.com/drive/folders/1AM_sdladRZpz6OT2xBU-HJOp9yS4qCNw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 https://www.flickr.com/photos/63173682@N04/14512134273 By </a:t>
            </a:r>
            <a:r>
              <a:rPr lang="en-US" dirty="0" err="1"/>
              <a:t>abhijit</a:t>
            </a:r>
            <a:r>
              <a:rPr lang="en-US" dirty="0"/>
              <a:t> </a:t>
            </a:r>
            <a:r>
              <a:rPr lang="en-US" dirty="0" err="1"/>
              <a:t>chendvankar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https://pixabay.com/photos/happy-children-education-876541/ By </a:t>
            </a:r>
            <a:r>
              <a:rPr lang="en-US" dirty="0" err="1"/>
              <a:t>akshayapatra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IN" dirty="0"/>
              <a:t> </a:t>
            </a:r>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Basketball: https://drive.google.com/drive/folders/1CWLPk-BEA4bUNAAHyiIRxjza3n-44Jo1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Wrong: https://pixabay.com/vectors/incorrect-delete-remove-cancel-red-294245/ By </a:t>
            </a:r>
            <a:r>
              <a:rPr lang="en-US" dirty="0" err="1"/>
              <a:t>Clker</a:t>
            </a:r>
            <a:r>
              <a:rPr lang="en-US"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https://pixabay.com/vectors/check-correct-mark-right-choice-40319/ By </a:t>
            </a:r>
            <a:r>
              <a:rPr lang="en-US" dirty="0" err="1"/>
              <a:t>Clker</a:t>
            </a:r>
            <a:r>
              <a:rPr lang="en-US" dirty="0"/>
              <a:t>-Free-Vector-Images</a:t>
            </a:r>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US" dirty="0" err="1"/>
              <a:t>Aeroplane</a:t>
            </a:r>
            <a:r>
              <a:rPr lang="en-US" dirty="0"/>
              <a:t>: https://drive.google.com/drive/folders/1ctViPTyCAuHD0QRXe3fW-WpSubI6WstH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Wrong: https://pixabay.com/vectors/incorrect-delete-remove-cancel-red-294245/ By </a:t>
            </a:r>
            <a:r>
              <a:rPr lang="en-US" dirty="0" err="1"/>
              <a:t>Clker</a:t>
            </a:r>
            <a:r>
              <a:rPr lang="en-US"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https://pixabay.com/vectors/check-correct-mark-right-choice-40319/ By </a:t>
            </a:r>
            <a:r>
              <a:rPr lang="en-US" dirty="0" err="1"/>
              <a:t>Clker</a:t>
            </a:r>
            <a:r>
              <a:rPr lang="en-US" dirty="0"/>
              <a:t>-Free-Vector-Images</a:t>
            </a:r>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3</a:t>
            </a:fld>
            <a:endParaRPr lang="en-IN"/>
          </a:p>
        </p:txBody>
      </p:sp>
    </p:spTree>
    <p:extLst>
      <p:ext uri="{BB962C8B-B14F-4D97-AF65-F5344CB8AC3E}">
        <p14:creationId xmlns:p14="http://schemas.microsoft.com/office/powerpoint/2010/main" val="166699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US" dirty="0"/>
              <a:t>Bus stop: https://www.flickr.com/photos/63173682@N04/14512134273 By </a:t>
            </a:r>
            <a:r>
              <a:rPr lang="en-US" dirty="0" err="1"/>
              <a:t>abhijit</a:t>
            </a:r>
            <a:r>
              <a:rPr lang="en-US" dirty="0"/>
              <a:t> </a:t>
            </a:r>
            <a:r>
              <a:rPr lang="en-US" dirty="0" err="1"/>
              <a:t>chendvankar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Wrong: https://pixabay.com/vectors/incorrect-delete-remove-cancel-red-294245/ By </a:t>
            </a:r>
            <a:r>
              <a:rPr lang="en-US" dirty="0" err="1"/>
              <a:t>Clker</a:t>
            </a:r>
            <a:r>
              <a:rPr lang="en-US"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https://pixabay.com/vectors/check-correct-mark-right-choice-40319/ By </a:t>
            </a:r>
            <a:r>
              <a:rPr lang="en-US" dirty="0" err="1"/>
              <a:t>Clker</a:t>
            </a:r>
            <a:r>
              <a:rPr lang="en-US" dirty="0"/>
              <a:t>-Free-Vector-Images</a:t>
            </a:r>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4</a:t>
            </a:fld>
            <a:endParaRPr lang="en-IN"/>
          </a:p>
        </p:txBody>
      </p:sp>
    </p:spTree>
    <p:extLst>
      <p:ext uri="{BB962C8B-B14F-4D97-AF65-F5344CB8AC3E}">
        <p14:creationId xmlns:p14="http://schemas.microsoft.com/office/powerpoint/2010/main" val="282777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Classroom: https://pixabay.com/photos/happy-children-education-876541/ By </a:t>
            </a:r>
            <a:r>
              <a:rPr lang="en-US" dirty="0" err="1"/>
              <a:t>akshayapatra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Wrong: https://pixabay.com/vectors/incorrect-delete-remove-cancel-red-294245/ By </a:t>
            </a:r>
            <a:r>
              <a:rPr lang="en-US" dirty="0" err="1"/>
              <a:t>Clker</a:t>
            </a:r>
            <a:r>
              <a:rPr lang="en-US"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https://pixabay.com/vectors/check-correct-mark-right-choice-40319/ By </a:t>
            </a:r>
            <a:r>
              <a:rPr lang="en-US" dirty="0" err="1"/>
              <a:t>Clker</a:t>
            </a:r>
            <a:r>
              <a:rPr lang="en-US" dirty="0"/>
              <a:t>-Free-Vector-Images</a:t>
            </a:r>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5</a:t>
            </a:fld>
            <a:endParaRPr lang="en-IN"/>
          </a:p>
        </p:txBody>
      </p:sp>
    </p:spTree>
    <p:extLst>
      <p:ext uri="{BB962C8B-B14F-4D97-AF65-F5344CB8AC3E}">
        <p14:creationId xmlns:p14="http://schemas.microsoft.com/office/powerpoint/2010/main" val="382783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Books: https://drive.google.com/drive/folders/1AM_sdladRZpz6OT2xBU-HJOp9yS4qCNw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Wrong: https://pixabay.com/vectors/incorrect-delete-remove-cancel-red-294245/ By </a:t>
            </a:r>
            <a:r>
              <a:rPr lang="en-US" dirty="0" err="1"/>
              <a:t>Clker</a:t>
            </a:r>
            <a:r>
              <a:rPr lang="en-US"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https://pixabay.com/vectors/check-correct-mark-right-choice-40319/ By </a:t>
            </a:r>
            <a:r>
              <a:rPr lang="en-US" dirty="0" err="1"/>
              <a:t>Clker</a:t>
            </a:r>
            <a:r>
              <a:rPr lang="en-US" dirty="0"/>
              <a:t>-Free-Vector-Images</a:t>
            </a:r>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6</a:t>
            </a:fld>
            <a:endParaRPr lang="en-IN"/>
          </a:p>
        </p:txBody>
      </p:sp>
    </p:spTree>
    <p:extLst>
      <p:ext uri="{BB962C8B-B14F-4D97-AF65-F5344CB8AC3E}">
        <p14:creationId xmlns:p14="http://schemas.microsoft.com/office/powerpoint/2010/main" val="347242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FF"/>
                </a:solidFill>
                <a:effectLst/>
                <a:latin typeface="Calibri" panose="020F0502020204030204" pitchFamily="34" charset="0"/>
              </a:rPr>
              <a:t>At this point of discussion, the teacher need not </a:t>
            </a:r>
            <a:r>
              <a:rPr lang="en-US" sz="1800" b="0" i="0" u="none" strike="noStrike" dirty="0" err="1">
                <a:solidFill>
                  <a:srgbClr val="0000FF"/>
                </a:solidFill>
                <a:effectLst/>
                <a:latin typeface="Calibri" panose="020F0502020204030204" pitchFamily="34" charset="0"/>
              </a:rPr>
              <a:t>emphasise</a:t>
            </a:r>
            <a:r>
              <a:rPr lang="en-US" sz="1800" b="0" i="0" u="none" strike="noStrike" dirty="0">
                <a:solidFill>
                  <a:srgbClr val="0000FF"/>
                </a:solidFill>
                <a:effectLst/>
                <a:latin typeface="Calibri" panose="020F0502020204030204" pitchFamily="34" charset="0"/>
              </a:rPr>
              <a:t> on the right answers. The whole point is to make the students think and answer confidently. The teacher could conclude by saying that the missing words are called ‘Prepositions’ as they show the relationship of one noun in the sentence to the other noun or pronoun.</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US" dirty="0"/>
          </a:p>
        </p:txBody>
      </p:sp>
      <p:sp>
        <p:nvSpPr>
          <p:cNvPr id="4" name="Slide Number Placeholder 3"/>
          <p:cNvSpPr>
            <a:spLocks noGrp="1"/>
          </p:cNvSpPr>
          <p:nvPr>
            <p:ph type="sldNum" sz="quarter" idx="5"/>
          </p:nvPr>
        </p:nvSpPr>
        <p:spPr/>
        <p:txBody>
          <a:bodyPr/>
          <a:lstStyle/>
          <a:p>
            <a:fld id="{A499D599-091B-4691-AA1B-AC5C84EF710A}" type="slidenum">
              <a:rPr lang="en-IN" smtClean="0"/>
              <a:pPr/>
              <a:t>7</a:t>
            </a:fld>
            <a:endParaRPr lang="en-IN"/>
          </a:p>
        </p:txBody>
      </p:sp>
    </p:spTree>
    <p:extLst>
      <p:ext uri="{BB962C8B-B14F-4D97-AF65-F5344CB8AC3E}">
        <p14:creationId xmlns:p14="http://schemas.microsoft.com/office/powerpoint/2010/main" val="313485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a:t>
            </a:r>
            <a:r>
              <a:rPr lang="en-IN" sz="1200" b="0" i="0" u="none" strike="noStrike" kern="1200" dirty="0" err="1">
                <a:solidFill>
                  <a:schemeClr val="tx1"/>
                </a:solidFill>
                <a:latin typeface="+mn-lt"/>
                <a:ea typeface="+mn-ea"/>
                <a:cs typeface="+mn-cs"/>
              </a:rPr>
              <a:t>Other</a:t>
            </a:r>
            <a:r>
              <a:rPr lang="en-IN" sz="1200" b="1" i="0" u="none" strike="noStrike" kern="1200" dirty="0" err="1">
                <a:solidFill>
                  <a:schemeClr val="tx1"/>
                </a:solidFill>
                <a:latin typeface="+mn-lt"/>
                <a:ea typeface="+mn-ea"/>
                <a:cs typeface="+mn-cs"/>
              </a:rPr>
              <a:t>Source</a:t>
            </a:r>
            <a:r>
              <a:rPr lang="en-IN" sz="1200" b="1" i="0" u="none" strike="noStrike" kern="1200" dirty="0">
                <a:solidFill>
                  <a:schemeClr val="tx1"/>
                </a:solidFill>
                <a:latin typeface="+mn-lt"/>
                <a:ea typeface="+mn-ea"/>
                <a:cs typeface="+mn-cs"/>
              </a:rPr>
              <a:t>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a16="http://schemas.microsoft.com/office/drawing/2014/main" id="{5901837A-36BC-4822-BEFB-830404CC5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035C0C2-BCC7-4C51-8D5A-9E2778BE6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a16="http://schemas.microsoft.com/office/drawing/2014/main" id="{076D6C82-FFCB-4BDB-8004-46AA8F1755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D2AB13A-E8D2-49E2-9E24-DF9B8C2267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vectors/incorrect-delete-remove-cancel-red-294245/" TargetMode="External"/><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hyperlink" Target="https://drive.google.com/drive/folders/1CWLPk-BEA4bUNAAHyiIRxjza3n-44Jo1" TargetMode="External"/><Relationship Id="rId7" Type="http://schemas.openxmlformats.org/officeDocument/2006/relationships/hyperlink" Target="https://drive.google.com/drive/folders/1ctViPTyCAuHD0QRXe3fW-WpSubI6WstH" TargetMode="External"/><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8.xml"/><Relationship Id="rId16" Type="http://schemas.openxmlformats.org/officeDocument/2006/relationships/image" Target="../media/image21.jpeg"/><Relationship Id="rId20"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pixabay.com/photos/happy-children-education-876541/" TargetMode="External"/><Relationship Id="rId11" Type="http://schemas.openxmlformats.org/officeDocument/2006/relationships/image" Target="../media/image16.jpeg"/><Relationship Id="rId5" Type="http://schemas.openxmlformats.org/officeDocument/2006/relationships/hyperlink" Target="https://www.flickr.com/photos/63173682@N04/14512134273" TargetMode="External"/><Relationship Id="rId15" Type="http://schemas.openxmlformats.org/officeDocument/2006/relationships/image" Target="../media/image20.jpe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hyperlink" Target="https://drive.google.com/drive/folders/1AM_sdladRZpz6OT2xBU-HJOp9yS4qCNw" TargetMode="External"/><Relationship Id="rId9" Type="http://schemas.openxmlformats.org/officeDocument/2006/relationships/hyperlink" Target="https://pixabay.com/vectors/check-correct-mark-right-choice-40319/" TargetMode="External"/><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456" y="957293"/>
            <a:ext cx="9721080" cy="815523"/>
          </a:xfrm>
        </p:spPr>
        <p:txBody>
          <a:bodyPr/>
          <a:lstStyle/>
          <a:p>
            <a:r>
              <a:rPr lang="en-IN" dirty="0">
                <a:solidFill>
                  <a:srgbClr val="002060"/>
                </a:solidFill>
              </a:rPr>
              <a:t>The Missing Prepositions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3392" y="2003426"/>
            <a:ext cx="2557640" cy="3035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44865"/>
          <a:stretch/>
        </p:blipFill>
        <p:spPr bwMode="auto">
          <a:xfrm>
            <a:off x="3287689" y="1990834"/>
            <a:ext cx="2231772" cy="3035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240" y="2003426"/>
            <a:ext cx="3456384" cy="3039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4">
            <a:extLst>
              <a:ext uri="{FF2B5EF4-FFF2-40B4-BE49-F238E27FC236}">
                <a16:creationId xmlns:a16="http://schemas.microsoft.com/office/drawing/2014/main" id="{B7A0D3F5-C5FE-4573-BCC4-182D3481EF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618038" y="2003426"/>
            <a:ext cx="2561104" cy="3035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5" y="908720"/>
            <a:ext cx="9296428" cy="1019397"/>
          </a:xfrm>
        </p:spPr>
        <p:txBody>
          <a:bodyPr>
            <a:noAutofit/>
          </a:bodyPr>
          <a:lstStyle/>
          <a:p>
            <a:r>
              <a:rPr lang="en-US" sz="3000" dirty="0">
                <a:solidFill>
                  <a:srgbClr val="000066"/>
                </a:solidFill>
              </a:rPr>
              <a:t>Read the following sentence and tell if it is complete.</a:t>
            </a:r>
            <a:br>
              <a:rPr lang="en-US" sz="3000" dirty="0">
                <a:solidFill>
                  <a:srgbClr val="000066"/>
                </a:solidFill>
              </a:rPr>
            </a:br>
            <a:r>
              <a:rPr lang="en-US" sz="3000" dirty="0">
                <a:solidFill>
                  <a:srgbClr val="000066"/>
                </a:solidFill>
              </a:rPr>
              <a:t> (Click on one of the boxes)</a:t>
            </a:r>
            <a:endParaRPr lang="en-IN" sz="3000" dirty="0">
              <a:solidFill>
                <a:srgbClr val="000066"/>
              </a:solidFill>
            </a:endParaRPr>
          </a:p>
        </p:txBody>
      </p:sp>
      <p:sp>
        <p:nvSpPr>
          <p:cNvPr id="3" name="Text Placeholder 2"/>
          <p:cNvSpPr>
            <a:spLocks noGrp="1"/>
          </p:cNvSpPr>
          <p:nvPr>
            <p:ph type="body" sz="quarter" idx="10"/>
          </p:nvPr>
        </p:nvSpPr>
        <p:spPr>
          <a:xfrm>
            <a:off x="3204362" y="2060848"/>
            <a:ext cx="5802401" cy="530754"/>
          </a:xfrm>
        </p:spPr>
        <p:txBody>
          <a:bodyPr anchor="ctr"/>
          <a:lstStyle/>
          <a:p>
            <a:pPr marL="0" indent="0" algn="ctr">
              <a:buNone/>
            </a:pPr>
            <a:r>
              <a:rPr lang="en-US" sz="3000" dirty="0" err="1">
                <a:solidFill>
                  <a:srgbClr val="FF0000"/>
                </a:solidFill>
              </a:rPr>
              <a:t>Renu</a:t>
            </a:r>
            <a:r>
              <a:rPr lang="en-US" sz="3000" dirty="0">
                <a:solidFill>
                  <a:srgbClr val="FF0000"/>
                </a:solidFill>
              </a:rPr>
              <a:t> threw the ball the window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48328" y="1728891"/>
            <a:ext cx="3009644" cy="3572317"/>
          </a:xfrm>
          <a:prstGeom prst="rect">
            <a:avLst/>
          </a:prstGeom>
        </p:spPr>
      </p:pic>
      <p:sp>
        <p:nvSpPr>
          <p:cNvPr id="6" name="TextBox 5"/>
          <p:cNvSpPr txBox="1"/>
          <p:nvPr/>
        </p:nvSpPr>
        <p:spPr>
          <a:xfrm>
            <a:off x="1474705" y="5502276"/>
            <a:ext cx="9275178" cy="521195"/>
          </a:xfrm>
          <a:prstGeom prst="rect">
            <a:avLst/>
          </a:prstGeom>
          <a:noFill/>
        </p:spPr>
        <p:txBody>
          <a:bodyPr wrap="square" rtlCol="0">
            <a:spAutoFit/>
          </a:bodyPr>
          <a:lstStyle/>
          <a:p>
            <a:pPr algn="ctr"/>
            <a:r>
              <a:rPr lang="en-US" sz="2700" u="sng" dirty="0">
                <a:solidFill>
                  <a:srgbClr val="FF0000"/>
                </a:solidFill>
              </a:rPr>
              <a:t>Sample Answer</a:t>
            </a:r>
            <a:r>
              <a:rPr lang="en-US" sz="2700" dirty="0">
                <a:solidFill>
                  <a:srgbClr val="FF0000"/>
                </a:solidFill>
              </a:rPr>
              <a:t>: </a:t>
            </a:r>
            <a:r>
              <a:rPr lang="en-US" sz="2700" dirty="0" err="1">
                <a:solidFill>
                  <a:srgbClr val="FF0000"/>
                </a:solidFill>
              </a:rPr>
              <a:t>Renu</a:t>
            </a:r>
            <a:r>
              <a:rPr lang="en-US" sz="2700" dirty="0">
                <a:solidFill>
                  <a:srgbClr val="FF0000"/>
                </a:solidFill>
              </a:rPr>
              <a:t> threw the ball </a:t>
            </a:r>
            <a:r>
              <a:rPr lang="en-US" sz="2700" b="1" u="sng" dirty="0">
                <a:solidFill>
                  <a:srgbClr val="006600"/>
                </a:solidFill>
              </a:rPr>
              <a:t>through/out of</a:t>
            </a:r>
            <a:r>
              <a:rPr lang="en-US" sz="2700" dirty="0">
                <a:solidFill>
                  <a:srgbClr val="006600"/>
                </a:solidFill>
              </a:rPr>
              <a:t> </a:t>
            </a:r>
            <a:r>
              <a:rPr lang="en-US" sz="2700" dirty="0">
                <a:solidFill>
                  <a:srgbClr val="FF0000"/>
                </a:solidFill>
              </a:rPr>
              <a:t>the window.</a:t>
            </a:r>
          </a:p>
        </p:txBody>
      </p:sp>
      <p:sp>
        <p:nvSpPr>
          <p:cNvPr id="7" name="Title 1">
            <a:extLst>
              <a:ext uri="{FF2B5EF4-FFF2-40B4-BE49-F238E27FC236}">
                <a16:creationId xmlns:a16="http://schemas.microsoft.com/office/drawing/2014/main" id="{356DE39A-294D-45A7-8BEE-D8083CA07D37}"/>
              </a:ext>
            </a:extLst>
          </p:cNvPr>
          <p:cNvSpPr txBox="1">
            <a:spLocks/>
          </p:cNvSpPr>
          <p:nvPr/>
        </p:nvSpPr>
        <p:spPr>
          <a:xfrm>
            <a:off x="1452383" y="188640"/>
            <a:ext cx="9296427" cy="577477"/>
          </a:xfrm>
          <a:prstGeom prst="rect">
            <a:avLst/>
          </a:prstGeom>
          <a:gradFill>
            <a:gsLst>
              <a:gs pos="0">
                <a:srgbClr val="D5E4FF"/>
              </a:gs>
              <a:gs pos="35000">
                <a:schemeClr val="accent1">
                  <a:tint val="37000"/>
                  <a:satMod val="300000"/>
                </a:schemeClr>
              </a:gs>
              <a:gs pos="45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dirty="0">
                <a:ln w="0"/>
              </a:rPr>
              <a:t>Missing Preposition</a:t>
            </a:r>
            <a:endParaRPr lang="en-IN" dirty="0">
              <a:ln w="0"/>
            </a:endParaRPr>
          </a:p>
        </p:txBody>
      </p:sp>
      <p:sp>
        <p:nvSpPr>
          <p:cNvPr id="5" name="TextBox 4">
            <a:extLst>
              <a:ext uri="{FF2B5EF4-FFF2-40B4-BE49-F238E27FC236}">
                <a16:creationId xmlns:a16="http://schemas.microsoft.com/office/drawing/2014/main" id="{19FA4F9B-2CE0-4E48-8514-3D06B056AFAC}"/>
              </a:ext>
            </a:extLst>
          </p:cNvPr>
          <p:cNvSpPr txBox="1"/>
          <p:nvPr/>
        </p:nvSpPr>
        <p:spPr>
          <a:xfrm>
            <a:off x="3382942" y="2723503"/>
            <a:ext cx="2091112" cy="1200329"/>
          </a:xfrm>
          <a:prstGeom prst="rect">
            <a:avLst/>
          </a:prstGeom>
          <a:gradFill>
            <a:gsLst>
              <a:gs pos="0">
                <a:schemeClr val="accent6">
                  <a:shade val="51000"/>
                  <a:satMod val="130000"/>
                </a:schemeClr>
              </a:gs>
              <a:gs pos="80000">
                <a:srgbClr val="CC61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Yes, the sentence is complete</a:t>
            </a:r>
          </a:p>
        </p:txBody>
      </p:sp>
      <p:sp>
        <p:nvSpPr>
          <p:cNvPr id="8" name="TextBox 7">
            <a:extLst>
              <a:ext uri="{FF2B5EF4-FFF2-40B4-BE49-F238E27FC236}">
                <a16:creationId xmlns:a16="http://schemas.microsoft.com/office/drawing/2014/main" id="{79399EB9-F741-4E6C-89BF-CE73F8A97ACE}"/>
              </a:ext>
            </a:extLst>
          </p:cNvPr>
          <p:cNvSpPr txBox="1"/>
          <p:nvPr/>
        </p:nvSpPr>
        <p:spPr>
          <a:xfrm>
            <a:off x="6767318" y="2723504"/>
            <a:ext cx="2091112" cy="1200329"/>
          </a:xfrm>
          <a:prstGeom prst="rect">
            <a:avLst/>
          </a:prstGeom>
          <a:gradFill>
            <a:gsLst>
              <a:gs pos="0">
                <a:schemeClr val="accent6">
                  <a:shade val="51000"/>
                  <a:satMod val="130000"/>
                </a:schemeClr>
              </a:gs>
              <a:gs pos="84000">
                <a:srgbClr val="DE6A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No, the sentence is  incomplete</a:t>
            </a:r>
          </a:p>
        </p:txBody>
      </p:sp>
      <p:pic>
        <p:nvPicPr>
          <p:cNvPr id="10" name="Picture 9" descr="Icon&#10;&#10;Description automatically generated">
            <a:extLst>
              <a:ext uri="{FF2B5EF4-FFF2-40B4-BE49-F238E27FC236}">
                <a16:creationId xmlns:a16="http://schemas.microsoft.com/office/drawing/2014/main" id="{3766F574-2D7E-44DD-A10B-E3E310BB36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544" y="2841651"/>
            <a:ext cx="1149629" cy="1019397"/>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CF07E2F7-9CCB-464D-B54C-F4B36D304E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9551" y="2996952"/>
            <a:ext cx="730505" cy="696262"/>
          </a:xfrm>
          <a:prstGeom prst="rect">
            <a:avLst/>
          </a:prstGeom>
        </p:spPr>
      </p:pic>
      <p:sp>
        <p:nvSpPr>
          <p:cNvPr id="13" name="TextBox 12">
            <a:extLst>
              <a:ext uri="{FF2B5EF4-FFF2-40B4-BE49-F238E27FC236}">
                <a16:creationId xmlns:a16="http://schemas.microsoft.com/office/drawing/2014/main" id="{F65770AC-DC82-4EB5-8D81-E83EA2BAA6E9}"/>
              </a:ext>
            </a:extLst>
          </p:cNvPr>
          <p:cNvSpPr txBox="1"/>
          <p:nvPr/>
        </p:nvSpPr>
        <p:spPr>
          <a:xfrm>
            <a:off x="3618905" y="4221088"/>
            <a:ext cx="4955810" cy="507831"/>
          </a:xfrm>
          <a:prstGeom prst="rect">
            <a:avLst/>
          </a:prstGeom>
          <a:noFill/>
        </p:spPr>
        <p:txBody>
          <a:bodyPr wrap="square" rtlCol="0">
            <a:spAutoFit/>
          </a:bodyPr>
          <a:lstStyle/>
          <a:p>
            <a:pPr algn="ctr"/>
            <a:r>
              <a:rPr lang="en-US" sz="2700" dirty="0">
                <a:solidFill>
                  <a:srgbClr val="FF0000"/>
                </a:solidFill>
              </a:rPr>
              <a:t>Can you complete the sentence?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nextCondLst>
                <p:cond evt="onClick" delay="0">
                  <p:tgtEl>
                    <p:spTgt spid="8"/>
                  </p:tgtEl>
                </p:cond>
              </p:nextCondLst>
            </p:seq>
          </p:childTnLst>
        </p:cTn>
      </p:par>
    </p:tnLst>
    <p:bldLst>
      <p:bldP spid="6"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5" y="908720"/>
            <a:ext cx="9296428" cy="1019397"/>
          </a:xfrm>
        </p:spPr>
        <p:txBody>
          <a:bodyPr>
            <a:noAutofit/>
          </a:bodyPr>
          <a:lstStyle/>
          <a:p>
            <a:r>
              <a:rPr lang="en-US" sz="3000" dirty="0">
                <a:solidFill>
                  <a:srgbClr val="000066"/>
                </a:solidFill>
              </a:rPr>
              <a:t>Read the following sentence and tell if it is complete.</a:t>
            </a:r>
            <a:br>
              <a:rPr lang="en-US" sz="3000" dirty="0">
                <a:solidFill>
                  <a:srgbClr val="000066"/>
                </a:solidFill>
              </a:rPr>
            </a:br>
            <a:r>
              <a:rPr lang="en-US" sz="3000" dirty="0">
                <a:solidFill>
                  <a:srgbClr val="000066"/>
                </a:solidFill>
              </a:rPr>
              <a:t> (Click on one of the boxes)</a:t>
            </a:r>
            <a:endParaRPr lang="en-IN" sz="3000" dirty="0">
              <a:solidFill>
                <a:srgbClr val="000066"/>
              </a:solidFill>
            </a:endParaRPr>
          </a:p>
        </p:txBody>
      </p:sp>
      <p:sp>
        <p:nvSpPr>
          <p:cNvPr id="3" name="Text Placeholder 2"/>
          <p:cNvSpPr>
            <a:spLocks noGrp="1"/>
          </p:cNvSpPr>
          <p:nvPr>
            <p:ph type="body" sz="quarter" idx="10"/>
          </p:nvPr>
        </p:nvSpPr>
        <p:spPr>
          <a:xfrm>
            <a:off x="3204362" y="2060848"/>
            <a:ext cx="5802401" cy="530754"/>
          </a:xfrm>
        </p:spPr>
        <p:txBody>
          <a:bodyPr anchor="ctr"/>
          <a:lstStyle/>
          <a:p>
            <a:pPr marL="0" indent="0" algn="ctr">
              <a:buNone/>
            </a:pPr>
            <a:r>
              <a:rPr lang="en-US" sz="3000" dirty="0">
                <a:solidFill>
                  <a:srgbClr val="FF0000"/>
                </a:solidFill>
              </a:rPr>
              <a:t>The </a:t>
            </a:r>
            <a:r>
              <a:rPr lang="en-US" sz="3000" dirty="0" err="1">
                <a:solidFill>
                  <a:srgbClr val="FF0000"/>
                </a:solidFill>
              </a:rPr>
              <a:t>aeroplane</a:t>
            </a:r>
            <a:r>
              <a:rPr lang="en-US" sz="3000" dirty="0">
                <a:solidFill>
                  <a:srgbClr val="FF0000"/>
                </a:solidFill>
              </a:rPr>
              <a:t> flew the hills</a:t>
            </a:r>
          </a:p>
        </p:txBody>
      </p:sp>
      <p:sp>
        <p:nvSpPr>
          <p:cNvPr id="6" name="TextBox 5"/>
          <p:cNvSpPr txBox="1"/>
          <p:nvPr/>
        </p:nvSpPr>
        <p:spPr>
          <a:xfrm>
            <a:off x="2279576" y="5502276"/>
            <a:ext cx="7665436" cy="521195"/>
          </a:xfrm>
          <a:prstGeom prst="rect">
            <a:avLst/>
          </a:prstGeom>
          <a:noFill/>
        </p:spPr>
        <p:txBody>
          <a:bodyPr wrap="square" rtlCol="0">
            <a:spAutoFit/>
          </a:bodyPr>
          <a:lstStyle/>
          <a:p>
            <a:pPr algn="ctr"/>
            <a:r>
              <a:rPr lang="en-US" sz="2700" u="sng" dirty="0">
                <a:solidFill>
                  <a:srgbClr val="FF0000"/>
                </a:solidFill>
              </a:rPr>
              <a:t>Sample Answer</a:t>
            </a:r>
            <a:r>
              <a:rPr lang="en-US" sz="2700" dirty="0">
                <a:solidFill>
                  <a:srgbClr val="FF0000"/>
                </a:solidFill>
              </a:rPr>
              <a:t>: The </a:t>
            </a:r>
            <a:r>
              <a:rPr lang="en-US" sz="2700" dirty="0" err="1">
                <a:solidFill>
                  <a:srgbClr val="FF0000"/>
                </a:solidFill>
              </a:rPr>
              <a:t>aeroplane</a:t>
            </a:r>
            <a:r>
              <a:rPr lang="en-US" sz="2700" dirty="0">
                <a:solidFill>
                  <a:srgbClr val="FF0000"/>
                </a:solidFill>
              </a:rPr>
              <a:t> flew </a:t>
            </a:r>
            <a:r>
              <a:rPr lang="en-US" sz="2700" b="1" u="sng" dirty="0">
                <a:solidFill>
                  <a:srgbClr val="006600"/>
                </a:solidFill>
              </a:rPr>
              <a:t>over</a:t>
            </a:r>
            <a:r>
              <a:rPr lang="en-US" sz="2700" dirty="0">
                <a:solidFill>
                  <a:srgbClr val="006600"/>
                </a:solidFill>
              </a:rPr>
              <a:t> </a:t>
            </a:r>
            <a:r>
              <a:rPr lang="en-US" sz="2700" dirty="0">
                <a:solidFill>
                  <a:srgbClr val="FF0000"/>
                </a:solidFill>
              </a:rPr>
              <a:t>the hills.</a:t>
            </a:r>
          </a:p>
        </p:txBody>
      </p:sp>
      <p:sp>
        <p:nvSpPr>
          <p:cNvPr id="7" name="Title 1">
            <a:extLst>
              <a:ext uri="{FF2B5EF4-FFF2-40B4-BE49-F238E27FC236}">
                <a16:creationId xmlns:a16="http://schemas.microsoft.com/office/drawing/2014/main" id="{356DE39A-294D-45A7-8BEE-D8083CA07D37}"/>
              </a:ext>
            </a:extLst>
          </p:cNvPr>
          <p:cNvSpPr txBox="1">
            <a:spLocks/>
          </p:cNvSpPr>
          <p:nvPr/>
        </p:nvSpPr>
        <p:spPr>
          <a:xfrm>
            <a:off x="1452383" y="188640"/>
            <a:ext cx="9296427" cy="577477"/>
          </a:xfrm>
          <a:prstGeom prst="rect">
            <a:avLst/>
          </a:prstGeom>
          <a:gradFill>
            <a:gsLst>
              <a:gs pos="0">
                <a:srgbClr val="D5E4FF"/>
              </a:gs>
              <a:gs pos="35000">
                <a:schemeClr val="accent1">
                  <a:tint val="37000"/>
                  <a:satMod val="300000"/>
                </a:schemeClr>
              </a:gs>
              <a:gs pos="45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dirty="0">
                <a:ln w="0"/>
              </a:rPr>
              <a:t>Missing Preposition</a:t>
            </a:r>
            <a:endParaRPr lang="en-IN" dirty="0">
              <a:ln w="0"/>
            </a:endParaRPr>
          </a:p>
        </p:txBody>
      </p:sp>
      <p:sp>
        <p:nvSpPr>
          <p:cNvPr id="5" name="TextBox 4">
            <a:extLst>
              <a:ext uri="{FF2B5EF4-FFF2-40B4-BE49-F238E27FC236}">
                <a16:creationId xmlns:a16="http://schemas.microsoft.com/office/drawing/2014/main" id="{19FA4F9B-2CE0-4E48-8514-3D06B056AFAC}"/>
              </a:ext>
            </a:extLst>
          </p:cNvPr>
          <p:cNvSpPr txBox="1"/>
          <p:nvPr/>
        </p:nvSpPr>
        <p:spPr>
          <a:xfrm>
            <a:off x="3382942" y="2723503"/>
            <a:ext cx="2091112" cy="1200329"/>
          </a:xfrm>
          <a:prstGeom prst="rect">
            <a:avLst/>
          </a:prstGeom>
          <a:gradFill>
            <a:gsLst>
              <a:gs pos="0">
                <a:schemeClr val="accent6">
                  <a:shade val="51000"/>
                  <a:satMod val="130000"/>
                </a:schemeClr>
              </a:gs>
              <a:gs pos="80000">
                <a:srgbClr val="CC61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Yes, the sentence is complete</a:t>
            </a:r>
          </a:p>
        </p:txBody>
      </p:sp>
      <p:sp>
        <p:nvSpPr>
          <p:cNvPr id="8" name="TextBox 7">
            <a:extLst>
              <a:ext uri="{FF2B5EF4-FFF2-40B4-BE49-F238E27FC236}">
                <a16:creationId xmlns:a16="http://schemas.microsoft.com/office/drawing/2014/main" id="{79399EB9-F741-4E6C-89BF-CE73F8A97ACE}"/>
              </a:ext>
            </a:extLst>
          </p:cNvPr>
          <p:cNvSpPr txBox="1"/>
          <p:nvPr/>
        </p:nvSpPr>
        <p:spPr>
          <a:xfrm>
            <a:off x="6767318" y="2723504"/>
            <a:ext cx="2091112" cy="1200329"/>
          </a:xfrm>
          <a:prstGeom prst="rect">
            <a:avLst/>
          </a:prstGeom>
          <a:gradFill>
            <a:gsLst>
              <a:gs pos="0">
                <a:schemeClr val="accent6">
                  <a:shade val="51000"/>
                  <a:satMod val="130000"/>
                </a:schemeClr>
              </a:gs>
              <a:gs pos="84000">
                <a:srgbClr val="DE6A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No, the sentence is  incomplete</a:t>
            </a:r>
          </a:p>
        </p:txBody>
      </p:sp>
      <p:pic>
        <p:nvPicPr>
          <p:cNvPr id="10" name="Picture 9" descr="Icon&#10;&#10;Description automatically generated">
            <a:extLst>
              <a:ext uri="{FF2B5EF4-FFF2-40B4-BE49-F238E27FC236}">
                <a16:creationId xmlns:a16="http://schemas.microsoft.com/office/drawing/2014/main" id="{3766F574-2D7E-44DD-A10B-E3E310BB3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544" y="2841651"/>
            <a:ext cx="1149629" cy="1019397"/>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CF07E2F7-9CCB-464D-B54C-F4B36D304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9551" y="2996952"/>
            <a:ext cx="730505" cy="696262"/>
          </a:xfrm>
          <a:prstGeom prst="rect">
            <a:avLst/>
          </a:prstGeom>
        </p:spPr>
      </p:pic>
      <p:sp>
        <p:nvSpPr>
          <p:cNvPr id="13" name="TextBox 12">
            <a:extLst>
              <a:ext uri="{FF2B5EF4-FFF2-40B4-BE49-F238E27FC236}">
                <a16:creationId xmlns:a16="http://schemas.microsoft.com/office/drawing/2014/main" id="{F65770AC-DC82-4EB5-8D81-E83EA2BAA6E9}"/>
              </a:ext>
            </a:extLst>
          </p:cNvPr>
          <p:cNvSpPr txBox="1"/>
          <p:nvPr/>
        </p:nvSpPr>
        <p:spPr>
          <a:xfrm>
            <a:off x="3618905" y="4221088"/>
            <a:ext cx="4955810" cy="507831"/>
          </a:xfrm>
          <a:prstGeom prst="rect">
            <a:avLst/>
          </a:prstGeom>
          <a:noFill/>
        </p:spPr>
        <p:txBody>
          <a:bodyPr wrap="square" rtlCol="0">
            <a:spAutoFit/>
          </a:bodyPr>
          <a:lstStyle/>
          <a:p>
            <a:pPr algn="ctr"/>
            <a:r>
              <a:rPr lang="en-US" sz="2700" dirty="0">
                <a:solidFill>
                  <a:srgbClr val="FF0000"/>
                </a:solidFill>
              </a:rPr>
              <a:t>Can you complete the sentence?</a:t>
            </a:r>
          </a:p>
        </p:txBody>
      </p:sp>
      <p:pic>
        <p:nvPicPr>
          <p:cNvPr id="14" name="Picture 13">
            <a:extLst>
              <a:ext uri="{FF2B5EF4-FFF2-40B4-BE49-F238E27FC236}">
                <a16:creationId xmlns:a16="http://schemas.microsoft.com/office/drawing/2014/main" id="{8455751B-21C8-4768-B8BB-E0215B4199F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02796" y="1707361"/>
            <a:ext cx="3201701" cy="3737863"/>
          </a:xfrm>
          <a:prstGeom prst="rect">
            <a:avLst/>
          </a:prstGeom>
        </p:spPr>
      </p:pic>
    </p:spTree>
    <p:extLst>
      <p:ext uri="{BB962C8B-B14F-4D97-AF65-F5344CB8AC3E}">
        <p14:creationId xmlns:p14="http://schemas.microsoft.com/office/powerpoint/2010/main" val="679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nextCondLst>
                <p:cond evt="onClick" delay="0">
                  <p:tgtEl>
                    <p:spTgt spid="8"/>
                  </p:tgtEl>
                </p:cond>
              </p:nextCondLst>
            </p:seq>
          </p:childTnLst>
        </p:cTn>
      </p:par>
    </p:tnLst>
    <p:bldLst>
      <p:bldP spid="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5" y="908720"/>
            <a:ext cx="9296428" cy="1019397"/>
          </a:xfrm>
        </p:spPr>
        <p:txBody>
          <a:bodyPr>
            <a:noAutofit/>
          </a:bodyPr>
          <a:lstStyle/>
          <a:p>
            <a:r>
              <a:rPr lang="en-US" sz="3000" dirty="0">
                <a:solidFill>
                  <a:srgbClr val="000066"/>
                </a:solidFill>
              </a:rPr>
              <a:t>Read the following sentence and tell if it is complete.</a:t>
            </a:r>
            <a:br>
              <a:rPr lang="en-US" sz="3000" dirty="0">
                <a:solidFill>
                  <a:srgbClr val="000066"/>
                </a:solidFill>
              </a:rPr>
            </a:br>
            <a:r>
              <a:rPr lang="en-US" sz="3000" dirty="0">
                <a:solidFill>
                  <a:srgbClr val="000066"/>
                </a:solidFill>
              </a:rPr>
              <a:t> (Click on one of the boxes)</a:t>
            </a:r>
            <a:endParaRPr lang="en-IN" sz="3000" dirty="0">
              <a:solidFill>
                <a:srgbClr val="000066"/>
              </a:solidFill>
            </a:endParaRPr>
          </a:p>
        </p:txBody>
      </p:sp>
      <p:sp>
        <p:nvSpPr>
          <p:cNvPr id="3" name="Text Placeholder 2"/>
          <p:cNvSpPr>
            <a:spLocks noGrp="1"/>
          </p:cNvSpPr>
          <p:nvPr>
            <p:ph type="body" sz="quarter" idx="10"/>
          </p:nvPr>
        </p:nvSpPr>
        <p:spPr>
          <a:xfrm>
            <a:off x="3925847" y="2060848"/>
            <a:ext cx="4359430" cy="530754"/>
          </a:xfrm>
        </p:spPr>
        <p:txBody>
          <a:bodyPr anchor="ctr"/>
          <a:lstStyle/>
          <a:p>
            <a:pPr marL="0" indent="0" algn="ctr">
              <a:buNone/>
            </a:pPr>
            <a:r>
              <a:rPr lang="en-US" sz="3000" dirty="0">
                <a:solidFill>
                  <a:srgbClr val="FF0000"/>
                </a:solidFill>
              </a:rPr>
              <a:t>He is waiting the bus stop</a:t>
            </a:r>
          </a:p>
        </p:txBody>
      </p:sp>
      <p:sp>
        <p:nvSpPr>
          <p:cNvPr id="6" name="TextBox 5"/>
          <p:cNvSpPr txBox="1"/>
          <p:nvPr/>
        </p:nvSpPr>
        <p:spPr>
          <a:xfrm>
            <a:off x="2279576" y="5502276"/>
            <a:ext cx="7665436" cy="521195"/>
          </a:xfrm>
          <a:prstGeom prst="rect">
            <a:avLst/>
          </a:prstGeom>
          <a:noFill/>
        </p:spPr>
        <p:txBody>
          <a:bodyPr wrap="square" rtlCol="0">
            <a:spAutoFit/>
          </a:bodyPr>
          <a:lstStyle/>
          <a:p>
            <a:pPr algn="ctr"/>
            <a:r>
              <a:rPr lang="en-US" sz="2700" u="sng" dirty="0">
                <a:solidFill>
                  <a:srgbClr val="FF0000"/>
                </a:solidFill>
              </a:rPr>
              <a:t>Sample Answer</a:t>
            </a:r>
            <a:r>
              <a:rPr lang="en-US" sz="2700" dirty="0">
                <a:solidFill>
                  <a:srgbClr val="FF0000"/>
                </a:solidFill>
              </a:rPr>
              <a:t>: He is waiting </a:t>
            </a:r>
            <a:r>
              <a:rPr lang="en-US" sz="2700" b="1" u="sng" dirty="0">
                <a:solidFill>
                  <a:srgbClr val="006600"/>
                </a:solidFill>
              </a:rPr>
              <a:t>at</a:t>
            </a:r>
            <a:r>
              <a:rPr lang="en-US" sz="2700" dirty="0">
                <a:solidFill>
                  <a:srgbClr val="006600"/>
                </a:solidFill>
              </a:rPr>
              <a:t> </a:t>
            </a:r>
            <a:r>
              <a:rPr lang="en-US" sz="2700" dirty="0">
                <a:solidFill>
                  <a:srgbClr val="FF0000"/>
                </a:solidFill>
              </a:rPr>
              <a:t>the bus stop.</a:t>
            </a:r>
          </a:p>
        </p:txBody>
      </p:sp>
      <p:sp>
        <p:nvSpPr>
          <p:cNvPr id="7" name="Title 1">
            <a:extLst>
              <a:ext uri="{FF2B5EF4-FFF2-40B4-BE49-F238E27FC236}">
                <a16:creationId xmlns:a16="http://schemas.microsoft.com/office/drawing/2014/main" id="{356DE39A-294D-45A7-8BEE-D8083CA07D37}"/>
              </a:ext>
            </a:extLst>
          </p:cNvPr>
          <p:cNvSpPr txBox="1">
            <a:spLocks/>
          </p:cNvSpPr>
          <p:nvPr/>
        </p:nvSpPr>
        <p:spPr>
          <a:xfrm>
            <a:off x="1452383" y="188640"/>
            <a:ext cx="9296427" cy="577477"/>
          </a:xfrm>
          <a:prstGeom prst="rect">
            <a:avLst/>
          </a:prstGeom>
          <a:gradFill>
            <a:gsLst>
              <a:gs pos="0">
                <a:srgbClr val="D5E4FF"/>
              </a:gs>
              <a:gs pos="35000">
                <a:schemeClr val="accent1">
                  <a:tint val="37000"/>
                  <a:satMod val="300000"/>
                </a:schemeClr>
              </a:gs>
              <a:gs pos="45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dirty="0">
                <a:ln w="0"/>
              </a:rPr>
              <a:t>Missing Preposition</a:t>
            </a:r>
            <a:endParaRPr lang="en-IN" dirty="0">
              <a:ln w="0"/>
            </a:endParaRPr>
          </a:p>
        </p:txBody>
      </p:sp>
      <p:sp>
        <p:nvSpPr>
          <p:cNvPr id="5" name="TextBox 4">
            <a:extLst>
              <a:ext uri="{FF2B5EF4-FFF2-40B4-BE49-F238E27FC236}">
                <a16:creationId xmlns:a16="http://schemas.microsoft.com/office/drawing/2014/main" id="{19FA4F9B-2CE0-4E48-8514-3D06B056AFAC}"/>
              </a:ext>
            </a:extLst>
          </p:cNvPr>
          <p:cNvSpPr txBox="1"/>
          <p:nvPr/>
        </p:nvSpPr>
        <p:spPr>
          <a:xfrm>
            <a:off x="3382942" y="2723503"/>
            <a:ext cx="2091112" cy="1200329"/>
          </a:xfrm>
          <a:prstGeom prst="rect">
            <a:avLst/>
          </a:prstGeom>
          <a:gradFill>
            <a:gsLst>
              <a:gs pos="0">
                <a:schemeClr val="accent6">
                  <a:shade val="51000"/>
                  <a:satMod val="130000"/>
                </a:schemeClr>
              </a:gs>
              <a:gs pos="80000">
                <a:srgbClr val="CC61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Yes, the sentence is complete</a:t>
            </a:r>
          </a:p>
        </p:txBody>
      </p:sp>
      <p:sp>
        <p:nvSpPr>
          <p:cNvPr id="8" name="TextBox 7">
            <a:extLst>
              <a:ext uri="{FF2B5EF4-FFF2-40B4-BE49-F238E27FC236}">
                <a16:creationId xmlns:a16="http://schemas.microsoft.com/office/drawing/2014/main" id="{79399EB9-F741-4E6C-89BF-CE73F8A97ACE}"/>
              </a:ext>
            </a:extLst>
          </p:cNvPr>
          <p:cNvSpPr txBox="1"/>
          <p:nvPr/>
        </p:nvSpPr>
        <p:spPr>
          <a:xfrm>
            <a:off x="6767318" y="2723504"/>
            <a:ext cx="2091112" cy="1200329"/>
          </a:xfrm>
          <a:prstGeom prst="rect">
            <a:avLst/>
          </a:prstGeom>
          <a:gradFill>
            <a:gsLst>
              <a:gs pos="0">
                <a:schemeClr val="accent6">
                  <a:shade val="51000"/>
                  <a:satMod val="130000"/>
                </a:schemeClr>
              </a:gs>
              <a:gs pos="84000">
                <a:srgbClr val="DE6A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No, the sentence is  incomplete</a:t>
            </a:r>
          </a:p>
        </p:txBody>
      </p:sp>
      <p:pic>
        <p:nvPicPr>
          <p:cNvPr id="10" name="Picture 9" descr="Icon&#10;&#10;Description automatically generated">
            <a:extLst>
              <a:ext uri="{FF2B5EF4-FFF2-40B4-BE49-F238E27FC236}">
                <a16:creationId xmlns:a16="http://schemas.microsoft.com/office/drawing/2014/main" id="{3766F574-2D7E-44DD-A10B-E3E310BB3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544" y="2841651"/>
            <a:ext cx="1149629" cy="1019397"/>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CF07E2F7-9CCB-464D-B54C-F4B36D304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9551" y="2996952"/>
            <a:ext cx="730505" cy="696262"/>
          </a:xfrm>
          <a:prstGeom prst="rect">
            <a:avLst/>
          </a:prstGeom>
        </p:spPr>
      </p:pic>
      <p:sp>
        <p:nvSpPr>
          <p:cNvPr id="13" name="TextBox 12">
            <a:extLst>
              <a:ext uri="{FF2B5EF4-FFF2-40B4-BE49-F238E27FC236}">
                <a16:creationId xmlns:a16="http://schemas.microsoft.com/office/drawing/2014/main" id="{F65770AC-DC82-4EB5-8D81-E83EA2BAA6E9}"/>
              </a:ext>
            </a:extLst>
          </p:cNvPr>
          <p:cNvSpPr txBox="1"/>
          <p:nvPr/>
        </p:nvSpPr>
        <p:spPr>
          <a:xfrm>
            <a:off x="3618905" y="4221088"/>
            <a:ext cx="4955810" cy="507831"/>
          </a:xfrm>
          <a:prstGeom prst="rect">
            <a:avLst/>
          </a:prstGeom>
          <a:noFill/>
        </p:spPr>
        <p:txBody>
          <a:bodyPr wrap="square" rtlCol="0">
            <a:spAutoFit/>
          </a:bodyPr>
          <a:lstStyle/>
          <a:p>
            <a:pPr algn="ctr"/>
            <a:r>
              <a:rPr lang="en-US" sz="2700" dirty="0">
                <a:solidFill>
                  <a:srgbClr val="FF0000"/>
                </a:solidFill>
              </a:rPr>
              <a:t>Can you complete the sentence?</a:t>
            </a:r>
          </a:p>
        </p:txBody>
      </p:sp>
      <p:pic>
        <p:nvPicPr>
          <p:cNvPr id="15" name="Picture 14">
            <a:extLst>
              <a:ext uri="{FF2B5EF4-FFF2-40B4-BE49-F238E27FC236}">
                <a16:creationId xmlns:a16="http://schemas.microsoft.com/office/drawing/2014/main" id="{1FF55AB6-7252-4C5A-9AE4-FD1B388B99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32022" y="2182791"/>
            <a:ext cx="3101772" cy="23263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82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nextCondLst>
                <p:cond evt="onClick" delay="0">
                  <p:tgtEl>
                    <p:spTgt spid="8"/>
                  </p:tgtEl>
                </p:cond>
              </p:nextCondLst>
            </p:seq>
          </p:childTnLst>
        </p:cTn>
      </p:par>
    </p:tnLst>
    <p:bldLst>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5" y="908720"/>
            <a:ext cx="9296428" cy="1019397"/>
          </a:xfrm>
        </p:spPr>
        <p:txBody>
          <a:bodyPr>
            <a:noAutofit/>
          </a:bodyPr>
          <a:lstStyle/>
          <a:p>
            <a:r>
              <a:rPr lang="en-US" sz="3000" dirty="0">
                <a:solidFill>
                  <a:srgbClr val="000066"/>
                </a:solidFill>
              </a:rPr>
              <a:t>Read the following sentence and tell if it is complete.</a:t>
            </a:r>
            <a:br>
              <a:rPr lang="en-US" sz="3000" dirty="0">
                <a:solidFill>
                  <a:srgbClr val="000066"/>
                </a:solidFill>
              </a:rPr>
            </a:br>
            <a:r>
              <a:rPr lang="en-US" sz="3000" dirty="0">
                <a:solidFill>
                  <a:srgbClr val="000066"/>
                </a:solidFill>
              </a:rPr>
              <a:t> (Click on one of the boxes)</a:t>
            </a:r>
            <a:endParaRPr lang="en-IN" sz="3000" dirty="0">
              <a:solidFill>
                <a:srgbClr val="000066"/>
              </a:solidFill>
            </a:endParaRPr>
          </a:p>
        </p:txBody>
      </p:sp>
      <p:sp>
        <p:nvSpPr>
          <p:cNvPr id="3" name="Text Placeholder 2"/>
          <p:cNvSpPr>
            <a:spLocks noGrp="1"/>
          </p:cNvSpPr>
          <p:nvPr>
            <p:ph type="body" sz="quarter" idx="10"/>
          </p:nvPr>
        </p:nvSpPr>
        <p:spPr>
          <a:xfrm>
            <a:off x="3707876" y="2060848"/>
            <a:ext cx="4795373" cy="530754"/>
          </a:xfrm>
        </p:spPr>
        <p:txBody>
          <a:bodyPr anchor="ctr"/>
          <a:lstStyle/>
          <a:p>
            <a:pPr marL="0" indent="0" algn="ctr">
              <a:buNone/>
            </a:pPr>
            <a:r>
              <a:rPr lang="en-US" sz="3000" dirty="0">
                <a:solidFill>
                  <a:srgbClr val="FF0000"/>
                </a:solidFill>
              </a:rPr>
              <a:t>We are sitting the classroom</a:t>
            </a:r>
          </a:p>
        </p:txBody>
      </p:sp>
      <p:sp>
        <p:nvSpPr>
          <p:cNvPr id="6" name="TextBox 5"/>
          <p:cNvSpPr txBox="1"/>
          <p:nvPr/>
        </p:nvSpPr>
        <p:spPr>
          <a:xfrm>
            <a:off x="2279576" y="5502276"/>
            <a:ext cx="7665436" cy="521195"/>
          </a:xfrm>
          <a:prstGeom prst="rect">
            <a:avLst/>
          </a:prstGeom>
          <a:noFill/>
        </p:spPr>
        <p:txBody>
          <a:bodyPr wrap="square" rtlCol="0">
            <a:spAutoFit/>
          </a:bodyPr>
          <a:lstStyle/>
          <a:p>
            <a:pPr algn="ctr"/>
            <a:r>
              <a:rPr lang="en-US" sz="2700" u="sng" dirty="0">
                <a:solidFill>
                  <a:srgbClr val="FF0000"/>
                </a:solidFill>
              </a:rPr>
              <a:t>Sample Answer</a:t>
            </a:r>
            <a:r>
              <a:rPr lang="en-US" sz="2700" dirty="0">
                <a:solidFill>
                  <a:srgbClr val="FF0000"/>
                </a:solidFill>
              </a:rPr>
              <a:t>: We are sitting </a:t>
            </a:r>
            <a:r>
              <a:rPr lang="en-US" sz="2700" b="1" u="sng" dirty="0">
                <a:solidFill>
                  <a:srgbClr val="006600"/>
                </a:solidFill>
              </a:rPr>
              <a:t>in</a:t>
            </a:r>
            <a:r>
              <a:rPr lang="en-US" sz="2700" dirty="0">
                <a:solidFill>
                  <a:srgbClr val="006600"/>
                </a:solidFill>
              </a:rPr>
              <a:t> </a:t>
            </a:r>
            <a:r>
              <a:rPr lang="en-US" sz="2700" dirty="0">
                <a:solidFill>
                  <a:srgbClr val="FF0000"/>
                </a:solidFill>
              </a:rPr>
              <a:t>the classroom.</a:t>
            </a:r>
          </a:p>
        </p:txBody>
      </p:sp>
      <p:sp>
        <p:nvSpPr>
          <p:cNvPr id="7" name="Title 1">
            <a:extLst>
              <a:ext uri="{FF2B5EF4-FFF2-40B4-BE49-F238E27FC236}">
                <a16:creationId xmlns:a16="http://schemas.microsoft.com/office/drawing/2014/main" id="{356DE39A-294D-45A7-8BEE-D8083CA07D37}"/>
              </a:ext>
            </a:extLst>
          </p:cNvPr>
          <p:cNvSpPr txBox="1">
            <a:spLocks/>
          </p:cNvSpPr>
          <p:nvPr/>
        </p:nvSpPr>
        <p:spPr>
          <a:xfrm>
            <a:off x="1452383" y="188640"/>
            <a:ext cx="9296427" cy="577477"/>
          </a:xfrm>
          <a:prstGeom prst="rect">
            <a:avLst/>
          </a:prstGeom>
          <a:gradFill>
            <a:gsLst>
              <a:gs pos="0">
                <a:srgbClr val="D5E4FF"/>
              </a:gs>
              <a:gs pos="35000">
                <a:schemeClr val="accent1">
                  <a:tint val="37000"/>
                  <a:satMod val="300000"/>
                </a:schemeClr>
              </a:gs>
              <a:gs pos="45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dirty="0">
                <a:ln w="0"/>
              </a:rPr>
              <a:t>Missing Preposition</a:t>
            </a:r>
            <a:endParaRPr lang="en-IN" dirty="0">
              <a:ln w="0"/>
            </a:endParaRPr>
          </a:p>
        </p:txBody>
      </p:sp>
      <p:sp>
        <p:nvSpPr>
          <p:cNvPr id="5" name="TextBox 4">
            <a:extLst>
              <a:ext uri="{FF2B5EF4-FFF2-40B4-BE49-F238E27FC236}">
                <a16:creationId xmlns:a16="http://schemas.microsoft.com/office/drawing/2014/main" id="{19FA4F9B-2CE0-4E48-8514-3D06B056AFAC}"/>
              </a:ext>
            </a:extLst>
          </p:cNvPr>
          <p:cNvSpPr txBox="1"/>
          <p:nvPr/>
        </p:nvSpPr>
        <p:spPr>
          <a:xfrm>
            <a:off x="3382942" y="2723503"/>
            <a:ext cx="2091112" cy="1200329"/>
          </a:xfrm>
          <a:prstGeom prst="rect">
            <a:avLst/>
          </a:prstGeom>
          <a:gradFill>
            <a:gsLst>
              <a:gs pos="0">
                <a:schemeClr val="accent6">
                  <a:shade val="51000"/>
                  <a:satMod val="130000"/>
                </a:schemeClr>
              </a:gs>
              <a:gs pos="80000">
                <a:srgbClr val="CC61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Yes, the sentence is complete</a:t>
            </a:r>
          </a:p>
        </p:txBody>
      </p:sp>
      <p:sp>
        <p:nvSpPr>
          <p:cNvPr id="8" name="TextBox 7">
            <a:extLst>
              <a:ext uri="{FF2B5EF4-FFF2-40B4-BE49-F238E27FC236}">
                <a16:creationId xmlns:a16="http://schemas.microsoft.com/office/drawing/2014/main" id="{79399EB9-F741-4E6C-89BF-CE73F8A97ACE}"/>
              </a:ext>
            </a:extLst>
          </p:cNvPr>
          <p:cNvSpPr txBox="1"/>
          <p:nvPr/>
        </p:nvSpPr>
        <p:spPr>
          <a:xfrm>
            <a:off x="6767318" y="2723504"/>
            <a:ext cx="2091112" cy="1200329"/>
          </a:xfrm>
          <a:prstGeom prst="rect">
            <a:avLst/>
          </a:prstGeom>
          <a:gradFill>
            <a:gsLst>
              <a:gs pos="0">
                <a:schemeClr val="accent6">
                  <a:shade val="51000"/>
                  <a:satMod val="130000"/>
                </a:schemeClr>
              </a:gs>
              <a:gs pos="84000">
                <a:srgbClr val="DE6A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No, the  sentence is  incomplete</a:t>
            </a:r>
          </a:p>
        </p:txBody>
      </p:sp>
      <p:pic>
        <p:nvPicPr>
          <p:cNvPr id="10" name="Picture 9" descr="Icon&#10;&#10;Description automatically generated">
            <a:extLst>
              <a:ext uri="{FF2B5EF4-FFF2-40B4-BE49-F238E27FC236}">
                <a16:creationId xmlns:a16="http://schemas.microsoft.com/office/drawing/2014/main" id="{3766F574-2D7E-44DD-A10B-E3E310BB3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544" y="2841651"/>
            <a:ext cx="1149629" cy="1019397"/>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CF07E2F7-9CCB-464D-B54C-F4B36D304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9551" y="2996952"/>
            <a:ext cx="730505" cy="696262"/>
          </a:xfrm>
          <a:prstGeom prst="rect">
            <a:avLst/>
          </a:prstGeom>
        </p:spPr>
      </p:pic>
      <p:sp>
        <p:nvSpPr>
          <p:cNvPr id="13" name="TextBox 12">
            <a:extLst>
              <a:ext uri="{FF2B5EF4-FFF2-40B4-BE49-F238E27FC236}">
                <a16:creationId xmlns:a16="http://schemas.microsoft.com/office/drawing/2014/main" id="{F65770AC-DC82-4EB5-8D81-E83EA2BAA6E9}"/>
              </a:ext>
            </a:extLst>
          </p:cNvPr>
          <p:cNvSpPr txBox="1"/>
          <p:nvPr/>
        </p:nvSpPr>
        <p:spPr>
          <a:xfrm>
            <a:off x="3618905" y="4221088"/>
            <a:ext cx="4955810" cy="507831"/>
          </a:xfrm>
          <a:prstGeom prst="rect">
            <a:avLst/>
          </a:prstGeom>
          <a:noFill/>
        </p:spPr>
        <p:txBody>
          <a:bodyPr wrap="square" rtlCol="0">
            <a:spAutoFit/>
          </a:bodyPr>
          <a:lstStyle/>
          <a:p>
            <a:pPr algn="ctr"/>
            <a:r>
              <a:rPr lang="en-US" sz="2700" dirty="0">
                <a:solidFill>
                  <a:srgbClr val="FF0000"/>
                </a:solidFill>
              </a:rPr>
              <a:t>Can you complete the sentence?</a:t>
            </a:r>
          </a:p>
        </p:txBody>
      </p:sp>
      <p:pic>
        <p:nvPicPr>
          <p:cNvPr id="14" name="Picture 13">
            <a:extLst>
              <a:ext uri="{FF2B5EF4-FFF2-40B4-BE49-F238E27FC236}">
                <a16:creationId xmlns:a16="http://schemas.microsoft.com/office/drawing/2014/main" id="{DBBB9225-AEB7-48E6-BCC1-85CFCD5FE4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1454" y="2487732"/>
            <a:ext cx="3236307" cy="1666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94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nextCondLst>
                <p:cond evt="onClick" delay="0">
                  <p:tgtEl>
                    <p:spTgt spid="8"/>
                  </p:tgtEl>
                </p:cond>
              </p:nextCondLst>
            </p:seq>
          </p:childTnLst>
        </p:cTn>
      </p:par>
    </p:tnLst>
    <p:bldLst>
      <p:bldP spid="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5" y="908720"/>
            <a:ext cx="9296428" cy="1019397"/>
          </a:xfrm>
        </p:spPr>
        <p:txBody>
          <a:bodyPr>
            <a:noAutofit/>
          </a:bodyPr>
          <a:lstStyle/>
          <a:p>
            <a:r>
              <a:rPr lang="en-US" sz="3000" dirty="0">
                <a:solidFill>
                  <a:srgbClr val="000066"/>
                </a:solidFill>
              </a:rPr>
              <a:t>Read the following sentence and tell if it is complete.</a:t>
            </a:r>
            <a:br>
              <a:rPr lang="en-US" sz="3000" dirty="0">
                <a:solidFill>
                  <a:srgbClr val="000066"/>
                </a:solidFill>
              </a:rPr>
            </a:br>
            <a:r>
              <a:rPr lang="en-US" sz="3000" dirty="0">
                <a:solidFill>
                  <a:srgbClr val="000066"/>
                </a:solidFill>
              </a:rPr>
              <a:t> (Click on one of the boxes)</a:t>
            </a:r>
            <a:endParaRPr lang="en-IN" sz="3000" dirty="0">
              <a:solidFill>
                <a:srgbClr val="000066"/>
              </a:solidFill>
            </a:endParaRPr>
          </a:p>
        </p:txBody>
      </p:sp>
      <p:sp>
        <p:nvSpPr>
          <p:cNvPr id="3" name="Text Placeholder 2"/>
          <p:cNvSpPr>
            <a:spLocks noGrp="1"/>
          </p:cNvSpPr>
          <p:nvPr>
            <p:ph type="body" sz="quarter" idx="10"/>
          </p:nvPr>
        </p:nvSpPr>
        <p:spPr>
          <a:xfrm>
            <a:off x="3707876" y="2060848"/>
            <a:ext cx="4795373" cy="530754"/>
          </a:xfrm>
        </p:spPr>
        <p:txBody>
          <a:bodyPr anchor="ctr"/>
          <a:lstStyle/>
          <a:p>
            <a:pPr marL="0" indent="0" algn="ctr">
              <a:buNone/>
            </a:pPr>
            <a:r>
              <a:rPr lang="en-US" sz="3000" dirty="0">
                <a:solidFill>
                  <a:srgbClr val="FF0000"/>
                </a:solidFill>
              </a:rPr>
              <a:t>The books are the table</a:t>
            </a:r>
          </a:p>
        </p:txBody>
      </p:sp>
      <p:sp>
        <p:nvSpPr>
          <p:cNvPr id="6" name="TextBox 5"/>
          <p:cNvSpPr txBox="1"/>
          <p:nvPr/>
        </p:nvSpPr>
        <p:spPr>
          <a:xfrm>
            <a:off x="2279576" y="5502276"/>
            <a:ext cx="7665436" cy="521195"/>
          </a:xfrm>
          <a:prstGeom prst="rect">
            <a:avLst/>
          </a:prstGeom>
          <a:noFill/>
        </p:spPr>
        <p:txBody>
          <a:bodyPr wrap="square" rtlCol="0">
            <a:spAutoFit/>
          </a:bodyPr>
          <a:lstStyle/>
          <a:p>
            <a:pPr algn="ctr"/>
            <a:r>
              <a:rPr lang="en-US" sz="2700" u="sng" dirty="0">
                <a:solidFill>
                  <a:srgbClr val="FF0000"/>
                </a:solidFill>
              </a:rPr>
              <a:t>Sample Answer</a:t>
            </a:r>
            <a:r>
              <a:rPr lang="en-US" sz="2700" dirty="0">
                <a:solidFill>
                  <a:srgbClr val="FF0000"/>
                </a:solidFill>
              </a:rPr>
              <a:t>: The books are </a:t>
            </a:r>
            <a:r>
              <a:rPr lang="en-US" sz="2700" b="1" u="sng" dirty="0">
                <a:solidFill>
                  <a:srgbClr val="006600"/>
                </a:solidFill>
              </a:rPr>
              <a:t>on</a:t>
            </a:r>
            <a:r>
              <a:rPr lang="en-US" sz="2700" dirty="0">
                <a:solidFill>
                  <a:srgbClr val="006600"/>
                </a:solidFill>
              </a:rPr>
              <a:t> </a:t>
            </a:r>
            <a:r>
              <a:rPr lang="en-US" sz="2700" dirty="0">
                <a:solidFill>
                  <a:srgbClr val="FF0000"/>
                </a:solidFill>
              </a:rPr>
              <a:t>the table.</a:t>
            </a:r>
          </a:p>
        </p:txBody>
      </p:sp>
      <p:sp>
        <p:nvSpPr>
          <p:cNvPr id="7" name="Title 1">
            <a:extLst>
              <a:ext uri="{FF2B5EF4-FFF2-40B4-BE49-F238E27FC236}">
                <a16:creationId xmlns:a16="http://schemas.microsoft.com/office/drawing/2014/main" id="{356DE39A-294D-45A7-8BEE-D8083CA07D37}"/>
              </a:ext>
            </a:extLst>
          </p:cNvPr>
          <p:cNvSpPr txBox="1">
            <a:spLocks/>
          </p:cNvSpPr>
          <p:nvPr/>
        </p:nvSpPr>
        <p:spPr>
          <a:xfrm>
            <a:off x="1452383" y="188640"/>
            <a:ext cx="9296427" cy="577477"/>
          </a:xfrm>
          <a:prstGeom prst="rect">
            <a:avLst/>
          </a:prstGeom>
          <a:gradFill>
            <a:gsLst>
              <a:gs pos="0">
                <a:srgbClr val="D5E4FF"/>
              </a:gs>
              <a:gs pos="35000">
                <a:schemeClr val="accent1">
                  <a:tint val="37000"/>
                  <a:satMod val="300000"/>
                </a:schemeClr>
              </a:gs>
              <a:gs pos="45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dirty="0">
                <a:ln w="0"/>
              </a:rPr>
              <a:t>Missing Preposition</a:t>
            </a:r>
            <a:endParaRPr lang="en-IN" dirty="0">
              <a:ln w="0"/>
            </a:endParaRPr>
          </a:p>
        </p:txBody>
      </p:sp>
      <p:sp>
        <p:nvSpPr>
          <p:cNvPr id="5" name="TextBox 4">
            <a:extLst>
              <a:ext uri="{FF2B5EF4-FFF2-40B4-BE49-F238E27FC236}">
                <a16:creationId xmlns:a16="http://schemas.microsoft.com/office/drawing/2014/main" id="{19FA4F9B-2CE0-4E48-8514-3D06B056AFAC}"/>
              </a:ext>
            </a:extLst>
          </p:cNvPr>
          <p:cNvSpPr txBox="1"/>
          <p:nvPr/>
        </p:nvSpPr>
        <p:spPr>
          <a:xfrm>
            <a:off x="3382942" y="2723503"/>
            <a:ext cx="2091112" cy="1200329"/>
          </a:xfrm>
          <a:prstGeom prst="rect">
            <a:avLst/>
          </a:prstGeom>
          <a:gradFill>
            <a:gsLst>
              <a:gs pos="0">
                <a:schemeClr val="accent6">
                  <a:shade val="51000"/>
                  <a:satMod val="130000"/>
                </a:schemeClr>
              </a:gs>
              <a:gs pos="80000">
                <a:srgbClr val="CC61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Yes, the sentence is complete</a:t>
            </a:r>
          </a:p>
        </p:txBody>
      </p:sp>
      <p:sp>
        <p:nvSpPr>
          <p:cNvPr id="8" name="TextBox 7">
            <a:extLst>
              <a:ext uri="{FF2B5EF4-FFF2-40B4-BE49-F238E27FC236}">
                <a16:creationId xmlns:a16="http://schemas.microsoft.com/office/drawing/2014/main" id="{79399EB9-F741-4E6C-89BF-CE73F8A97ACE}"/>
              </a:ext>
            </a:extLst>
          </p:cNvPr>
          <p:cNvSpPr txBox="1"/>
          <p:nvPr/>
        </p:nvSpPr>
        <p:spPr>
          <a:xfrm>
            <a:off x="6767318" y="2723504"/>
            <a:ext cx="2091112" cy="1200329"/>
          </a:xfrm>
          <a:prstGeom prst="rect">
            <a:avLst/>
          </a:prstGeom>
          <a:gradFill>
            <a:gsLst>
              <a:gs pos="0">
                <a:schemeClr val="accent6">
                  <a:shade val="51000"/>
                  <a:satMod val="130000"/>
                </a:schemeClr>
              </a:gs>
              <a:gs pos="84000">
                <a:srgbClr val="DE6A00"/>
              </a:gs>
              <a:gs pos="100000">
                <a:schemeClr val="accent6">
                  <a:shade val="94000"/>
                  <a:satMod val="135000"/>
                </a:schemeClr>
              </a:gs>
            </a:gsLs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2400" dirty="0"/>
              <a:t>No, the sentence is  incomplete</a:t>
            </a:r>
          </a:p>
        </p:txBody>
      </p:sp>
      <p:pic>
        <p:nvPicPr>
          <p:cNvPr id="10" name="Picture 9" descr="Icon&#10;&#10;Description automatically generated">
            <a:extLst>
              <a:ext uri="{FF2B5EF4-FFF2-40B4-BE49-F238E27FC236}">
                <a16:creationId xmlns:a16="http://schemas.microsoft.com/office/drawing/2014/main" id="{3766F574-2D7E-44DD-A10B-E3E310BB3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544" y="2841651"/>
            <a:ext cx="1149629" cy="1019397"/>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CF07E2F7-9CCB-464D-B54C-F4B36D304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9551" y="2996952"/>
            <a:ext cx="730505" cy="696262"/>
          </a:xfrm>
          <a:prstGeom prst="rect">
            <a:avLst/>
          </a:prstGeom>
        </p:spPr>
      </p:pic>
      <p:sp>
        <p:nvSpPr>
          <p:cNvPr id="13" name="TextBox 12">
            <a:extLst>
              <a:ext uri="{FF2B5EF4-FFF2-40B4-BE49-F238E27FC236}">
                <a16:creationId xmlns:a16="http://schemas.microsoft.com/office/drawing/2014/main" id="{F65770AC-DC82-4EB5-8D81-E83EA2BAA6E9}"/>
              </a:ext>
            </a:extLst>
          </p:cNvPr>
          <p:cNvSpPr txBox="1"/>
          <p:nvPr/>
        </p:nvSpPr>
        <p:spPr>
          <a:xfrm>
            <a:off x="3618905" y="4221088"/>
            <a:ext cx="4955810" cy="507831"/>
          </a:xfrm>
          <a:prstGeom prst="rect">
            <a:avLst/>
          </a:prstGeom>
          <a:noFill/>
        </p:spPr>
        <p:txBody>
          <a:bodyPr wrap="square" rtlCol="0">
            <a:spAutoFit/>
          </a:bodyPr>
          <a:lstStyle/>
          <a:p>
            <a:pPr algn="ctr"/>
            <a:r>
              <a:rPr lang="en-US" sz="2700" dirty="0">
                <a:solidFill>
                  <a:srgbClr val="FF0000"/>
                </a:solidFill>
              </a:rPr>
              <a:t>Can you complete the sentence?</a:t>
            </a:r>
          </a:p>
        </p:txBody>
      </p:sp>
      <p:pic>
        <p:nvPicPr>
          <p:cNvPr id="15" name="Picture 14">
            <a:extLst>
              <a:ext uri="{FF2B5EF4-FFF2-40B4-BE49-F238E27FC236}">
                <a16:creationId xmlns:a16="http://schemas.microsoft.com/office/drawing/2014/main" id="{ABF12F46-814C-47AA-8A1D-78E56C19C8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74844" y="1603597"/>
            <a:ext cx="3140682" cy="3722814"/>
          </a:xfrm>
          <a:prstGeom prst="rect">
            <a:avLst/>
          </a:prstGeom>
        </p:spPr>
      </p:pic>
    </p:spTree>
    <p:extLst>
      <p:ext uri="{BB962C8B-B14F-4D97-AF65-F5344CB8AC3E}">
        <p14:creationId xmlns:p14="http://schemas.microsoft.com/office/powerpoint/2010/main" val="13218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nextCondLst>
                <p:cond evt="onClick" delay="0">
                  <p:tgtEl>
                    <p:spTgt spid="8"/>
                  </p:tgtEl>
                </p:cond>
              </p:nextCondLst>
            </p:seq>
          </p:childTnLst>
        </p:cTn>
      </p:par>
    </p:tnLst>
    <p:bldLst>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81945" y="1412776"/>
            <a:ext cx="3672408" cy="936104"/>
          </a:xfrm>
          <a:prstGeom prst="roundRect">
            <a:avLst/>
          </a:prstGeom>
          <a:ln>
            <a:noFill/>
          </a:ln>
          <a:effectLst>
            <a:glow rad="101600">
              <a:schemeClr val="accent6">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a:solidFill>
                  <a:srgbClr val="FF0000"/>
                </a:solidFill>
              </a:rPr>
              <a:t>Prepositions</a:t>
            </a:r>
          </a:p>
        </p:txBody>
      </p:sp>
      <p:sp>
        <p:nvSpPr>
          <p:cNvPr id="5" name="Rectangle 4"/>
          <p:cNvSpPr/>
          <p:nvPr/>
        </p:nvSpPr>
        <p:spPr>
          <a:xfrm>
            <a:off x="1775520" y="3338989"/>
            <a:ext cx="8712968" cy="954107"/>
          </a:xfrm>
          <a:prstGeom prst="rect">
            <a:avLst/>
          </a:prstGeom>
        </p:spPr>
        <p:txBody>
          <a:bodyPr wrap="square">
            <a:spAutoFit/>
          </a:bodyPr>
          <a:lstStyle/>
          <a:p>
            <a:r>
              <a:rPr lang="en-US" sz="2800" dirty="0">
                <a:solidFill>
                  <a:srgbClr val="3333CC"/>
                </a:solidFill>
              </a:rPr>
              <a:t>‘Prepositions’ </a:t>
            </a:r>
            <a:r>
              <a:rPr lang="en-US" sz="2800" dirty="0">
                <a:solidFill>
                  <a:srgbClr val="006600"/>
                </a:solidFill>
              </a:rPr>
              <a:t>show the relationship of one noun in the     	    sentence to the other noun or pronoun.</a:t>
            </a:r>
          </a:p>
        </p:txBody>
      </p:sp>
      <p:sp>
        <p:nvSpPr>
          <p:cNvPr id="9" name="Title 1">
            <a:extLst>
              <a:ext uri="{FF2B5EF4-FFF2-40B4-BE49-F238E27FC236}">
                <a16:creationId xmlns:a16="http://schemas.microsoft.com/office/drawing/2014/main" id="{91207217-68AB-4932-BA84-0A5512E274C7}"/>
              </a:ext>
            </a:extLst>
          </p:cNvPr>
          <p:cNvSpPr txBox="1">
            <a:spLocks/>
          </p:cNvSpPr>
          <p:nvPr/>
        </p:nvSpPr>
        <p:spPr>
          <a:xfrm>
            <a:off x="1452383" y="188640"/>
            <a:ext cx="9296427" cy="577477"/>
          </a:xfrm>
          <a:prstGeom prst="rect">
            <a:avLst/>
          </a:prstGeom>
          <a:gradFill>
            <a:gsLst>
              <a:gs pos="0">
                <a:srgbClr val="D5E4FF"/>
              </a:gs>
              <a:gs pos="35000">
                <a:schemeClr val="accent1">
                  <a:tint val="37000"/>
                  <a:satMod val="300000"/>
                </a:schemeClr>
              </a:gs>
              <a:gs pos="45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dirty="0">
                <a:ln w="0"/>
              </a:rPr>
              <a:t>The Missing words are called …..</a:t>
            </a:r>
            <a:endParaRPr lang="en-IN" dirty="0">
              <a:ln w="0"/>
            </a:endParaRPr>
          </a:p>
        </p:txBody>
      </p:sp>
      <p:sp>
        <p:nvSpPr>
          <p:cNvPr id="2" name="Rectangle 1">
            <a:extLst>
              <a:ext uri="{FF2B5EF4-FFF2-40B4-BE49-F238E27FC236}">
                <a16:creationId xmlns:a16="http://schemas.microsoft.com/office/drawing/2014/main" id="{7475EAE9-286A-6F21-8F87-8BA638B8D8BB}"/>
              </a:ext>
            </a:extLst>
          </p:cNvPr>
          <p:cNvSpPr/>
          <p:nvPr/>
        </p:nvSpPr>
        <p:spPr>
          <a:xfrm>
            <a:off x="1339872" y="4787286"/>
            <a:ext cx="9584265" cy="945970"/>
          </a:xfrm>
          <a:prstGeom prst="rect">
            <a:avLst/>
          </a:prstGeom>
        </p:spPr>
        <p:txBody>
          <a:bodyPr wrap="square">
            <a:spAutoFit/>
          </a:bodyPr>
          <a:lstStyle/>
          <a:p>
            <a:pPr algn="ctr"/>
            <a:r>
              <a:rPr lang="en-US" sz="2800" dirty="0">
                <a:solidFill>
                  <a:srgbClr val="3333CC"/>
                </a:solidFill>
              </a:rPr>
              <a:t>‘Prepositions’ </a:t>
            </a:r>
            <a:r>
              <a:rPr lang="en-US" sz="2800" dirty="0">
                <a:solidFill>
                  <a:srgbClr val="006600"/>
                </a:solidFill>
              </a:rPr>
              <a:t>are words that tell us about the position of a noun with reference to another noun or pronoun in a sentence.</a:t>
            </a:r>
          </a:p>
        </p:txBody>
      </p:sp>
    </p:spTree>
    <p:extLst>
      <p:ext uri="{BB962C8B-B14F-4D97-AF65-F5344CB8AC3E}">
        <p14:creationId xmlns:p14="http://schemas.microsoft.com/office/powerpoint/2010/main" val="24179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FD3AE87-6314-4455-95CA-DC26B00CAF9A}"/>
              </a:ext>
            </a:extLst>
          </p:cNvPr>
          <p:cNvGraphicFramePr>
            <a:graphicFrameLocks noGrp="1"/>
          </p:cNvGraphicFramePr>
          <p:nvPr>
            <p:extLst>
              <p:ext uri="{D42A27DB-BD31-4B8C-83A1-F6EECF244321}">
                <p14:modId xmlns:p14="http://schemas.microsoft.com/office/powerpoint/2010/main" val="711615184"/>
              </p:ext>
            </p:extLst>
          </p:nvPr>
        </p:nvGraphicFramePr>
        <p:xfrm>
          <a:off x="1415480" y="758719"/>
          <a:ext cx="9574906" cy="4174095"/>
        </p:xfrm>
        <a:graphic>
          <a:graphicData uri="http://schemas.openxmlformats.org/drawingml/2006/table">
            <a:tbl>
              <a:tblPr firstRow="1" bandRow="1">
                <a:tableStyleId>{5C22544A-7EE6-4342-B048-85BDC9FD1C3A}</a:tableStyleId>
              </a:tblPr>
              <a:tblGrid>
                <a:gridCol w="894851">
                  <a:extLst>
                    <a:ext uri="{9D8B030D-6E8A-4147-A177-3AD203B41FA5}">
                      <a16:colId xmlns:a16="http://schemas.microsoft.com/office/drawing/2014/main" val="20000"/>
                    </a:ext>
                  </a:extLst>
                </a:gridCol>
                <a:gridCol w="1337397">
                  <a:extLst>
                    <a:ext uri="{9D8B030D-6E8A-4147-A177-3AD203B41FA5}">
                      <a16:colId xmlns:a16="http://schemas.microsoft.com/office/drawing/2014/main" val="20001"/>
                    </a:ext>
                  </a:extLst>
                </a:gridCol>
                <a:gridCol w="7342658">
                  <a:extLst>
                    <a:ext uri="{9D8B030D-6E8A-4147-A177-3AD203B41FA5}">
                      <a16:colId xmlns:a16="http://schemas.microsoft.com/office/drawing/2014/main" val="20002"/>
                    </a:ext>
                  </a:extLst>
                </a:gridCol>
              </a:tblGrid>
              <a:tr h="733865">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631492">
                <a:tc>
                  <a:txBody>
                    <a:bodyPr/>
                    <a:lstStyle/>
                    <a:p>
                      <a:r>
                        <a:rPr lang="en-IN" sz="900" dirty="0"/>
                        <a:t>1.</a:t>
                      </a:r>
                    </a:p>
                  </a:txBody>
                  <a:tcPr/>
                </a:tc>
                <a:tc>
                  <a:txBody>
                    <a:bodyPr/>
                    <a:lstStyle/>
                    <a:p>
                      <a:endParaRPr lang="en-IN" sz="900" dirty="0"/>
                    </a:p>
                  </a:txBody>
                  <a:tcPr/>
                </a:tc>
                <a:tc>
                  <a:txBody>
                    <a:bodyPr/>
                    <a:lstStyle/>
                    <a:p>
                      <a:r>
                        <a:rPr lang="en-IN" sz="1000" dirty="0"/>
                        <a:t>Basketball: </a:t>
                      </a:r>
                      <a:r>
                        <a:rPr lang="en-IN" sz="1000" dirty="0">
                          <a:hlinkClick r:id="rId3"/>
                        </a:rPr>
                        <a:t>https://drive.google.com/drive/folders/1CWLPk-BEA4bUNAAHyiIRxjza3n-44Jo1</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000" dirty="0"/>
                        <a:t>Books: </a:t>
                      </a:r>
                      <a:r>
                        <a:rPr lang="en-IN" sz="1000" dirty="0">
                          <a:hlinkClick r:id="rId4"/>
                        </a:rPr>
                        <a:t>https://drive.google.com/drive/folders/1AM_sdladRZpz6OT2xBU-HJOp9yS4qCNw</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Bus: </a:t>
                      </a:r>
                      <a:r>
                        <a:rPr lang="en-US" sz="1000" dirty="0">
                          <a:hlinkClick r:id="rId5"/>
                        </a:rPr>
                        <a:t>https://www.flickr.com/photos/63173682@N04/14512134273</a:t>
                      </a:r>
                      <a:r>
                        <a:rPr lang="en-US" sz="1000" dirty="0"/>
                        <a:t> By </a:t>
                      </a:r>
                      <a:r>
                        <a:rPr lang="en-US" sz="1000" dirty="0" err="1"/>
                        <a:t>abhijit</a:t>
                      </a:r>
                      <a:r>
                        <a:rPr lang="en-US" sz="1000" dirty="0"/>
                        <a:t> </a:t>
                      </a:r>
                      <a:r>
                        <a:rPr lang="en-US" sz="1000" dirty="0" err="1"/>
                        <a:t>chendvankar</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Students: </a:t>
                      </a:r>
                      <a:r>
                        <a:rPr lang="en-US" sz="1000" dirty="0">
                          <a:hlinkClick r:id="rId6"/>
                        </a:rPr>
                        <a:t>https://pixabay.com/photos/happy-children-education-876541/</a:t>
                      </a:r>
                      <a:r>
                        <a:rPr lang="en-US" sz="1000" dirty="0"/>
                        <a:t> By </a:t>
                      </a:r>
                      <a:r>
                        <a:rPr lang="en-US" sz="1000" dirty="0" err="1"/>
                        <a:t>akshayapatra</a:t>
                      </a:r>
                      <a:endParaRPr lang="en-US" sz="1000" dirty="0"/>
                    </a:p>
                  </a:txBody>
                  <a:tcPr/>
                </a:tc>
                <a:extLst>
                  <a:ext uri="{0D108BD9-81ED-4DB2-BD59-A6C34878D82A}">
                    <a16:rowId xmlns:a16="http://schemas.microsoft.com/office/drawing/2014/main" val="10001"/>
                  </a:ext>
                </a:extLst>
              </a:tr>
              <a:tr h="249352">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dirty="0"/>
                        <a:t>Basketball: </a:t>
                      </a:r>
                      <a:r>
                        <a:rPr lang="en-IN" sz="1000" dirty="0">
                          <a:hlinkClick r:id="rId3"/>
                        </a:rPr>
                        <a:t>https://drive.google.com/drive/folders/1CWLPk-BEA4bUNAAHyiIRxjza3n-44Jo1</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dirty="0"/>
                    </a:p>
                  </a:txBody>
                  <a:tcPr/>
                </a:tc>
                <a:extLst>
                  <a:ext uri="{0D108BD9-81ED-4DB2-BD59-A6C34878D82A}">
                    <a16:rowId xmlns:a16="http://schemas.microsoft.com/office/drawing/2014/main" val="10007"/>
                  </a:ext>
                </a:extLst>
              </a:tr>
              <a:tr h="407088">
                <a:tc>
                  <a:txBody>
                    <a:bodyPr/>
                    <a:lstStyle/>
                    <a:p>
                      <a:r>
                        <a:rPr lang="en-IN" sz="900" dirty="0"/>
                        <a:t>3. </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a:t>Aeroplane</a:t>
                      </a:r>
                      <a:r>
                        <a:rPr lang="en-US" sz="1000" dirty="0"/>
                        <a:t>: </a:t>
                      </a:r>
                      <a:r>
                        <a:rPr lang="en-US" sz="1000" dirty="0">
                          <a:hlinkClick r:id="rId7"/>
                        </a:rPr>
                        <a:t>https://drive.google.com/drive/folders</a:t>
                      </a:r>
                      <a:r>
                        <a:rPr lang="en-US" sz="1000">
                          <a:hlinkClick r:id="rId7"/>
                        </a:rPr>
                        <a:t>/1ctViPTyCAuHD0QRXe3fW-WpSubI6WstH</a:t>
                      </a:r>
                      <a:endParaRPr lang="en-IN" sz="1000" dirty="0"/>
                    </a:p>
                  </a:txBody>
                  <a:tcPr/>
                </a:tc>
                <a:extLst>
                  <a:ext uri="{0D108BD9-81ED-4DB2-BD59-A6C34878D82A}">
                    <a16:rowId xmlns:a16="http://schemas.microsoft.com/office/drawing/2014/main" val="10003"/>
                  </a:ext>
                </a:extLst>
              </a:tr>
              <a:tr h="360040">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hlinkClick r:id="rId5"/>
                        </a:rPr>
                        <a:t>https://www.flickr.com/photos/63173682@N04/14512134273</a:t>
                      </a:r>
                      <a:r>
                        <a:rPr lang="en-US" sz="1000" dirty="0"/>
                        <a:t> By </a:t>
                      </a:r>
                      <a:r>
                        <a:rPr lang="en-US" sz="1000" dirty="0" err="1"/>
                        <a:t>abhijit</a:t>
                      </a:r>
                      <a:r>
                        <a:rPr lang="en-US" sz="1000" dirty="0"/>
                        <a:t> </a:t>
                      </a:r>
                      <a:r>
                        <a:rPr lang="en-US" sz="1000" dirty="0" err="1"/>
                        <a:t>chendvankar</a:t>
                      </a:r>
                      <a:endParaRPr lang="en-IN" sz="1000" dirty="0"/>
                    </a:p>
                  </a:txBody>
                  <a:tcPr/>
                </a:tc>
                <a:extLst>
                  <a:ext uri="{0D108BD9-81ED-4DB2-BD59-A6C34878D82A}">
                    <a16:rowId xmlns:a16="http://schemas.microsoft.com/office/drawing/2014/main" val="10004"/>
                  </a:ext>
                </a:extLst>
              </a:tr>
              <a:tr h="432048">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hlinkClick r:id="rId6"/>
                        </a:rPr>
                        <a:t>https://pixabay.com/photos/happy-children-education-876541/</a:t>
                      </a:r>
                      <a:r>
                        <a:rPr lang="en-US" sz="1000" dirty="0"/>
                        <a:t> By </a:t>
                      </a:r>
                      <a:r>
                        <a:rPr lang="en-US" sz="1000" dirty="0" err="1"/>
                        <a:t>akshayapatra</a:t>
                      </a:r>
                      <a:endParaRPr lang="en-US" sz="1000" dirty="0"/>
                    </a:p>
                    <a:p>
                      <a:endParaRPr lang="en-IN" sz="1000" dirty="0"/>
                    </a:p>
                  </a:txBody>
                  <a:tcPr/>
                </a:tc>
                <a:extLst>
                  <a:ext uri="{0D108BD9-81ED-4DB2-BD59-A6C34878D82A}">
                    <a16:rowId xmlns:a16="http://schemas.microsoft.com/office/drawing/2014/main" val="10008"/>
                  </a:ext>
                </a:extLst>
              </a:tr>
              <a:tr h="571887">
                <a:tc>
                  <a:txBody>
                    <a:bodyPr/>
                    <a:lstStyle/>
                    <a:p>
                      <a:r>
                        <a:rPr lang="en-IN" sz="900" dirty="0"/>
                        <a:t>6. </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dirty="0"/>
                        <a:t>Books: </a:t>
                      </a:r>
                      <a:r>
                        <a:rPr lang="en-IN" sz="1000" dirty="0">
                          <a:hlinkClick r:id="rId4"/>
                        </a:rPr>
                        <a:t>https://drive.google.com/drive/folders/1AM_sdladRZpz6OT2xBU-HJOp9yS4qCNw</a:t>
                      </a:r>
                      <a:endParaRPr lang="en-IN" sz="1000" dirty="0"/>
                    </a:p>
                  </a:txBody>
                  <a:tcPr/>
                </a:tc>
                <a:extLst>
                  <a:ext uri="{0D108BD9-81ED-4DB2-BD59-A6C34878D82A}">
                    <a16:rowId xmlns:a16="http://schemas.microsoft.com/office/drawing/2014/main" val="10009"/>
                  </a:ext>
                </a:extLst>
              </a:tr>
              <a:tr h="571887">
                <a:tc>
                  <a:txBody>
                    <a:bodyPr/>
                    <a:lstStyle/>
                    <a:p>
                      <a:r>
                        <a:rPr lang="en-IN" sz="900" dirty="0"/>
                        <a:t>2,3,4,5,6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Wrong: </a:t>
                      </a:r>
                      <a:r>
                        <a:rPr lang="en-US" sz="1000" dirty="0">
                          <a:hlinkClick r:id="rId8"/>
                        </a:rPr>
                        <a:t>https://pixabay.com/vectors/incorrect-delete-remove-cancel-red-294245/</a:t>
                      </a:r>
                      <a:r>
                        <a:rPr lang="en-US" sz="1000" dirty="0"/>
                        <a:t> By </a:t>
                      </a:r>
                      <a:r>
                        <a:rPr lang="en-US" sz="1000" dirty="0" err="1"/>
                        <a:t>Clker</a:t>
                      </a:r>
                      <a:r>
                        <a:rPr lang="en-US" sz="1000"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Right: </a:t>
                      </a:r>
                      <a:r>
                        <a:rPr lang="en-US" sz="1000" dirty="0">
                          <a:hlinkClick r:id="rId9"/>
                        </a:rPr>
                        <a:t>https://pixabay.com/vectors/check-correct-mark-right-choice-40319/</a:t>
                      </a:r>
                      <a:r>
                        <a:rPr lang="en-US" sz="1000" dirty="0"/>
                        <a:t> By </a:t>
                      </a:r>
                      <a:r>
                        <a:rPr lang="en-US" sz="1000" dirty="0" err="1"/>
                        <a:t>Clker</a:t>
                      </a:r>
                      <a:r>
                        <a:rPr lang="en-US" sz="1000" dirty="0"/>
                        <a:t>-Free-Vector-Images</a:t>
                      </a:r>
                    </a:p>
                  </a:txBody>
                  <a:tcPr/>
                </a:tc>
                <a:extLst>
                  <a:ext uri="{0D108BD9-81ED-4DB2-BD59-A6C34878D82A}">
                    <a16:rowId xmlns:a16="http://schemas.microsoft.com/office/drawing/2014/main" val="3654604549"/>
                  </a:ext>
                </a:extLst>
              </a:tr>
            </a:tbl>
          </a:graphicData>
        </a:graphic>
      </p:graphicFrame>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3227" y="3404101"/>
            <a:ext cx="408631" cy="34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24DF7144-7193-4273-89EB-334A707779C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2391754" y="1534490"/>
            <a:ext cx="259665" cy="30821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4">
            <a:extLst>
              <a:ext uri="{FF2B5EF4-FFF2-40B4-BE49-F238E27FC236}">
                <a16:creationId xmlns:a16="http://schemas.microsoft.com/office/drawing/2014/main" id="{943074A9-036D-4100-8F67-4817530AEEB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 r="44865"/>
          <a:stretch/>
        </p:blipFill>
        <p:spPr bwMode="auto">
          <a:xfrm>
            <a:off x="2855640" y="1609595"/>
            <a:ext cx="331740" cy="451253"/>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5">
            <a:extLst>
              <a:ext uri="{FF2B5EF4-FFF2-40B4-BE49-F238E27FC236}">
                <a16:creationId xmlns:a16="http://schemas.microsoft.com/office/drawing/2014/main" id="{A5B6B1CB-7C89-4A47-8D1A-8C6E36583B7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85687" y="1894562"/>
            <a:ext cx="319011" cy="280566"/>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 name="Picture 4">
            <a:extLst>
              <a:ext uri="{FF2B5EF4-FFF2-40B4-BE49-F238E27FC236}">
                <a16:creationId xmlns:a16="http://schemas.microsoft.com/office/drawing/2014/main" id="{6C665425-6359-473E-A7B7-29E210499A1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3261099" y="1629989"/>
            <a:ext cx="314621" cy="372936"/>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 name="Picture 2">
            <a:extLst>
              <a:ext uri="{FF2B5EF4-FFF2-40B4-BE49-F238E27FC236}">
                <a16:creationId xmlns:a16="http://schemas.microsoft.com/office/drawing/2014/main" id="{812F7A64-96F3-445D-BB61-A4084086D02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p:blipFill>
        <p:spPr bwMode="auto">
          <a:xfrm>
            <a:off x="2518133" y="2227166"/>
            <a:ext cx="214599" cy="254721"/>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 name="Picture 18">
            <a:extLst>
              <a:ext uri="{FF2B5EF4-FFF2-40B4-BE49-F238E27FC236}">
                <a16:creationId xmlns:a16="http://schemas.microsoft.com/office/drawing/2014/main" id="{3E5FC462-3918-41B2-95BC-9D11305355B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2805434" y="2636912"/>
            <a:ext cx="244219" cy="285115"/>
          </a:xfrm>
          <a:prstGeom prst="rect">
            <a:avLst/>
          </a:prstGeom>
        </p:spPr>
      </p:pic>
      <p:pic>
        <p:nvPicPr>
          <p:cNvPr id="20" name="Picture 19">
            <a:extLst>
              <a:ext uri="{FF2B5EF4-FFF2-40B4-BE49-F238E27FC236}">
                <a16:creationId xmlns:a16="http://schemas.microsoft.com/office/drawing/2014/main" id="{28AA6F47-0D2C-4DD9-A61A-71FB0B3750FA}"/>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2743579" y="3011241"/>
            <a:ext cx="381041" cy="28578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740D031F-337F-4297-AE03-E2E7F27B5BB6}"/>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2787377" y="3833828"/>
            <a:ext cx="318859" cy="377962"/>
          </a:xfrm>
          <a:prstGeom prst="rect">
            <a:avLst/>
          </a:prstGeom>
        </p:spPr>
      </p:pic>
      <p:pic>
        <p:nvPicPr>
          <p:cNvPr id="22" name="Picture 21" descr="Icon&#10;&#10;Description automatically generated">
            <a:extLst>
              <a:ext uri="{FF2B5EF4-FFF2-40B4-BE49-F238E27FC236}">
                <a16:creationId xmlns:a16="http://schemas.microsoft.com/office/drawing/2014/main" id="{7C853DBD-EE86-46A5-BDC4-0B0F2A78664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78278" y="4443764"/>
            <a:ext cx="443232" cy="393022"/>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F87CC3B5-4BA4-4E9B-B7BF-2155ECAA04F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85568" y="4541627"/>
            <a:ext cx="281641" cy="26844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25</TotalTime>
  <Words>1367</Words>
  <Application>Microsoft Office PowerPoint</Application>
  <PresentationFormat>Widescreen</PresentationFormat>
  <Paragraphs>115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The Missing Prepositions</vt:lpstr>
      <vt:lpstr>Read the following sentence and tell if it is complete.  (Click on one of the boxes)</vt:lpstr>
      <vt:lpstr>Read the following sentence and tell if it is complete.  (Click on one of the boxes)</vt:lpstr>
      <vt:lpstr>Read the following sentence and tell if it is complete.  (Click on one of the boxes)</vt:lpstr>
      <vt:lpstr>Read the following sentence and tell if it is complete.  (Click on one of the boxes)</vt:lpstr>
      <vt:lpstr>Read the following sentence and tell if it is complete.  (Click on one of the boxes)</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85</cp:revision>
  <dcterms:created xsi:type="dcterms:W3CDTF">2020-08-28T09:38:22Z</dcterms:created>
  <dcterms:modified xsi:type="dcterms:W3CDTF">2022-08-30T11:52:40Z</dcterms:modified>
</cp:coreProperties>
</file>