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5"/>
  </p:notesMasterIdLst>
  <p:sldIdLst>
    <p:sldId id="256" r:id="rId4"/>
    <p:sldId id="259" r:id="rId5"/>
    <p:sldId id="271" r:id="rId6"/>
    <p:sldId id="270" r:id="rId7"/>
    <p:sldId id="272" r:id="rId8"/>
    <p:sldId id="273" r:id="rId9"/>
    <p:sldId id="274" r:id="rId10"/>
    <p:sldId id="275" r:id="rId11"/>
    <p:sldId id="276" r:id="rId12"/>
    <p:sldId id="277"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0EE"/>
    <a:srgbClr val="996600"/>
    <a:srgbClr val="DAA600"/>
    <a:srgbClr val="F4C622"/>
    <a:srgbClr val="F19B8C"/>
    <a:srgbClr val="FCAF3E"/>
    <a:srgbClr val="B9E96D"/>
    <a:srgbClr val="FCA442"/>
    <a:srgbClr val="E4535D"/>
    <a:srgbClr val="EC7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347" autoAdjust="0"/>
  </p:normalViewPr>
  <p:slideViewPr>
    <p:cSldViewPr>
      <p:cViewPr varScale="1">
        <p:scale>
          <a:sx n="41" d="100"/>
          <a:sy n="41" d="100"/>
        </p:scale>
        <p:origin x="1560" y="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10/14/2022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clker-free-vector-images-373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clker-free-vector-images-3736/"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users/openclipart-vectors-3036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vectors/mother-daughter-umbrella-rain-mom-570941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users/saydung89-1871359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Title - https://www.freepik.com/free-vector/golden-halftone-rectangle-frame-background_17565220.htm (Attribution – </a:t>
            </a:r>
            <a:r>
              <a:rPr lang="en-IN" sz="1200" b="0" i="0" u="none" strike="noStrike" kern="1200" baseline="0" dirty="0" err="1">
                <a:solidFill>
                  <a:schemeClr val="tx1"/>
                </a:solidFill>
                <a:latin typeface="+mn-lt"/>
                <a:ea typeface="+mn-ea"/>
                <a:cs typeface="+mn-cs"/>
              </a:rPr>
              <a:t>starline</a:t>
            </a:r>
            <a:r>
              <a:rPr lang="en-IN" sz="1200" b="0" i="0" u="none" strike="noStrike" kern="1200" baseline="0" dirty="0">
                <a:solidFill>
                  <a:schemeClr val="tx1"/>
                </a:solidFill>
                <a:latin typeface="+mn-lt"/>
                <a:ea typeface="+mn-ea"/>
                <a:cs typeface="+mn-cs"/>
              </a:rPr>
              <a:t>)</a:t>
            </a:r>
          </a:p>
          <a:p>
            <a:pPr rtl="0"/>
            <a:r>
              <a:rPr lang="en-IN" b="0" dirty="0"/>
              <a:t>Background:</a:t>
            </a:r>
          </a:p>
          <a:p>
            <a:pPr rtl="0"/>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pPr rtl="0"/>
            <a:r>
              <a:rPr lang="en-IN" sz="1200" b="0" i="0" u="none" strike="noStrike" kern="1200" dirty="0">
                <a:solidFill>
                  <a:schemeClr val="tx1"/>
                </a:solidFill>
                <a:latin typeface="+mn-lt"/>
                <a:ea typeface="+mn-ea"/>
                <a:cs typeface="+mn-cs"/>
              </a:rPr>
              <a:t>School :  https://www.freepik.com/free-vector/school-building-educational-institution-college_7101629.htm;By </a:t>
            </a:r>
            <a:r>
              <a:rPr lang="en-IN" sz="1200" b="0" i="0" u="none" strike="noStrike" kern="1200" dirty="0" err="1">
                <a:solidFill>
                  <a:schemeClr val="tx1"/>
                </a:solidFill>
                <a:latin typeface="+mn-lt"/>
                <a:ea typeface="+mn-ea"/>
                <a:cs typeface="+mn-cs"/>
              </a:rPr>
              <a:t>upklyak</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Dog: https://pixabay.com/vectors/dog-happy-running-puppy-animals-35483/ attribution - </a:t>
            </a:r>
            <a:r>
              <a:rPr lang="en-US" b="0" i="0" u="none" strike="noStrike" dirty="0" err="1">
                <a:solidFill>
                  <a:srgbClr val="555555"/>
                </a:solidFill>
                <a:effectLst/>
                <a:latin typeface="Open Sans" panose="020B0606030504020204" pitchFamily="34" charset="0"/>
                <a:hlinkClick r:id="rId3"/>
              </a:rPr>
              <a:t>Clker</a:t>
            </a:r>
            <a:r>
              <a:rPr lang="en-US" b="0" i="0" u="none" strike="noStrike" dirty="0">
                <a:solidFill>
                  <a:srgbClr val="555555"/>
                </a:solidFill>
                <a:effectLst/>
                <a:latin typeface="Open Sans" panose="020B0606030504020204" pitchFamily="34" charset="0"/>
                <a:hlinkClick r:id="rId3"/>
              </a:rPr>
              <a:t>-Free-Vector-Images / 29539 images</a:t>
            </a:r>
            <a:br>
              <a:rPr lang="en-US" dirty="0"/>
            </a:b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extLst>
      <p:ext uri="{BB962C8B-B14F-4D97-AF65-F5344CB8AC3E}">
        <p14:creationId xmlns:p14="http://schemas.microsoft.com/office/powerpoint/2010/main" val="121329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p>
          <a:p>
            <a:pPr rtl="0"/>
            <a:br>
              <a:rPr lang="en-US" dirty="0"/>
            </a:br>
            <a:r>
              <a:rPr lang="en-IN" sz="1200" b="1" i="0" u="none" strike="noStrike" kern="1200" dirty="0">
                <a:solidFill>
                  <a:schemeClr val="tx1"/>
                </a:solidFill>
                <a:latin typeface="+mn-lt"/>
                <a:ea typeface="+mn-ea"/>
                <a:cs typeface="+mn-cs"/>
              </a:rPr>
              <a:t>Suggestions:</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r>
              <a:rPr lang="en-IN" sz="1200" b="1" i="0" u="none" strike="noStrike" kern="1200">
                <a:solidFill>
                  <a:schemeClr val="tx1"/>
                </a:solidFill>
                <a:latin typeface="+mn-lt"/>
                <a:ea typeface="+mn-ea"/>
                <a:cs typeface="+mn-cs"/>
              </a:rPr>
              <a:t>- </a:t>
            </a:r>
            <a:r>
              <a:rPr lang="en-IN" sz="1200" b="0" i="0" u="none" strike="noStrike" kern="1200">
                <a:solidFill>
                  <a:schemeClr val="tx1"/>
                </a:solidFill>
                <a:latin typeface="+mn-lt"/>
                <a:ea typeface="+mn-ea"/>
                <a:cs typeface="+mn-cs"/>
              </a:rPr>
              <a:t> </a:t>
            </a:r>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spcBef>
                <a:spcPts val="0"/>
              </a:spcBef>
              <a:spcAft>
                <a:spcPts val="0"/>
              </a:spcAft>
            </a:pPr>
            <a:r>
              <a:rPr lang="en-US" sz="1800" b="1" i="1" u="none" strike="noStrike" dirty="0">
                <a:solidFill>
                  <a:srgbClr val="0000FF"/>
                </a:solidFill>
                <a:effectLst/>
                <a:latin typeface="Calibri" panose="020F0502020204030204" pitchFamily="34" charset="0"/>
              </a:rPr>
              <a:t>Teaching Learning Material (TLM): </a:t>
            </a:r>
            <a:r>
              <a:rPr lang="en-US" sz="1800" b="1" i="0" u="none" strike="noStrike" dirty="0">
                <a:solidFill>
                  <a:srgbClr val="000000"/>
                </a:solidFill>
                <a:effectLst/>
                <a:latin typeface="Calibri" panose="020F0502020204030204" pitchFamily="34" charset="0"/>
              </a:rPr>
              <a:t>An object</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What do you need? An object like a ball, a toy, a bag, or a fruit</a:t>
            </a:r>
            <a:r>
              <a:rPr lang="en-US" sz="1800" b="0" i="0" u="none" strike="noStrike" dirty="0">
                <a:solidFill>
                  <a:srgbClr val="BFBFBF"/>
                </a:solidFill>
                <a:effectLst/>
                <a:latin typeface="Calibri" panose="020F0502020204030204" pitchFamily="34" charset="0"/>
              </a:rPr>
              <a:t>:</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Get Ready: The teacher brings an object mentioned above, to class, on the day this topic is introduced.</a:t>
            </a:r>
            <a:endParaRPr lang="en-US" sz="2800" b="0" dirty="0">
              <a:effectLst/>
            </a:endParaRPr>
          </a:p>
          <a:p>
            <a:pPr rtl="0">
              <a:spcBef>
                <a:spcPts val="0"/>
              </a:spcBef>
              <a:spcAft>
                <a:spcPts val="0"/>
              </a:spcAft>
            </a:pPr>
            <a:br>
              <a:rPr lang="en-US" sz="2800" b="0" dirty="0">
                <a:effectLst/>
              </a:rPr>
            </a:br>
            <a:r>
              <a:rPr lang="en-US" sz="1800" b="1" i="1" u="none" strike="noStrike" dirty="0">
                <a:solidFill>
                  <a:srgbClr val="0000FF"/>
                </a:solidFill>
                <a:effectLst/>
                <a:latin typeface="Calibri" panose="020F0502020204030204" pitchFamily="34" charset="0"/>
              </a:rPr>
              <a:t>Notes to the teacher: </a:t>
            </a:r>
            <a:r>
              <a:rPr lang="en-US" sz="1800" b="0" i="0" u="none" strike="noStrike" dirty="0">
                <a:solidFill>
                  <a:srgbClr val="0000FF"/>
                </a:solidFill>
                <a:effectLst/>
                <a:latin typeface="Calibri" panose="020F0502020204030204" pitchFamily="34" charset="0"/>
              </a:rPr>
              <a:t>The teacher could begin the class by bringing an object mentioned above. She/he then places the object in different places. Some sample questions that could be asked are as follows-</a:t>
            </a:r>
            <a:endParaRPr lang="en-US" sz="2800" b="0" dirty="0">
              <a:effectLst/>
            </a:endParaRPr>
          </a:p>
          <a:p>
            <a:pPr rtl="0" fontAlgn="base">
              <a:spcBef>
                <a:spcPts val="0"/>
              </a:spcBef>
              <a:spcAft>
                <a:spcPts val="0"/>
              </a:spcAft>
              <a:buFont typeface="+mj-lt"/>
              <a:buAutoNum type="arabicPeriod"/>
            </a:pPr>
            <a:r>
              <a:rPr lang="en-US" sz="1800" b="0" i="0" u="none" strike="noStrike" dirty="0">
                <a:solidFill>
                  <a:srgbClr val="0000FF"/>
                </a:solidFill>
                <a:effectLst/>
                <a:latin typeface="Calibri" panose="020F0502020204030204" pitchFamily="34" charset="0"/>
              </a:rPr>
              <a:t>Where is the ball? (The teacher places the ball on the </a:t>
            </a:r>
            <a:r>
              <a:rPr lang="en-US" sz="1800" b="0" i="0" u="none" strike="noStrike" dirty="0" err="1">
                <a:solidFill>
                  <a:srgbClr val="0000FF"/>
                </a:solidFill>
                <a:effectLst/>
                <a:latin typeface="Calibri" panose="020F0502020204030204" pitchFamily="34" charset="0"/>
              </a:rPr>
              <a:t>table.Likewise</a:t>
            </a:r>
            <a:r>
              <a:rPr lang="en-US" sz="1800" b="0" i="0" u="none" strike="noStrike" dirty="0">
                <a:solidFill>
                  <a:srgbClr val="0000FF"/>
                </a:solidFill>
                <a:effectLst/>
                <a:latin typeface="Calibri" panose="020F0502020204030204" pitchFamily="34" charset="0"/>
              </a:rPr>
              <a:t> the ball could be held </a:t>
            </a:r>
            <a:r>
              <a:rPr lang="en-US" sz="1800" b="1" i="0" u="none" strike="noStrike" dirty="0">
                <a:solidFill>
                  <a:srgbClr val="0000FF"/>
                </a:solidFill>
                <a:effectLst/>
                <a:latin typeface="Calibri" panose="020F0502020204030204" pitchFamily="34" charset="0"/>
              </a:rPr>
              <a:t>behind, above, beside, in front of her </a:t>
            </a:r>
            <a:r>
              <a:rPr lang="en-US" sz="1800" b="0" i="0" u="none" strike="noStrike" dirty="0">
                <a:solidFill>
                  <a:srgbClr val="0000FF"/>
                </a:solidFill>
                <a:effectLst/>
                <a:latin typeface="Calibri" panose="020F0502020204030204" pitchFamily="34" charset="0"/>
              </a:rPr>
              <a:t>and so on and the responses could be recorded on the board.</a:t>
            </a:r>
            <a:r>
              <a:rPr lang="en-US" sz="1800" b="1" i="0" u="none" strike="noStrike" dirty="0">
                <a:solidFill>
                  <a:srgbClr val="0000FF"/>
                </a:solidFill>
                <a:effectLst/>
                <a:latin typeface="Calibri" panose="020F0502020204030204" pitchFamily="34" charset="0"/>
              </a:rPr>
              <a:t> </a:t>
            </a:r>
            <a:r>
              <a:rPr lang="en-US" sz="1800" b="0" i="0" u="none" strike="noStrike" dirty="0">
                <a:solidFill>
                  <a:srgbClr val="0000FF"/>
                </a:solidFill>
                <a:effectLst/>
                <a:latin typeface="Calibri" panose="020F0502020204030204" pitchFamily="34" charset="0"/>
              </a:rPr>
              <a:t>Children should be encouraged to answer in complete sentences.)</a:t>
            </a:r>
          </a:p>
          <a:p>
            <a:pPr rtl="0">
              <a:spcBef>
                <a:spcPts val="0"/>
              </a:spcBef>
              <a:spcAft>
                <a:spcPts val="0"/>
              </a:spcAft>
            </a:pPr>
            <a:r>
              <a:rPr lang="en-US" sz="1800" b="0" i="0" u="none" strike="noStrike" dirty="0">
                <a:solidFill>
                  <a:srgbClr val="0000FF"/>
                </a:solidFill>
                <a:effectLst/>
                <a:latin typeface="Calibri" panose="020F0502020204030204" pitchFamily="34" charset="0"/>
              </a:rPr>
              <a:t>The ball is </a:t>
            </a:r>
            <a:r>
              <a:rPr lang="en-US" sz="1800" b="0" i="0" u="sng" dirty="0">
                <a:solidFill>
                  <a:srgbClr val="0000FF"/>
                </a:solidFill>
                <a:effectLst/>
                <a:latin typeface="Calibri" panose="020F0502020204030204" pitchFamily="34" charset="0"/>
              </a:rPr>
              <a:t>on</a:t>
            </a:r>
            <a:r>
              <a:rPr lang="en-US" sz="1800" b="0" i="0" u="none" strike="noStrike" dirty="0">
                <a:solidFill>
                  <a:srgbClr val="0000FF"/>
                </a:solidFill>
                <a:effectLst/>
                <a:latin typeface="Calibri" panose="020F0502020204030204" pitchFamily="34" charset="0"/>
              </a:rPr>
              <a:t> the table.</a:t>
            </a:r>
            <a:endParaRPr lang="en-US" sz="2800" b="0" dirty="0">
              <a:effectLst/>
            </a:endParaRPr>
          </a:p>
          <a:p>
            <a:pPr rtl="0">
              <a:spcBef>
                <a:spcPts val="0"/>
              </a:spcBef>
              <a:spcAft>
                <a:spcPts val="0"/>
              </a:spcAft>
            </a:pPr>
            <a:r>
              <a:rPr lang="en-US" sz="1800" b="0" i="0" u="none" strike="noStrike" dirty="0">
                <a:solidFill>
                  <a:srgbClr val="0000FF"/>
                </a:solidFill>
                <a:effectLst/>
                <a:latin typeface="Calibri" panose="020F0502020204030204" pitchFamily="34" charset="0"/>
              </a:rPr>
              <a:t>The ball is </a:t>
            </a:r>
            <a:r>
              <a:rPr lang="en-US" sz="1800" b="0" i="0" u="sng" dirty="0">
                <a:solidFill>
                  <a:srgbClr val="0000FF"/>
                </a:solidFill>
                <a:effectLst/>
                <a:latin typeface="Calibri" panose="020F0502020204030204" pitchFamily="34" charset="0"/>
              </a:rPr>
              <a:t>under</a:t>
            </a:r>
            <a:r>
              <a:rPr lang="en-US" sz="1800" b="0" i="0" u="none" strike="noStrike" dirty="0">
                <a:solidFill>
                  <a:srgbClr val="0000FF"/>
                </a:solidFill>
                <a:effectLst/>
                <a:latin typeface="Calibri" panose="020F0502020204030204" pitchFamily="34" charset="0"/>
              </a:rPr>
              <a:t> the table.</a:t>
            </a:r>
            <a:endParaRPr lang="en-US" sz="2800" b="0" dirty="0">
              <a:effectLst/>
            </a:endParaRPr>
          </a:p>
          <a:p>
            <a:pPr rtl="0" fontAlgn="base">
              <a:spcBef>
                <a:spcPts val="0"/>
              </a:spcBef>
              <a:spcAft>
                <a:spcPts val="0"/>
              </a:spcAft>
              <a:buFont typeface="+mj-lt"/>
              <a:buAutoNum type="arabicPeriod" startAt="2"/>
            </a:pPr>
            <a:r>
              <a:rPr lang="en-US" sz="1800" b="0" i="0" u="none" strike="noStrike" dirty="0">
                <a:solidFill>
                  <a:srgbClr val="0000FF"/>
                </a:solidFill>
                <a:effectLst/>
                <a:latin typeface="Calibri" panose="020F0502020204030204" pitchFamily="34" charset="0"/>
              </a:rPr>
              <a:t>When do you wake up in the morning? I wake up </a:t>
            </a:r>
            <a:r>
              <a:rPr lang="en-US" sz="1800" b="0" i="0" u="sng" strike="noStrike" dirty="0">
                <a:solidFill>
                  <a:srgbClr val="0000FF"/>
                </a:solidFill>
                <a:effectLst/>
                <a:latin typeface="Calibri" panose="020F0502020204030204" pitchFamily="34" charset="0"/>
              </a:rPr>
              <a:t>at</a:t>
            </a:r>
            <a:r>
              <a:rPr lang="en-US" sz="1800" b="0" i="0" u="none" strike="noStrike" dirty="0">
                <a:solidFill>
                  <a:srgbClr val="0000FF"/>
                </a:solidFill>
                <a:effectLst/>
                <a:latin typeface="Calibri" panose="020F0502020204030204" pitchFamily="34" charset="0"/>
              </a:rPr>
              <a:t> 6 in the morning.</a:t>
            </a:r>
          </a:p>
          <a:p>
            <a:pPr rtl="0">
              <a:spcBef>
                <a:spcPts val="0"/>
              </a:spcBef>
              <a:spcAft>
                <a:spcPts val="0"/>
              </a:spcAft>
            </a:pPr>
            <a:r>
              <a:rPr lang="en-US" sz="1800" b="0" i="0" u="none" strike="noStrike" dirty="0">
                <a:solidFill>
                  <a:srgbClr val="0000FF"/>
                </a:solidFill>
                <a:effectLst/>
                <a:latin typeface="Calibri" panose="020F0502020204030204" pitchFamily="34" charset="0"/>
              </a:rPr>
              <a:t>             When does it generally rain here? It always rains </a:t>
            </a:r>
            <a:r>
              <a:rPr lang="en-US" sz="1800" b="0" i="0" u="sng" dirty="0">
                <a:solidFill>
                  <a:srgbClr val="0000FF"/>
                </a:solidFill>
                <a:effectLst/>
                <a:latin typeface="Calibri" panose="020F0502020204030204" pitchFamily="34" charset="0"/>
              </a:rPr>
              <a:t>in</a:t>
            </a:r>
            <a:r>
              <a:rPr lang="en-US" sz="1800" b="0" i="0" u="none" strike="noStrike" dirty="0">
                <a:solidFill>
                  <a:srgbClr val="0000FF"/>
                </a:solidFill>
                <a:effectLst/>
                <a:latin typeface="Calibri" panose="020F0502020204030204" pitchFamily="34" charset="0"/>
              </a:rPr>
              <a:t> July here.</a:t>
            </a:r>
            <a:endParaRPr lang="en-US" sz="2800" b="0" dirty="0">
              <a:effectLst/>
            </a:endParaRPr>
          </a:p>
          <a:p>
            <a:pPr rtl="0" fontAlgn="base">
              <a:spcBef>
                <a:spcPts val="0"/>
              </a:spcBef>
              <a:spcAft>
                <a:spcPts val="0"/>
              </a:spcAft>
              <a:buFont typeface="+mj-lt"/>
              <a:buAutoNum type="arabicPeriod" startAt="3"/>
            </a:pPr>
            <a:r>
              <a:rPr lang="en-US" sz="1800" b="0" i="0" u="none" strike="noStrike" dirty="0">
                <a:solidFill>
                  <a:srgbClr val="0000FF"/>
                </a:solidFill>
                <a:effectLst/>
                <a:latin typeface="Calibri" panose="020F0502020204030204" pitchFamily="34" charset="0"/>
              </a:rPr>
              <a:t>The teacher could ask a student to go out of the classroom and enter again.</a:t>
            </a:r>
          </a:p>
          <a:p>
            <a:pPr rtl="0">
              <a:spcBef>
                <a:spcPts val="0"/>
              </a:spcBef>
              <a:spcAft>
                <a:spcPts val="0"/>
              </a:spcAft>
            </a:pPr>
            <a:r>
              <a:rPr lang="en-US" sz="1800" b="0" i="0" u="none" strike="noStrike" dirty="0">
                <a:solidFill>
                  <a:srgbClr val="0000FF"/>
                </a:solidFill>
                <a:effectLst/>
                <a:latin typeface="Calibri" panose="020F0502020204030204" pitchFamily="34" charset="0"/>
              </a:rPr>
              <a:t>             Where did Rakesh go? Rakesh went </a:t>
            </a:r>
            <a:r>
              <a:rPr lang="en-US" sz="1800" b="0" i="0" u="sng" dirty="0">
                <a:solidFill>
                  <a:srgbClr val="0000FF"/>
                </a:solidFill>
                <a:effectLst/>
                <a:latin typeface="Calibri" panose="020F0502020204030204" pitchFamily="34" charset="0"/>
              </a:rPr>
              <a:t>out of</a:t>
            </a:r>
            <a:r>
              <a:rPr lang="en-US" sz="1800" b="0" i="0" u="none" strike="noStrike" dirty="0">
                <a:solidFill>
                  <a:srgbClr val="0000FF"/>
                </a:solidFill>
                <a:effectLst/>
                <a:latin typeface="Calibri" panose="020F0502020204030204" pitchFamily="34" charset="0"/>
              </a:rPr>
              <a:t> the classroom.</a:t>
            </a:r>
            <a:endParaRPr lang="en-US" sz="2800" b="0" dirty="0">
              <a:effectLst/>
            </a:endParaRPr>
          </a:p>
          <a:p>
            <a:pPr rtl="0">
              <a:spcBef>
                <a:spcPts val="0"/>
              </a:spcBef>
              <a:spcAft>
                <a:spcPts val="0"/>
              </a:spcAft>
            </a:pPr>
            <a:r>
              <a:rPr lang="en-US" sz="1800" b="0" i="0" u="none" strike="noStrike" dirty="0">
                <a:solidFill>
                  <a:srgbClr val="0000FF"/>
                </a:solidFill>
                <a:effectLst/>
                <a:latin typeface="Calibri" panose="020F0502020204030204" pitchFamily="34" charset="0"/>
              </a:rPr>
              <a:t>            From where did he enter the classroom? He entered the classroom </a:t>
            </a:r>
            <a:r>
              <a:rPr lang="en-US" sz="1800" b="0" i="0" u="sng" dirty="0">
                <a:solidFill>
                  <a:srgbClr val="0000FF"/>
                </a:solidFill>
                <a:effectLst/>
                <a:latin typeface="Calibri" panose="020F0502020204030204" pitchFamily="34" charset="0"/>
              </a:rPr>
              <a:t>through</a:t>
            </a:r>
            <a:r>
              <a:rPr lang="en-US" sz="1800" b="0" i="0" u="none" strike="noStrike" dirty="0">
                <a:solidFill>
                  <a:srgbClr val="0000FF"/>
                </a:solidFill>
                <a:effectLst/>
                <a:latin typeface="Calibri" panose="020F0502020204030204" pitchFamily="34" charset="0"/>
              </a:rPr>
              <a:t> the door.</a:t>
            </a:r>
            <a:endParaRPr lang="en-US" sz="2800" b="0" dirty="0">
              <a:effectLst/>
            </a:endParaRPr>
          </a:p>
          <a:p>
            <a:pPr rtl="0">
              <a:spcBef>
                <a:spcPts val="0"/>
              </a:spcBef>
              <a:spcAft>
                <a:spcPts val="0"/>
              </a:spcAft>
            </a:pPr>
            <a:r>
              <a:rPr lang="en-US" sz="1800" b="0" i="0" u="none" strike="noStrike" dirty="0">
                <a:solidFill>
                  <a:srgbClr val="0000FF"/>
                </a:solidFill>
                <a:effectLst/>
                <a:latin typeface="Calibri" panose="020F0502020204030204" pitchFamily="34" charset="0"/>
              </a:rPr>
              <a:t>Through these examples the teacher could introduce the prepositions that indicate place, time and movement and reinforce the topic through a graphic </a:t>
            </a:r>
            <a:r>
              <a:rPr lang="en-US" sz="1800" b="0" i="0" u="none" strike="noStrike" dirty="0" err="1">
                <a:solidFill>
                  <a:srgbClr val="0000FF"/>
                </a:solidFill>
                <a:effectLst/>
                <a:latin typeface="Calibri" panose="020F0502020204030204" pitchFamily="34" charset="0"/>
              </a:rPr>
              <a:t>organiser</a:t>
            </a:r>
            <a:r>
              <a:rPr lang="en-US" sz="1800" b="0" i="0" u="none" strike="noStrike" dirty="0">
                <a:solidFill>
                  <a:srgbClr val="0000FF"/>
                </a:solidFill>
                <a:effectLst/>
                <a:latin typeface="Calibri" panose="020F0502020204030204" pitchFamily="34" charset="0"/>
              </a:rPr>
              <a:t> or the PPT provided.</a:t>
            </a:r>
            <a:endParaRPr lang="en-US" sz="2800" b="0" dirty="0">
              <a:effectLst/>
            </a:endParaRPr>
          </a:p>
          <a:p>
            <a:br>
              <a:rPr lang="en-US" sz="280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https://www.freepik.com/free-vector/english-prepositions-collection-with-dog_11790735.htm;By </a:t>
            </a:r>
            <a:r>
              <a:rPr lang="en-IN" sz="1200" b="0" i="0" u="none" strike="noStrike" kern="1200" dirty="0" err="1">
                <a:solidFill>
                  <a:schemeClr val="tx1"/>
                </a:solidFill>
                <a:latin typeface="+mn-lt"/>
                <a:ea typeface="+mn-ea"/>
                <a:cs typeface="+mn-cs"/>
              </a:rPr>
              <a:t>pikisuperstar</a:t>
            </a:r>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br>
              <a:rPr lang="en-US" sz="280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https://www.freepik.com/free-vector/english-prepositions-kids-with-turtles_11434918.htm;By </a:t>
            </a:r>
            <a:r>
              <a:rPr lang="en-IN" sz="1200" b="0" i="0" u="none" strike="noStrike" kern="1200" dirty="0" err="1">
                <a:solidFill>
                  <a:schemeClr val="tx1"/>
                </a:solidFill>
                <a:latin typeface="+mn-lt"/>
                <a:ea typeface="+mn-ea"/>
                <a:cs typeface="+mn-cs"/>
              </a:rPr>
              <a:t>pikisuperstar</a:t>
            </a:r>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78440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https://www.freepik.com/free-vector/english-prepositions-kids_11374894.htm;By </a:t>
            </a:r>
            <a:r>
              <a:rPr lang="en-IN" sz="1200" b="0" i="0" u="none" strike="noStrike" kern="1200" dirty="0" err="1">
                <a:solidFill>
                  <a:schemeClr val="tx1"/>
                </a:solidFill>
                <a:latin typeface="+mn-lt"/>
                <a:ea typeface="+mn-ea"/>
                <a:cs typeface="+mn-cs"/>
              </a:rPr>
              <a:t>pikisuperstar</a:t>
            </a:r>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375440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0023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Table - https://pixabay.com/vectors/table-wooden-desk-furniture-23627/ attribution - </a:t>
            </a:r>
            <a:r>
              <a:rPr lang="en-US" b="0" i="0" u="sng" strike="noStrike" dirty="0" err="1">
                <a:solidFill>
                  <a:srgbClr val="555555"/>
                </a:solidFill>
                <a:effectLst/>
                <a:latin typeface="Open Sans" panose="020B0606030504020204" pitchFamily="34" charset="0"/>
                <a:hlinkClick r:id="rId3"/>
              </a:rPr>
              <a:t>Clker</a:t>
            </a:r>
            <a:r>
              <a:rPr lang="en-US" b="0" i="0" u="sng" strike="noStrike" dirty="0">
                <a:solidFill>
                  <a:srgbClr val="555555"/>
                </a:solidFill>
                <a:effectLst/>
                <a:latin typeface="Open Sans" panose="020B0606030504020204" pitchFamily="34" charset="0"/>
                <a:hlinkClick r:id="rId3"/>
              </a:rPr>
              <a:t>-Free-Vector-Images / 29539 images</a:t>
            </a:r>
            <a:endParaRPr lang="en-US" b="0" i="0" u="sng" strike="noStrike" dirty="0">
              <a:solidFill>
                <a:srgbClr val="555555"/>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strike="noStrike" dirty="0">
                <a:solidFill>
                  <a:srgbClr val="555555"/>
                </a:solidFill>
                <a:effectLst/>
                <a:latin typeface="Open Sans" panose="020B0606030504020204" pitchFamily="34" charset="0"/>
              </a:rPr>
              <a:t>Book - https://pixabay.com/vectors/author-book-closed-cover-149694/ attribution - </a:t>
            </a:r>
            <a:r>
              <a:rPr lang="en-US" b="0" i="0" u="sng" strike="noStrike" dirty="0" err="1">
                <a:solidFill>
                  <a:srgbClr val="555555"/>
                </a:solidFill>
                <a:effectLst/>
                <a:latin typeface="Open Sans" panose="020B0606030504020204" pitchFamily="34" charset="0"/>
                <a:hlinkClick r:id="rId4"/>
              </a:rPr>
              <a:t>OpenClipart</a:t>
            </a:r>
            <a:r>
              <a:rPr lang="en-US" b="0" i="0" u="sng" strike="noStrike" dirty="0">
                <a:solidFill>
                  <a:srgbClr val="555555"/>
                </a:solidFill>
                <a:effectLst/>
                <a:latin typeface="Open Sans" panose="020B0606030504020204" pitchFamily="34" charset="0"/>
                <a:hlinkClick r:id="rId4"/>
              </a:rPr>
              <a:t>-Vectors / 27376 images</a:t>
            </a:r>
            <a:endParaRPr lang="en-US" b="0" i="0" u="sng" strike="noStrike" dirty="0">
              <a:solidFill>
                <a:srgbClr val="555555"/>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strike="noStrike" dirty="0">
                <a:solidFill>
                  <a:srgbClr val="555555"/>
                </a:solidFill>
                <a:effectLst/>
                <a:latin typeface="Open Sans" panose="020B0606030504020204" pitchFamily="34" charset="0"/>
              </a:rPr>
              <a:t>Students – SSSVV Gallery – search word - classroom</a:t>
            </a:r>
            <a:br>
              <a:rPr lang="en-US" dirty="0"/>
            </a:br>
            <a:br>
              <a:rPr lang="en-US" dirty="0"/>
            </a:br>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61085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dirty="0"/>
              <a:t>Question mark - https://openclipart.org/detail/281601/animation-bouncy-question-mark</a:t>
            </a:r>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156687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dirty="0"/>
              <a:t>Rain - </a:t>
            </a:r>
            <a:r>
              <a:rPr lang="en-IE" sz="1200" dirty="0">
                <a:solidFill>
                  <a:srgbClr val="1155CC"/>
                </a:solidFill>
                <a:effectLst/>
                <a:latin typeface="Calibri" panose="020F0502020204030204" pitchFamily="34" charset="0"/>
                <a:ea typeface="Calibri" panose="020F0502020204030204" pitchFamily="34" charset="0"/>
                <a:hlinkClick r:id="rId3"/>
              </a:rPr>
              <a:t>https://pixabay.com/vectors/mother-daughter-umbrella-rain-mom-5709418/</a:t>
            </a:r>
            <a:r>
              <a:rPr lang="en-IE" sz="1200" dirty="0">
                <a:solidFill>
                  <a:srgbClr val="1155CC"/>
                </a:solidFill>
                <a:effectLst/>
                <a:latin typeface="Calibri" panose="020F0502020204030204" pitchFamily="34" charset="0"/>
                <a:ea typeface="Calibri" panose="020F0502020204030204" pitchFamily="34" charset="0"/>
              </a:rPr>
              <a:t> - - attribution - </a:t>
            </a:r>
            <a:r>
              <a:rPr lang="en-US" sz="1800" b="0" i="0" u="none" strike="noStrike" dirty="0">
                <a:solidFill>
                  <a:srgbClr val="555555"/>
                </a:solidFill>
                <a:effectLst/>
                <a:latin typeface="Open Sans" panose="020B0606030504020204" pitchFamily="34" charset="0"/>
                <a:hlinkClick r:id="rId4"/>
              </a:rPr>
              <a:t>Saydung89</a:t>
            </a:r>
            <a:endParaRPr lang="en-US" sz="1800" b="0" i="0" u="none" strike="noStrike" dirty="0">
              <a:solidFill>
                <a:srgbClr val="555555"/>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 </a:t>
            </a:r>
            <a:r>
              <a:rPr lang="en-US" sz="1200" dirty="0">
                <a:effectLst/>
                <a:latin typeface="Calibri" panose="020F0502020204030204" pitchFamily="34" charset="0"/>
                <a:ea typeface="Calibri" panose="020F0502020204030204" pitchFamily="34" charset="0"/>
              </a:rPr>
              <a:t>SSSVV Gallery – search word -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347846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spcBef>
                <a:spcPts val="0"/>
              </a:spcBef>
              <a:spcAft>
                <a:spcPts val="0"/>
              </a:spcAft>
            </a:pPr>
            <a:endParaRPr lang="en-IN" sz="1200" b="1" i="0" u="none" strike="noStrike" kern="1200" dirty="0">
              <a:solidFill>
                <a:schemeClr val="tx1"/>
              </a:solidFill>
              <a:latin typeface="+mn-lt"/>
              <a:ea typeface="+mn-ea"/>
              <a:cs typeface="+mn-cs"/>
            </a:endParaRPr>
          </a:p>
          <a:p>
            <a:pPr rtl="0">
              <a:spcBef>
                <a:spcPts val="0"/>
              </a:spcBef>
              <a:spcAft>
                <a:spcPts val="0"/>
              </a:spcAft>
            </a:pP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endParaRPr lang="en-IN" b="0" dirty="0"/>
          </a:p>
          <a:p>
            <a:pPr rtl="0"/>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pPr rtl="0"/>
            <a:r>
              <a:rPr lang="en-IN" sz="1200" b="0" i="0" u="none" strike="noStrike" kern="1200" dirty="0">
                <a:solidFill>
                  <a:schemeClr val="tx1"/>
                </a:solidFill>
                <a:latin typeface="+mn-lt"/>
                <a:ea typeface="+mn-ea"/>
                <a:cs typeface="+mn-cs"/>
              </a:rPr>
              <a:t>https://www.freepik.com/free-vector/english-prepositions-kids_11376119.htm;By </a:t>
            </a:r>
            <a:r>
              <a:rPr lang="en-IN" sz="1200" b="0" i="0" u="none" strike="noStrike" kern="1200" dirty="0" err="1">
                <a:solidFill>
                  <a:schemeClr val="tx1"/>
                </a:solidFill>
                <a:latin typeface="+mn-lt"/>
                <a:ea typeface="+mn-ea"/>
                <a:cs typeface="+mn-cs"/>
              </a:rPr>
              <a:t>pikisuperstar</a:t>
            </a:r>
            <a:endParaRPr lang="en-IN" b="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378227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users/saydung89-18713596/" TargetMode="External"/><Relationship Id="rId13" Type="http://schemas.openxmlformats.org/officeDocument/2006/relationships/image" Target="../media/image20.png"/><Relationship Id="rId18" Type="http://schemas.openxmlformats.org/officeDocument/2006/relationships/image" Target="../media/image24.jpeg"/><Relationship Id="rId3" Type="http://schemas.openxmlformats.org/officeDocument/2006/relationships/hyperlink" Target="https://www.freepik.com/free-vector/english-prepositions-collection-with-dog_11790735.htm" TargetMode="External"/><Relationship Id="rId21" Type="http://schemas.openxmlformats.org/officeDocument/2006/relationships/image" Target="../media/image27.png"/><Relationship Id="rId7" Type="http://schemas.openxmlformats.org/officeDocument/2006/relationships/hyperlink" Target="https://pixabay.com/vectors/mother-daughter-umbrella-rain-mom-5709418/" TargetMode="External"/><Relationship Id="rId12" Type="http://schemas.openxmlformats.org/officeDocument/2006/relationships/image" Target="../media/image19.jpeg"/><Relationship Id="rId17" Type="http://schemas.openxmlformats.org/officeDocument/2006/relationships/image" Target="../media/image12.png"/><Relationship Id="rId2" Type="http://schemas.openxmlformats.org/officeDocument/2006/relationships/notesSlide" Target="../notesSlides/notesSlide11.xml"/><Relationship Id="rId16" Type="http://schemas.openxmlformats.org/officeDocument/2006/relationships/image" Target="../media/image23.png"/><Relationship Id="rId20"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hyperlink" Target="https://openclipart.org/detail/281601/animation-bouncy-question-mark" TargetMode="External"/><Relationship Id="rId11" Type="http://schemas.openxmlformats.org/officeDocument/2006/relationships/image" Target="../media/image18.png"/><Relationship Id="rId5" Type="http://schemas.openxmlformats.org/officeDocument/2006/relationships/hyperlink" Target="https://pixabay.com/users/openclipart-vectors-30363/" TargetMode="External"/><Relationship Id="rId15" Type="http://schemas.openxmlformats.org/officeDocument/2006/relationships/image" Target="../media/image22.png"/><Relationship Id="rId23" Type="http://schemas.openxmlformats.org/officeDocument/2006/relationships/image" Target="../media/image29.jpeg"/><Relationship Id="rId10" Type="http://schemas.microsoft.com/office/2007/relationships/hdphoto" Target="../media/hdphoto2.wdp"/><Relationship Id="rId19" Type="http://schemas.openxmlformats.org/officeDocument/2006/relationships/image" Target="../media/image25.jpeg"/><Relationship Id="rId4" Type="http://schemas.openxmlformats.org/officeDocument/2006/relationships/hyperlink" Target="https://pixabay.com/users/clker-free-vector-images-3736/" TargetMode="External"/><Relationship Id="rId9" Type="http://schemas.openxmlformats.org/officeDocument/2006/relationships/image" Target="../media/image17.png"/><Relationship Id="rId14" Type="http://schemas.openxmlformats.org/officeDocument/2006/relationships/image" Target="../media/image21.png"/><Relationship Id="rId22"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E1FD9-9C58-71C7-B9DA-BD49F026D01A}"/>
              </a:ext>
            </a:extLst>
          </p:cNvPr>
          <p:cNvGrpSpPr/>
          <p:nvPr/>
        </p:nvGrpSpPr>
        <p:grpSpPr>
          <a:xfrm>
            <a:off x="593961" y="2154763"/>
            <a:ext cx="10676225" cy="1778293"/>
            <a:chOff x="2278393" y="0"/>
            <a:chExt cx="7635215" cy="1224136"/>
          </a:xfrm>
        </p:grpSpPr>
        <p:grpSp>
          <p:nvGrpSpPr>
            <p:cNvPr id="6" name="Group 5">
              <a:extLst>
                <a:ext uri="{FF2B5EF4-FFF2-40B4-BE49-F238E27FC236}">
                  <a16:creationId xmlns:a16="http://schemas.microsoft.com/office/drawing/2014/main" id="{11AA94E4-3565-8F05-BAA9-4AE81DF01D5C}"/>
                </a:ext>
              </a:extLst>
            </p:cNvPr>
            <p:cNvGrpSpPr/>
            <p:nvPr/>
          </p:nvGrpSpPr>
          <p:grpSpPr>
            <a:xfrm>
              <a:off x="2278393" y="0"/>
              <a:ext cx="7635215" cy="1224136"/>
              <a:chOff x="2278393" y="0"/>
              <a:chExt cx="7635215" cy="1224136"/>
            </a:xfrm>
          </p:grpSpPr>
          <p:pic>
            <p:nvPicPr>
              <p:cNvPr id="8" name="Picture 7" descr="Golden halftone rectangle frame background Free Vector">
                <a:extLst>
                  <a:ext uri="{FF2B5EF4-FFF2-40B4-BE49-F238E27FC236}">
                    <a16:creationId xmlns:a16="http://schemas.microsoft.com/office/drawing/2014/main" id="{CDF41F70-9AB3-4812-812D-7B7B1AB4BF86}"/>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olden halftone rectangle frame background Free Vector">
                <a:extLst>
                  <a:ext uri="{FF2B5EF4-FFF2-40B4-BE49-F238E27FC236}">
                    <a16:creationId xmlns:a16="http://schemas.microsoft.com/office/drawing/2014/main" id="{9C3C349E-AF48-86BA-4A3A-E5C351A45262}"/>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lden halftone rectangle frame background Free Vector">
                <a:extLst>
                  <a:ext uri="{FF2B5EF4-FFF2-40B4-BE49-F238E27FC236}">
                    <a16:creationId xmlns:a16="http://schemas.microsoft.com/office/drawing/2014/main" id="{FB37CB5B-DDD9-3E96-A556-4C3122A3DFB7}"/>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olden halftone rectangle frame background Free Vector">
                <a:extLst>
                  <a:ext uri="{FF2B5EF4-FFF2-40B4-BE49-F238E27FC236}">
                    <a16:creationId xmlns:a16="http://schemas.microsoft.com/office/drawing/2014/main" id="{16E4B00E-1EFC-14AD-9476-2A51B575F377}"/>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olden halftone rectangle frame background Free Vector">
                <a:extLst>
                  <a:ext uri="{FF2B5EF4-FFF2-40B4-BE49-F238E27FC236}">
                    <a16:creationId xmlns:a16="http://schemas.microsoft.com/office/drawing/2014/main" id="{BECAD1C8-2D58-04C8-2A98-251446195DE8}"/>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olden halftone rectangle frame background Free Vector">
                <a:extLst>
                  <a:ext uri="{FF2B5EF4-FFF2-40B4-BE49-F238E27FC236}">
                    <a16:creationId xmlns:a16="http://schemas.microsoft.com/office/drawing/2014/main" id="{BF84A136-8240-4604-F526-91614D534398}"/>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olden halftone rectangle frame background Free Vector">
                <a:extLst>
                  <a:ext uri="{FF2B5EF4-FFF2-40B4-BE49-F238E27FC236}">
                    <a16:creationId xmlns:a16="http://schemas.microsoft.com/office/drawing/2014/main" id="{AAE0E52E-74F7-32FD-0933-5BDA344C739D}"/>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olden halftone rectangle frame background Free Vector">
                <a:extLst>
                  <a:ext uri="{FF2B5EF4-FFF2-40B4-BE49-F238E27FC236}">
                    <a16:creationId xmlns:a16="http://schemas.microsoft.com/office/drawing/2014/main" id="{E36F297E-FDB7-D9D3-0C0B-72A52F642229}"/>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192">
              <a:extLst>
                <a:ext uri="{FF2B5EF4-FFF2-40B4-BE49-F238E27FC236}">
                  <a16:creationId xmlns:a16="http://schemas.microsoft.com/office/drawing/2014/main" id="{9FD42699-DC56-456A-226D-EB54E2A3C9A4}"/>
                </a:ext>
              </a:extLst>
            </p:cNvPr>
            <p:cNvSpPr txBox="1"/>
            <p:nvPr/>
          </p:nvSpPr>
          <p:spPr>
            <a:xfrm>
              <a:off x="2778183" y="247763"/>
              <a:ext cx="6552728" cy="7412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dirty="0">
                <a:ln w="0"/>
                <a:solidFill>
                  <a:schemeClr val="accent6">
                    <a:lumMod val="50000"/>
                  </a:schemeClr>
                </a:solidFill>
                <a:effectLst>
                  <a:outerShdw blurRad="38100" dist="25400" dir="5400000" algn="ctr" rotWithShape="0">
                    <a:schemeClr val="accent3">
                      <a:lumMod val="50000"/>
                      <a:alpha val="43000"/>
                    </a:schemeClr>
                  </a:outerShdw>
                </a:effectLst>
              </a:endParaRPr>
            </a:p>
          </p:txBody>
        </p:sp>
      </p:grpSp>
      <p:sp>
        <p:nvSpPr>
          <p:cNvPr id="16" name="TextBox 43">
            <a:extLst>
              <a:ext uri="{FF2B5EF4-FFF2-40B4-BE49-F238E27FC236}">
                <a16:creationId xmlns:a16="http://schemas.microsoft.com/office/drawing/2014/main" id="{5541246D-DF28-3AD9-E851-FEF55AE71185}"/>
              </a:ext>
            </a:extLst>
          </p:cNvPr>
          <p:cNvSpPr txBox="1"/>
          <p:nvPr/>
        </p:nvSpPr>
        <p:spPr>
          <a:xfrm>
            <a:off x="1056623" y="2582244"/>
            <a:ext cx="9663474"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a:ln w="0"/>
                <a:effectLst>
                  <a:outerShdw blurRad="38100" dist="25400" dir="5400000" algn="ctr" rotWithShape="0">
                    <a:schemeClr val="accent3">
                      <a:lumMod val="50000"/>
                      <a:alpha val="43000"/>
                    </a:schemeClr>
                  </a:outerShdw>
                </a:effectLst>
              </a:rPr>
              <a:t>More About Prepositions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1560861" y="-12910"/>
            <a:ext cx="9023385" cy="1091210"/>
            <a:chOff x="2278393" y="-255491"/>
            <a:chExt cx="7635215" cy="1665787"/>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2778183" y="-255491"/>
              <a:ext cx="6552728" cy="166578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IN" sz="3600" i="1" dirty="0"/>
                <a:t>Examples: Prepositions of Movement</a:t>
              </a:r>
            </a:p>
          </p:txBody>
        </p:sp>
      </p:grpSp>
      <p:sp>
        <p:nvSpPr>
          <p:cNvPr id="8" name="Arrow: Right 7">
            <a:extLst>
              <a:ext uri="{FF2B5EF4-FFF2-40B4-BE49-F238E27FC236}">
                <a16:creationId xmlns:a16="http://schemas.microsoft.com/office/drawing/2014/main" id="{577BB1EF-A6B5-DE23-E7E8-F68C27FAFA13}"/>
              </a:ext>
            </a:extLst>
          </p:cNvPr>
          <p:cNvSpPr/>
          <p:nvPr/>
        </p:nvSpPr>
        <p:spPr>
          <a:xfrm>
            <a:off x="1127448" y="1916832"/>
            <a:ext cx="5295086" cy="762676"/>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u="none" strike="noStrike" dirty="0">
                <a:solidFill>
                  <a:schemeClr val="tx1"/>
                </a:solidFill>
                <a:effectLst/>
                <a:latin typeface="Calibri" panose="020F0502020204030204" pitchFamily="34" charset="0"/>
                <a:ea typeface="Calibri" panose="020F0502020204030204" pitchFamily="34" charset="0"/>
              </a:rPr>
              <a:t>I went </a:t>
            </a:r>
            <a:r>
              <a:rPr lang="en-IE" sz="2400" b="1" u="sng" strike="noStrike" dirty="0">
                <a:solidFill>
                  <a:schemeClr val="tx1"/>
                </a:solidFill>
                <a:effectLst/>
                <a:latin typeface="Calibri" panose="020F0502020204030204" pitchFamily="34" charset="0"/>
                <a:ea typeface="Calibri" panose="020F0502020204030204" pitchFamily="34" charset="0"/>
              </a:rPr>
              <a:t>to</a:t>
            </a:r>
            <a:r>
              <a:rPr lang="en-IE" sz="2400" u="none" strike="noStrike" dirty="0">
                <a:solidFill>
                  <a:schemeClr val="tx1"/>
                </a:solidFill>
                <a:effectLst/>
                <a:latin typeface="Calibri" panose="020F0502020204030204" pitchFamily="34" charset="0"/>
                <a:ea typeface="Calibri" panose="020F0502020204030204" pitchFamily="34" charset="0"/>
              </a:rPr>
              <a:t> school on Monday.</a:t>
            </a:r>
            <a:endParaRPr lang="en-GB" sz="2400" u="none" strike="noStrike" dirty="0">
              <a:solidFill>
                <a:schemeClr val="tx1"/>
              </a:solidFill>
              <a:effectLst/>
              <a:latin typeface="Calibri" panose="020F0502020204030204" pitchFamily="34" charset="0"/>
              <a:ea typeface="Calibri" panose="020F0502020204030204" pitchFamily="34" charset="0"/>
            </a:endParaRPr>
          </a:p>
        </p:txBody>
      </p:sp>
      <p:pic>
        <p:nvPicPr>
          <p:cNvPr id="13" name="Picture 2" descr="Free vector graphics of Dog">
            <a:extLst>
              <a:ext uri="{FF2B5EF4-FFF2-40B4-BE49-F238E27FC236}">
                <a16:creationId xmlns:a16="http://schemas.microsoft.com/office/drawing/2014/main" id="{74A42792-434E-32FA-3EA1-F6D86C0F0C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426" y="4249646"/>
            <a:ext cx="2542982" cy="1699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chool building educational institution, college">
            <a:extLst>
              <a:ext uri="{FF2B5EF4-FFF2-40B4-BE49-F238E27FC236}">
                <a16:creationId xmlns:a16="http://schemas.microsoft.com/office/drawing/2014/main" id="{6E4DA56C-1509-8878-23E4-51DC3F6413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3451" y="1582139"/>
            <a:ext cx="3066965" cy="1533483"/>
          </a:xfrm>
          <a:prstGeom prst="rect">
            <a:avLst/>
          </a:prstGeom>
          <a:noFill/>
          <a:extLst>
            <a:ext uri="{909E8E84-426E-40DD-AFC4-6F175D3DCCD1}">
              <a14:hiddenFill xmlns:a14="http://schemas.microsoft.com/office/drawing/2010/main">
                <a:solidFill>
                  <a:srgbClr val="FFFFFF"/>
                </a:solidFill>
              </a14:hiddenFill>
            </a:ext>
          </a:extLst>
        </p:spPr>
      </p:pic>
      <p:sp>
        <p:nvSpPr>
          <p:cNvPr id="14" name="Arrow: Right 13">
            <a:extLst>
              <a:ext uri="{FF2B5EF4-FFF2-40B4-BE49-F238E27FC236}">
                <a16:creationId xmlns:a16="http://schemas.microsoft.com/office/drawing/2014/main" id="{33F71B80-1E0A-1077-2934-3DD94787BF71}"/>
              </a:ext>
            </a:extLst>
          </p:cNvPr>
          <p:cNvSpPr/>
          <p:nvPr/>
        </p:nvSpPr>
        <p:spPr>
          <a:xfrm>
            <a:off x="1199456" y="4898572"/>
            <a:ext cx="5295086" cy="762676"/>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u="none" strike="noStrike" dirty="0">
                <a:solidFill>
                  <a:schemeClr val="tx1"/>
                </a:solidFill>
                <a:effectLst/>
                <a:latin typeface="Calibri" panose="020F0502020204030204" pitchFamily="34" charset="0"/>
                <a:ea typeface="Calibri" panose="020F0502020204030204" pitchFamily="34" charset="0"/>
              </a:rPr>
              <a:t>The dog ran </a:t>
            </a:r>
            <a:r>
              <a:rPr lang="en-IE" sz="2400" b="1" u="sng" strike="noStrike" dirty="0">
                <a:solidFill>
                  <a:schemeClr val="tx1"/>
                </a:solidFill>
                <a:effectLst/>
                <a:latin typeface="Calibri" panose="020F0502020204030204" pitchFamily="34" charset="0"/>
                <a:ea typeface="Calibri" panose="020F0502020204030204" pitchFamily="34" charset="0"/>
              </a:rPr>
              <a:t>across </a:t>
            </a:r>
            <a:r>
              <a:rPr lang="en-IE" sz="2400" strike="noStrike" dirty="0">
                <a:solidFill>
                  <a:schemeClr val="tx1"/>
                </a:solidFill>
                <a:effectLst/>
                <a:latin typeface="Calibri" panose="020F0502020204030204" pitchFamily="34" charset="0"/>
                <a:ea typeface="Calibri" panose="020F0502020204030204" pitchFamily="34" charset="0"/>
              </a:rPr>
              <a:t>the road.</a:t>
            </a:r>
            <a:endParaRPr lang="en-GB" sz="2400" b="1" u="sng" strike="noStrike" dirty="0">
              <a:solidFill>
                <a:schemeClr val="tx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792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3881473064"/>
              </p:ext>
            </p:extLst>
          </p:nvPr>
        </p:nvGraphicFramePr>
        <p:xfrm>
          <a:off x="1127448" y="700345"/>
          <a:ext cx="9937104" cy="5043057"/>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latin typeface="+mn-lt"/>
                        </a:rPr>
                        <a:t>Slide</a:t>
                      </a:r>
                      <a:r>
                        <a:rPr lang="en-IN" sz="2000" baseline="0" dirty="0">
                          <a:latin typeface="+mn-lt"/>
                        </a:rPr>
                        <a:t> #</a:t>
                      </a:r>
                      <a:endParaRPr lang="en-IN" sz="2000" dirty="0">
                        <a:latin typeface="+mn-lt"/>
                      </a:endParaRPr>
                    </a:p>
                  </a:txBody>
                  <a:tcPr/>
                </a:tc>
                <a:tc>
                  <a:txBody>
                    <a:bodyPr/>
                    <a:lstStyle/>
                    <a:p>
                      <a:pPr algn="ctr"/>
                      <a:r>
                        <a:rPr lang="en-IN" sz="2000" dirty="0">
                          <a:latin typeface="+mn-lt"/>
                        </a:rPr>
                        <a:t>Thumbnail</a:t>
                      </a:r>
                    </a:p>
                  </a:txBody>
                  <a:tcPr/>
                </a:tc>
                <a:tc>
                  <a:txBody>
                    <a:bodyPr/>
                    <a:lstStyle/>
                    <a:p>
                      <a:pPr algn="ctr"/>
                      <a:r>
                        <a:rPr lang="en-IN" sz="2000" dirty="0">
                          <a:latin typeface="+mn-lt"/>
                        </a:rPr>
                        <a:t>Source link and Attribution</a:t>
                      </a:r>
                    </a:p>
                  </a:txBody>
                  <a:tcPr/>
                </a:tc>
                <a:extLst>
                  <a:ext uri="{0D108BD9-81ED-4DB2-BD59-A6C34878D82A}">
                    <a16:rowId xmlns:a16="http://schemas.microsoft.com/office/drawing/2014/main" val="10000"/>
                  </a:ext>
                </a:extLst>
              </a:tr>
              <a:tr h="389313">
                <a:tc>
                  <a:txBody>
                    <a:bodyPr/>
                    <a:lstStyle/>
                    <a:p>
                      <a:r>
                        <a:rPr lang="en-IN" sz="900" dirty="0">
                          <a:latin typeface="+mn-lt"/>
                        </a:rPr>
                        <a:t>1-10</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Title - https://www.freepik.com/free-vector/golden-halftone-rectangle-frame-background_17565220.htm (Attribution – </a:t>
                      </a:r>
                      <a:r>
                        <a:rPr lang="en-IN" sz="900" b="0" i="0" u="none" strike="noStrike" kern="1200" baseline="0" dirty="0" err="1">
                          <a:solidFill>
                            <a:schemeClr val="tx1"/>
                          </a:solidFill>
                          <a:latin typeface="+mn-lt"/>
                          <a:ea typeface="+mn-ea"/>
                          <a:cs typeface="+mn-cs"/>
                        </a:rPr>
                        <a:t>starline</a:t>
                      </a:r>
                      <a:r>
                        <a:rPr lang="en-IN" sz="9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latin typeface="+mn-lt"/>
                      </a:endParaRPr>
                    </a:p>
                  </a:txBody>
                  <a:tcPr/>
                </a:tc>
                <a:extLst>
                  <a:ext uri="{0D108BD9-81ED-4DB2-BD59-A6C34878D82A}">
                    <a16:rowId xmlns:a16="http://schemas.microsoft.com/office/drawing/2014/main" val="10006"/>
                  </a:ext>
                </a:extLst>
              </a:tr>
              <a:tr h="389313">
                <a:tc>
                  <a:txBody>
                    <a:bodyPr/>
                    <a:lstStyle/>
                    <a:p>
                      <a:r>
                        <a:rPr lang="en-IN" sz="900" dirty="0">
                          <a:latin typeface="+mn-lt"/>
                        </a:rPr>
                        <a:t>2</a:t>
                      </a:r>
                    </a:p>
                  </a:txBody>
                  <a:tcPr/>
                </a:tc>
                <a:tc>
                  <a:txBody>
                    <a:bodyPr/>
                    <a:lstStyle/>
                    <a:p>
                      <a:endParaRPr lang="en-IN" sz="900" dirty="0">
                        <a:latin typeface="+mn-lt"/>
                      </a:endParaRPr>
                    </a:p>
                  </a:txBody>
                  <a:tcPr/>
                </a:tc>
                <a:tc>
                  <a:txBody>
                    <a:bodyPr/>
                    <a:lstStyle/>
                    <a:p>
                      <a:r>
                        <a:rPr lang="en-IN" sz="900" b="0" i="0" u="none" strike="noStrike" kern="1200" dirty="0">
                          <a:solidFill>
                            <a:schemeClr val="tx1"/>
                          </a:solidFill>
                          <a:latin typeface="+mn-lt"/>
                          <a:ea typeface="+mn-ea"/>
                          <a:cs typeface="+mn-cs"/>
                          <a:hlinkClick r:id="rId3"/>
                        </a:rPr>
                        <a:t>https://www.freepik.com/free-vector/english-prepositions-collection-with-dog_11790735.htm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pikisuperstar</a:t>
                      </a:r>
                      <a:endParaRPr lang="en-IN" sz="900" dirty="0">
                        <a:latin typeface="+mn-lt"/>
                      </a:endParaRPr>
                    </a:p>
                  </a:txBody>
                  <a:tcPr/>
                </a:tc>
                <a:extLst>
                  <a:ext uri="{0D108BD9-81ED-4DB2-BD59-A6C34878D82A}">
                    <a16:rowId xmlns:a16="http://schemas.microsoft.com/office/drawing/2014/main" val="1325689122"/>
                  </a:ext>
                </a:extLst>
              </a:tr>
              <a:tr h="389313">
                <a:tc>
                  <a:txBody>
                    <a:bodyPr/>
                    <a:lstStyle/>
                    <a:p>
                      <a:r>
                        <a:rPr lang="en-IN" sz="900" dirty="0">
                          <a:latin typeface="+mn-lt"/>
                        </a:rPr>
                        <a:t>3</a:t>
                      </a:r>
                    </a:p>
                  </a:txBody>
                  <a:tcPr/>
                </a:tc>
                <a:tc>
                  <a:txBody>
                    <a:bodyPr/>
                    <a:lstStyle/>
                    <a:p>
                      <a:endParaRPr lang="en-IN" sz="900" dirty="0">
                        <a:latin typeface="+mn-lt"/>
                      </a:endParaRPr>
                    </a:p>
                  </a:txBody>
                  <a:tcPr/>
                </a:tc>
                <a:tc>
                  <a:txBody>
                    <a:bodyPr/>
                    <a:lstStyle/>
                    <a:p>
                      <a:r>
                        <a:rPr lang="en-IN" sz="900" b="0" i="0" u="none" strike="noStrike" kern="1200" dirty="0">
                          <a:solidFill>
                            <a:schemeClr val="tx1"/>
                          </a:solidFill>
                          <a:latin typeface="+mn-lt"/>
                          <a:ea typeface="+mn-ea"/>
                          <a:cs typeface="+mn-cs"/>
                        </a:rPr>
                        <a:t> https://www.freepik.com/free-vector/english-prepositions-kids-with-turtles_11434918.htm By </a:t>
                      </a:r>
                      <a:r>
                        <a:rPr lang="en-IN" sz="900" b="0" i="0" u="none" strike="noStrike" kern="1200" dirty="0" err="1">
                          <a:solidFill>
                            <a:schemeClr val="tx1"/>
                          </a:solidFill>
                          <a:latin typeface="+mn-lt"/>
                          <a:ea typeface="+mn-ea"/>
                          <a:cs typeface="+mn-cs"/>
                        </a:rPr>
                        <a:t>pikisuperstar</a:t>
                      </a:r>
                      <a:endParaRPr lang="en-IN" sz="900" dirty="0">
                        <a:latin typeface="+mn-lt"/>
                      </a:endParaRPr>
                    </a:p>
                  </a:txBody>
                  <a:tcPr/>
                </a:tc>
                <a:extLst>
                  <a:ext uri="{0D108BD9-81ED-4DB2-BD59-A6C34878D82A}">
                    <a16:rowId xmlns:a16="http://schemas.microsoft.com/office/drawing/2014/main" val="857722332"/>
                  </a:ext>
                </a:extLst>
              </a:tr>
              <a:tr h="389313">
                <a:tc>
                  <a:txBody>
                    <a:bodyPr/>
                    <a:lstStyle/>
                    <a:p>
                      <a:r>
                        <a:rPr lang="en-IN" sz="900" dirty="0">
                          <a:latin typeface="+mn-lt"/>
                        </a:rPr>
                        <a:t>4</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https://www.freepik.com/free-vector/english-prepositions-kids_11374894.htm;By </a:t>
                      </a:r>
                      <a:r>
                        <a:rPr lang="en-IN" sz="900" b="0" i="0" u="none" strike="noStrike" kern="1200" dirty="0" err="1">
                          <a:solidFill>
                            <a:schemeClr val="tx1"/>
                          </a:solidFill>
                          <a:latin typeface="+mn-lt"/>
                          <a:ea typeface="+mn-ea"/>
                          <a:cs typeface="+mn-cs"/>
                        </a:rPr>
                        <a:t>pikisuperstar</a:t>
                      </a:r>
                      <a:endParaRPr lang="en-IN" sz="900" dirty="0">
                        <a:latin typeface="+mn-lt"/>
                      </a:endParaRPr>
                    </a:p>
                  </a:txBody>
                  <a:tcPr/>
                </a:tc>
                <a:extLst>
                  <a:ext uri="{0D108BD9-81ED-4DB2-BD59-A6C34878D82A}">
                    <a16:rowId xmlns:a16="http://schemas.microsoft.com/office/drawing/2014/main" val="10007"/>
                  </a:ext>
                </a:extLst>
              </a:tr>
              <a:tr h="389313">
                <a:tc>
                  <a:txBody>
                    <a:bodyPr/>
                    <a:lstStyle/>
                    <a:p>
                      <a:r>
                        <a:rPr lang="en-IN" sz="900" dirty="0">
                          <a:latin typeface="+mn-lt"/>
                        </a:rPr>
                        <a:t>6</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Table - https://pixabay.com/vectors/table-wooden-desk-furniture-23627/ attribution - </a:t>
                      </a:r>
                      <a:r>
                        <a:rPr lang="en-US" sz="900" b="0" i="0" u="none" strike="noStrike" dirty="0" err="1">
                          <a:solidFill>
                            <a:srgbClr val="555555"/>
                          </a:solidFill>
                          <a:effectLst/>
                          <a:latin typeface="+mn-lt"/>
                          <a:hlinkClick r:id="rId4"/>
                        </a:rPr>
                        <a:t>Clker</a:t>
                      </a:r>
                      <a:r>
                        <a:rPr lang="en-US" sz="900" b="0" i="0" u="none" strike="noStrike" dirty="0">
                          <a:solidFill>
                            <a:srgbClr val="555555"/>
                          </a:solidFill>
                          <a:effectLst/>
                          <a:latin typeface="+mn-lt"/>
                          <a:hlinkClick r:id="rId4"/>
                        </a:rPr>
                        <a:t>-Free-Vector-Images / 29539 images</a:t>
                      </a:r>
                      <a:endParaRPr lang="en-US" sz="900" b="0" i="0" u="none" strike="noStrike" dirty="0">
                        <a:solidFill>
                          <a:srgbClr val="555555"/>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555555"/>
                          </a:solidFill>
                          <a:effectLst/>
                          <a:latin typeface="+mn-lt"/>
                        </a:rPr>
                        <a:t>Book - https://pixabay.com/vectors/author-book-closed-cover-149694/ attribution - </a:t>
                      </a:r>
                      <a:r>
                        <a:rPr lang="en-US" sz="900" b="0" i="0" u="none" strike="noStrike" dirty="0" err="1">
                          <a:solidFill>
                            <a:srgbClr val="555555"/>
                          </a:solidFill>
                          <a:effectLst/>
                          <a:latin typeface="+mn-lt"/>
                          <a:hlinkClick r:id="rId5"/>
                        </a:rPr>
                        <a:t>OpenClipart</a:t>
                      </a:r>
                      <a:r>
                        <a:rPr lang="en-US" sz="900" b="0" i="0" u="none" strike="noStrike" dirty="0">
                          <a:solidFill>
                            <a:srgbClr val="555555"/>
                          </a:solidFill>
                          <a:effectLst/>
                          <a:latin typeface="+mn-lt"/>
                          <a:hlinkClick r:id="rId5"/>
                        </a:rPr>
                        <a:t>-Vectors / 27376 images</a:t>
                      </a:r>
                      <a:endParaRPr lang="en-US" sz="900" b="0" i="0" u="none" strike="noStrike" dirty="0">
                        <a:solidFill>
                          <a:srgbClr val="555555"/>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555555"/>
                          </a:solidFill>
                          <a:effectLst/>
                          <a:latin typeface="+mn-lt"/>
                        </a:rPr>
                        <a:t>Students – SSSVV Gallery – search word - classroom</a:t>
                      </a:r>
                      <a:br>
                        <a:rPr lang="en-US" sz="900" dirty="0">
                          <a:latin typeface="+mn-lt"/>
                        </a:rPr>
                      </a:br>
                      <a:endParaRPr lang="en-IN" sz="900" dirty="0">
                        <a:latin typeface="+mn-lt"/>
                      </a:endParaRPr>
                    </a:p>
                  </a:txBody>
                  <a:tcPr/>
                </a:tc>
                <a:extLst>
                  <a:ext uri="{0D108BD9-81ED-4DB2-BD59-A6C34878D82A}">
                    <a16:rowId xmlns:a16="http://schemas.microsoft.com/office/drawing/2014/main" val="10008"/>
                  </a:ext>
                </a:extLst>
              </a:tr>
              <a:tr h="389313">
                <a:tc>
                  <a:txBody>
                    <a:bodyPr/>
                    <a:lstStyle/>
                    <a:p>
                      <a:r>
                        <a:rPr lang="en-IN" sz="900" dirty="0">
                          <a:latin typeface="+mn-lt"/>
                        </a:rPr>
                        <a:t>7</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latin typeface="+mn-lt"/>
                          <a:hlinkClick r:id="rId6"/>
                        </a:rPr>
                        <a:t>https://openclipart.org/detail/281601/animation-bouncy-question-mark</a:t>
                      </a:r>
                      <a:endParaRPr lang="en-US" sz="900" dirty="0">
                        <a:effectLst/>
                        <a:latin typeface="+mn-lt"/>
                        <a:ea typeface="Calibri" panose="020F0502020204030204" pitchFamily="34" charset="0"/>
                      </a:endParaRPr>
                    </a:p>
                  </a:txBody>
                  <a:tcPr/>
                </a:tc>
                <a:extLst>
                  <a:ext uri="{0D108BD9-81ED-4DB2-BD59-A6C34878D82A}">
                    <a16:rowId xmlns:a16="http://schemas.microsoft.com/office/drawing/2014/main" val="10009"/>
                  </a:ext>
                </a:extLst>
              </a:tr>
              <a:tr h="389313">
                <a:tc>
                  <a:txBody>
                    <a:bodyPr/>
                    <a:lstStyle/>
                    <a:p>
                      <a:r>
                        <a:rPr lang="en-IN" sz="900" dirty="0">
                          <a:latin typeface="+mn-lt"/>
                        </a:rPr>
                        <a:t>8</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latin typeface="+mn-lt"/>
                        </a:rPr>
                        <a:t>Rain - </a:t>
                      </a:r>
                      <a:r>
                        <a:rPr lang="en-IE" sz="900" dirty="0">
                          <a:solidFill>
                            <a:srgbClr val="1155CC"/>
                          </a:solidFill>
                          <a:effectLst/>
                          <a:latin typeface="+mn-lt"/>
                          <a:ea typeface="Calibri" panose="020F0502020204030204" pitchFamily="34" charset="0"/>
                          <a:hlinkClick r:id="rId7"/>
                        </a:rPr>
                        <a:t>https://pixabay.com/vectors/mother-daughter-umbrella-rain-mom-5709418/</a:t>
                      </a:r>
                      <a:r>
                        <a:rPr lang="en-IE" sz="900" dirty="0">
                          <a:solidFill>
                            <a:srgbClr val="1155CC"/>
                          </a:solidFill>
                          <a:effectLst/>
                          <a:latin typeface="+mn-lt"/>
                          <a:ea typeface="Calibri" panose="020F0502020204030204" pitchFamily="34" charset="0"/>
                        </a:rPr>
                        <a:t> - - attribution - </a:t>
                      </a:r>
                      <a:r>
                        <a:rPr lang="en-US" sz="900" b="0" i="0" u="none" strike="noStrike" dirty="0">
                          <a:solidFill>
                            <a:srgbClr val="555555"/>
                          </a:solidFill>
                          <a:effectLst/>
                          <a:latin typeface="+mn-lt"/>
                          <a:hlinkClick r:id="rId8"/>
                        </a:rPr>
                        <a:t>Saydung89</a:t>
                      </a:r>
                      <a:endParaRPr lang="en-US" sz="900" b="0" i="0" u="none" strike="noStrike" dirty="0">
                        <a:solidFill>
                          <a:srgbClr val="555555"/>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mn-lt"/>
                        </a:rPr>
                        <a:t>School –SSSVV Gallery – search word school</a:t>
                      </a:r>
                      <a:endParaRPr lang="en-US" sz="900" dirty="0">
                        <a:effectLst/>
                        <a:latin typeface="+mn-lt"/>
                        <a:ea typeface="Calibri" panose="020F0502020204030204" pitchFamily="34" charset="0"/>
                      </a:endParaRPr>
                    </a:p>
                  </a:txBody>
                  <a:tcPr/>
                </a:tc>
                <a:extLst>
                  <a:ext uri="{0D108BD9-81ED-4DB2-BD59-A6C34878D82A}">
                    <a16:rowId xmlns:a16="http://schemas.microsoft.com/office/drawing/2014/main" val="10010"/>
                  </a:ext>
                </a:extLst>
              </a:tr>
              <a:tr h="389313">
                <a:tc>
                  <a:txBody>
                    <a:bodyPr/>
                    <a:lstStyle/>
                    <a:p>
                      <a:r>
                        <a:rPr lang="en-IN" sz="900" dirty="0">
                          <a:latin typeface="+mn-lt"/>
                        </a:rPr>
                        <a:t>9</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https://www.freepik.com/free-vector/english-prepositions-kids_11376119.htm;By </a:t>
                      </a:r>
                      <a:r>
                        <a:rPr lang="en-IN" sz="900" b="0" i="0" u="none" strike="noStrike" kern="1200" dirty="0" err="1">
                          <a:solidFill>
                            <a:schemeClr val="tx1"/>
                          </a:solidFill>
                          <a:latin typeface="+mn-lt"/>
                          <a:ea typeface="+mn-ea"/>
                          <a:cs typeface="+mn-cs"/>
                        </a:rPr>
                        <a:t>pikisuperstar</a:t>
                      </a:r>
                      <a:endParaRPr lang="en-IN" sz="9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effectLst/>
                        <a:latin typeface="+mn-lt"/>
                        <a:ea typeface="Calibri" panose="020F0502020204030204" pitchFamily="34" charset="0"/>
                      </a:endParaRPr>
                    </a:p>
                  </a:txBody>
                  <a:tcPr/>
                </a:tc>
                <a:extLst>
                  <a:ext uri="{0D108BD9-81ED-4DB2-BD59-A6C34878D82A}">
                    <a16:rowId xmlns:a16="http://schemas.microsoft.com/office/drawing/2014/main" val="10011"/>
                  </a:ext>
                </a:extLst>
              </a:tr>
              <a:tr h="389313">
                <a:tc>
                  <a:txBody>
                    <a:bodyPr/>
                    <a:lstStyle/>
                    <a:p>
                      <a:r>
                        <a:rPr lang="en-IN" sz="900" dirty="0">
                          <a:latin typeface="+mn-lt"/>
                        </a:rPr>
                        <a:t>10</a:t>
                      </a:r>
                    </a:p>
                  </a:txBody>
                  <a:tcPr/>
                </a:tc>
                <a:tc>
                  <a:txBody>
                    <a:bodyPr/>
                    <a:lstStyle/>
                    <a:p>
                      <a:endParaRPr lang="en-IN" sz="900" dirty="0">
                        <a:latin typeface="+mn-lt"/>
                      </a:endParaRPr>
                    </a:p>
                  </a:txBody>
                  <a:tcPr/>
                </a:tc>
                <a:tc>
                  <a:txBody>
                    <a:bodyPr/>
                    <a:lstStyle/>
                    <a:p>
                      <a:pPr rtl="0"/>
                      <a:r>
                        <a:rPr lang="en-IN" sz="900" b="0" i="0" u="none" strike="noStrike" kern="1200" dirty="0">
                          <a:solidFill>
                            <a:schemeClr val="tx1"/>
                          </a:solidFill>
                          <a:latin typeface="+mn-lt"/>
                          <a:ea typeface="+mn-ea"/>
                          <a:cs typeface="+mn-cs"/>
                        </a:rPr>
                        <a:t>School :  https://www.freepik.com/free-vector/school-building-educational-institution-college_7101629.htm;By </a:t>
                      </a:r>
                      <a:r>
                        <a:rPr lang="en-IN" sz="900" b="0" i="0" u="none" strike="noStrike" kern="1200" dirty="0" err="1">
                          <a:solidFill>
                            <a:schemeClr val="tx1"/>
                          </a:solidFill>
                          <a:latin typeface="+mn-lt"/>
                          <a:ea typeface="+mn-ea"/>
                          <a:cs typeface="+mn-cs"/>
                        </a:rPr>
                        <a:t>upklyak</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Dog: https://pixabay.com/vectors/dog-happy-running-puppy-animals-35483/ - attribution </a:t>
                      </a:r>
                      <a:r>
                        <a:rPr lang="en-US" sz="900" b="0" i="0" u="none" strike="noStrike" kern="1200" dirty="0" err="1">
                          <a:solidFill>
                            <a:schemeClr val="dk1"/>
                          </a:solidFill>
                          <a:effectLst/>
                          <a:latin typeface="+mn-lt"/>
                          <a:ea typeface="+mn-ea"/>
                          <a:cs typeface="+mn-cs"/>
                          <a:hlinkClick r:id="rId4"/>
                        </a:rPr>
                        <a:t>Clker</a:t>
                      </a:r>
                      <a:r>
                        <a:rPr lang="en-US" sz="900" b="0" i="0" u="none" strike="noStrike" kern="1200" dirty="0">
                          <a:solidFill>
                            <a:schemeClr val="dk1"/>
                          </a:solidFill>
                          <a:effectLst/>
                          <a:latin typeface="+mn-lt"/>
                          <a:ea typeface="+mn-ea"/>
                          <a:cs typeface="+mn-cs"/>
                          <a:hlinkClick r:id="rId4"/>
                        </a:rPr>
                        <a:t>-Free-Vector-Images / 29539 images</a:t>
                      </a:r>
                      <a:br>
                        <a:rPr lang="en-US" sz="900" dirty="0">
                          <a:latin typeface="+mn-lt"/>
                        </a:rPr>
                      </a:br>
                      <a:endParaRPr lang="en-IN"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12"/>
                  </a:ext>
                </a:extLst>
              </a:tr>
              <a:tr h="389313">
                <a:tc>
                  <a:txBody>
                    <a:bodyPr/>
                    <a:lstStyle/>
                    <a:p>
                      <a:endParaRPr lang="en-IN" sz="900" dirty="0">
                        <a:latin typeface="+mn-lt"/>
                      </a:endParaRPr>
                    </a:p>
                  </a:txBody>
                  <a:tcPr/>
                </a:tc>
                <a:tc>
                  <a:txBody>
                    <a:bodyPr/>
                    <a:lstStyle/>
                    <a:p>
                      <a:endParaRPr lang="en-IN" sz="900" dirty="0">
                        <a:latin typeface="+mn-lt"/>
                      </a:endParaRPr>
                    </a:p>
                  </a:txBody>
                  <a:tcPr/>
                </a:tc>
                <a:tc>
                  <a:txBody>
                    <a:bodyPr/>
                    <a:lstStyle/>
                    <a:p>
                      <a:endParaRPr lang="en-IN" sz="900" dirty="0">
                        <a:latin typeface="+mn-lt"/>
                      </a:endParaRPr>
                    </a:p>
                  </a:txBody>
                  <a:tcPr/>
                </a:tc>
                <a:extLst>
                  <a:ext uri="{0D108BD9-81ED-4DB2-BD59-A6C34878D82A}">
                    <a16:rowId xmlns:a16="http://schemas.microsoft.com/office/drawing/2014/main" val="10013"/>
                  </a:ext>
                </a:extLst>
              </a:tr>
              <a:tr h="389313">
                <a:tc>
                  <a:txBody>
                    <a:bodyPr/>
                    <a:lstStyle/>
                    <a:p>
                      <a:endParaRPr lang="en-IN" sz="900" dirty="0">
                        <a:latin typeface="+mn-lt"/>
                      </a:endParaRPr>
                    </a:p>
                  </a:txBody>
                  <a:tcPr/>
                </a:tc>
                <a:tc>
                  <a:txBody>
                    <a:bodyPr/>
                    <a:lstStyle/>
                    <a:p>
                      <a:endParaRPr lang="en-IN" sz="900" dirty="0">
                        <a:latin typeface="+mn-lt"/>
                      </a:endParaRPr>
                    </a:p>
                  </a:txBody>
                  <a:tcPr/>
                </a:tc>
                <a:tc>
                  <a:txBody>
                    <a:bodyPr/>
                    <a:lstStyle/>
                    <a:p>
                      <a:endParaRPr lang="en-IN" sz="900" dirty="0">
                        <a:latin typeface="+mn-lt"/>
                      </a:endParaRPr>
                    </a:p>
                  </a:txBody>
                  <a:tcPr/>
                </a:tc>
                <a:extLst>
                  <a:ext uri="{0D108BD9-81ED-4DB2-BD59-A6C34878D82A}">
                    <a16:rowId xmlns:a16="http://schemas.microsoft.com/office/drawing/2014/main" val="1075215718"/>
                  </a:ext>
                </a:extLst>
              </a:tr>
            </a:tbl>
          </a:graphicData>
        </a:graphic>
      </p:graphicFrame>
      <p:grpSp>
        <p:nvGrpSpPr>
          <p:cNvPr id="3" name="Group 2">
            <a:extLst>
              <a:ext uri="{FF2B5EF4-FFF2-40B4-BE49-F238E27FC236}">
                <a16:creationId xmlns:a16="http://schemas.microsoft.com/office/drawing/2014/main" id="{6853EF5C-AB98-0134-5EB2-BAFC0A4C90B5}"/>
              </a:ext>
            </a:extLst>
          </p:cNvPr>
          <p:cNvGrpSpPr/>
          <p:nvPr/>
        </p:nvGrpSpPr>
        <p:grpSpPr>
          <a:xfrm>
            <a:off x="2495600" y="1161239"/>
            <a:ext cx="526253" cy="187365"/>
            <a:chOff x="2278393" y="0"/>
            <a:chExt cx="7635215" cy="1224136"/>
          </a:xfrm>
        </p:grpSpPr>
        <p:pic>
          <p:nvPicPr>
            <p:cNvPr id="13" name="Picture 12" descr="Golden halftone rectangle frame background Free Vector">
              <a:extLst>
                <a:ext uri="{FF2B5EF4-FFF2-40B4-BE49-F238E27FC236}">
                  <a16:creationId xmlns:a16="http://schemas.microsoft.com/office/drawing/2014/main" id="{9CBD201D-5CDB-701A-644B-0E0C12CA428E}"/>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olden halftone rectangle frame background Free Vector">
              <a:extLst>
                <a:ext uri="{FF2B5EF4-FFF2-40B4-BE49-F238E27FC236}">
                  <a16:creationId xmlns:a16="http://schemas.microsoft.com/office/drawing/2014/main" id="{406F8135-61B7-E706-8DA3-08EB0355DCD6}"/>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olden halftone rectangle frame background Free Vector">
              <a:extLst>
                <a:ext uri="{FF2B5EF4-FFF2-40B4-BE49-F238E27FC236}">
                  <a16:creationId xmlns:a16="http://schemas.microsoft.com/office/drawing/2014/main" id="{CD098BE6-CAC0-97C0-3E83-FFE429402279}"/>
                </a:ext>
              </a:extLst>
            </p:cNvPr>
            <p:cNvPicPr>
              <a:picLocks noChangeAspect="1" noChangeArrowheads="1"/>
            </p:cNvPicPr>
            <p:nvPr/>
          </p:nvPicPr>
          <p:blipFill rotWithShape="1">
            <a:blip r:embed="rId11"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olden halftone rectangle frame background Free Vector">
              <a:extLst>
                <a:ext uri="{FF2B5EF4-FFF2-40B4-BE49-F238E27FC236}">
                  <a16:creationId xmlns:a16="http://schemas.microsoft.com/office/drawing/2014/main" id="{9E125CBB-76AD-EEBA-28D9-FDEF82D0625C}"/>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1E2BD28F-EC84-5B73-108D-77C52D4870AA}"/>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Golden halftone rectangle frame background Free Vector">
              <a:extLst>
                <a:ext uri="{FF2B5EF4-FFF2-40B4-BE49-F238E27FC236}">
                  <a16:creationId xmlns:a16="http://schemas.microsoft.com/office/drawing/2014/main" id="{8F3096DF-BD2A-A3A8-49A6-AF3D6F841A93}"/>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ADAD9EE8-59A1-8E4F-E0EF-78CF6F166CF7}"/>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19E27C0B-470F-301F-28A0-27A0C62F7848}"/>
                </a:ext>
              </a:extLst>
            </p:cNvPr>
            <p:cNvPicPr>
              <a:picLocks noChangeAspect="1" noChangeArrowheads="1"/>
            </p:cNvPicPr>
            <p:nvPr/>
          </p:nvPicPr>
          <p:blipFill rotWithShape="1">
            <a:blip r:embed="rId9" cstate="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English prepositions for kids">
            <a:extLst>
              <a:ext uri="{FF2B5EF4-FFF2-40B4-BE49-F238E27FC236}">
                <a16:creationId xmlns:a16="http://schemas.microsoft.com/office/drawing/2014/main" id="{DAF737D2-E06D-A60F-F931-938AA689D9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3206" y="2368761"/>
            <a:ext cx="368420" cy="2054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vector graphics of Table">
            <a:extLst>
              <a:ext uri="{FF2B5EF4-FFF2-40B4-BE49-F238E27FC236}">
                <a16:creationId xmlns:a16="http://schemas.microsoft.com/office/drawing/2014/main" id="{E0ECA3D6-8C38-C14F-775B-38E3DB8E3B8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35560" y="2852936"/>
            <a:ext cx="357920" cy="2181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Free vector graphics of Author">
            <a:extLst>
              <a:ext uri="{FF2B5EF4-FFF2-40B4-BE49-F238E27FC236}">
                <a16:creationId xmlns:a16="http://schemas.microsoft.com/office/drawing/2014/main" id="{EBE4341E-736D-DD48-2E17-3F39933CC18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9728" y="2966907"/>
            <a:ext cx="357920" cy="2460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group of kids sitting at desks in a classroom&#10;&#10;Description automatically generated with medium confidence">
            <a:extLst>
              <a:ext uri="{FF2B5EF4-FFF2-40B4-BE49-F238E27FC236}">
                <a16:creationId xmlns:a16="http://schemas.microsoft.com/office/drawing/2014/main" id="{30109457-ACC5-1F27-BCBF-13623074B6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98562" y="2884874"/>
            <a:ext cx="433142" cy="184086"/>
          </a:xfrm>
          <a:prstGeom prst="rect">
            <a:avLst/>
          </a:prstGeom>
        </p:spPr>
      </p:pic>
      <p:pic>
        <p:nvPicPr>
          <p:cNvPr id="27" name="Picture 6">
            <a:extLst>
              <a:ext uri="{FF2B5EF4-FFF2-40B4-BE49-F238E27FC236}">
                <a16:creationId xmlns:a16="http://schemas.microsoft.com/office/drawing/2014/main" id="{18125CF8-6470-0F70-4397-235BBAE4FE75}"/>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1125" t="52099" r="21125" b="3478"/>
          <a:stretch/>
        </p:blipFill>
        <p:spPr bwMode="auto">
          <a:xfrm>
            <a:off x="2640868" y="3356992"/>
            <a:ext cx="156911" cy="301752"/>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2.png">
            <a:extLst>
              <a:ext uri="{FF2B5EF4-FFF2-40B4-BE49-F238E27FC236}">
                <a16:creationId xmlns:a16="http://schemas.microsoft.com/office/drawing/2014/main" id="{66F10653-D266-8BC5-AF65-C90F379757B9}"/>
              </a:ext>
            </a:extLst>
          </p:cNvPr>
          <p:cNvPicPr/>
          <p:nvPr/>
        </p:nvPicPr>
        <p:blipFill>
          <a:blip r:embed="rId17"/>
          <a:srcRect/>
          <a:stretch>
            <a:fillRect/>
          </a:stretch>
        </p:blipFill>
        <p:spPr>
          <a:xfrm>
            <a:off x="2250773" y="3739899"/>
            <a:ext cx="331927" cy="249382"/>
          </a:xfrm>
          <a:prstGeom prst="rect">
            <a:avLst/>
          </a:prstGeom>
          <a:ln/>
        </p:spPr>
      </p:pic>
      <p:pic>
        <p:nvPicPr>
          <p:cNvPr id="29" name="Picture 28">
            <a:extLst>
              <a:ext uri="{FF2B5EF4-FFF2-40B4-BE49-F238E27FC236}">
                <a16:creationId xmlns:a16="http://schemas.microsoft.com/office/drawing/2014/main" id="{7F5933B2-3C75-4205-05B4-3293ACFC7E36}"/>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898397" y="3737657"/>
            <a:ext cx="216230" cy="273517"/>
          </a:xfrm>
          <a:prstGeom prst="rect">
            <a:avLst/>
          </a:prstGeom>
          <a:ln/>
        </p:spPr>
      </p:pic>
      <p:pic>
        <p:nvPicPr>
          <p:cNvPr id="30" name="Picture 2" descr="English prepositions for kids">
            <a:extLst>
              <a:ext uri="{FF2B5EF4-FFF2-40B4-BE49-F238E27FC236}">
                <a16:creationId xmlns:a16="http://schemas.microsoft.com/office/drawing/2014/main" id="{5C5C3536-697F-E434-7EF2-181B52C722F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95600" y="4149080"/>
            <a:ext cx="550328" cy="2575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chool building educational institution, college">
            <a:extLst>
              <a:ext uri="{FF2B5EF4-FFF2-40B4-BE49-F238E27FC236}">
                <a16:creationId xmlns:a16="http://schemas.microsoft.com/office/drawing/2014/main" id="{4510B063-5D59-EA36-C93D-CF6CCA182C3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32422" y="4565768"/>
            <a:ext cx="606783" cy="3033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vector graphics of Dog">
            <a:extLst>
              <a:ext uri="{FF2B5EF4-FFF2-40B4-BE49-F238E27FC236}">
                <a16:creationId xmlns:a16="http://schemas.microsoft.com/office/drawing/2014/main" id="{E6569630-E4D3-6F3D-88DE-EEDE0B53B9F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87958" y="4581128"/>
            <a:ext cx="457377" cy="305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lish prepositions collection with dog">
            <a:extLst>
              <a:ext uri="{FF2B5EF4-FFF2-40B4-BE49-F238E27FC236}">
                <a16:creationId xmlns:a16="http://schemas.microsoft.com/office/drawing/2014/main" id="{9D590D5B-DD6A-4120-B5A5-AFC8789EF34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67608" y="1628800"/>
            <a:ext cx="362513" cy="241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nglish prepositions for kids with turtles">
            <a:extLst>
              <a:ext uri="{FF2B5EF4-FFF2-40B4-BE49-F238E27FC236}">
                <a16:creationId xmlns:a16="http://schemas.microsoft.com/office/drawing/2014/main" id="{5621057F-5FB7-60D5-22A1-1DDDBB7519E9}"/>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67608" y="1973240"/>
            <a:ext cx="347713" cy="231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361940" y="198555"/>
            <a:ext cx="7457343" cy="882085"/>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3592967" y="200796"/>
              <a:ext cx="4923161" cy="67390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n w="0"/>
                  <a:solidFill>
                    <a:schemeClr val="accent6">
                      <a:lumMod val="50000"/>
                    </a:schemeClr>
                  </a:solidFill>
                  <a:effectLst>
                    <a:outerShdw blurRad="38100" dist="25400" dir="5400000" algn="ctr" rotWithShape="0">
                      <a:schemeClr val="accent3">
                        <a:lumMod val="50000"/>
                        <a:alpha val="43000"/>
                      </a:schemeClr>
                    </a:outerShdw>
                  </a:effectLst>
                </a:rPr>
                <a:t>Preposition</a:t>
              </a:r>
            </a:p>
          </p:txBody>
        </p:sp>
      </p:grpSp>
      <p:sp>
        <p:nvSpPr>
          <p:cNvPr id="25" name="Oval 24">
            <a:extLst>
              <a:ext uri="{FF2B5EF4-FFF2-40B4-BE49-F238E27FC236}">
                <a16:creationId xmlns:a16="http://schemas.microsoft.com/office/drawing/2014/main" id="{9A9A002E-0E15-DF7E-C8FC-72999766A70E}"/>
              </a:ext>
            </a:extLst>
          </p:cNvPr>
          <p:cNvSpPr/>
          <p:nvPr/>
        </p:nvSpPr>
        <p:spPr>
          <a:xfrm>
            <a:off x="655811" y="1972598"/>
            <a:ext cx="10903666" cy="129614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1"/>
              </a:solidFill>
              <a:effectLst/>
              <a:latin typeface="Calibri" panose="020F0502020204030204" pitchFamily="34" charset="0"/>
              <a:ea typeface="Calibri" panose="020F0502020204030204" pitchFamily="34" charset="0"/>
            </a:endParaRPr>
          </a:p>
          <a:p>
            <a:pPr algn="ctr"/>
            <a:r>
              <a:rPr lang="en-IE"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A preposition is a word or a group of words that shows a relationship between a noun or a pronoun with another word in a sentence.</a:t>
            </a:r>
            <a:endParaRPr lang="en-GB"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endParaRPr>
          </a:p>
          <a:p>
            <a:pPr algn="ctr"/>
            <a:endParaRPr lang="en-GB" dirty="0"/>
          </a:p>
        </p:txBody>
      </p:sp>
      <p:sp>
        <p:nvSpPr>
          <p:cNvPr id="26" name="Arrow: Pentagon 25">
            <a:extLst>
              <a:ext uri="{FF2B5EF4-FFF2-40B4-BE49-F238E27FC236}">
                <a16:creationId xmlns:a16="http://schemas.microsoft.com/office/drawing/2014/main" id="{84CDDB2E-390D-EC71-36E7-318DE447FE7D}"/>
              </a:ext>
            </a:extLst>
          </p:cNvPr>
          <p:cNvSpPr/>
          <p:nvPr/>
        </p:nvSpPr>
        <p:spPr>
          <a:xfrm>
            <a:off x="551384" y="1124744"/>
            <a:ext cx="3384376" cy="629692"/>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What is a Preposition?</a:t>
            </a:r>
          </a:p>
        </p:txBody>
      </p:sp>
      <p:pic>
        <p:nvPicPr>
          <p:cNvPr id="29" name="Picture 2" descr="English prepositions collection with dog">
            <a:extLst>
              <a:ext uri="{FF2B5EF4-FFF2-40B4-BE49-F238E27FC236}">
                <a16:creationId xmlns:a16="http://schemas.microsoft.com/office/drawing/2014/main" id="{2DB8FE4E-8176-0D5A-2A6B-CD525799B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510" y="3356992"/>
            <a:ext cx="5227781" cy="3482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724660" y="198555"/>
            <a:ext cx="6779403" cy="882085"/>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3592967" y="200796"/>
              <a:ext cx="4923161" cy="67390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n w="0"/>
                  <a:solidFill>
                    <a:schemeClr val="accent6">
                      <a:lumMod val="50000"/>
                    </a:schemeClr>
                  </a:solidFill>
                  <a:effectLst>
                    <a:outerShdw blurRad="38100" dist="25400" dir="5400000" algn="ctr" rotWithShape="0">
                      <a:schemeClr val="accent3">
                        <a:lumMod val="50000"/>
                        <a:alpha val="43000"/>
                      </a:schemeClr>
                    </a:outerShdw>
                  </a:effectLst>
                </a:rPr>
                <a:t>Preposition</a:t>
              </a:r>
            </a:p>
          </p:txBody>
        </p:sp>
      </p:grpSp>
      <p:sp>
        <p:nvSpPr>
          <p:cNvPr id="5" name="Arrow: Pentagon 4">
            <a:extLst>
              <a:ext uri="{FF2B5EF4-FFF2-40B4-BE49-F238E27FC236}">
                <a16:creationId xmlns:a16="http://schemas.microsoft.com/office/drawing/2014/main" id="{AA087F56-C0FB-ABF0-A09B-1C0C8B69608E}"/>
              </a:ext>
            </a:extLst>
          </p:cNvPr>
          <p:cNvSpPr/>
          <p:nvPr/>
        </p:nvSpPr>
        <p:spPr>
          <a:xfrm>
            <a:off x="479376" y="1340768"/>
            <a:ext cx="3153500" cy="633670"/>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What  does it do?</a:t>
            </a:r>
          </a:p>
        </p:txBody>
      </p:sp>
      <p:sp>
        <p:nvSpPr>
          <p:cNvPr id="6" name="Oval 5">
            <a:extLst>
              <a:ext uri="{FF2B5EF4-FFF2-40B4-BE49-F238E27FC236}">
                <a16:creationId xmlns:a16="http://schemas.microsoft.com/office/drawing/2014/main" id="{E36E61E3-DCF8-7B53-F926-AA41AC19F2B2}"/>
              </a:ext>
            </a:extLst>
          </p:cNvPr>
          <p:cNvSpPr/>
          <p:nvPr/>
        </p:nvSpPr>
        <p:spPr>
          <a:xfrm>
            <a:off x="1783904" y="2069232"/>
            <a:ext cx="8928992" cy="158417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endParaRPr>
          </a:p>
          <a:p>
            <a:pPr algn="ctr"/>
            <a:r>
              <a:rPr lang="en-IE" sz="240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A preposition adds extra information to sentences such as place, time</a:t>
            </a:r>
            <a:r>
              <a:rPr lang="en-IE"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 and </a:t>
            </a:r>
            <a:r>
              <a:rPr lang="en-IE" sz="240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movement. </a:t>
            </a:r>
            <a:endParaRPr lang="en-GB" sz="240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endParaRPr>
          </a:p>
          <a:p>
            <a:pPr algn="ctr"/>
            <a:endParaRPr lang="en-GB" dirty="0">
              <a:ln w="0"/>
              <a:solidFill>
                <a:schemeClr val="tx1"/>
              </a:solidFill>
              <a:effectLst>
                <a:outerShdw blurRad="38100" dist="19050" dir="2700000" algn="tl" rotWithShape="0">
                  <a:schemeClr val="dk1">
                    <a:alpha val="40000"/>
                  </a:schemeClr>
                </a:outerShdw>
              </a:effectLst>
            </a:endParaRPr>
          </a:p>
        </p:txBody>
      </p:sp>
      <p:pic>
        <p:nvPicPr>
          <p:cNvPr id="7" name="Picture 4" descr="English prepositions for kids with turtles">
            <a:extLst>
              <a:ext uri="{FF2B5EF4-FFF2-40B4-BE49-F238E27FC236}">
                <a16:creationId xmlns:a16="http://schemas.microsoft.com/office/drawing/2014/main" id="{18540536-D70F-1C3B-EB6E-08DEDE64E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145" y="3869432"/>
            <a:ext cx="4558510" cy="303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724723" y="198555"/>
            <a:ext cx="6779403" cy="882085"/>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3592967" y="200796"/>
              <a:ext cx="4923161" cy="67390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n w="0"/>
                  <a:solidFill>
                    <a:schemeClr val="accent6">
                      <a:lumMod val="50000"/>
                    </a:schemeClr>
                  </a:solidFill>
                  <a:effectLst>
                    <a:outerShdw blurRad="38100" dist="25400" dir="5400000" algn="ctr" rotWithShape="0">
                      <a:schemeClr val="accent3">
                        <a:lumMod val="50000"/>
                        <a:alpha val="43000"/>
                      </a:schemeClr>
                    </a:outerShdw>
                  </a:effectLst>
                </a:rPr>
                <a:t>Preposition</a:t>
              </a:r>
            </a:p>
          </p:txBody>
        </p:sp>
      </p:grpSp>
      <p:sp>
        <p:nvSpPr>
          <p:cNvPr id="5" name="Arrow: Pentagon 4">
            <a:extLst>
              <a:ext uri="{FF2B5EF4-FFF2-40B4-BE49-F238E27FC236}">
                <a16:creationId xmlns:a16="http://schemas.microsoft.com/office/drawing/2014/main" id="{72D9B19C-6618-D6BE-806D-10A13374C8E4}"/>
              </a:ext>
            </a:extLst>
          </p:cNvPr>
          <p:cNvSpPr/>
          <p:nvPr/>
        </p:nvSpPr>
        <p:spPr>
          <a:xfrm>
            <a:off x="479376" y="1421160"/>
            <a:ext cx="3153500" cy="576064"/>
          </a:xfrm>
          <a:prstGeom prst="homePlat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Where is it placed?</a:t>
            </a:r>
          </a:p>
        </p:txBody>
      </p:sp>
      <p:sp>
        <p:nvSpPr>
          <p:cNvPr id="6" name="Oval 5">
            <a:extLst>
              <a:ext uri="{FF2B5EF4-FFF2-40B4-BE49-F238E27FC236}">
                <a16:creationId xmlns:a16="http://schemas.microsoft.com/office/drawing/2014/main" id="{B3DFB72E-F101-0C07-E9EE-C269D9974685}"/>
              </a:ext>
            </a:extLst>
          </p:cNvPr>
          <p:cNvSpPr/>
          <p:nvPr/>
        </p:nvSpPr>
        <p:spPr>
          <a:xfrm>
            <a:off x="1855912" y="2199843"/>
            <a:ext cx="8784976" cy="96507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A </a:t>
            </a:r>
            <a:r>
              <a:rPr lang="en-IE"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p</a:t>
            </a:r>
            <a:r>
              <a:rPr lang="en-IE" sz="240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reposition is placed usually in front of  nouns.</a:t>
            </a:r>
            <a:endParaRPr lang="en-GB" sz="2400" dirty="0">
              <a:ln w="0"/>
              <a:solidFill>
                <a:schemeClr val="tx1"/>
              </a:solidFill>
              <a:effectLst>
                <a:outerShdw blurRad="38100" dist="19050" dir="2700000" algn="tl" rotWithShape="0">
                  <a:schemeClr val="dk1">
                    <a:alpha val="40000"/>
                  </a:schemeClr>
                </a:outerShdw>
              </a:effectLst>
            </a:endParaRPr>
          </a:p>
        </p:txBody>
      </p:sp>
      <p:pic>
        <p:nvPicPr>
          <p:cNvPr id="7" name="Picture 2" descr="English prepositions for kids">
            <a:extLst>
              <a:ext uri="{FF2B5EF4-FFF2-40B4-BE49-F238E27FC236}">
                <a16:creationId xmlns:a16="http://schemas.microsoft.com/office/drawing/2014/main" id="{32F315E5-E525-D558-47AF-AEB6EF3F0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817" y="3267039"/>
            <a:ext cx="6495166" cy="362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6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397565" y="105936"/>
            <a:ext cx="7457343" cy="1067323"/>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2778183" y="89265"/>
              <a:ext cx="6552728" cy="89696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IN" sz="3600" i="1" dirty="0"/>
                <a:t>Prepositions of place/position</a:t>
              </a:r>
            </a:p>
          </p:txBody>
        </p:sp>
      </p:grpSp>
      <p:sp>
        <p:nvSpPr>
          <p:cNvPr id="10" name="Quad Arrow 15">
            <a:extLst>
              <a:ext uri="{FF2B5EF4-FFF2-40B4-BE49-F238E27FC236}">
                <a16:creationId xmlns:a16="http://schemas.microsoft.com/office/drawing/2014/main" id="{7969526C-D356-35D8-18A9-4509B91627D3}"/>
              </a:ext>
            </a:extLst>
          </p:cNvPr>
          <p:cNvSpPr/>
          <p:nvPr/>
        </p:nvSpPr>
        <p:spPr>
          <a:xfrm>
            <a:off x="3820595" y="1916832"/>
            <a:ext cx="4824531" cy="1841891"/>
          </a:xfrm>
          <a:prstGeom prst="quadArrow">
            <a:avLst>
              <a:gd name="adj1" fmla="val 12711"/>
              <a:gd name="adj2" fmla="val 22500"/>
              <a:gd name="adj3" fmla="val 225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ounded Rectangle 19">
            <a:extLst>
              <a:ext uri="{FF2B5EF4-FFF2-40B4-BE49-F238E27FC236}">
                <a16:creationId xmlns:a16="http://schemas.microsoft.com/office/drawing/2014/main" id="{0589A389-77FF-CC21-1E91-3FCAB4510C06}"/>
              </a:ext>
            </a:extLst>
          </p:cNvPr>
          <p:cNvSpPr/>
          <p:nvPr/>
        </p:nvSpPr>
        <p:spPr>
          <a:xfrm>
            <a:off x="968066" y="2021743"/>
            <a:ext cx="2588184" cy="1635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b"/>
          <a:lstStyle/>
          <a:p>
            <a:pPr algn="ctr"/>
            <a:r>
              <a:rPr lang="en-US" sz="2600" dirty="0"/>
              <a:t>Usually indicate position</a:t>
            </a:r>
          </a:p>
          <a:p>
            <a:pPr algn="ctr"/>
            <a:endParaRPr lang="en-US" sz="2200" dirty="0"/>
          </a:p>
        </p:txBody>
      </p:sp>
      <p:sp>
        <p:nvSpPr>
          <p:cNvPr id="13" name="Rounded Rectangle 20">
            <a:extLst>
              <a:ext uri="{FF2B5EF4-FFF2-40B4-BE49-F238E27FC236}">
                <a16:creationId xmlns:a16="http://schemas.microsoft.com/office/drawing/2014/main" id="{C4AE170C-E690-50ED-F750-972287914933}"/>
              </a:ext>
            </a:extLst>
          </p:cNvPr>
          <p:cNvSpPr/>
          <p:nvPr/>
        </p:nvSpPr>
        <p:spPr>
          <a:xfrm>
            <a:off x="8769313" y="1947945"/>
            <a:ext cx="3083468" cy="1635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600" dirty="0"/>
              <a:t>Answers the question </a:t>
            </a:r>
            <a:r>
              <a:rPr lang="en-IE" sz="2600" b="1" dirty="0"/>
              <a:t>‘Where is/are/was/were?’</a:t>
            </a:r>
            <a:endParaRPr lang="en-IN" sz="2600" b="1" dirty="0"/>
          </a:p>
        </p:txBody>
      </p:sp>
      <p:sp>
        <p:nvSpPr>
          <p:cNvPr id="14" name="Rounded Rectangle 21">
            <a:extLst>
              <a:ext uri="{FF2B5EF4-FFF2-40B4-BE49-F238E27FC236}">
                <a16:creationId xmlns:a16="http://schemas.microsoft.com/office/drawing/2014/main" id="{10D15D2A-892B-DEFD-238D-B6CFE084A32F}"/>
              </a:ext>
            </a:extLst>
          </p:cNvPr>
          <p:cNvSpPr/>
          <p:nvPr/>
        </p:nvSpPr>
        <p:spPr>
          <a:xfrm>
            <a:off x="1765304" y="3985408"/>
            <a:ext cx="8935112" cy="13515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E" sz="2600" u="sng" dirty="0"/>
              <a:t>Some prepositions of place are:</a:t>
            </a:r>
          </a:p>
          <a:p>
            <a:pPr algn="ctr"/>
            <a:r>
              <a:rPr lang="en-IE" sz="2600" b="1" dirty="0"/>
              <a:t>under, over, near, above, below, in front of, next to, among, </a:t>
            </a:r>
          </a:p>
          <a:p>
            <a:pPr algn="ctr"/>
            <a:r>
              <a:rPr lang="en-IE" sz="2600" b="1" dirty="0"/>
              <a:t>far from, behind, beside, outside, inside</a:t>
            </a:r>
            <a:r>
              <a:rPr lang="en-IE" sz="2600" dirty="0"/>
              <a:t> and </a:t>
            </a:r>
            <a:r>
              <a:rPr lang="en-IE" sz="2600" b="1" dirty="0"/>
              <a:t>between</a:t>
            </a:r>
            <a:r>
              <a:rPr lang="en-IE" sz="2600" dirty="0"/>
              <a:t>. </a:t>
            </a:r>
            <a:endParaRPr lang="en-IN" sz="2600" dirty="0"/>
          </a:p>
        </p:txBody>
      </p:sp>
    </p:spTree>
    <p:extLst>
      <p:ext uri="{BB962C8B-B14F-4D97-AF65-F5344CB8AC3E}">
        <p14:creationId xmlns:p14="http://schemas.microsoft.com/office/powerpoint/2010/main" val="16459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1406172" y="-74140"/>
            <a:ext cx="9370348" cy="1320364"/>
            <a:chOff x="2090148" y="-295148"/>
            <a:chExt cx="7928800" cy="1665787"/>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2090148" y="-295148"/>
              <a:ext cx="7928800" cy="166578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IN" sz="3600" i="1" dirty="0"/>
                <a:t>Examples: Prepositions of place/position</a:t>
              </a:r>
            </a:p>
          </p:txBody>
        </p:sp>
      </p:grpSp>
      <p:sp>
        <p:nvSpPr>
          <p:cNvPr id="7" name="TextBox 6">
            <a:extLst>
              <a:ext uri="{FF2B5EF4-FFF2-40B4-BE49-F238E27FC236}">
                <a16:creationId xmlns:a16="http://schemas.microsoft.com/office/drawing/2014/main" id="{FF15650C-64E8-63D6-8738-3E9CE8234417}"/>
              </a:ext>
            </a:extLst>
          </p:cNvPr>
          <p:cNvSpPr txBox="1"/>
          <p:nvPr/>
        </p:nvSpPr>
        <p:spPr>
          <a:xfrm>
            <a:off x="1116875" y="4653136"/>
            <a:ext cx="3826997" cy="53856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IE" sz="2800" dirty="0">
                <a:effectLst/>
                <a:latin typeface="+mj-lt"/>
                <a:ea typeface="Arial" panose="020B0604020202020204" pitchFamily="34" charset="0"/>
              </a:rPr>
              <a:t>The book is </a:t>
            </a:r>
            <a:r>
              <a:rPr lang="en-IE" sz="2800" b="1" u="sng" dirty="0">
                <a:effectLst/>
                <a:latin typeface="+mj-lt"/>
                <a:ea typeface="Arial" panose="020B0604020202020204" pitchFamily="34" charset="0"/>
              </a:rPr>
              <a:t>on</a:t>
            </a:r>
            <a:r>
              <a:rPr lang="en-IE" sz="2800" dirty="0">
                <a:effectLst/>
                <a:latin typeface="+mj-lt"/>
                <a:ea typeface="Arial" panose="020B0604020202020204" pitchFamily="34" charset="0"/>
              </a:rPr>
              <a:t> the table. </a:t>
            </a:r>
            <a:endParaRPr lang="en-US" sz="2800" dirty="0">
              <a:latin typeface="+mj-lt"/>
            </a:endParaRPr>
          </a:p>
        </p:txBody>
      </p:sp>
      <p:sp>
        <p:nvSpPr>
          <p:cNvPr id="8" name="TextBox 7">
            <a:extLst>
              <a:ext uri="{FF2B5EF4-FFF2-40B4-BE49-F238E27FC236}">
                <a16:creationId xmlns:a16="http://schemas.microsoft.com/office/drawing/2014/main" id="{425EBBE2-9D93-2ADA-93AA-4B2D83DECB93}"/>
              </a:ext>
            </a:extLst>
          </p:cNvPr>
          <p:cNvSpPr txBox="1"/>
          <p:nvPr/>
        </p:nvSpPr>
        <p:spPr>
          <a:xfrm>
            <a:off x="5965501" y="4644881"/>
            <a:ext cx="5603107" cy="53856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IE" sz="2800" dirty="0"/>
              <a:t>The students are </a:t>
            </a:r>
            <a:r>
              <a:rPr lang="en-IE" sz="2800" b="1" u="sng" dirty="0"/>
              <a:t>in</a:t>
            </a:r>
            <a:r>
              <a:rPr lang="en-IE" sz="2800" dirty="0"/>
              <a:t> the classroom.</a:t>
            </a:r>
            <a:r>
              <a:rPr lang="en-IN" sz="2800" dirty="0"/>
              <a:t> </a:t>
            </a:r>
            <a:endParaRPr lang="en-US" sz="2800" dirty="0"/>
          </a:p>
        </p:txBody>
      </p:sp>
      <p:grpSp>
        <p:nvGrpSpPr>
          <p:cNvPr id="5" name="Group 4">
            <a:extLst>
              <a:ext uri="{FF2B5EF4-FFF2-40B4-BE49-F238E27FC236}">
                <a16:creationId xmlns:a16="http://schemas.microsoft.com/office/drawing/2014/main" id="{9F36C21E-5816-D137-F25B-9592514DD68D}"/>
              </a:ext>
            </a:extLst>
          </p:cNvPr>
          <p:cNvGrpSpPr/>
          <p:nvPr/>
        </p:nvGrpSpPr>
        <p:grpSpPr>
          <a:xfrm>
            <a:off x="1058424" y="2354853"/>
            <a:ext cx="3525408" cy="2148295"/>
            <a:chOff x="1058424" y="2354853"/>
            <a:chExt cx="3525408" cy="2148295"/>
          </a:xfrm>
        </p:grpSpPr>
        <p:pic>
          <p:nvPicPr>
            <p:cNvPr id="1026" name="Picture 2" descr="Free vector graphics of Table">
              <a:extLst>
                <a:ext uri="{FF2B5EF4-FFF2-40B4-BE49-F238E27FC236}">
                  <a16:creationId xmlns:a16="http://schemas.microsoft.com/office/drawing/2014/main" id="{0F940A9A-21EE-97DF-569D-212FAC2E1A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424" y="2354853"/>
              <a:ext cx="3525408" cy="2148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Author">
              <a:extLst>
                <a:ext uri="{FF2B5EF4-FFF2-40B4-BE49-F238E27FC236}">
                  <a16:creationId xmlns:a16="http://schemas.microsoft.com/office/drawing/2014/main" id="{98B0E01F-F42B-5543-19B3-8596D31D1E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9620" y="2543287"/>
              <a:ext cx="767232" cy="52747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A group of kids sitting at desks in a classroom&#10;&#10;Description automatically generated with medium confidence">
            <a:extLst>
              <a:ext uri="{FF2B5EF4-FFF2-40B4-BE49-F238E27FC236}">
                <a16:creationId xmlns:a16="http://schemas.microsoft.com/office/drawing/2014/main" id="{2D83EFBF-ACC6-B974-4B25-329CF8ADFF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8307" y="2243147"/>
            <a:ext cx="5162269" cy="2193965"/>
          </a:xfrm>
          <a:prstGeom prst="rect">
            <a:avLst/>
          </a:prstGeom>
        </p:spPr>
      </p:pic>
    </p:spTree>
    <p:extLst>
      <p:ext uri="{BB962C8B-B14F-4D97-AF65-F5344CB8AC3E}">
        <p14:creationId xmlns:p14="http://schemas.microsoft.com/office/powerpoint/2010/main" val="36541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1000"/>
                                        <p:tgtEl>
                                          <p:spTgt spid="1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278815" y="105936"/>
            <a:ext cx="7457343" cy="1067323"/>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2778183" y="128922"/>
              <a:ext cx="6552728" cy="89696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IN" sz="3600" i="1" dirty="0"/>
                <a:t>Prepositions of Time</a:t>
              </a:r>
            </a:p>
          </p:txBody>
        </p:sp>
      </p:grpSp>
      <p:sp>
        <p:nvSpPr>
          <p:cNvPr id="5" name="TextBox 4">
            <a:extLst>
              <a:ext uri="{FF2B5EF4-FFF2-40B4-BE49-F238E27FC236}">
                <a16:creationId xmlns:a16="http://schemas.microsoft.com/office/drawing/2014/main" id="{F053D360-5224-DBA0-CFE2-DF00A8CE275E}"/>
              </a:ext>
            </a:extLst>
          </p:cNvPr>
          <p:cNvSpPr txBox="1"/>
          <p:nvPr/>
        </p:nvSpPr>
        <p:spPr>
          <a:xfrm>
            <a:off x="407368" y="1426240"/>
            <a:ext cx="11233248" cy="1077218"/>
          </a:xfrm>
          <a:prstGeom prst="rect">
            <a:avLst/>
          </a:prstGeom>
          <a:noFill/>
        </p:spPr>
        <p:txBody>
          <a:bodyPr wrap="square">
            <a:spAutoFit/>
          </a:bodyPr>
          <a:lstStyle/>
          <a:p>
            <a:pPr algn="ctr"/>
            <a:r>
              <a:rPr lang="en-IE" sz="3200" dirty="0">
                <a:effectLst/>
                <a:latin typeface="Calibri" panose="020F0502020204030204" pitchFamily="34" charset="0"/>
                <a:ea typeface="Calibri" panose="020F0502020204030204" pitchFamily="34" charset="0"/>
              </a:rPr>
              <a:t>Prepositions of time usually indicate when something happens, happened or will happen in the future.  </a:t>
            </a:r>
            <a:endParaRPr lang="en-US" sz="3200" dirty="0"/>
          </a:p>
        </p:txBody>
      </p:sp>
      <p:sp>
        <p:nvSpPr>
          <p:cNvPr id="6" name="TextBox 5">
            <a:extLst>
              <a:ext uri="{FF2B5EF4-FFF2-40B4-BE49-F238E27FC236}">
                <a16:creationId xmlns:a16="http://schemas.microsoft.com/office/drawing/2014/main" id="{6B3DEDB6-871C-BF3A-4D73-CE3315735135}"/>
              </a:ext>
            </a:extLst>
          </p:cNvPr>
          <p:cNvSpPr txBox="1"/>
          <p:nvPr/>
        </p:nvSpPr>
        <p:spPr>
          <a:xfrm>
            <a:off x="405568" y="2852936"/>
            <a:ext cx="9148616" cy="2785378"/>
          </a:xfrm>
          <a:prstGeom prst="rect">
            <a:avLst/>
          </a:prstGeom>
          <a:noFill/>
        </p:spPr>
        <p:txBody>
          <a:bodyPr wrap="square">
            <a:spAutoFit/>
          </a:bodyPr>
          <a:lstStyle/>
          <a:p>
            <a:pPr marL="457200" marR="0" lvl="0" indent="-457200">
              <a:lnSpc>
                <a:spcPct val="300000"/>
              </a:lnSpc>
              <a:spcBef>
                <a:spcPts val="0"/>
              </a:spcBef>
              <a:spcAft>
                <a:spcPts val="0"/>
              </a:spcAft>
              <a:buFont typeface="Wingdings" panose="05000000000000000000" pitchFamily="2" charset="2"/>
              <a:buChar char="Ø"/>
              <a:tabLst>
                <a:tab pos="1885950" algn="l"/>
              </a:tabLst>
            </a:pPr>
            <a:r>
              <a:rPr lang="en-IE" sz="2800" u="none" strike="noStrike" dirty="0">
                <a:effectLst/>
                <a:latin typeface="Calibri" panose="020F0502020204030204" pitchFamily="34" charset="0"/>
                <a:ea typeface="Calibri" panose="020F0502020204030204" pitchFamily="34" charset="0"/>
              </a:rPr>
              <a:t>They answer the question </a:t>
            </a:r>
            <a:r>
              <a:rPr lang="en-IE" sz="2800" u="none" strike="noStrike" dirty="0">
                <a:solidFill>
                  <a:srgbClr val="C00000"/>
                </a:solidFill>
                <a:effectLst/>
                <a:latin typeface="Calibri" panose="020F0502020204030204" pitchFamily="34" charset="0"/>
                <a:ea typeface="Calibri" panose="020F0502020204030204" pitchFamily="34" charset="0"/>
              </a:rPr>
              <a:t>‘when?’. </a:t>
            </a:r>
          </a:p>
          <a:p>
            <a:pPr marL="457200" indent="-457200">
              <a:spcBef>
                <a:spcPts val="4200"/>
              </a:spcBef>
              <a:buFont typeface="Wingdings" panose="05000000000000000000" pitchFamily="2" charset="2"/>
              <a:buChar char="Ø"/>
              <a:tabLst>
                <a:tab pos="1885950" algn="l"/>
              </a:tabLst>
            </a:pPr>
            <a:r>
              <a:rPr lang="en-IE" sz="2800" dirty="0"/>
              <a:t>Some prepositions of time: </a:t>
            </a:r>
            <a:r>
              <a:rPr lang="en-IE" sz="2800" b="1" dirty="0"/>
              <a:t>at, on, in, before, during, by, around</a:t>
            </a:r>
            <a:r>
              <a:rPr lang="en-IE" sz="2800" dirty="0"/>
              <a:t> and </a:t>
            </a:r>
            <a:r>
              <a:rPr lang="en-IE" sz="2800" b="1" dirty="0"/>
              <a:t>after</a:t>
            </a:r>
            <a:r>
              <a:rPr lang="en-IE" sz="2800" dirty="0"/>
              <a:t>.</a:t>
            </a:r>
          </a:p>
        </p:txBody>
      </p:sp>
      <p:pic>
        <p:nvPicPr>
          <p:cNvPr id="9" name="Picture 6">
            <a:extLst>
              <a:ext uri="{FF2B5EF4-FFF2-40B4-BE49-F238E27FC236}">
                <a16:creationId xmlns:a16="http://schemas.microsoft.com/office/drawing/2014/main" id="{FAD157E3-3BA5-9951-24AC-3A31827913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25" t="52099" r="21125" b="3478"/>
          <a:stretch/>
        </p:blipFill>
        <p:spPr bwMode="auto">
          <a:xfrm>
            <a:off x="9552384" y="3269539"/>
            <a:ext cx="1584176" cy="304651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D48F5FB0-B03E-CDEF-8422-DB1E6232BFE6}"/>
              </a:ext>
            </a:extLst>
          </p:cNvPr>
          <p:cNvSpPr/>
          <p:nvPr/>
        </p:nvSpPr>
        <p:spPr>
          <a:xfrm>
            <a:off x="9552384" y="2636912"/>
            <a:ext cx="1440160" cy="632627"/>
          </a:xfrm>
          <a:prstGeom prst="ellipse">
            <a:avLst/>
          </a:prstGeom>
          <a:solidFill>
            <a:srgbClr val="FCAF3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When</a:t>
            </a:r>
          </a:p>
        </p:txBody>
      </p:sp>
    </p:spTree>
    <p:extLst>
      <p:ext uri="{BB962C8B-B14F-4D97-AF65-F5344CB8AC3E}">
        <p14:creationId xmlns:p14="http://schemas.microsoft.com/office/powerpoint/2010/main" val="19568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32" presetClass="emph" presetSubtype="0" fill="hold" nodeType="after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375334" y="142575"/>
            <a:ext cx="7457343" cy="970294"/>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2778183" y="128922"/>
              <a:ext cx="6552728" cy="89696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IN" sz="3600" i="1" dirty="0"/>
                <a:t>Examples: Prepositions of Time</a:t>
              </a:r>
            </a:p>
          </p:txBody>
        </p:sp>
      </p:grpSp>
      <p:sp>
        <p:nvSpPr>
          <p:cNvPr id="7" name="TextBox 6">
            <a:extLst>
              <a:ext uri="{FF2B5EF4-FFF2-40B4-BE49-F238E27FC236}">
                <a16:creationId xmlns:a16="http://schemas.microsoft.com/office/drawing/2014/main" id="{9220C732-24C7-D037-3F22-EA72E341899E}"/>
              </a:ext>
            </a:extLst>
          </p:cNvPr>
          <p:cNvSpPr txBox="1"/>
          <p:nvPr/>
        </p:nvSpPr>
        <p:spPr>
          <a:xfrm>
            <a:off x="983432" y="5247823"/>
            <a:ext cx="4050554" cy="485433"/>
          </a:xfrm>
          <a:prstGeom prst="rect">
            <a:avLst/>
          </a:prstGeom>
        </p:spPr>
        <p:style>
          <a:lnRef idx="2">
            <a:schemeClr val="accent1"/>
          </a:lnRef>
          <a:fillRef idx="1">
            <a:schemeClr val="lt1"/>
          </a:fillRef>
          <a:effectRef idx="0">
            <a:schemeClr val="accent1"/>
          </a:effectRef>
          <a:fontRef idx="minor">
            <a:schemeClr val="dk1"/>
          </a:fontRef>
        </p:style>
        <p:txBody>
          <a:bodyPr wrap="square" anchor="b">
            <a:spAutoFit/>
          </a:bodyPr>
          <a:lstStyle/>
          <a:p>
            <a:pPr marL="0" marR="0" algn="ctr">
              <a:spcBef>
                <a:spcPts val="0"/>
              </a:spcBef>
              <a:spcAft>
                <a:spcPts val="0"/>
              </a:spcAft>
            </a:pPr>
            <a:endParaRPr lang="en-IE" sz="2800" b="1"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IE" sz="2800" b="1" dirty="0">
              <a:latin typeface="Calibri" panose="020F0502020204030204" pitchFamily="34" charset="0"/>
              <a:ea typeface="Calibri" panose="020F0502020204030204" pitchFamily="34" charset="0"/>
            </a:endParaRPr>
          </a:p>
          <a:p>
            <a:pPr marL="0" marR="0" algn="ctr">
              <a:spcBef>
                <a:spcPts val="0"/>
              </a:spcBef>
              <a:spcAft>
                <a:spcPts val="0"/>
              </a:spcAft>
            </a:pPr>
            <a:r>
              <a:rPr lang="en-US" sz="2800" dirty="0">
                <a:effectLst/>
                <a:latin typeface="Calibri" panose="020F0502020204030204" pitchFamily="34" charset="0"/>
                <a:ea typeface="Calibri" panose="020F0502020204030204" pitchFamily="34" charset="0"/>
              </a:rPr>
              <a:t>It usually rains </a:t>
            </a:r>
            <a:r>
              <a:rPr lang="en-US" sz="2800" b="1" u="sng" dirty="0">
                <a:effectLst/>
                <a:latin typeface="Calibri" panose="020F0502020204030204" pitchFamily="34" charset="0"/>
                <a:ea typeface="Calibri" panose="020F0502020204030204" pitchFamily="34" charset="0"/>
              </a:rPr>
              <a:t>in</a:t>
            </a:r>
            <a:r>
              <a:rPr lang="en-US" sz="2800" dirty="0">
                <a:effectLst/>
                <a:latin typeface="Calibri" panose="020F0502020204030204" pitchFamily="34" charset="0"/>
                <a:ea typeface="Calibri" panose="020F0502020204030204" pitchFamily="34" charset="0"/>
              </a:rPr>
              <a:t> July.</a:t>
            </a:r>
            <a:endParaRPr lang="en-US" sz="2800" dirty="0">
              <a:solidFill>
                <a:schemeClr val="accent2">
                  <a:lumMod val="50000"/>
                </a:schemeClr>
              </a:solidFill>
              <a:effectLst/>
              <a:latin typeface="+mn-lt"/>
              <a:ea typeface="Calibri" panose="020F0502020204030204" pitchFamily="34" charset="0"/>
            </a:endParaRPr>
          </a:p>
        </p:txBody>
      </p:sp>
      <p:pic>
        <p:nvPicPr>
          <p:cNvPr id="8" name="image2.png">
            <a:extLst>
              <a:ext uri="{FF2B5EF4-FFF2-40B4-BE49-F238E27FC236}">
                <a16:creationId xmlns:a16="http://schemas.microsoft.com/office/drawing/2014/main" id="{4E85EAD2-CAF0-AE25-7558-A629ABC2CB3E}"/>
              </a:ext>
            </a:extLst>
          </p:cNvPr>
          <p:cNvPicPr/>
          <p:nvPr/>
        </p:nvPicPr>
        <p:blipFill>
          <a:blip r:embed="rId5"/>
          <a:srcRect/>
          <a:stretch>
            <a:fillRect/>
          </a:stretch>
        </p:blipFill>
        <p:spPr>
          <a:xfrm>
            <a:off x="695400" y="1530921"/>
            <a:ext cx="4507235" cy="3626271"/>
          </a:xfrm>
          <a:prstGeom prst="rect">
            <a:avLst/>
          </a:prstGeom>
          <a:ln/>
        </p:spPr>
      </p:pic>
      <p:pic>
        <p:nvPicPr>
          <p:cNvPr id="12" name="Picture 11">
            <a:extLst>
              <a:ext uri="{FF2B5EF4-FFF2-40B4-BE49-F238E27FC236}">
                <a16:creationId xmlns:a16="http://schemas.microsoft.com/office/drawing/2014/main" id="{0C61B07B-32DF-872A-4532-876F4F774D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05708" y="1188671"/>
            <a:ext cx="3137355" cy="3968521"/>
          </a:xfrm>
          <a:prstGeom prst="rect">
            <a:avLst/>
          </a:prstGeom>
          <a:ln/>
        </p:spPr>
      </p:pic>
      <p:sp>
        <p:nvSpPr>
          <p:cNvPr id="13" name="TextBox 12">
            <a:extLst>
              <a:ext uri="{FF2B5EF4-FFF2-40B4-BE49-F238E27FC236}">
                <a16:creationId xmlns:a16="http://schemas.microsoft.com/office/drawing/2014/main" id="{9470B342-27CC-7D54-6ED1-F89FA3303F3E}"/>
              </a:ext>
            </a:extLst>
          </p:cNvPr>
          <p:cNvSpPr txBox="1"/>
          <p:nvPr/>
        </p:nvSpPr>
        <p:spPr>
          <a:xfrm>
            <a:off x="6608943" y="5247823"/>
            <a:ext cx="4455609" cy="485433"/>
          </a:xfrm>
          <a:prstGeom prst="rect">
            <a:avLst/>
          </a:prstGeom>
        </p:spPr>
        <p:style>
          <a:lnRef idx="2">
            <a:schemeClr val="accent1"/>
          </a:lnRef>
          <a:fillRef idx="1">
            <a:schemeClr val="lt1"/>
          </a:fillRef>
          <a:effectRef idx="0">
            <a:schemeClr val="accent1"/>
          </a:effectRef>
          <a:fontRef idx="minor">
            <a:schemeClr val="dk1"/>
          </a:fontRef>
        </p:style>
        <p:txBody>
          <a:bodyPr wrap="square" anchor="b">
            <a:spAutoFit/>
          </a:bodyPr>
          <a:lstStyle/>
          <a:p>
            <a:pPr marL="0" marR="0" algn="ctr">
              <a:spcBef>
                <a:spcPts val="0"/>
              </a:spcBef>
              <a:spcAft>
                <a:spcPts val="0"/>
              </a:spcAft>
            </a:pPr>
            <a:endParaRPr lang="en-IE" sz="2800" b="1"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IE" sz="2800" b="1" dirty="0">
              <a:latin typeface="Calibri" panose="020F0502020204030204" pitchFamily="34" charset="0"/>
              <a:ea typeface="Calibri" panose="020F0502020204030204" pitchFamily="34" charset="0"/>
            </a:endParaRPr>
          </a:p>
          <a:p>
            <a:pPr marL="0" marR="0" algn="ctr">
              <a:spcBef>
                <a:spcPts val="0"/>
              </a:spcBef>
              <a:spcAft>
                <a:spcPts val="0"/>
              </a:spcAft>
            </a:pPr>
            <a:r>
              <a:rPr lang="en-US" sz="2800" dirty="0">
                <a:effectLst/>
                <a:latin typeface="Calibri" panose="020F0502020204030204" pitchFamily="34" charset="0"/>
                <a:ea typeface="Calibri" panose="020F0502020204030204" pitchFamily="34" charset="0"/>
              </a:rPr>
              <a:t>I go to school </a:t>
            </a:r>
            <a:r>
              <a:rPr lang="en-US" sz="2800" b="1" u="sng" dirty="0">
                <a:effectLst/>
                <a:latin typeface="Calibri" panose="020F0502020204030204" pitchFamily="34" charset="0"/>
                <a:ea typeface="Calibri" panose="020F0502020204030204" pitchFamily="34" charset="0"/>
              </a:rPr>
              <a:t>at</a:t>
            </a:r>
            <a:r>
              <a:rPr lang="en-US" sz="2800" dirty="0">
                <a:effectLst/>
                <a:latin typeface="Calibri" panose="020F0502020204030204" pitchFamily="34" charset="0"/>
                <a:ea typeface="Calibri" panose="020F0502020204030204" pitchFamily="34" charset="0"/>
              </a:rPr>
              <a:t> nine.</a:t>
            </a:r>
            <a:endParaRPr lang="en-US" sz="2800" dirty="0">
              <a:solidFill>
                <a:schemeClr val="accent2">
                  <a:lumMod val="50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17174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down)">
                                      <p:cBhvr>
                                        <p:cTn id="8" dur="1000"/>
                                        <p:tgtEl>
                                          <p:spTgt spid="8"/>
                                        </p:tgtEl>
                                      </p:cBhvr>
                                    </p:animEffect>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2" presetClass="entr" presetSubtype="1"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ppt_y</p:attrName>
                                        </p:attrNameLst>
                                      </p:cBhvr>
                                      <p:tavLst>
                                        <p:tav tm="0">
                                          <p:val>
                                            <p:strVal val="#ppt_y-#ppt_h*1.125000"/>
                                          </p:val>
                                        </p:tav>
                                        <p:tav tm="100000">
                                          <p:val>
                                            <p:strVal val="#ppt_y"/>
                                          </p:val>
                                        </p:tav>
                                      </p:tavLst>
                                    </p:anim>
                                    <p:animEffect transition="in" filter="wipe(down)">
                                      <p:cBhvr>
                                        <p:cTn id="19" dur="1000"/>
                                        <p:tgtEl>
                                          <p:spTgt spid="12"/>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2313A-F793-22A4-39C7-F573EE59CD63}"/>
              </a:ext>
            </a:extLst>
          </p:cNvPr>
          <p:cNvGrpSpPr/>
          <p:nvPr/>
        </p:nvGrpSpPr>
        <p:grpSpPr>
          <a:xfrm>
            <a:off x="2359323" y="72527"/>
            <a:ext cx="7457343" cy="970294"/>
            <a:chOff x="2278393" y="0"/>
            <a:chExt cx="7635215" cy="1224136"/>
          </a:xfrm>
        </p:grpSpPr>
        <p:grpSp>
          <p:nvGrpSpPr>
            <p:cNvPr id="3" name="Group 2">
              <a:extLst>
                <a:ext uri="{FF2B5EF4-FFF2-40B4-BE49-F238E27FC236}">
                  <a16:creationId xmlns:a16="http://schemas.microsoft.com/office/drawing/2014/main" id="{64DF503B-E58E-1C61-8247-C5D8076EC4AC}"/>
                </a:ext>
              </a:extLst>
            </p:cNvPr>
            <p:cNvGrpSpPr/>
            <p:nvPr/>
          </p:nvGrpSpPr>
          <p:grpSpPr>
            <a:xfrm>
              <a:off x="2278393" y="0"/>
              <a:ext cx="7635215" cy="1224136"/>
              <a:chOff x="2278393" y="0"/>
              <a:chExt cx="7635215" cy="1224136"/>
            </a:xfrm>
          </p:grpSpPr>
          <p:pic>
            <p:nvPicPr>
              <p:cNvPr id="11" name="Picture 10" descr="Golden halftone rectangle frame background Free Vector">
                <a:extLst>
                  <a:ext uri="{FF2B5EF4-FFF2-40B4-BE49-F238E27FC236}">
                    <a16:creationId xmlns:a16="http://schemas.microsoft.com/office/drawing/2014/main" id="{DEB9156F-8D0D-75EC-E255-567083210924}"/>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607" t="13090" r="51515" b="12728"/>
              <a:stretch/>
            </p:blipFill>
            <p:spPr bwMode="auto">
              <a:xfrm>
                <a:off x="2278393" y="0"/>
                <a:ext cx="1261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olden halftone rectangle frame background Free Vector">
                <a:extLst>
                  <a:ext uri="{FF2B5EF4-FFF2-40B4-BE49-F238E27FC236}">
                    <a16:creationId xmlns:a16="http://schemas.microsoft.com/office/drawing/2014/main" id="{3798DC89-A9E7-CB33-DBD0-1C50D842D13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903247"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olden halftone rectangle frame background Free Vector">
                <a:extLst>
                  <a:ext uri="{FF2B5EF4-FFF2-40B4-BE49-F238E27FC236}">
                    <a16:creationId xmlns:a16="http://schemas.microsoft.com/office/drawing/2014/main" id="{53A45418-CD87-9A61-D93F-BB5E9DE98CB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586" t="13090" r="51515" b="12728"/>
              <a:stretch/>
            </p:blipFill>
            <p:spPr bwMode="auto">
              <a:xfrm flipH="1">
                <a:off x="8585013" y="0"/>
                <a:ext cx="1328595"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olden halftone rectangle frame background Free Vector">
                <a:extLst>
                  <a:ext uri="{FF2B5EF4-FFF2-40B4-BE49-F238E27FC236}">
                    <a16:creationId xmlns:a16="http://schemas.microsoft.com/office/drawing/2014/main" id="{6F1E81DF-4C05-1A60-445A-47DB071EE130}"/>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6062364"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olden halftone rectangle frame background Free Vector">
                <a:extLst>
                  <a:ext uri="{FF2B5EF4-FFF2-40B4-BE49-F238E27FC236}">
                    <a16:creationId xmlns:a16="http://schemas.microsoft.com/office/drawing/2014/main" id="{4401CFB4-EFC3-2DB4-74F8-FAFEDC914C5E}"/>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5221481"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olden halftone rectangle frame background Free Vector">
                <a:extLst>
                  <a:ext uri="{FF2B5EF4-FFF2-40B4-BE49-F238E27FC236}">
                    <a16:creationId xmlns:a16="http://schemas.microsoft.com/office/drawing/2014/main" id="{AC6BBFAE-076D-9A8C-AB5F-BC6471CE444D}"/>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7744130"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olden halftone rectangle frame background Free Vector">
                <a:extLst>
                  <a:ext uri="{FF2B5EF4-FFF2-40B4-BE49-F238E27FC236}">
                    <a16:creationId xmlns:a16="http://schemas.microsoft.com/office/drawing/2014/main" id="{835EF30B-12DB-308F-78C2-AFF7417FA2A1}"/>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4380599" y="0"/>
                <a:ext cx="8408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olden halftone rectangle frame background Free Vector">
                <a:extLst>
                  <a:ext uri="{FF2B5EF4-FFF2-40B4-BE49-F238E27FC236}">
                    <a16:creationId xmlns:a16="http://schemas.microsoft.com/office/drawing/2014/main" id="{2DD230C9-1B0E-19BF-D840-5E4C6EA0F198}"/>
                  </a:ext>
                </a:extLst>
              </p:cNvP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4343" t="13090" r="40404" b="12728"/>
              <a:stretch/>
            </p:blipFill>
            <p:spPr bwMode="auto">
              <a:xfrm>
                <a:off x="3539717" y="0"/>
                <a:ext cx="840883" cy="122413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192">
              <a:extLst>
                <a:ext uri="{FF2B5EF4-FFF2-40B4-BE49-F238E27FC236}">
                  <a16:creationId xmlns:a16="http://schemas.microsoft.com/office/drawing/2014/main" id="{73CE532A-5E2E-BB96-5CA0-7E6E82239CEE}"/>
                </a:ext>
              </a:extLst>
            </p:cNvPr>
            <p:cNvSpPr txBox="1"/>
            <p:nvPr/>
          </p:nvSpPr>
          <p:spPr>
            <a:xfrm>
              <a:off x="2778183" y="128922"/>
              <a:ext cx="6552728" cy="89696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itchFamily="34" charset="0"/>
                <a:buNone/>
              </a:pPr>
              <a:r>
                <a:rPr lang="en-IN" sz="3600" i="1" dirty="0"/>
                <a:t>Prepositions of Movement</a:t>
              </a:r>
            </a:p>
          </p:txBody>
        </p:sp>
      </p:grpSp>
      <p:sp>
        <p:nvSpPr>
          <p:cNvPr id="5" name="Arrow: Pentagon 4">
            <a:extLst>
              <a:ext uri="{FF2B5EF4-FFF2-40B4-BE49-F238E27FC236}">
                <a16:creationId xmlns:a16="http://schemas.microsoft.com/office/drawing/2014/main" id="{373CB64C-5708-9CD2-706F-081D9A00CB12}"/>
              </a:ext>
            </a:extLst>
          </p:cNvPr>
          <p:cNvSpPr/>
          <p:nvPr/>
        </p:nvSpPr>
        <p:spPr>
          <a:xfrm>
            <a:off x="450573" y="1047553"/>
            <a:ext cx="11227000" cy="581247"/>
          </a:xfrm>
          <a:prstGeom prst="homePlate">
            <a:avLst/>
          </a:prstGeom>
          <a:solidFill>
            <a:srgbClr val="B8D0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dirty="0">
                <a:solidFill>
                  <a:schemeClr val="tx1"/>
                </a:solidFill>
                <a:latin typeface="Calibri" panose="020F0502020204030204" pitchFamily="34" charset="0"/>
                <a:ea typeface="Calibri" panose="020F0502020204030204" pitchFamily="34" charset="0"/>
              </a:rPr>
              <a:t>I</a:t>
            </a:r>
            <a:r>
              <a:rPr lang="en-IE" sz="2400" dirty="0">
                <a:solidFill>
                  <a:schemeClr val="tx1"/>
                </a:solidFill>
                <a:effectLst/>
                <a:latin typeface="Calibri" panose="020F0502020204030204" pitchFamily="34" charset="0"/>
                <a:ea typeface="Calibri" panose="020F0502020204030204" pitchFamily="34" charset="0"/>
              </a:rPr>
              <a:t>ndicate direction or destination towards which something or someone is moving.</a:t>
            </a:r>
            <a:endParaRPr lang="en-GB" sz="2400" dirty="0">
              <a:solidFill>
                <a:schemeClr val="tx1"/>
              </a:solidFill>
              <a:effectLst/>
              <a:latin typeface="Calibri" panose="020F0502020204030204" pitchFamily="34" charset="0"/>
              <a:ea typeface="Calibri" panose="020F0502020204030204" pitchFamily="34" charset="0"/>
            </a:endParaRPr>
          </a:p>
        </p:txBody>
      </p:sp>
      <p:sp>
        <p:nvSpPr>
          <p:cNvPr id="6" name="Arrow: Pentagon 5">
            <a:extLst>
              <a:ext uri="{FF2B5EF4-FFF2-40B4-BE49-F238E27FC236}">
                <a16:creationId xmlns:a16="http://schemas.microsoft.com/office/drawing/2014/main" id="{6BC00904-AB3F-8355-43D6-1EF62380C14A}"/>
              </a:ext>
            </a:extLst>
          </p:cNvPr>
          <p:cNvSpPr/>
          <p:nvPr/>
        </p:nvSpPr>
        <p:spPr>
          <a:xfrm>
            <a:off x="450573" y="1941941"/>
            <a:ext cx="11248677" cy="487759"/>
          </a:xfrm>
          <a:prstGeom prst="homePlate">
            <a:avLst/>
          </a:prstGeom>
          <a:solidFill>
            <a:srgbClr val="B8D0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1885950" algn="l"/>
              </a:tabLst>
            </a:pPr>
            <a:r>
              <a:rPr lang="en-IE" sz="2400" u="none" strike="noStrike" dirty="0">
                <a:solidFill>
                  <a:schemeClr val="tx1"/>
                </a:solidFill>
                <a:effectLst/>
                <a:latin typeface="Calibri" panose="020F0502020204030204" pitchFamily="34" charset="0"/>
                <a:ea typeface="Calibri" panose="020F0502020204030204" pitchFamily="34" charset="0"/>
              </a:rPr>
              <a:t>They generally answer the question '</a:t>
            </a:r>
            <a:r>
              <a:rPr lang="en-IE" sz="2400" b="1" u="none" strike="noStrike" dirty="0">
                <a:solidFill>
                  <a:schemeClr val="tx1"/>
                </a:solidFill>
                <a:effectLst/>
                <a:latin typeface="Calibri" panose="020F0502020204030204" pitchFamily="34" charset="0"/>
                <a:ea typeface="Calibri" panose="020F0502020204030204" pitchFamily="34" charset="0"/>
              </a:rPr>
              <a:t>Where</a:t>
            </a:r>
            <a:r>
              <a:rPr lang="en-IE" sz="2400" u="none" strike="noStrike" dirty="0">
                <a:solidFill>
                  <a:schemeClr val="tx1"/>
                </a:solidFill>
                <a:effectLst/>
                <a:latin typeface="Calibri" panose="020F0502020204030204" pitchFamily="34" charset="0"/>
                <a:ea typeface="Calibri" panose="020F0502020204030204" pitchFamily="34" charset="0"/>
              </a:rPr>
              <a:t>?’</a:t>
            </a:r>
            <a:endParaRPr lang="en-GB" sz="2400" u="none" strike="noStrike" dirty="0">
              <a:solidFill>
                <a:schemeClr val="tx1"/>
              </a:solidFill>
              <a:effectLst/>
              <a:latin typeface="Calibri" panose="020F0502020204030204" pitchFamily="34" charset="0"/>
              <a:ea typeface="Calibri" panose="020F0502020204030204" pitchFamily="34" charset="0"/>
            </a:endParaRPr>
          </a:p>
        </p:txBody>
      </p:sp>
      <p:pic>
        <p:nvPicPr>
          <p:cNvPr id="9" name="Picture 2" descr="English prepositions for kids">
            <a:extLst>
              <a:ext uri="{FF2B5EF4-FFF2-40B4-BE49-F238E27FC236}">
                <a16:creationId xmlns:a16="http://schemas.microsoft.com/office/drawing/2014/main" id="{A056324C-C55B-0579-276B-AD7C84536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2316" y="3906902"/>
            <a:ext cx="5962650" cy="2790821"/>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Pentagon 9">
            <a:extLst>
              <a:ext uri="{FF2B5EF4-FFF2-40B4-BE49-F238E27FC236}">
                <a16:creationId xmlns:a16="http://schemas.microsoft.com/office/drawing/2014/main" id="{E58F2CDA-1837-870B-367B-23FF93EDB412}"/>
              </a:ext>
            </a:extLst>
          </p:cNvPr>
          <p:cNvSpPr/>
          <p:nvPr/>
        </p:nvSpPr>
        <p:spPr>
          <a:xfrm>
            <a:off x="450573" y="2742841"/>
            <a:ext cx="11406067" cy="1190215"/>
          </a:xfrm>
          <a:prstGeom prst="homePlate">
            <a:avLst/>
          </a:prstGeom>
          <a:solidFill>
            <a:srgbClr val="B8D0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dirty="0">
                <a:solidFill>
                  <a:schemeClr val="tx1"/>
                </a:solidFill>
                <a:latin typeface="Calibri" panose="020F0502020204030204" pitchFamily="34" charset="0"/>
                <a:ea typeface="Calibri" panose="020F0502020204030204" pitchFamily="34" charset="0"/>
              </a:rPr>
              <a:t>Some prepositions of movement are:</a:t>
            </a:r>
            <a:endParaRPr lang="en-IE" sz="2400" dirty="0">
              <a:solidFill>
                <a:schemeClr val="tx1"/>
              </a:solidFill>
              <a:effectLst/>
              <a:latin typeface="Calibri" panose="020F0502020204030204" pitchFamily="34" charset="0"/>
              <a:ea typeface="Calibri" panose="020F0502020204030204" pitchFamily="34" charset="0"/>
            </a:endParaRPr>
          </a:p>
          <a:p>
            <a:r>
              <a:rPr lang="en-IE" sz="2400" b="1" dirty="0">
                <a:solidFill>
                  <a:schemeClr val="tx1"/>
                </a:solidFill>
                <a:effectLst/>
                <a:latin typeface="Calibri" panose="020F0502020204030204" pitchFamily="34" charset="0"/>
                <a:ea typeface="Calibri" panose="020F0502020204030204" pitchFamily="34" charset="0"/>
              </a:rPr>
              <a:t>to, across</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through</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into</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over</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out of</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onto</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off</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away from</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towards</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down</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up</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past</a:t>
            </a:r>
            <a:r>
              <a:rPr lang="en-IE" sz="2400" dirty="0">
                <a:solidFill>
                  <a:schemeClr val="tx1"/>
                </a:solidFill>
                <a:effectLst/>
                <a:latin typeface="Calibri" panose="020F0502020204030204" pitchFamily="34" charset="0"/>
                <a:ea typeface="Calibri" panose="020F0502020204030204" pitchFamily="34" charset="0"/>
              </a:rPr>
              <a:t>, </a:t>
            </a:r>
            <a:r>
              <a:rPr lang="en-IE" sz="2400" b="1" dirty="0">
                <a:solidFill>
                  <a:schemeClr val="tx1"/>
                </a:solidFill>
                <a:effectLst/>
                <a:latin typeface="Calibri" panose="020F0502020204030204" pitchFamily="34" charset="0"/>
                <a:ea typeface="Calibri" panose="020F0502020204030204" pitchFamily="34" charset="0"/>
              </a:rPr>
              <a:t>along</a:t>
            </a:r>
            <a:r>
              <a:rPr lang="en-IE" sz="2400" dirty="0">
                <a:solidFill>
                  <a:schemeClr val="tx1"/>
                </a:solidFill>
                <a:effectLst/>
                <a:latin typeface="Calibri" panose="020F0502020204030204" pitchFamily="34" charset="0"/>
                <a:ea typeface="Calibri" panose="020F0502020204030204" pitchFamily="34" charset="0"/>
              </a:rPr>
              <a:t> and </a:t>
            </a:r>
            <a:r>
              <a:rPr lang="en-IE" sz="2400" b="1" dirty="0">
                <a:solidFill>
                  <a:schemeClr val="tx1"/>
                </a:solidFill>
                <a:effectLst/>
                <a:latin typeface="Calibri" panose="020F0502020204030204" pitchFamily="34" charset="0"/>
                <a:ea typeface="Calibri" panose="020F0502020204030204" pitchFamily="34" charset="0"/>
              </a:rPr>
              <a:t>around</a:t>
            </a:r>
            <a:r>
              <a:rPr lang="en-IE" sz="2400" dirty="0">
                <a:solidFill>
                  <a:schemeClr val="tx1"/>
                </a:solidFill>
                <a:effectLst/>
                <a:latin typeface="Calibri" panose="020F0502020204030204" pitchFamily="34" charset="0"/>
                <a:ea typeface="Calibri" panose="020F0502020204030204" pitchFamily="34" charset="0"/>
              </a:rPr>
              <a:t>.</a:t>
            </a:r>
            <a:endParaRPr lang="en-GB" sz="2400" dirty="0">
              <a:solidFill>
                <a:schemeClr val="tx1"/>
              </a:solidFill>
            </a:endParaRPr>
          </a:p>
        </p:txBody>
      </p:sp>
    </p:spTree>
    <p:extLst>
      <p:ext uri="{BB962C8B-B14F-4D97-AF65-F5344CB8AC3E}">
        <p14:creationId xmlns:p14="http://schemas.microsoft.com/office/powerpoint/2010/main" val="5844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rol xmlns="http://schemas.microsoft.com/VisualStudio/2011/storyboarding/control">
  <Id Name="03af4d26-5bf4-4c3a-9b6c-73f41b4f0923" Revision="1" Stencil="System.MyShapes" StencilVersion="1.0"/>
</Control>
</file>

<file path=customXml/item2.xml><?xml version="1.0" encoding="utf-8"?>
<Control xmlns="http://schemas.microsoft.com/VisualStudio/2011/storyboarding/control">
  <Id Name="03af4d26-5bf4-4c3a-9b6c-73f41b4f0923" Revision="1" Stencil="System.MyShapes" StencilVersion="1.0"/>
</Control>
</file>

<file path=customXml/itemProps1.xml><?xml version="1.0" encoding="utf-8"?>
<ds:datastoreItem xmlns:ds="http://schemas.openxmlformats.org/officeDocument/2006/customXml" ds:itemID="{567FF418-5E4F-4A19-AA6C-5D0BAEE2CAB4}">
  <ds:schemaRefs>
    <ds:schemaRef ds:uri="http://schemas.microsoft.com/VisualStudio/2011/storyboarding/control"/>
  </ds:schemaRefs>
</ds:datastoreItem>
</file>

<file path=customXml/itemProps2.xml><?xml version="1.0" encoding="utf-8"?>
<ds:datastoreItem xmlns:ds="http://schemas.openxmlformats.org/officeDocument/2006/customXml" ds:itemID="{89C306EF-D9FC-4A3A-BED6-E2FB0F53A1B0}">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DD</Template>
  <TotalTime>233</TotalTime>
  <Words>1264</Words>
  <Application>Microsoft Office PowerPoint</Application>
  <PresentationFormat>Widescreen</PresentationFormat>
  <Paragraphs>146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Open Sans</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77</cp:revision>
  <dcterms:created xsi:type="dcterms:W3CDTF">2020-08-28T09:38:22Z</dcterms:created>
  <dcterms:modified xsi:type="dcterms:W3CDTF">2022-10-14T18:11:41Z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