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9" r:id="rId3"/>
    <p:sldId id="260"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616" autoAdjust="0"/>
  </p:normalViewPr>
  <p:slideViewPr>
    <p:cSldViewPr>
      <p:cViewPr>
        <p:scale>
          <a:sx n="86" d="100"/>
          <a:sy n="86" d="100"/>
        </p:scale>
        <p:origin x="-184" y="-81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1BF7C-301E-4BE4-8FCB-4F7D9CA80CDE}" type="datetimeFigureOut">
              <a:rPr lang="en-US" smtClean="0"/>
              <a:pPr/>
              <a:t>10/15/2022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42D79-7DA7-456D-B99E-39FC92F0DEB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N/A</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spcBef>
                <a:spcPts val="0"/>
              </a:spcBef>
              <a:spcAft>
                <a:spcPts val="0"/>
              </a:spcAft>
            </a:pPr>
            <a:r>
              <a:rPr lang="en-US" sz="1800" b="0" i="0" u="none" strike="noStrike" dirty="0">
                <a:solidFill>
                  <a:srgbClr val="0000FF"/>
                </a:solidFill>
                <a:effectLst/>
                <a:latin typeface="Calibri" panose="020F0502020204030204" pitchFamily="34" charset="0"/>
              </a:rPr>
              <a:t>The teacher may use the attached PPT and play it in the classroom, to enhance the students’ understanding of the usage of different prepositions. The following questions could be posed to draw the attention of the students to the usage of prepositions. No need for the teacher to elicit answers, the children can just see the pictures and enjoy. </a:t>
            </a:r>
            <a:endParaRPr lang="en-US" b="0" dirty="0">
              <a:effectLst/>
            </a:endParaRPr>
          </a:p>
          <a:p>
            <a:endParaRPr lang="en-IN" sz="1200" b="1" i="0" u="none" strike="noStrike" kern="1200" dirty="0">
              <a:solidFill>
                <a:schemeClr val="tx1"/>
              </a:solidFill>
              <a:latin typeface="+mn-lt"/>
              <a:ea typeface="+mn-ea"/>
              <a:cs typeface="+mn-cs"/>
            </a:endParaRPr>
          </a:p>
          <a:p>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kern="1200" dirty="0">
                <a:solidFill>
                  <a:schemeClr val="tx1"/>
                </a:solidFill>
                <a:effectLst/>
                <a:latin typeface="+mn-lt"/>
                <a:ea typeface="+mn-ea"/>
                <a:cs typeface="+mn-cs"/>
              </a:rPr>
              <a:t>&lt;Cat&gt;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/illustrations/cat-cartoon-kitten-kitty-animal-5746771/&gt;</a:t>
            </a:r>
          </a:p>
          <a:p>
            <a:pPr rtl="0"/>
            <a:r>
              <a:rPr lang="en-IN" sz="1200" b="0" i="0" kern="1200" dirty="0">
                <a:solidFill>
                  <a:schemeClr val="tx1"/>
                </a:solidFill>
                <a:effectLst/>
                <a:latin typeface="+mn-lt"/>
                <a:ea typeface="+mn-ea"/>
                <a:cs typeface="+mn-cs"/>
              </a:rPr>
              <a:t>&lt;table&gt;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/vectors/table-furniture-wooden-1300555/&gt;</a:t>
            </a:r>
          </a:p>
          <a:p>
            <a:pPr rtl="0"/>
            <a:r>
              <a:rPr lang="en-IN" sz="1200" b="0" i="0" kern="1200" dirty="0">
                <a:solidFill>
                  <a:schemeClr val="tx1"/>
                </a:solidFill>
                <a:effectLst/>
                <a:latin typeface="+mn-lt"/>
                <a:ea typeface="+mn-ea"/>
                <a:cs typeface="+mn-cs"/>
              </a:rPr>
              <a:t>&lt;garden&gt;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/vectors/garden-sparrow-bird-spring-nature-6097539/&gt;</a:t>
            </a:r>
          </a:p>
          <a:p>
            <a:pPr rtl="0"/>
            <a:r>
              <a:rPr lang="en-IN" sz="1200" b="0" i="0" kern="1200" dirty="0">
                <a:solidFill>
                  <a:schemeClr val="tx1"/>
                </a:solidFill>
                <a:effectLst/>
                <a:latin typeface="+mn-lt"/>
                <a:ea typeface="+mn-ea"/>
                <a:cs typeface="+mn-cs"/>
              </a:rPr>
              <a:t>&lt;dog&gt;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/illustrations/dog-animal-playing-catch-vector-2329172/&gt;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kern="1200" dirty="0">
                <a:solidFill>
                  <a:schemeClr val="tx1"/>
                </a:solidFill>
                <a:effectLst/>
                <a:latin typeface="+mn-lt"/>
                <a:ea typeface="+mn-ea"/>
                <a:cs typeface="+mn-cs"/>
              </a:rPr>
              <a:t>&lt;house&gt; &lt;https://pixabay.com/vectors/house-estate-home-property-31078/&gt;</a:t>
            </a:r>
          </a:p>
          <a:p>
            <a:pPr rtl="0"/>
            <a:r>
              <a:rPr lang="en-IN" sz="1200" b="0" i="0" kern="1200" dirty="0">
                <a:solidFill>
                  <a:schemeClr val="tx1"/>
                </a:solidFill>
                <a:effectLst/>
                <a:latin typeface="+mn-lt"/>
                <a:ea typeface="+mn-ea"/>
                <a:cs typeface="+mn-cs"/>
              </a:rPr>
              <a:t>&lt;house 2&gt; &lt;https://pixabay.com/illustrations/house-countryside-architecture-163526/&gt;</a:t>
            </a:r>
          </a:p>
          <a:p>
            <a:pPr rtl="0"/>
            <a:r>
              <a:rPr lang="en-IN" sz="1200" b="0" i="0" kern="1200" dirty="0">
                <a:solidFill>
                  <a:schemeClr val="tx1"/>
                </a:solidFill>
                <a:effectLst/>
                <a:latin typeface="+mn-lt"/>
                <a:ea typeface="+mn-ea"/>
                <a:cs typeface="+mn-cs"/>
              </a:rPr>
              <a:t>&lt;bird flying&gt;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/vectors/squab-pigeon-animal-bird-flight-151212/&gt;</a:t>
            </a:r>
          </a:p>
          <a:p>
            <a:pPr rtl="0"/>
            <a:r>
              <a:rPr lang="en-IN" sz="1200" b="0" i="0" kern="1200" dirty="0">
                <a:solidFill>
                  <a:schemeClr val="tx1"/>
                </a:solidFill>
                <a:effectLst/>
                <a:latin typeface="+mn-lt"/>
                <a:ea typeface="+mn-ea"/>
                <a:cs typeface="+mn-cs"/>
              </a:rPr>
              <a:t>&lt;school&gt;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/vectors/school-building-education-property-295210/&gt;</a:t>
            </a:r>
          </a:p>
          <a:p>
            <a:r>
              <a:rPr lang="en-IN" dirty="0"/>
              <a:t>&lt;building&gt; &lt;https://www.freepik.com/free-vector/urban-street-landscape-empty-road-electric-poles_29222733.htm By </a:t>
            </a:r>
            <a:r>
              <a:rPr lang="en-IN" dirty="0" err="1"/>
              <a:t>upklyak</a:t>
            </a:r>
            <a:r>
              <a:rPr lang="en-IN" dirty="0"/>
              <a:t>&gt;</a:t>
            </a:r>
          </a:p>
        </p:txBody>
      </p:sp>
      <p:sp>
        <p:nvSpPr>
          <p:cNvPr id="4" name="Slide Number Placeholder 3"/>
          <p:cNvSpPr>
            <a:spLocks noGrp="1"/>
          </p:cNvSpPr>
          <p:nvPr>
            <p:ph type="sldNum" sz="quarter" idx="10"/>
          </p:nvPr>
        </p:nvSpPr>
        <p:spPr/>
        <p:txBody>
          <a:bodyPr/>
          <a:lstStyle/>
          <a:p>
            <a:fld id="{53842D79-7DA7-456D-B99E-39FC92F0DEB2}"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&lt;train&gt; &lt;https://</a:t>
            </a:r>
            <a:r>
              <a:rPr lang="en-IN" dirty="0" err="1"/>
              <a:t>pixabay.com</a:t>
            </a:r>
            <a:r>
              <a:rPr lang="en-IN" dirty="0"/>
              <a:t>/vectors/train-rail-railway-161015/&gt;</a:t>
            </a:r>
          </a:p>
          <a:p>
            <a:r>
              <a:rPr lang="en-IN" dirty="0"/>
              <a:t>&lt;clock&gt; &lt;https://</a:t>
            </a:r>
            <a:r>
              <a:rPr lang="en-IN" dirty="0" err="1"/>
              <a:t>pixabay.com</a:t>
            </a:r>
            <a:r>
              <a:rPr lang="en-IN" dirty="0"/>
              <a:t>/vectors/clock-day-hour-measure-minute-160966/&gt;</a:t>
            </a:r>
          </a:p>
          <a:p>
            <a:r>
              <a:rPr lang="en-IN" dirty="0"/>
              <a:t>&lt;pool&gt; &lt;https://</a:t>
            </a:r>
            <a:r>
              <a:rPr lang="en-IN" dirty="0" err="1"/>
              <a:t>pixabay.com</a:t>
            </a:r>
            <a:r>
              <a:rPr lang="en-IN" dirty="0"/>
              <a:t>/vectors/diving-pool-man-swimming-jumping-6156187/&gt;</a:t>
            </a:r>
          </a:p>
          <a:p>
            <a:r>
              <a:rPr lang="en-IN" dirty="0"/>
              <a:t>&lt;girl sleeping&gt; &lt;https://</a:t>
            </a:r>
            <a:r>
              <a:rPr lang="en-IN" dirty="0" err="1"/>
              <a:t>pixabay.com</a:t>
            </a:r>
            <a:r>
              <a:rPr lang="en-IN" dirty="0"/>
              <a:t>/illustrations/girl-sleep-bed-woman-person-young-5846058/&gt;</a:t>
            </a:r>
          </a:p>
          <a:p>
            <a:r>
              <a:rPr lang="en-IN" dirty="0"/>
              <a:t>&lt;clock&gt; &lt;https://</a:t>
            </a:r>
            <a:r>
              <a:rPr lang="en-IN" dirty="0" err="1"/>
              <a:t>pixabay.com</a:t>
            </a:r>
            <a:r>
              <a:rPr lang="en-IN" dirty="0"/>
              <a:t>/vectors/clock-time-hours-alarm-alarm-clock-6800641/&gt;</a:t>
            </a:r>
          </a:p>
          <a:p>
            <a:r>
              <a:rPr lang="en-IN" dirty="0"/>
              <a:t>&lt;birthday party&gt; &lt;SSSVV - </a:t>
            </a:r>
            <a:r>
              <a:rPr lang="en-IN" sz="1200" b="0" i="0" kern="1200" dirty="0">
                <a:solidFill>
                  <a:schemeClr val="tx1"/>
                </a:solidFill>
                <a:effectLst/>
                <a:latin typeface="+mn-lt"/>
                <a:ea typeface="+mn-ea"/>
                <a:cs typeface="+mn-cs"/>
              </a:rPr>
              <a:t>Birthday party, Birthday celebration&gt;</a:t>
            </a:r>
          </a:p>
          <a:p>
            <a:r>
              <a:rPr lang="en-IN" sz="1200" b="0" i="0" kern="1200" dirty="0">
                <a:solidFill>
                  <a:schemeClr val="tx1"/>
                </a:solidFill>
                <a:effectLst/>
                <a:latin typeface="+mn-lt"/>
                <a:ea typeface="+mn-ea"/>
                <a:cs typeface="+mn-cs"/>
              </a:rPr>
              <a:t>&lt;Friday&gt;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/vectors/calendar-day-first-month-tear-305650/&gt;</a:t>
            </a:r>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3</a:t>
            </a:fld>
            <a:endParaRPr lang="en-IN"/>
          </a:p>
        </p:txBody>
      </p:sp>
    </p:spTree>
    <p:extLst>
      <p:ext uri="{BB962C8B-B14F-4D97-AF65-F5344CB8AC3E}">
        <p14:creationId xmlns:p14="http://schemas.microsoft.com/office/powerpoint/2010/main" val="326484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N/A</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99867"/>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899"/>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close - up of a flame&#10;&#10;Description automatically generated with medium confidence">
            <a:extLst>
              <a:ext uri="{FF2B5EF4-FFF2-40B4-BE49-F238E27FC236}">
                <a16:creationId xmlns:a16="http://schemas.microsoft.com/office/drawing/2014/main" id="{E3E64C44-6D70-44DB-AF8F-6F24534956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20" name="Picture 19" descr="A picture containing text, clock&#10;&#10;Description automatically generated">
            <a:extLst>
              <a:ext uri="{FF2B5EF4-FFF2-40B4-BE49-F238E27FC236}">
                <a16:creationId xmlns:a16="http://schemas.microsoft.com/office/drawing/2014/main" id="{40564502-EC8A-4904-B3D4-613F15514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57" y="35699"/>
            <a:ext cx="902286" cy="957155"/>
          </a:xfrm>
          <a:prstGeom prst="rect">
            <a:avLst/>
          </a:prstGeom>
        </p:spPr>
      </p:pic>
      <p:pic>
        <p:nvPicPr>
          <p:cNvPr id="22" name="Picture 21" descr="Calendar&#10;&#10;Description automatically generated with low confidence">
            <a:extLst>
              <a:ext uri="{FF2B5EF4-FFF2-40B4-BE49-F238E27FC236}">
                <a16:creationId xmlns:a16="http://schemas.microsoft.com/office/drawing/2014/main" id="{D7D1C3CD-6CB2-4992-B386-29C6267D5D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7FE6A87-8349-4FBE-AD71-8BEA564B95D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slide </a:t>
            </a:r>
            <a:r>
              <a:rPr lang="en-US" dirty="0"/>
              <a:t>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marL="1371600" indent="0">
              <a:buNone/>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12" name="Picture 11" descr="A close - up of a flame&#10;&#10;Description automatically generated with medium confidence">
            <a:extLst>
              <a:ext uri="{FF2B5EF4-FFF2-40B4-BE49-F238E27FC236}">
                <a16:creationId xmlns:a16="http://schemas.microsoft.com/office/drawing/2014/main" id="{A7552FBC-F380-4664-AA6B-27217D3B57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13" name="Picture 12" descr="Calendar&#10;&#10;Description automatically generated with low confidence">
            <a:extLst>
              <a:ext uri="{FF2B5EF4-FFF2-40B4-BE49-F238E27FC236}">
                <a16:creationId xmlns:a16="http://schemas.microsoft.com/office/drawing/2014/main" id="{C4585C04-7C0A-4F88-B3A0-0F58020E2F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0284" y="30618"/>
            <a:ext cx="313143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A close - up of a flame&#10;&#10;Description automatically generated with medium confidence">
            <a:extLst>
              <a:ext uri="{FF2B5EF4-FFF2-40B4-BE49-F238E27FC236}">
                <a16:creationId xmlns:a16="http://schemas.microsoft.com/office/drawing/2014/main" id="{8B5B0D0E-05EF-4162-9772-B8EB755757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8521" y="5937441"/>
            <a:ext cx="914422" cy="920559"/>
          </a:xfrm>
          <a:prstGeom prst="rect">
            <a:avLst/>
          </a:prstGeom>
        </p:spPr>
      </p:pic>
      <p:pic>
        <p:nvPicPr>
          <p:cNvPr id="8" name="Picture 7" descr="Calendar&#10;&#10;Description automatically generated with low confidence">
            <a:extLst>
              <a:ext uri="{FF2B5EF4-FFF2-40B4-BE49-F238E27FC236}">
                <a16:creationId xmlns:a16="http://schemas.microsoft.com/office/drawing/2014/main" id="{ACEBFC95-9162-4F58-995F-CC0E4FB94C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ECA5423-D95F-EBFE-EB00-F0E5B98231C7}"/>
              </a:ext>
            </a:extLst>
          </p:cNvPr>
          <p:cNvGrpSpPr/>
          <p:nvPr/>
        </p:nvGrpSpPr>
        <p:grpSpPr>
          <a:xfrm>
            <a:off x="3719736" y="836712"/>
            <a:ext cx="4536504" cy="3807572"/>
            <a:chOff x="6550824" y="1529770"/>
            <a:chExt cx="3471279" cy="3098454"/>
          </a:xfrm>
        </p:grpSpPr>
        <p:grpSp>
          <p:nvGrpSpPr>
            <p:cNvPr id="8" name="Group 7">
              <a:extLst>
                <a:ext uri="{FF2B5EF4-FFF2-40B4-BE49-F238E27FC236}">
                  <a16:creationId xmlns:a16="http://schemas.microsoft.com/office/drawing/2014/main" id="{41F167D6-28AA-7CB3-29A3-B66974FE35FC}"/>
                </a:ext>
              </a:extLst>
            </p:cNvPr>
            <p:cNvGrpSpPr/>
            <p:nvPr/>
          </p:nvGrpSpPr>
          <p:grpSpPr>
            <a:xfrm>
              <a:off x="6550824" y="1529770"/>
              <a:ext cx="3471279" cy="3098454"/>
              <a:chOff x="6550824" y="1529770"/>
              <a:chExt cx="3471279" cy="3098454"/>
            </a:xfrm>
          </p:grpSpPr>
          <p:sp>
            <p:nvSpPr>
              <p:cNvPr id="10" name="Hexagon 9">
                <a:extLst>
                  <a:ext uri="{FF2B5EF4-FFF2-40B4-BE49-F238E27FC236}">
                    <a16:creationId xmlns:a16="http://schemas.microsoft.com/office/drawing/2014/main" id="{0E807EEF-EDD9-6A9C-8FA0-6473FC0456F8}"/>
                  </a:ext>
                </a:extLst>
              </p:cNvPr>
              <p:cNvSpPr/>
              <p:nvPr/>
            </p:nvSpPr>
            <p:spPr>
              <a:xfrm rot="20432374">
                <a:off x="6550824" y="1529770"/>
                <a:ext cx="3471279" cy="3098454"/>
              </a:xfrm>
              <a:prstGeom prst="hexagon">
                <a:avLst>
                  <a:gd name="adj" fmla="val 24692"/>
                  <a:gd name="vf" fmla="val 115470"/>
                </a:avLst>
              </a:prstGeom>
              <a:solidFill>
                <a:srgbClr val="EC6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Hexagon 10">
                <a:extLst>
                  <a:ext uri="{FF2B5EF4-FFF2-40B4-BE49-F238E27FC236}">
                    <a16:creationId xmlns:a16="http://schemas.microsoft.com/office/drawing/2014/main" id="{00DBA301-57CE-200C-AC87-CC33BEB17280}"/>
                  </a:ext>
                </a:extLst>
              </p:cNvPr>
              <p:cNvSpPr/>
              <p:nvPr/>
            </p:nvSpPr>
            <p:spPr>
              <a:xfrm>
                <a:off x="6816080" y="1772816"/>
                <a:ext cx="2952328" cy="2520280"/>
              </a:xfrm>
              <a:prstGeom prst="hexagon">
                <a:avLst>
                  <a:gd name="adj" fmla="val 24692"/>
                  <a:gd name="vf" fmla="val 115470"/>
                </a:avLst>
              </a:prstGeom>
              <a:solidFill>
                <a:srgbClr val="F18F45"/>
              </a:solidFill>
              <a:ln>
                <a:noFill/>
              </a:ln>
              <a:effectLst>
                <a:outerShdw blurRad="50800" dist="88900" dir="2700000" algn="tl" rotWithShape="0">
                  <a:prstClr val="black">
                    <a:alpha val="40000"/>
                  </a:prstClr>
                </a:outerShdw>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 name="TextBox 8">
              <a:extLst>
                <a:ext uri="{FF2B5EF4-FFF2-40B4-BE49-F238E27FC236}">
                  <a16:creationId xmlns:a16="http://schemas.microsoft.com/office/drawing/2014/main" id="{6C373081-500A-2475-3FBA-5A38D6CBF843}"/>
                </a:ext>
              </a:extLst>
            </p:cNvPr>
            <p:cNvSpPr txBox="1"/>
            <p:nvPr/>
          </p:nvSpPr>
          <p:spPr>
            <a:xfrm>
              <a:off x="7235382" y="2319155"/>
              <a:ext cx="2113723" cy="1427602"/>
            </a:xfrm>
            <a:prstGeom prst="rect">
              <a:avLst/>
            </a:prstGeom>
            <a:noFill/>
          </p:spPr>
          <p:txBody>
            <a:bodyPr wrap="square" rtlCol="0">
              <a:spAutoFit/>
            </a:bodyPr>
            <a:lstStyle/>
            <a:p>
              <a:pPr algn="ctr"/>
              <a:r>
                <a:rPr lang="en-IN" sz="5400" b="1" dirty="0"/>
                <a:t>See and Enjoy</a:t>
              </a:r>
              <a:endParaRPr lang="en-IN" sz="5400" dirty="0">
                <a:solidFill>
                  <a:schemeClr val="bg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571" y="58893"/>
            <a:ext cx="7682997" cy="540524"/>
          </a:xfr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3500000" scaled="1"/>
            <a:tileRect/>
          </a:gradFill>
        </p:spPr>
        <p:style>
          <a:lnRef idx="1">
            <a:schemeClr val="accent6"/>
          </a:lnRef>
          <a:fillRef idx="2">
            <a:schemeClr val="accent6"/>
          </a:fillRef>
          <a:effectRef idx="1">
            <a:schemeClr val="accent6"/>
          </a:effectRef>
          <a:fontRef idx="minor">
            <a:schemeClr val="dk1"/>
          </a:fontRef>
        </p:style>
        <p:txBody>
          <a:bodyPr anchor="ctr">
            <a:noAutofit/>
          </a:bodyPr>
          <a:lstStyle/>
          <a:p>
            <a:r>
              <a:rPr lang="en-IN" dirty="0"/>
              <a:t>See and Enjoy</a:t>
            </a:r>
          </a:p>
        </p:txBody>
      </p:sp>
      <p:sp>
        <p:nvSpPr>
          <p:cNvPr id="3" name="Text Placeholder 2"/>
          <p:cNvSpPr>
            <a:spLocks noGrp="1"/>
          </p:cNvSpPr>
          <p:nvPr>
            <p:ph type="body" sz="quarter" idx="10"/>
          </p:nvPr>
        </p:nvSpPr>
        <p:spPr>
          <a:xfrm>
            <a:off x="6473875" y="1750789"/>
            <a:ext cx="2358429" cy="861636"/>
          </a:xfrm>
          <a:ln>
            <a:solidFill>
              <a:schemeClr val="tx1"/>
            </a:solidFill>
          </a:ln>
        </p:spPr>
        <p:txBody>
          <a:bodyPr/>
          <a:lstStyle/>
          <a:p>
            <a:pPr marL="0" indent="0" algn="ctr">
              <a:buNone/>
            </a:pPr>
            <a:r>
              <a:rPr lang="en-IE" sz="2400" dirty="0"/>
              <a:t>Where is the cat sitting?</a:t>
            </a:r>
            <a:endParaRPr lang="en-IN" sz="2400" dirty="0"/>
          </a:p>
        </p:txBody>
      </p:sp>
      <p:grpSp>
        <p:nvGrpSpPr>
          <p:cNvPr id="14" name="Group 13">
            <a:extLst>
              <a:ext uri="{FF2B5EF4-FFF2-40B4-BE49-F238E27FC236}">
                <a16:creationId xmlns:a16="http://schemas.microsoft.com/office/drawing/2014/main" id="{FEE29D6B-123E-6523-E54E-CF224BF5DE0C}"/>
              </a:ext>
            </a:extLst>
          </p:cNvPr>
          <p:cNvGrpSpPr/>
          <p:nvPr/>
        </p:nvGrpSpPr>
        <p:grpSpPr>
          <a:xfrm>
            <a:off x="8832304" y="764704"/>
            <a:ext cx="2220768" cy="2480454"/>
            <a:chOff x="2219048" y="821874"/>
            <a:chExt cx="2220768" cy="2480454"/>
          </a:xfrm>
        </p:grpSpPr>
        <p:pic>
          <p:nvPicPr>
            <p:cNvPr id="9" name="Picture 8">
              <a:extLst>
                <a:ext uri="{FF2B5EF4-FFF2-40B4-BE49-F238E27FC236}">
                  <a16:creationId xmlns:a16="http://schemas.microsoft.com/office/drawing/2014/main" id="{4406E1A5-DC0E-0908-AB83-6EB292FC7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9048" y="821874"/>
              <a:ext cx="2220768" cy="2480454"/>
            </a:xfrm>
            <a:prstGeom prst="rect">
              <a:avLst/>
            </a:prstGeom>
          </p:spPr>
        </p:pic>
        <p:pic>
          <p:nvPicPr>
            <p:cNvPr id="13" name="Picture 12" descr="A picture containing text, table, furniture, worktable&#10;&#10;Description automatically generated">
              <a:extLst>
                <a:ext uri="{FF2B5EF4-FFF2-40B4-BE49-F238E27FC236}">
                  <a16:creationId xmlns:a16="http://schemas.microsoft.com/office/drawing/2014/main" id="{3CABB091-CC71-CB66-930F-7E298DA90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673" y="2210570"/>
              <a:ext cx="1133660" cy="944128"/>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C7479729-CFC6-F07A-3F8E-B552A493C4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8382" y="2033300"/>
              <a:ext cx="544241" cy="544241"/>
            </a:xfrm>
            <a:prstGeom prst="rect">
              <a:avLst/>
            </a:prstGeom>
          </p:spPr>
        </p:pic>
      </p:grpSp>
      <p:sp>
        <p:nvSpPr>
          <p:cNvPr id="15" name="Text Placeholder 2">
            <a:extLst>
              <a:ext uri="{FF2B5EF4-FFF2-40B4-BE49-F238E27FC236}">
                <a16:creationId xmlns:a16="http://schemas.microsoft.com/office/drawing/2014/main" id="{4715C85B-EE97-6C3B-4280-F30E21FB7B14}"/>
              </a:ext>
            </a:extLst>
          </p:cNvPr>
          <p:cNvSpPr txBox="1">
            <a:spLocks/>
          </p:cNvSpPr>
          <p:nvPr/>
        </p:nvSpPr>
        <p:spPr>
          <a:xfrm>
            <a:off x="3647728" y="808985"/>
            <a:ext cx="2403607" cy="1107847"/>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n-IE" sz="2400" dirty="0"/>
              <a:t>From where is the dog entering the house?</a:t>
            </a:r>
            <a:endParaRPr lang="en-IN" sz="2400" dirty="0"/>
          </a:p>
        </p:txBody>
      </p:sp>
      <p:pic>
        <p:nvPicPr>
          <p:cNvPr id="26" name="Picture 25" descr="Diagram&#10;&#10;Description automatically generated">
            <a:extLst>
              <a:ext uri="{FF2B5EF4-FFF2-40B4-BE49-F238E27FC236}">
                <a16:creationId xmlns:a16="http://schemas.microsoft.com/office/drawing/2014/main" id="{50204E7A-290D-EC38-C789-A8B636FF04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7427" y="3481172"/>
            <a:ext cx="3485237" cy="2396100"/>
          </a:xfrm>
          <a:prstGeom prst="rect">
            <a:avLst/>
          </a:prstGeom>
        </p:spPr>
      </p:pic>
      <p:pic>
        <p:nvPicPr>
          <p:cNvPr id="28" name="Picture 27" descr="Icon&#10;&#10;Description automatically generated with low confidence">
            <a:extLst>
              <a:ext uri="{FF2B5EF4-FFF2-40B4-BE49-F238E27FC236}">
                <a16:creationId xmlns:a16="http://schemas.microsoft.com/office/drawing/2014/main" id="{54CBB839-6C80-746C-7115-7198294C18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6520" y="3549647"/>
            <a:ext cx="505916" cy="463229"/>
          </a:xfrm>
          <a:prstGeom prst="rect">
            <a:avLst/>
          </a:prstGeom>
        </p:spPr>
      </p:pic>
      <p:sp>
        <p:nvSpPr>
          <p:cNvPr id="30" name="TextBox 29">
            <a:extLst>
              <a:ext uri="{FF2B5EF4-FFF2-40B4-BE49-F238E27FC236}">
                <a16:creationId xmlns:a16="http://schemas.microsoft.com/office/drawing/2014/main" id="{5AF9DB73-5E4E-5BD4-7800-B5E91DA7F55C}"/>
              </a:ext>
            </a:extLst>
          </p:cNvPr>
          <p:cNvSpPr txBox="1"/>
          <p:nvPr/>
        </p:nvSpPr>
        <p:spPr>
          <a:xfrm>
            <a:off x="6622916" y="4295490"/>
            <a:ext cx="1867085" cy="830997"/>
          </a:xfrm>
          <a:prstGeom prst="rect">
            <a:avLst/>
          </a:prstGeom>
          <a:noFill/>
          <a:ln>
            <a:solidFill>
              <a:schemeClr val="tx1"/>
            </a:solidFill>
          </a:ln>
        </p:spPr>
        <p:txBody>
          <a:bodyPr wrap="square">
            <a:spAutoFit/>
          </a:bodyPr>
          <a:lstStyle/>
          <a:p>
            <a:pPr algn="ctr"/>
            <a:r>
              <a:rPr lang="en-IE" sz="2400" dirty="0">
                <a:effectLst/>
                <a:latin typeface="Calibri" panose="020F0502020204030204" pitchFamily="34" charset="0"/>
                <a:ea typeface="Calibri" panose="020F0502020204030204" pitchFamily="34" charset="0"/>
              </a:rPr>
              <a:t>Where is the bird flying? </a:t>
            </a:r>
            <a:endParaRPr lang="en-US" sz="2400" dirty="0"/>
          </a:p>
        </p:txBody>
      </p:sp>
      <p:pic>
        <p:nvPicPr>
          <p:cNvPr id="34" name="Picture 33" descr="A yellow house with a black background&#10;&#10;Description automatically generated with medium confidence">
            <a:extLst>
              <a:ext uri="{FF2B5EF4-FFF2-40B4-BE49-F238E27FC236}">
                <a16:creationId xmlns:a16="http://schemas.microsoft.com/office/drawing/2014/main" id="{1FF8E4E2-8CDE-CD6F-CEBF-B863E6A9F9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00" y="885903"/>
            <a:ext cx="4117154" cy="2225836"/>
          </a:xfrm>
          <a:prstGeom prst="rect">
            <a:avLst/>
          </a:prstGeom>
        </p:spPr>
      </p:pic>
      <p:sp>
        <p:nvSpPr>
          <p:cNvPr id="36" name="TextBox 35">
            <a:extLst>
              <a:ext uri="{FF2B5EF4-FFF2-40B4-BE49-F238E27FC236}">
                <a16:creationId xmlns:a16="http://schemas.microsoft.com/office/drawing/2014/main" id="{AE7EA529-4D2B-8216-8854-0615F710AC31}"/>
              </a:ext>
            </a:extLst>
          </p:cNvPr>
          <p:cNvSpPr txBox="1"/>
          <p:nvPr/>
        </p:nvSpPr>
        <p:spPr>
          <a:xfrm>
            <a:off x="1947947" y="6046755"/>
            <a:ext cx="2798241" cy="461665"/>
          </a:xfrm>
          <a:prstGeom prst="rect">
            <a:avLst/>
          </a:prstGeom>
          <a:noFill/>
          <a:ln>
            <a:solidFill>
              <a:schemeClr val="tx1"/>
            </a:solidFill>
          </a:ln>
        </p:spPr>
        <p:txBody>
          <a:bodyPr wrap="square">
            <a:spAutoFit/>
          </a:bodyPr>
          <a:lstStyle/>
          <a:p>
            <a:r>
              <a:rPr lang="en-IE" sz="2400" dirty="0"/>
              <a:t>Where is the school? </a:t>
            </a:r>
            <a:endParaRPr lang="en-US" sz="2400" dirty="0"/>
          </a:p>
        </p:txBody>
      </p:sp>
      <p:pic>
        <p:nvPicPr>
          <p:cNvPr id="25" name="Picture 24">
            <a:extLst>
              <a:ext uri="{FF2B5EF4-FFF2-40B4-BE49-F238E27FC236}">
                <a16:creationId xmlns:a16="http://schemas.microsoft.com/office/drawing/2014/main" id="{8C6E0225-F871-F755-C620-D796D48EC4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84844" y="2171809"/>
            <a:ext cx="461649" cy="461649"/>
          </a:xfrm>
          <a:prstGeom prst="rect">
            <a:avLst/>
          </a:prstGeom>
        </p:spPr>
      </p:pic>
      <p:grpSp>
        <p:nvGrpSpPr>
          <p:cNvPr id="17" name="Group 16">
            <a:extLst>
              <a:ext uri="{FF2B5EF4-FFF2-40B4-BE49-F238E27FC236}">
                <a16:creationId xmlns:a16="http://schemas.microsoft.com/office/drawing/2014/main" id="{3262BC8C-5C61-47BC-B0D5-7C5B7E3806F2}"/>
              </a:ext>
            </a:extLst>
          </p:cNvPr>
          <p:cNvGrpSpPr/>
          <p:nvPr/>
        </p:nvGrpSpPr>
        <p:grpSpPr>
          <a:xfrm>
            <a:off x="34630" y="3717032"/>
            <a:ext cx="6468321" cy="2232248"/>
            <a:chOff x="23200" y="3717032"/>
            <a:chExt cx="6468321" cy="2232248"/>
          </a:xfrm>
        </p:grpSpPr>
        <p:pic>
          <p:nvPicPr>
            <p:cNvPr id="27" name="Picture 26" descr="A picture containing text&#10;&#10;Description automatically generated">
              <a:extLst>
                <a:ext uri="{FF2B5EF4-FFF2-40B4-BE49-F238E27FC236}">
                  <a16:creationId xmlns:a16="http://schemas.microsoft.com/office/drawing/2014/main" id="{659CA607-1079-4C1B-BE16-92AAA31848E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 r="44478"/>
            <a:stretch/>
          </p:blipFill>
          <p:spPr>
            <a:xfrm>
              <a:off x="2800980" y="3717032"/>
              <a:ext cx="3679110" cy="221321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D6277DC-047E-467C-BAD2-41CE0E3B871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 r="44478"/>
            <a:stretch/>
          </p:blipFill>
          <p:spPr>
            <a:xfrm>
              <a:off x="23200" y="3717032"/>
              <a:ext cx="3787047" cy="2213210"/>
            </a:xfrm>
            <a:prstGeom prst="rect">
              <a:avLst/>
            </a:prstGeom>
          </p:spPr>
        </p:pic>
        <p:pic>
          <p:nvPicPr>
            <p:cNvPr id="32" name="Picture 31" descr="A picture containing icon&#10;&#10;Description automatically generated">
              <a:extLst>
                <a:ext uri="{FF2B5EF4-FFF2-40B4-BE49-F238E27FC236}">
                  <a16:creationId xmlns:a16="http://schemas.microsoft.com/office/drawing/2014/main" id="{4EBE07A5-B8D8-8CCC-BB90-6EFCA95D766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71664" y="4196603"/>
              <a:ext cx="3419857" cy="175267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par>
                          <p:cTn id="26" fill="hold">
                            <p:stCondLst>
                              <p:cond delay="1000"/>
                            </p:stCondLst>
                            <p:childTnLst>
                              <p:par>
                                <p:cTn id="27" presetID="0" presetClass="path" presetSubtype="0" accel="50000" decel="50000" fill="hold" nodeType="afterEffect">
                                  <p:stCondLst>
                                    <p:cond delay="0"/>
                                  </p:stCondLst>
                                  <p:childTnLst>
                                    <p:animMotion origin="layout" path="M -0.01666 0.00139 L -0.01666 0.00139 C -0.022 0.00023 -0.02734 -0.00069 -0.03268 -0.00208 C -0.0358 -0.00278 -0.04205 -0.00532 -0.04205 -0.00532 C -0.04609 -0.00486 -0.05026 -0.00532 -0.05416 -0.0037 C -0.06237 -0.00023 -0.0595 0.00185 -0.06445 0.00625 C -0.06601 0.00764 -0.06757 0.00857 -0.06914 0.00972 C -0.07851 0.00857 -0.08242 0.00648 -0.09075 0.00972 C -0.09271 0.01042 -0.09453 0.01181 -0.09635 0.01296 L -0.09922 0.01482 C -0.10104 0.01412 -0.10312 0.01458 -0.10481 0.01296 C -0.1095 0.0088 -0.1069 0.00556 -0.11132 0.00301 C -0.11497 0.0007 -0.12265 -0.00208 -0.12265 -0.00208 C -0.12317 -0.0044 -0.12343 -0.00694 -0.12448 -0.00879 C -0.12682 -0.01296 -0.13216 -0.01319 -0.13476 -0.01389 C -0.14323 -0.01875 -0.13659 -0.01551 -0.15534 -0.01551 L -0.15534 -0.01551 " pathEditMode="relative" ptsTypes="AAAAAAAAAAAAAAAAA">
                                      <p:cBhvr>
                                        <p:cTn id="28" dur="3000" fill="hold"/>
                                        <p:tgtEl>
                                          <p:spTgt spid="25"/>
                                        </p:tgtEl>
                                        <p:attrNameLst>
                                          <p:attrName>ppt_x</p:attrName>
                                          <p:attrName>ppt_y</p:attrName>
                                        </p:attrNameLst>
                                      </p:cBhvr>
                                    </p:animMotion>
                                  </p:childTnLst>
                                </p:cTn>
                              </p:par>
                            </p:childTnLst>
                          </p:cTn>
                        </p:par>
                        <p:par>
                          <p:cTn id="29" fill="hold">
                            <p:stCondLst>
                              <p:cond delay="4000"/>
                            </p:stCondLst>
                            <p:childTnLst>
                              <p:par>
                                <p:cTn id="30" presetID="1" presetClass="exit" presetSubtype="0" fill="hold" nodeType="afterEffect">
                                  <p:stCondLst>
                                    <p:cond delay="0"/>
                                  </p:stCondLst>
                                  <p:childTnLst>
                                    <p:set>
                                      <p:cBhvr>
                                        <p:cTn id="31" dur="1" fill="hold">
                                          <p:stCondLst>
                                            <p:cond delay="0"/>
                                          </p:stCondLst>
                                        </p:cTn>
                                        <p:tgtEl>
                                          <p:spTgt spid="2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5" grpId="0" animBg="1"/>
      <p:bldP spid="30"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571" y="58605"/>
            <a:ext cx="7682997" cy="540523"/>
          </a:xfrm>
        </p:spPr>
        <p:style>
          <a:lnRef idx="1">
            <a:schemeClr val="accent5"/>
          </a:lnRef>
          <a:fillRef idx="2">
            <a:schemeClr val="accent5"/>
          </a:fillRef>
          <a:effectRef idx="1">
            <a:schemeClr val="accent5"/>
          </a:effectRef>
          <a:fontRef idx="minor">
            <a:schemeClr val="dk1"/>
          </a:fontRef>
        </p:style>
        <p:txBody>
          <a:bodyPr anchor="ctr">
            <a:noAutofit/>
          </a:bodyPr>
          <a:lstStyle/>
          <a:p>
            <a:r>
              <a:rPr lang="en-IN" dirty="0"/>
              <a:t>See and Enjoy</a:t>
            </a:r>
          </a:p>
        </p:txBody>
      </p:sp>
      <p:sp>
        <p:nvSpPr>
          <p:cNvPr id="3" name="Text Placeholder 2"/>
          <p:cNvSpPr>
            <a:spLocks noGrp="1"/>
          </p:cNvSpPr>
          <p:nvPr>
            <p:ph type="body" sz="quarter" idx="10"/>
          </p:nvPr>
        </p:nvSpPr>
        <p:spPr>
          <a:xfrm>
            <a:off x="6394705" y="3025231"/>
            <a:ext cx="4302645" cy="414362"/>
          </a:xfrm>
          <a:ln>
            <a:solidFill>
              <a:schemeClr val="tx1"/>
            </a:solidFill>
          </a:ln>
        </p:spPr>
        <p:txBody>
          <a:bodyPr/>
          <a:lstStyle/>
          <a:p>
            <a:pPr marL="0" indent="0" algn="ctr">
              <a:buNone/>
            </a:pPr>
            <a:r>
              <a:rPr lang="en-IE" sz="2400" dirty="0"/>
              <a:t>What time does the train arrive? </a:t>
            </a:r>
            <a:endParaRPr lang="en-IN" sz="2400" dirty="0"/>
          </a:p>
        </p:txBody>
      </p:sp>
      <p:grpSp>
        <p:nvGrpSpPr>
          <p:cNvPr id="4" name="Group 3">
            <a:extLst>
              <a:ext uri="{FF2B5EF4-FFF2-40B4-BE49-F238E27FC236}">
                <a16:creationId xmlns:a16="http://schemas.microsoft.com/office/drawing/2014/main" id="{6CCF33E3-9E3B-433E-A642-C667FEFDFE86}"/>
              </a:ext>
            </a:extLst>
          </p:cNvPr>
          <p:cNvGrpSpPr/>
          <p:nvPr/>
        </p:nvGrpSpPr>
        <p:grpSpPr>
          <a:xfrm>
            <a:off x="6538721" y="856229"/>
            <a:ext cx="4480383" cy="2025225"/>
            <a:chOff x="6538721" y="856229"/>
            <a:chExt cx="4480383" cy="2025225"/>
          </a:xfrm>
        </p:grpSpPr>
        <p:pic>
          <p:nvPicPr>
            <p:cNvPr id="5" name="Picture 4" descr="A picture containing transport, train&#10;&#10;Description automatically generated">
              <a:extLst>
                <a:ext uri="{FF2B5EF4-FFF2-40B4-BE49-F238E27FC236}">
                  <a16:creationId xmlns:a16="http://schemas.microsoft.com/office/drawing/2014/main" id="{B6A6E5F5-8124-FE0D-7539-5DBDF3A490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8721" y="856229"/>
              <a:ext cx="3456384" cy="2025225"/>
            </a:xfrm>
            <a:prstGeom prst="rect">
              <a:avLst/>
            </a:prstGeom>
          </p:spPr>
        </p:pic>
        <p:pic>
          <p:nvPicPr>
            <p:cNvPr id="7" name="Picture 6" descr="Icon, circle&#10;&#10;Description automatically generated">
              <a:extLst>
                <a:ext uri="{FF2B5EF4-FFF2-40B4-BE49-F238E27FC236}">
                  <a16:creationId xmlns:a16="http://schemas.microsoft.com/office/drawing/2014/main" id="{8F4D3D34-B468-E870-A29B-1B548CC7B2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1895" y="1279353"/>
              <a:ext cx="977209" cy="977209"/>
            </a:xfrm>
            <a:prstGeom prst="rect">
              <a:avLst/>
            </a:prstGeom>
            <a:ln>
              <a:solidFill>
                <a:schemeClr val="tx1"/>
              </a:solidFill>
            </a:ln>
          </p:spPr>
        </p:pic>
      </p:grpSp>
      <p:grpSp>
        <p:nvGrpSpPr>
          <p:cNvPr id="6" name="Group 5">
            <a:extLst>
              <a:ext uri="{FF2B5EF4-FFF2-40B4-BE49-F238E27FC236}">
                <a16:creationId xmlns:a16="http://schemas.microsoft.com/office/drawing/2014/main" id="{00B3FD78-B2E1-4BEB-865D-FD419AAE6364}"/>
              </a:ext>
            </a:extLst>
          </p:cNvPr>
          <p:cNvGrpSpPr/>
          <p:nvPr/>
        </p:nvGrpSpPr>
        <p:grpSpPr>
          <a:xfrm>
            <a:off x="6445132" y="3765657"/>
            <a:ext cx="2315164" cy="2831695"/>
            <a:chOff x="3210226" y="3639530"/>
            <a:chExt cx="2315164" cy="2831695"/>
          </a:xfrm>
        </p:grpSpPr>
        <p:pic>
          <p:nvPicPr>
            <p:cNvPr id="12" name="Picture 11" descr="A picture containing vector graphics&#10;&#10;Description automatically generated">
              <a:extLst>
                <a:ext uri="{FF2B5EF4-FFF2-40B4-BE49-F238E27FC236}">
                  <a16:creationId xmlns:a16="http://schemas.microsoft.com/office/drawing/2014/main" id="{EFCA3903-7CE9-1128-448D-EDAEC8E933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0226" y="3639530"/>
              <a:ext cx="2315164" cy="2831695"/>
            </a:xfrm>
            <a:prstGeom prst="rect">
              <a:avLst/>
            </a:prstGeom>
          </p:spPr>
        </p:pic>
        <p:pic>
          <p:nvPicPr>
            <p:cNvPr id="14" name="Picture 13" descr="A picture containing text, clock&#10;&#10;Description automatically generated">
              <a:extLst>
                <a:ext uri="{FF2B5EF4-FFF2-40B4-BE49-F238E27FC236}">
                  <a16:creationId xmlns:a16="http://schemas.microsoft.com/office/drawing/2014/main" id="{705076CF-79A4-9FE6-C90A-DA2925883A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5587" y="3772820"/>
              <a:ext cx="936576" cy="1037039"/>
            </a:xfrm>
            <a:prstGeom prst="rect">
              <a:avLst/>
            </a:prstGeom>
          </p:spPr>
        </p:pic>
      </p:grpSp>
      <p:sp>
        <p:nvSpPr>
          <p:cNvPr id="15" name="Text Placeholder 2">
            <a:extLst>
              <a:ext uri="{FF2B5EF4-FFF2-40B4-BE49-F238E27FC236}">
                <a16:creationId xmlns:a16="http://schemas.microsoft.com/office/drawing/2014/main" id="{E7581FDF-42B7-4D54-8BE9-171AF5EB08AE}"/>
              </a:ext>
            </a:extLst>
          </p:cNvPr>
          <p:cNvSpPr txBox="1">
            <a:spLocks/>
          </p:cNvSpPr>
          <p:nvPr/>
        </p:nvSpPr>
        <p:spPr>
          <a:xfrm>
            <a:off x="3733351" y="4557726"/>
            <a:ext cx="2141171" cy="1247555"/>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sz="2400" dirty="0"/>
              <a:t>When does </a:t>
            </a:r>
            <a:r>
              <a:rPr lang="en-IE" sz="2400" dirty="0" err="1"/>
              <a:t>Komala</a:t>
            </a:r>
            <a:r>
              <a:rPr lang="en-IE" sz="2400" dirty="0"/>
              <a:t> wake up everyday? </a:t>
            </a:r>
            <a:endParaRPr lang="en-IN" sz="2400" dirty="0"/>
          </a:p>
        </p:txBody>
      </p:sp>
      <p:grpSp>
        <p:nvGrpSpPr>
          <p:cNvPr id="8" name="Group 7">
            <a:extLst>
              <a:ext uri="{FF2B5EF4-FFF2-40B4-BE49-F238E27FC236}">
                <a16:creationId xmlns:a16="http://schemas.microsoft.com/office/drawing/2014/main" id="{ECBA7277-7C32-4DA4-A6C1-29F29EA7B9E8}"/>
              </a:ext>
            </a:extLst>
          </p:cNvPr>
          <p:cNvGrpSpPr/>
          <p:nvPr/>
        </p:nvGrpSpPr>
        <p:grpSpPr>
          <a:xfrm>
            <a:off x="260669" y="692696"/>
            <a:ext cx="3387059" cy="2803084"/>
            <a:chOff x="191344" y="650124"/>
            <a:chExt cx="3387059" cy="2803084"/>
          </a:xfrm>
        </p:grpSpPr>
        <p:pic>
          <p:nvPicPr>
            <p:cNvPr id="17" name="Picture 16" descr="A picture containing text&#10;&#10;Description automatically generated">
              <a:extLst>
                <a:ext uri="{FF2B5EF4-FFF2-40B4-BE49-F238E27FC236}">
                  <a16:creationId xmlns:a16="http://schemas.microsoft.com/office/drawing/2014/main" id="{039054CE-5AA8-24E0-005C-31F0E6D2D3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344" y="650124"/>
              <a:ext cx="3387059" cy="2803084"/>
            </a:xfrm>
            <a:prstGeom prst="rect">
              <a:avLst/>
            </a:prstGeom>
          </p:spPr>
        </p:pic>
        <p:pic>
          <p:nvPicPr>
            <p:cNvPr id="19" name="Picture 18" descr="Text, whiteboard&#10;&#10;Description automatically generated">
              <a:extLst>
                <a:ext uri="{FF2B5EF4-FFF2-40B4-BE49-F238E27FC236}">
                  <a16:creationId xmlns:a16="http://schemas.microsoft.com/office/drawing/2014/main" id="{25F2FB1E-F6B0-42B7-3FBE-695D5F84F2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2443" y="650124"/>
              <a:ext cx="970453" cy="1047370"/>
            </a:xfrm>
            <a:prstGeom prst="rect">
              <a:avLst/>
            </a:prstGeom>
          </p:spPr>
        </p:pic>
      </p:grpSp>
      <p:sp>
        <p:nvSpPr>
          <p:cNvPr id="20" name="Text Placeholder 2">
            <a:extLst>
              <a:ext uri="{FF2B5EF4-FFF2-40B4-BE49-F238E27FC236}">
                <a16:creationId xmlns:a16="http://schemas.microsoft.com/office/drawing/2014/main" id="{33592C8B-D725-15C0-D182-2C209DA404DD}"/>
              </a:ext>
            </a:extLst>
          </p:cNvPr>
          <p:cNvSpPr txBox="1">
            <a:spLocks/>
          </p:cNvSpPr>
          <p:nvPr/>
        </p:nvSpPr>
        <p:spPr>
          <a:xfrm>
            <a:off x="3791744" y="1622005"/>
            <a:ext cx="2141171" cy="859321"/>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sz="2400" dirty="0"/>
              <a:t>When is Nitin’s birthday? </a:t>
            </a:r>
            <a:endParaRPr lang="en-IN" sz="2400" dirty="0"/>
          </a:p>
        </p:txBody>
      </p:sp>
    </p:spTree>
    <p:extLst>
      <p:ext uri="{BB962C8B-B14F-4D97-AF65-F5344CB8AC3E}">
        <p14:creationId xmlns:p14="http://schemas.microsoft.com/office/powerpoint/2010/main" val="355607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5"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00E2BD6-6C09-4DCA-9091-FA7A9F2C8FEB}"/>
              </a:ext>
            </a:extLst>
          </p:cNvPr>
          <p:cNvGraphicFramePr>
            <a:graphicFrameLocks noGrp="1"/>
          </p:cNvGraphicFramePr>
          <p:nvPr>
            <p:extLst>
              <p:ext uri="{D42A27DB-BD31-4B8C-83A1-F6EECF244321}">
                <p14:modId xmlns:p14="http://schemas.microsoft.com/office/powerpoint/2010/main" val="1877283148"/>
              </p:ext>
            </p:extLst>
          </p:nvPr>
        </p:nvGraphicFramePr>
        <p:xfrm>
          <a:off x="1127448" y="700345"/>
          <a:ext cx="9937104" cy="394161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2</a:t>
                      </a:r>
                    </a:p>
                  </a:txBody>
                  <a:tcPr/>
                </a:tc>
                <a:tc>
                  <a:txBody>
                    <a:bodyPr/>
                    <a:lstStyle/>
                    <a:p>
                      <a:endParaRPr lang="en-IN" sz="900" dirty="0"/>
                    </a:p>
                  </a:txBody>
                  <a:tcPr/>
                </a:tc>
                <a:tc>
                  <a:txBody>
                    <a:bodyPr/>
                    <a:lstStyle/>
                    <a:p>
                      <a:pPr rtl="0"/>
                      <a:r>
                        <a:rPr lang="en-IN" sz="900" b="0" i="0" kern="1200" dirty="0">
                          <a:solidFill>
                            <a:schemeClr val="tx1"/>
                          </a:solidFill>
                          <a:effectLst/>
                          <a:latin typeface="+mn-lt"/>
                          <a:ea typeface="+mn-ea"/>
                          <a:cs typeface="+mn-cs"/>
                        </a:rPr>
                        <a:t>&lt;Cat&gt; &lt;https://pixabay.com/illustrations/cat-cartoon-kitten-kitty-animal-5746771/&gt;</a:t>
                      </a:r>
                    </a:p>
                    <a:p>
                      <a:pPr rtl="0"/>
                      <a:r>
                        <a:rPr lang="en-IN" sz="900" b="0" i="0" kern="1200" dirty="0">
                          <a:solidFill>
                            <a:schemeClr val="tx1"/>
                          </a:solidFill>
                          <a:effectLst/>
                          <a:latin typeface="+mn-lt"/>
                          <a:ea typeface="+mn-ea"/>
                          <a:cs typeface="+mn-cs"/>
                        </a:rPr>
                        <a:t>&lt;table&gt; &lt;https://pixabay.com/vectors/table-furniture-wooden-1300555/&gt;</a:t>
                      </a:r>
                    </a:p>
                    <a:p>
                      <a:pPr rtl="0"/>
                      <a:r>
                        <a:rPr lang="en-IN" sz="900" b="0" i="0" kern="1200" dirty="0">
                          <a:solidFill>
                            <a:schemeClr val="tx1"/>
                          </a:solidFill>
                          <a:effectLst/>
                          <a:latin typeface="+mn-lt"/>
                          <a:ea typeface="+mn-ea"/>
                          <a:cs typeface="+mn-cs"/>
                        </a:rPr>
                        <a:t>&lt;garden&gt; &lt;https://pixabay.com/vectors/garden-sparrow-bird-spring-nature-6097539/&gt;</a:t>
                      </a:r>
                    </a:p>
                    <a:p>
                      <a:pPr rtl="0"/>
                      <a:r>
                        <a:rPr lang="en-IN" sz="900" b="0" i="0" kern="1200" dirty="0">
                          <a:solidFill>
                            <a:schemeClr val="tx1"/>
                          </a:solidFill>
                          <a:effectLst/>
                          <a:latin typeface="+mn-lt"/>
                          <a:ea typeface="+mn-ea"/>
                          <a:cs typeface="+mn-cs"/>
                        </a:rPr>
                        <a:t>&lt;dog&gt; &lt;https://pixabay.com/illustrations/dog-animal-playing-catch-vector-2329172/&gt;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kern="1200" dirty="0">
                          <a:solidFill>
                            <a:schemeClr val="tx1"/>
                          </a:solidFill>
                          <a:effectLst/>
                          <a:latin typeface="+mn-lt"/>
                          <a:ea typeface="+mn-ea"/>
                          <a:cs typeface="+mn-cs"/>
                        </a:rPr>
                        <a:t>&lt;house&gt; &lt;https://pixabay.com/vectors/house-estate-home-property-31078/&gt;</a:t>
                      </a:r>
                    </a:p>
                    <a:p>
                      <a:pPr rtl="0"/>
                      <a:r>
                        <a:rPr lang="en-IN" sz="900" b="0" i="0" kern="1200" dirty="0">
                          <a:solidFill>
                            <a:schemeClr val="tx1"/>
                          </a:solidFill>
                          <a:effectLst/>
                          <a:latin typeface="+mn-lt"/>
                          <a:ea typeface="+mn-ea"/>
                          <a:cs typeface="+mn-cs"/>
                        </a:rPr>
                        <a:t>&lt;house 2&gt; &lt;https://pixabay.com/illustrations/house-countryside-architecture-163526/&gt;</a:t>
                      </a:r>
                    </a:p>
                    <a:p>
                      <a:pPr rtl="0"/>
                      <a:r>
                        <a:rPr lang="en-IN" sz="900" b="0" i="0" kern="1200" dirty="0">
                          <a:solidFill>
                            <a:schemeClr val="tx1"/>
                          </a:solidFill>
                          <a:effectLst/>
                          <a:latin typeface="+mn-lt"/>
                          <a:ea typeface="+mn-ea"/>
                          <a:cs typeface="+mn-cs"/>
                        </a:rPr>
                        <a:t>&lt;bird flying&gt; &lt;https://pixabay.com/vectors/squab-pigeon-animal-bird-flight-151212/&gt;</a:t>
                      </a:r>
                    </a:p>
                    <a:p>
                      <a:pPr rtl="0"/>
                      <a:r>
                        <a:rPr lang="en-IN" sz="900" b="0" i="0" kern="1200" dirty="0">
                          <a:solidFill>
                            <a:schemeClr val="tx1"/>
                          </a:solidFill>
                          <a:effectLst/>
                          <a:latin typeface="+mn-lt"/>
                          <a:ea typeface="+mn-ea"/>
                          <a:cs typeface="+mn-cs"/>
                        </a:rPr>
                        <a:t>&lt;school&gt; &lt;https://pixabay.com/vectors/school-building-education-property-295210/&gt;</a:t>
                      </a:r>
                    </a:p>
                    <a:p>
                      <a:r>
                        <a:rPr lang="en-IN" sz="900" dirty="0"/>
                        <a:t>&lt;building&gt; &lt;https://www.freepik.com/free-vector/urban-street-landscape-empty-road-electric-poles_29222733.htm By </a:t>
                      </a:r>
                      <a:r>
                        <a:rPr lang="en-IN" sz="900" dirty="0" err="1"/>
                        <a:t>upklyak</a:t>
                      </a:r>
                      <a:r>
                        <a:rPr lang="en-IN" sz="900" dirty="0"/>
                        <a:t>&gt;</a:t>
                      </a:r>
                    </a:p>
                  </a:txBody>
                  <a:tcPr/>
                </a:tc>
                <a:extLst>
                  <a:ext uri="{0D108BD9-81ED-4DB2-BD59-A6C34878D82A}">
                    <a16:rowId xmlns:a16="http://schemas.microsoft.com/office/drawing/2014/main" val="10001"/>
                  </a:ext>
                </a:extLst>
              </a:tr>
              <a:tr h="389313">
                <a:tc>
                  <a:txBody>
                    <a:bodyPr/>
                    <a:lstStyle/>
                    <a:p>
                      <a:r>
                        <a:rPr lang="en-IN" sz="900" dirty="0"/>
                        <a:t>3</a:t>
                      </a:r>
                    </a:p>
                  </a:txBody>
                  <a:tcPr/>
                </a:tc>
                <a:tc>
                  <a:txBody>
                    <a:bodyPr/>
                    <a:lstStyle/>
                    <a:p>
                      <a:endParaRPr lang="en-IN" sz="900" dirty="0"/>
                    </a:p>
                  </a:txBody>
                  <a:tcPr/>
                </a:tc>
                <a:tc>
                  <a:txBody>
                    <a:bodyPr/>
                    <a:lstStyle/>
                    <a:p>
                      <a:r>
                        <a:rPr lang="en-IN" sz="900" dirty="0"/>
                        <a:t>&lt;train&gt; &lt;https://</a:t>
                      </a:r>
                      <a:r>
                        <a:rPr lang="en-IN" sz="900" dirty="0" err="1"/>
                        <a:t>pixabay.com</a:t>
                      </a:r>
                      <a:r>
                        <a:rPr lang="en-IN" sz="900" dirty="0"/>
                        <a:t>/vectors/train-rail-railway-161015/&gt;</a:t>
                      </a:r>
                    </a:p>
                    <a:p>
                      <a:r>
                        <a:rPr lang="en-IN" sz="900" dirty="0"/>
                        <a:t>&lt;clock&gt; &lt;https://</a:t>
                      </a:r>
                      <a:r>
                        <a:rPr lang="en-IN" sz="900" dirty="0" err="1"/>
                        <a:t>pixabay.com</a:t>
                      </a:r>
                      <a:r>
                        <a:rPr lang="en-IN" sz="900" dirty="0"/>
                        <a:t>/vectors/clock-day-hour-measure-minute-160966/&gt;</a:t>
                      </a:r>
                    </a:p>
                    <a:p>
                      <a:r>
                        <a:rPr lang="en-IN" sz="900"/>
                        <a:t>&lt;</a:t>
                      </a:r>
                      <a:r>
                        <a:rPr lang="en-IN" sz="900" dirty="0"/>
                        <a:t>girl sleeping&gt; &lt;https://</a:t>
                      </a:r>
                      <a:r>
                        <a:rPr lang="en-IN" sz="900" dirty="0" err="1"/>
                        <a:t>pixabay.com</a:t>
                      </a:r>
                      <a:r>
                        <a:rPr lang="en-IN" sz="900" dirty="0"/>
                        <a:t>/illustrations/girl-sleep-bed-woman-person-young-5846058/&gt;</a:t>
                      </a:r>
                    </a:p>
                    <a:p>
                      <a:r>
                        <a:rPr lang="en-IN" sz="900" dirty="0"/>
                        <a:t>&lt;clock&gt; &lt;https://</a:t>
                      </a:r>
                      <a:r>
                        <a:rPr lang="en-IN" sz="900" dirty="0" err="1"/>
                        <a:t>pixabay.com</a:t>
                      </a:r>
                      <a:r>
                        <a:rPr lang="en-IN" sz="900" dirty="0"/>
                        <a:t>/vectors/clock-time-hours-alarm-alarm-clock-6800641/&gt;</a:t>
                      </a:r>
                    </a:p>
                    <a:p>
                      <a:r>
                        <a:rPr lang="en-IN" sz="900" dirty="0"/>
                        <a:t>&lt;birthday party&gt; &lt;SSSVV - </a:t>
                      </a:r>
                      <a:r>
                        <a:rPr lang="en-IN" sz="900" b="0" i="0" kern="1200" dirty="0">
                          <a:solidFill>
                            <a:schemeClr val="tx1"/>
                          </a:solidFill>
                          <a:effectLst/>
                          <a:latin typeface="+mn-lt"/>
                          <a:ea typeface="+mn-ea"/>
                          <a:cs typeface="+mn-cs"/>
                        </a:rPr>
                        <a:t>Birthday party, Birthday celebration&gt;</a:t>
                      </a:r>
                    </a:p>
                    <a:p>
                      <a:r>
                        <a:rPr lang="en-IN" sz="900" b="0" i="0" kern="1200" dirty="0">
                          <a:solidFill>
                            <a:schemeClr val="tx1"/>
                          </a:solidFill>
                          <a:effectLst/>
                          <a:latin typeface="+mn-lt"/>
                          <a:ea typeface="+mn-ea"/>
                          <a:cs typeface="+mn-cs"/>
                        </a:rPr>
                        <a:t>&lt;Friday&gt; &lt;https://</a:t>
                      </a:r>
                      <a:r>
                        <a:rPr lang="en-IN" sz="900" b="0" i="0" kern="1200" dirty="0" err="1">
                          <a:solidFill>
                            <a:schemeClr val="tx1"/>
                          </a:solidFill>
                          <a:effectLst/>
                          <a:latin typeface="+mn-lt"/>
                          <a:ea typeface="+mn-ea"/>
                          <a:cs typeface="+mn-cs"/>
                        </a:rPr>
                        <a:t>pixabay.com</a:t>
                      </a:r>
                      <a:r>
                        <a:rPr lang="en-IN" sz="900" b="0" i="0" kern="1200" dirty="0">
                          <a:solidFill>
                            <a:schemeClr val="tx1"/>
                          </a:solidFill>
                          <a:effectLst/>
                          <a:latin typeface="+mn-lt"/>
                          <a:ea typeface="+mn-ea"/>
                          <a:cs typeface="+mn-cs"/>
                        </a:rPr>
                        <a:t>/vectors/calendar-day-first-month-tear-305650/&gt;</a:t>
                      </a:r>
                      <a:endParaRPr lang="en-IN" sz="900" dirty="0"/>
                    </a:p>
                    <a:p>
                      <a:endParaRPr lang="en-IN" sz="900" dirty="0"/>
                    </a:p>
                  </a:txBody>
                  <a:tcPr/>
                </a:tc>
                <a:extLst>
                  <a:ext uri="{0D108BD9-81ED-4DB2-BD59-A6C34878D82A}">
                    <a16:rowId xmlns:a16="http://schemas.microsoft.com/office/drawing/2014/main" val="1000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3"/>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bl>
          </a:graphicData>
        </a:graphic>
      </p:graphicFrame>
      <p:pic>
        <p:nvPicPr>
          <p:cNvPr id="6" name="Picture 5">
            <a:extLst>
              <a:ext uri="{FF2B5EF4-FFF2-40B4-BE49-F238E27FC236}">
                <a16:creationId xmlns:a16="http://schemas.microsoft.com/office/drawing/2014/main" id="{B26CCCF6-C945-CDF0-501C-B8A49DE3B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819" y="1233158"/>
            <a:ext cx="216024" cy="202778"/>
          </a:xfrm>
          <a:prstGeom prst="rect">
            <a:avLst/>
          </a:prstGeom>
        </p:spPr>
      </p:pic>
      <p:pic>
        <p:nvPicPr>
          <p:cNvPr id="7" name="Picture 6" descr="A picture containing text, table, furniture, worktable&#10;&#10;Description automatically generated">
            <a:extLst>
              <a:ext uri="{FF2B5EF4-FFF2-40B4-BE49-F238E27FC236}">
                <a16:creationId xmlns:a16="http://schemas.microsoft.com/office/drawing/2014/main" id="{D33B88EA-8F7C-FC85-8CDB-CC572996F5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323" y="1236634"/>
            <a:ext cx="295274" cy="206664"/>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BAF1BEA1-4D73-FDF3-B5A0-7B57469438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5560" y="1233158"/>
            <a:ext cx="250044" cy="210140"/>
          </a:xfrm>
          <a:prstGeom prst="rect">
            <a:avLst/>
          </a:prstGeom>
        </p:spPr>
      </p:pic>
      <p:pic>
        <p:nvPicPr>
          <p:cNvPr id="9" name="Picture 8" descr="Diagram&#10;&#10;Description automatically generated">
            <a:extLst>
              <a:ext uri="{FF2B5EF4-FFF2-40B4-BE49-F238E27FC236}">
                <a16:creationId xmlns:a16="http://schemas.microsoft.com/office/drawing/2014/main" id="{24F39AE2-F1BC-9A85-715E-7819CFFD05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5560" y="1511554"/>
            <a:ext cx="314217" cy="216024"/>
          </a:xfrm>
          <a:prstGeom prst="rect">
            <a:avLst/>
          </a:prstGeom>
        </p:spPr>
      </p:pic>
      <p:pic>
        <p:nvPicPr>
          <p:cNvPr id="10" name="Picture 9">
            <a:extLst>
              <a:ext uri="{FF2B5EF4-FFF2-40B4-BE49-F238E27FC236}">
                <a16:creationId xmlns:a16="http://schemas.microsoft.com/office/drawing/2014/main" id="{E88B453C-C70A-86A0-E7D5-079E1A3863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7608" y="1484784"/>
            <a:ext cx="238705" cy="238705"/>
          </a:xfrm>
          <a:prstGeom prst="rect">
            <a:avLst/>
          </a:prstGeom>
        </p:spPr>
      </p:pic>
      <p:pic>
        <p:nvPicPr>
          <p:cNvPr id="12" name="Picture 11" descr="Icon&#10;&#10;Description automatically generated with low confidence">
            <a:extLst>
              <a:ext uri="{FF2B5EF4-FFF2-40B4-BE49-F238E27FC236}">
                <a16:creationId xmlns:a16="http://schemas.microsoft.com/office/drawing/2014/main" id="{DB5578B5-78CA-9D9C-0F22-08390B4A06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94398" y="1886133"/>
            <a:ext cx="196539" cy="179956"/>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17596C48-46C9-A27E-C7E6-99BD48009B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0749" y="1897516"/>
            <a:ext cx="361066" cy="185046"/>
          </a:xfrm>
          <a:prstGeom prst="rect">
            <a:avLst/>
          </a:prstGeom>
        </p:spPr>
      </p:pic>
      <p:pic>
        <p:nvPicPr>
          <p:cNvPr id="14" name="Picture 13" descr="A yellow house with a black background&#10;&#10;Description automatically generated with medium confidence">
            <a:extLst>
              <a:ext uri="{FF2B5EF4-FFF2-40B4-BE49-F238E27FC236}">
                <a16:creationId xmlns:a16="http://schemas.microsoft.com/office/drawing/2014/main" id="{8F99B424-8102-4C30-83ED-056E777B7F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1504" y="1507288"/>
            <a:ext cx="449978" cy="243269"/>
          </a:xfrm>
          <a:prstGeom prst="rect">
            <a:avLst/>
          </a:prstGeom>
        </p:spPr>
      </p:pic>
      <p:pic>
        <p:nvPicPr>
          <p:cNvPr id="15" name="Picture 14" descr="A picture containing transport, train&#10;&#10;Description automatically generated">
            <a:extLst>
              <a:ext uri="{FF2B5EF4-FFF2-40B4-BE49-F238E27FC236}">
                <a16:creationId xmlns:a16="http://schemas.microsoft.com/office/drawing/2014/main" id="{B0154C66-3599-7BCF-37BF-0738A5BAD7E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39501" y="2463772"/>
            <a:ext cx="418386" cy="245148"/>
          </a:xfrm>
          <a:prstGeom prst="rect">
            <a:avLst/>
          </a:prstGeom>
        </p:spPr>
      </p:pic>
      <p:pic>
        <p:nvPicPr>
          <p:cNvPr id="16" name="Picture 15" descr="Icon, circle&#10;&#10;Description automatically generated">
            <a:extLst>
              <a:ext uri="{FF2B5EF4-FFF2-40B4-BE49-F238E27FC236}">
                <a16:creationId xmlns:a16="http://schemas.microsoft.com/office/drawing/2014/main" id="{A8F53C81-046D-819E-C8D1-B6E1327531A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73487" y="2852936"/>
            <a:ext cx="212117" cy="212117"/>
          </a:xfrm>
          <a:prstGeom prst="rect">
            <a:avLst/>
          </a:prstGeom>
          <a:ln>
            <a:solidFill>
              <a:schemeClr val="tx1"/>
            </a:solidFill>
          </a:ln>
        </p:spPr>
      </p:pic>
      <p:pic>
        <p:nvPicPr>
          <p:cNvPr id="18" name="Picture 17" descr="A picture containing vector graphics&#10;&#10;Description automatically generated">
            <a:extLst>
              <a:ext uri="{FF2B5EF4-FFF2-40B4-BE49-F238E27FC236}">
                <a16:creationId xmlns:a16="http://schemas.microsoft.com/office/drawing/2014/main" id="{D7B93733-0250-66B9-C575-9058E8DDC1C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90819" y="2881243"/>
            <a:ext cx="171589" cy="209872"/>
          </a:xfrm>
          <a:prstGeom prst="rect">
            <a:avLst/>
          </a:prstGeom>
        </p:spPr>
      </p:pic>
      <p:pic>
        <p:nvPicPr>
          <p:cNvPr id="19" name="Picture 18" descr="A picture containing text, clock&#10;&#10;Description automatically generated">
            <a:extLst>
              <a:ext uri="{FF2B5EF4-FFF2-40B4-BE49-F238E27FC236}">
                <a16:creationId xmlns:a16="http://schemas.microsoft.com/office/drawing/2014/main" id="{00624537-D98E-5724-5659-DD6F4DC3BFC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67608" y="2852936"/>
            <a:ext cx="212300" cy="235073"/>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F9D756DE-EAF3-C80C-490B-4EFFB3B8B1D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53012" y="2433351"/>
            <a:ext cx="296220" cy="245148"/>
          </a:xfrm>
          <a:prstGeom prst="rect">
            <a:avLst/>
          </a:prstGeom>
        </p:spPr>
      </p:pic>
      <p:pic>
        <p:nvPicPr>
          <p:cNvPr id="21" name="Picture 20" descr="Text, whiteboard&#10;&#10;Description automatically generated">
            <a:extLst>
              <a:ext uri="{FF2B5EF4-FFF2-40B4-BE49-F238E27FC236}">
                <a16:creationId xmlns:a16="http://schemas.microsoft.com/office/drawing/2014/main" id="{D940FAD3-35CB-7A82-C824-1AD0E9D587D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94398" y="2466383"/>
            <a:ext cx="196539" cy="212116"/>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B0EDD97D-7A9C-4795-96BD-E5AD0C598389}"/>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 r="44478"/>
          <a:stretch/>
        </p:blipFill>
        <p:spPr>
          <a:xfrm>
            <a:off x="2495600" y="2029706"/>
            <a:ext cx="422931" cy="247166"/>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226</TotalTime>
  <Words>838</Words>
  <Application>Microsoft Office PowerPoint</Application>
  <PresentationFormat>Widescreen</PresentationFormat>
  <Paragraphs>65</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DD</vt:lpstr>
      <vt:lpstr>PowerPoint Presentation</vt:lpstr>
      <vt:lpstr>See and Enjoy</vt:lpstr>
      <vt:lpstr>See and Enjoy</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63</cp:revision>
  <dcterms:created xsi:type="dcterms:W3CDTF">2020-08-28T09:38:22Z</dcterms:created>
  <dcterms:modified xsi:type="dcterms:W3CDTF">2022-10-15T19:29:06Z</dcterms:modified>
</cp:coreProperties>
</file>