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0" r:id="rId3"/>
    <p:sldId id="282" r:id="rId4"/>
    <p:sldId id="283" r:id="rId5"/>
    <p:sldId id="285" r:id="rId6"/>
    <p:sldId id="286" r:id="rId7"/>
    <p:sldId id="281"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E3AD77"/>
    <a:srgbClr val="2E507A"/>
    <a:srgbClr val="967200"/>
    <a:srgbClr val="5C7230"/>
    <a:srgbClr val="D7E4BE"/>
    <a:srgbClr val="FAC090"/>
    <a:srgbClr val="E12F2B"/>
    <a:srgbClr val="E249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18" autoAdjust="0"/>
  </p:normalViewPr>
  <p:slideViewPr>
    <p:cSldViewPr>
      <p:cViewPr varScale="1">
        <p:scale>
          <a:sx n="44" d="100"/>
          <a:sy n="44" d="100"/>
        </p:scale>
        <p:origin x="1428" y="20"/>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10/5/2022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users/openclipart-vectors-30363/"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users/davidrockdesign-259535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https://www.freepik.com/free-photo/green-dirty-blackboard_13410582.htm By </a:t>
            </a:r>
            <a:r>
              <a:rPr lang="en-IN" sz="1200" b="0" i="0" u="none" strike="noStrike" kern="1200" dirty="0" err="1">
                <a:solidFill>
                  <a:schemeClr val="tx1"/>
                </a:solidFill>
                <a:latin typeface="+mn-lt"/>
                <a:ea typeface="+mn-ea"/>
                <a:cs typeface="+mn-cs"/>
              </a:rPr>
              <a:t>Vectonauta</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https://www.freepik.com/free-vector/boy-girls-school-classroom_4770653.htm?query=school%20classroom – by </a:t>
            </a:r>
            <a:r>
              <a:rPr lang="en-IN" sz="1200" b="1" i="0" u="none" strike="noStrike" kern="1200" dirty="0" err="1">
                <a:solidFill>
                  <a:schemeClr val="tx1"/>
                </a:solidFill>
                <a:latin typeface="+mn-lt"/>
                <a:ea typeface="+mn-ea"/>
                <a:cs typeface="+mn-cs"/>
              </a:rPr>
              <a:t>stockgiu</a:t>
            </a:r>
            <a:endParaRPr lang="en-IN" sz="1200" b="1"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 https://contentmanagement.srisathyasaividyavahini.org/index.php#,grandmother</a:t>
            </a:r>
            <a:endParaRPr lang="en-IN" b="0" i="0" u="none" strike="noStrike" dirty="0">
              <a:solidFill>
                <a:srgbClr val="555555"/>
              </a:solidFill>
              <a:effectLst/>
              <a:latin typeface="Open Sans" panose="020B0606030504020204" pitchFamily="34" charset="0"/>
            </a:endParaRPr>
          </a:p>
          <a:p>
            <a:pPr rtl="0"/>
            <a:endParaRPr lang="en-IN" sz="1200" b="1" i="0" u="none" strike="noStrike"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2</a:t>
            </a:fld>
            <a:endParaRPr lang="en-IN"/>
          </a:p>
        </p:txBody>
      </p:sp>
    </p:spTree>
    <p:extLst>
      <p:ext uri="{BB962C8B-B14F-4D97-AF65-F5344CB8AC3E}">
        <p14:creationId xmlns:p14="http://schemas.microsoft.com/office/powerpoint/2010/main" val="292407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https://pixabay.com/vectors/teacher-students-schoolboys-pupils-158711/ - </a:t>
            </a:r>
            <a:r>
              <a:rPr lang="en-IN" b="0" i="0" u="none" strike="noStrike" dirty="0" err="1">
                <a:solidFill>
                  <a:srgbClr val="555555"/>
                </a:solidFill>
                <a:effectLst/>
                <a:latin typeface="Open Sans" panose="020B0606030504020204" pitchFamily="34" charset="0"/>
                <a:hlinkClick r:id="rId3"/>
              </a:rPr>
              <a:t>OpenClipart</a:t>
            </a:r>
            <a:r>
              <a:rPr lang="en-IN" b="0" i="0" u="none" strike="noStrike" dirty="0">
                <a:solidFill>
                  <a:srgbClr val="555555"/>
                </a:solidFill>
                <a:effectLst/>
                <a:latin typeface="Open Sans" panose="020B0606030504020204" pitchFamily="34" charset="0"/>
                <a:hlinkClick r:id="rId3"/>
              </a:rPr>
              <a:t>-Vectors / 27376</a:t>
            </a:r>
            <a:endParaRPr lang="en-IN" b="0" i="0" u="none" strike="noStrike" dirty="0">
              <a:solidFill>
                <a:srgbClr val="555555"/>
              </a:solidFill>
              <a:effectLst/>
              <a:latin typeface="Open Sans" panose="020B0606030504020204" pitchFamily="34" charset="0"/>
            </a:endParaRPr>
          </a:p>
          <a:p>
            <a:pPr rtl="0"/>
            <a:endParaRPr lang="en-IN" sz="1200" b="1" i="0" u="none" strike="noStrike" kern="120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3</a:t>
            </a:fld>
            <a:endParaRPr lang="en-IN"/>
          </a:p>
        </p:txBody>
      </p:sp>
    </p:spTree>
    <p:extLst>
      <p:ext uri="{BB962C8B-B14F-4D97-AF65-F5344CB8AC3E}">
        <p14:creationId xmlns:p14="http://schemas.microsoft.com/office/powerpoint/2010/main" val="1329380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rtl="0"/>
            <a:r>
              <a:rPr lang="en-IN" sz="1200" b="0" i="0" u="none" strike="noStrike" kern="1200" dirty="0">
                <a:solidFill>
                  <a:schemeClr val="tx1"/>
                </a:solidFill>
                <a:latin typeface="+mn-lt"/>
                <a:ea typeface="+mn-ea"/>
                <a:cs typeface="+mn-cs"/>
              </a:rPr>
              <a:t>Girl : https://pixabay.com/vectors/kid-study-book-child-figure-3326960/ - </a:t>
            </a:r>
            <a:r>
              <a:rPr lang="en-IN" b="0" i="0" u="none" strike="noStrike" dirty="0" err="1">
                <a:solidFill>
                  <a:srgbClr val="555555"/>
                </a:solidFill>
                <a:effectLst/>
                <a:latin typeface="Open Sans" panose="020B0606030504020204" pitchFamily="34" charset="0"/>
                <a:hlinkClick r:id="rId3"/>
              </a:rPr>
              <a:t>DavidRockDesign</a:t>
            </a:r>
            <a:r>
              <a:rPr lang="en-IN" b="0" i="0" u="none" strike="noStrike" dirty="0">
                <a:solidFill>
                  <a:srgbClr val="555555"/>
                </a:solidFill>
                <a:effectLst/>
                <a:latin typeface="Open Sans" panose="020B0606030504020204" pitchFamily="34" charset="0"/>
                <a:hlinkClick r:id="rId3"/>
              </a:rPr>
              <a:t> / 359 images</a:t>
            </a:r>
            <a:endParaRPr lang="en-IN" b="0" i="0" u="none" strike="noStrike" dirty="0">
              <a:solidFill>
                <a:srgbClr val="555555"/>
              </a:solidFill>
              <a:effectLst/>
              <a:latin typeface="Open Sans" panose="020B0606030504020204" pitchFamily="34" charset="0"/>
            </a:endParaRPr>
          </a:p>
          <a:p>
            <a:pPr rtl="0"/>
            <a:r>
              <a:rPr lang="en-IN" b="0" i="0" u="none" strike="noStrike" dirty="0">
                <a:solidFill>
                  <a:srgbClr val="555555"/>
                </a:solidFill>
                <a:effectLst/>
                <a:latin typeface="Open Sans" panose="020B0606030504020204" pitchFamily="34" charset="0"/>
              </a:rPr>
              <a:t>Boy : https://pixabay.com/vectors/boys-studying-children-student-1844435/ - </a:t>
            </a:r>
            <a:r>
              <a:rPr lang="en-IN" b="0" i="0" u="none" strike="noStrike" dirty="0" err="1">
                <a:solidFill>
                  <a:srgbClr val="555555"/>
                </a:solidFill>
                <a:effectLst/>
                <a:latin typeface="Open Sans" panose="020B0606030504020204" pitchFamily="34" charset="0"/>
              </a:rPr>
              <a:t>eommina</a:t>
            </a:r>
            <a:r>
              <a:rPr lang="en-IN" b="0" i="0" u="none" strike="noStrike" dirty="0">
                <a:solidFill>
                  <a:srgbClr val="555555"/>
                </a:solidFill>
                <a:effectLst/>
                <a:latin typeface="Open Sans" panose="020B0606030504020204" pitchFamily="34" charset="0"/>
              </a:rPr>
              <a:t>/152 images</a:t>
            </a:r>
          </a:p>
          <a:p>
            <a:pPr rtl="0"/>
            <a:br>
              <a:rPr lang="en-IN" dirty="0"/>
            </a:br>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4</a:t>
            </a:fld>
            <a:endParaRPr lang="en-IN"/>
          </a:p>
        </p:txBody>
      </p:sp>
    </p:spTree>
    <p:extLst>
      <p:ext uri="{BB962C8B-B14F-4D97-AF65-F5344CB8AC3E}">
        <p14:creationId xmlns:p14="http://schemas.microsoft.com/office/powerpoint/2010/main" val="290730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 https://www.freepik.com/free-vector/boy-girls-school-classroom_4770653.htm?query=school%20classroom – by </a:t>
            </a:r>
            <a:r>
              <a:rPr lang="en-IN" sz="1200" b="1" i="0" u="none" strike="noStrike" kern="1200" dirty="0" err="1">
                <a:solidFill>
                  <a:schemeClr val="tx1"/>
                </a:solidFill>
                <a:latin typeface="+mn-lt"/>
                <a:ea typeface="+mn-ea"/>
                <a:cs typeface="+mn-cs"/>
              </a:rPr>
              <a:t>stockgiu</a:t>
            </a:r>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 https://contentmanagement.srisathyasaividyavahini.org/index.php#,grandmother</a:t>
            </a:r>
            <a:endParaRPr lang="en-IN" b="0" i="0" u="none" strike="noStrike" dirty="0">
              <a:solidFill>
                <a:srgbClr val="555555"/>
              </a:solidFill>
              <a:effectLst/>
              <a:latin typeface="Open Sans" panose="020B0606030504020204" pitchFamily="34" charset="0"/>
            </a:endParaRPr>
          </a:p>
          <a:p>
            <a:pPr rtl="0"/>
            <a:br>
              <a:rPr lang="en-IN" dirty="0"/>
            </a:br>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extLst>
      <p:ext uri="{BB962C8B-B14F-4D97-AF65-F5344CB8AC3E}">
        <p14:creationId xmlns:p14="http://schemas.microsoft.com/office/powerpoint/2010/main" val="759320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endParaRPr lang="en-IN" b="0" i="0" u="none" strike="noStrike" dirty="0">
              <a:solidFill>
                <a:srgbClr val="555555"/>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 https://www.freepik.com/free-vector/boy-girls-school-classroom_4770653.htm?query=school%20classroom – by </a:t>
            </a:r>
            <a:r>
              <a:rPr lang="en-IN" sz="1200" b="1" i="0" u="none" strike="noStrike" kern="1200" dirty="0" err="1">
                <a:solidFill>
                  <a:schemeClr val="tx1"/>
                </a:solidFill>
                <a:latin typeface="+mn-lt"/>
                <a:ea typeface="+mn-ea"/>
                <a:cs typeface="+mn-cs"/>
              </a:rPr>
              <a:t>stockgiu</a:t>
            </a:r>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 https://contentmanagement.srisathyasaividyavahini.org/index.php#,grandmother</a:t>
            </a:r>
            <a:endParaRPr lang="en-IN" b="0" i="0" u="none" strike="noStrike" dirty="0">
              <a:solidFill>
                <a:srgbClr val="555555"/>
              </a:solidFill>
              <a:effectLst/>
              <a:latin typeface="Open Sans" panose="020B0606030504020204" pitchFamily="34" charset="0"/>
            </a:endParaRPr>
          </a:p>
          <a:p>
            <a:pPr rtl="0"/>
            <a:br>
              <a:rPr lang="en-IN" dirty="0"/>
            </a:br>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6</a:t>
            </a:fld>
            <a:endParaRPr lang="en-IN"/>
          </a:p>
        </p:txBody>
      </p:sp>
    </p:spTree>
    <p:extLst>
      <p:ext uri="{BB962C8B-B14F-4D97-AF65-F5344CB8AC3E}">
        <p14:creationId xmlns:p14="http://schemas.microsoft.com/office/powerpoint/2010/main" val="1491785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7</a:t>
            </a:fld>
            <a:endParaRPr lang="en-IN"/>
          </a:p>
        </p:txBody>
      </p:sp>
    </p:spTree>
    <p:extLst>
      <p:ext uri="{BB962C8B-B14F-4D97-AF65-F5344CB8AC3E}">
        <p14:creationId xmlns:p14="http://schemas.microsoft.com/office/powerpoint/2010/main" val="1828897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8</a:t>
            </a:fld>
            <a:endParaRPr lang="en-IN"/>
          </a:p>
        </p:txBody>
      </p:sp>
    </p:spTree>
    <p:extLst>
      <p:ext uri="{BB962C8B-B14F-4D97-AF65-F5344CB8AC3E}">
        <p14:creationId xmlns:p14="http://schemas.microsoft.com/office/powerpoint/2010/main" val="414824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561099B0-7160-48EE-9392-7E92AD91EE2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a16="http://schemas.microsoft.com/office/drawing/2014/main" id="{7B47226B-318E-494E-AD71-BFA94D79CEF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1EEDD738-94BA-4D39-9B0E-6BB90D2D7F9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a16="http://schemas.microsoft.com/office/drawing/2014/main" id="{DF7FF9F2-3489-4F6D-A30B-2F0931ED62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094A42EF-3D19-4F8F-892C-FDFE4FA2138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a16="http://schemas.microsoft.com/office/drawing/2014/main" id="{4832AE60-5C29-48B6-95CC-812084D901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FEE9CED9-8D8B-4D2A-95EC-21CAE5CD849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pixabay.com/users/openclipart-vectors-30363/" TargetMode="External"/><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1.jpeg"/><Relationship Id="rId11" Type="http://schemas.openxmlformats.org/officeDocument/2006/relationships/image" Target="../media/image14.jpeg"/><Relationship Id="rId5" Type="http://schemas.openxmlformats.org/officeDocument/2006/relationships/hyperlink" Target="https://pixabay.com/users/davidrockdesign-2595351/" TargetMode="External"/><Relationship Id="rId10" Type="http://schemas.openxmlformats.org/officeDocument/2006/relationships/image" Target="../media/image7.png"/><Relationship Id="rId4" Type="http://schemas.openxmlformats.org/officeDocument/2006/relationships/hyperlink" Target="https://www.freepik.com/free-vector/thought-bubble-black-business-icon-clipart_16339902.htm%20By%20rawpixel.com" TargetMode="External"/><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8B6506-D605-6CA1-2971-67B635A01A8D}"/>
              </a:ext>
            </a:extLst>
          </p:cNvPr>
          <p:cNvSpPr txBox="1"/>
          <p:nvPr/>
        </p:nvSpPr>
        <p:spPr>
          <a:xfrm>
            <a:off x="1216738" y="332656"/>
            <a:ext cx="9758525" cy="923330"/>
          </a:xfrm>
          <a:prstGeom prst="rect">
            <a:avLst/>
          </a:prstGeom>
          <a:solidFill>
            <a:schemeClr val="accent5">
              <a:lumMod val="50000"/>
            </a:schemeClr>
          </a:solidFill>
          <a:ln w="76200">
            <a:solidFill>
              <a:srgbClr val="FFC000"/>
            </a:solidFill>
          </a:ln>
        </p:spPr>
        <p:txBody>
          <a:bodyPr wrap="square" rtlCol="0">
            <a:spAutoFit/>
          </a:bodyPr>
          <a:lstStyle/>
          <a:p>
            <a:pPr algn="ctr"/>
            <a:r>
              <a:rPr lang="en-US" sz="5400">
                <a:solidFill>
                  <a:srgbClr val="FFC000"/>
                </a:solidFill>
              </a:rPr>
              <a:t>Nice Making </a:t>
            </a:r>
            <a:r>
              <a:rPr lang="en-US" sz="5400" dirty="0">
                <a:solidFill>
                  <a:srgbClr val="FFC000"/>
                </a:solidFill>
              </a:rPr>
              <a:t>Others Happy </a:t>
            </a:r>
            <a:endParaRPr lang="en-IN" sz="5400" dirty="0">
              <a:solidFill>
                <a:srgbClr val="FFC000"/>
              </a:solidFill>
            </a:endParaRPr>
          </a:p>
        </p:txBody>
      </p:sp>
      <p:pic>
        <p:nvPicPr>
          <p:cNvPr id="6148" name="Picture 4">
            <a:extLst>
              <a:ext uri="{FF2B5EF4-FFF2-40B4-BE49-F238E27FC236}">
                <a16:creationId xmlns:a16="http://schemas.microsoft.com/office/drawing/2014/main" id="{A334C563-567B-25AF-6C3A-6FCC4D5395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3542995" y="1766889"/>
            <a:ext cx="5106009" cy="22381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AA51DD7-AE4D-3982-A16C-8FA17506BFBA}"/>
              </a:ext>
            </a:extLst>
          </p:cNvPr>
          <p:cNvSpPr txBox="1"/>
          <p:nvPr/>
        </p:nvSpPr>
        <p:spPr>
          <a:xfrm>
            <a:off x="4655839" y="2204864"/>
            <a:ext cx="2880320" cy="1569660"/>
          </a:xfrm>
          <a:prstGeom prst="rect">
            <a:avLst/>
          </a:prstGeom>
          <a:noFill/>
        </p:spPr>
        <p:txBody>
          <a:bodyPr wrap="square" rtlCol="0">
            <a:spAutoFit/>
          </a:bodyPr>
          <a:lstStyle/>
          <a:p>
            <a:pPr algn="ctr"/>
            <a:r>
              <a:rPr lang="en-US" sz="2400" dirty="0">
                <a:solidFill>
                  <a:schemeClr val="bg1"/>
                </a:solidFill>
              </a:rPr>
              <a:t>Love and kindness can give happiness to both the receiver and the giver.</a:t>
            </a:r>
            <a:endParaRPr lang="en-IN" sz="2400" dirty="0">
              <a:solidFill>
                <a:schemeClr val="bg1"/>
              </a:solidFill>
            </a:endParaRPr>
          </a:p>
        </p:txBody>
      </p:sp>
      <p:pic>
        <p:nvPicPr>
          <p:cNvPr id="3" name="Picture 2" descr="A picture containing text&#10;&#10;Description automatically generated">
            <a:extLst>
              <a:ext uri="{FF2B5EF4-FFF2-40B4-BE49-F238E27FC236}">
                <a16:creationId xmlns:a16="http://schemas.microsoft.com/office/drawing/2014/main" id="{9DAFD81E-4C37-819C-F97B-D7FB8AD72F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7688" y="2780928"/>
            <a:ext cx="1980781" cy="26440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904BF44-E1B5-50C6-0BCC-F3B21B2D20C7}"/>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Story – Making others happy</a:t>
            </a:r>
            <a:endParaRPr lang="en-IN" sz="3600" dirty="0">
              <a:solidFill>
                <a:srgbClr val="FFC000"/>
              </a:solidFill>
            </a:endParaRPr>
          </a:p>
        </p:txBody>
      </p:sp>
      <p:sp>
        <p:nvSpPr>
          <p:cNvPr id="18" name="TextBox 17">
            <a:extLst>
              <a:ext uri="{FF2B5EF4-FFF2-40B4-BE49-F238E27FC236}">
                <a16:creationId xmlns:a16="http://schemas.microsoft.com/office/drawing/2014/main" id="{8DDDA22A-A027-B101-9B0A-CB278F72C1EF}"/>
              </a:ext>
            </a:extLst>
          </p:cNvPr>
          <p:cNvSpPr txBox="1"/>
          <p:nvPr/>
        </p:nvSpPr>
        <p:spPr>
          <a:xfrm>
            <a:off x="1829526" y="1165248"/>
            <a:ext cx="8532948"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n-US" sz="2400" dirty="0">
                <a:solidFill>
                  <a:schemeClr val="bg1"/>
                </a:solidFill>
              </a:rPr>
              <a:t>The teacher held a surprise test for the students.</a:t>
            </a:r>
          </a:p>
        </p:txBody>
      </p:sp>
      <p:pic>
        <p:nvPicPr>
          <p:cNvPr id="1026" name="Picture 2" descr="Boy and girls in school classroom">
            <a:extLst>
              <a:ext uri="{FF2B5EF4-FFF2-40B4-BE49-F238E27FC236}">
                <a16:creationId xmlns:a16="http://schemas.microsoft.com/office/drawing/2014/main" id="{2ABA6915-C086-F368-37C1-941BDFD03A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472" y="2408518"/>
            <a:ext cx="5188786" cy="316632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grandmother_20180517_1483184280.png">
            <a:extLst>
              <a:ext uri="{FF2B5EF4-FFF2-40B4-BE49-F238E27FC236}">
                <a16:creationId xmlns:a16="http://schemas.microsoft.com/office/drawing/2014/main" id="{D985AC2E-63D3-DF38-535D-86486DF7FE50}"/>
              </a:ext>
            </a:extLst>
          </p:cNvPr>
          <p:cNvPicPr>
            <a:picLocks noChangeAspect="1" noChangeArrowheads="1"/>
          </p:cNvPicPr>
          <p:nvPr/>
        </p:nvPicPr>
        <p:blipFill>
          <a:blip r:embed="rId4" cstate="print"/>
          <a:srcRect/>
          <a:stretch>
            <a:fillRect/>
          </a:stretch>
        </p:blipFill>
        <p:spPr bwMode="auto">
          <a:xfrm>
            <a:off x="9533321" y="2636912"/>
            <a:ext cx="2448272" cy="2937926"/>
          </a:xfrm>
          <a:prstGeom prst="rect">
            <a:avLst/>
          </a:prstGeom>
          <a:noFill/>
        </p:spPr>
      </p:pic>
      <p:sp>
        <p:nvSpPr>
          <p:cNvPr id="25" name="Speech Bubble: Oval 12">
            <a:extLst>
              <a:ext uri="{FF2B5EF4-FFF2-40B4-BE49-F238E27FC236}">
                <a16:creationId xmlns:a16="http://schemas.microsoft.com/office/drawing/2014/main" id="{54E9E8CB-BA45-8944-E89C-4A2E0AAD190A}"/>
              </a:ext>
            </a:extLst>
          </p:cNvPr>
          <p:cNvSpPr/>
          <p:nvPr/>
        </p:nvSpPr>
        <p:spPr>
          <a:xfrm>
            <a:off x="6960096" y="2029198"/>
            <a:ext cx="2361876" cy="1456159"/>
          </a:xfrm>
          <a:prstGeom prst="wedgeEllipseCallout">
            <a:avLst>
              <a:gd name="adj1" fmla="val 68477"/>
              <a:gd name="adj2" fmla="val 34916"/>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Surprise Test</a:t>
            </a:r>
          </a:p>
        </p:txBody>
      </p:sp>
    </p:spTree>
    <p:extLst>
      <p:ext uri="{BB962C8B-B14F-4D97-AF65-F5344CB8AC3E}">
        <p14:creationId xmlns:p14="http://schemas.microsoft.com/office/powerpoint/2010/main" val="256806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904BF44-E1B5-50C6-0BCC-F3B21B2D20C7}"/>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Story – Making others happy</a:t>
            </a:r>
            <a:endParaRPr lang="en-IN" sz="3600" dirty="0">
              <a:solidFill>
                <a:srgbClr val="FFC000"/>
              </a:solidFill>
            </a:endParaRPr>
          </a:p>
        </p:txBody>
      </p:sp>
      <p:sp>
        <p:nvSpPr>
          <p:cNvPr id="18" name="TextBox 17">
            <a:extLst>
              <a:ext uri="{FF2B5EF4-FFF2-40B4-BE49-F238E27FC236}">
                <a16:creationId xmlns:a16="http://schemas.microsoft.com/office/drawing/2014/main" id="{8DDDA22A-A027-B101-9B0A-CB278F72C1EF}"/>
              </a:ext>
            </a:extLst>
          </p:cNvPr>
          <p:cNvSpPr txBox="1"/>
          <p:nvPr/>
        </p:nvSpPr>
        <p:spPr>
          <a:xfrm>
            <a:off x="1775520" y="1035737"/>
            <a:ext cx="864096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n-US" sz="2400" u="sng" dirty="0" err="1">
                <a:solidFill>
                  <a:schemeClr val="bg1"/>
                </a:solidFill>
              </a:rPr>
              <a:t>Qn</a:t>
            </a:r>
            <a:r>
              <a:rPr lang="en-US" sz="2400" u="sng" dirty="0">
                <a:solidFill>
                  <a:schemeClr val="bg1"/>
                </a:solidFill>
              </a:rPr>
              <a:t> : </a:t>
            </a:r>
            <a:r>
              <a:rPr lang="en-US" sz="2400" dirty="0">
                <a:solidFill>
                  <a:schemeClr val="bg1"/>
                </a:solidFill>
              </a:rPr>
              <a:t>What is the name of the person who helps to keep the school clean?</a:t>
            </a:r>
          </a:p>
        </p:txBody>
      </p:sp>
      <p:pic>
        <p:nvPicPr>
          <p:cNvPr id="5" name="Picture 4">
            <a:extLst>
              <a:ext uri="{FF2B5EF4-FFF2-40B4-BE49-F238E27FC236}">
                <a16:creationId xmlns:a16="http://schemas.microsoft.com/office/drawing/2014/main" id="{8F20D7EC-447D-1C02-D05E-A31261034E69}"/>
              </a:ext>
            </a:extLst>
          </p:cNvPr>
          <p:cNvPicPr>
            <a:picLocks noChangeAspect="1"/>
          </p:cNvPicPr>
          <p:nvPr/>
        </p:nvPicPr>
        <p:blipFill>
          <a:blip r:embed="rId3"/>
          <a:stretch>
            <a:fillRect/>
          </a:stretch>
        </p:blipFill>
        <p:spPr>
          <a:xfrm>
            <a:off x="3643313" y="2139508"/>
            <a:ext cx="4905375" cy="4552950"/>
          </a:xfrm>
          <a:prstGeom prst="rect">
            <a:avLst/>
          </a:prstGeom>
        </p:spPr>
      </p:pic>
      <p:sp>
        <p:nvSpPr>
          <p:cNvPr id="6" name="TextBox 5">
            <a:extLst>
              <a:ext uri="{FF2B5EF4-FFF2-40B4-BE49-F238E27FC236}">
                <a16:creationId xmlns:a16="http://schemas.microsoft.com/office/drawing/2014/main" id="{D4C248DA-3875-14E1-1691-EFC0CA045449}"/>
              </a:ext>
            </a:extLst>
          </p:cNvPr>
          <p:cNvSpPr txBox="1"/>
          <p:nvPr/>
        </p:nvSpPr>
        <p:spPr>
          <a:xfrm>
            <a:off x="6608887" y="2420888"/>
            <a:ext cx="1656184" cy="1015663"/>
          </a:xfrm>
          <a:prstGeom prst="rect">
            <a:avLst/>
          </a:prstGeom>
          <a:noFill/>
        </p:spPr>
        <p:txBody>
          <a:bodyPr wrap="square" rtlCol="0">
            <a:spAutoFit/>
          </a:bodyPr>
          <a:lstStyle/>
          <a:p>
            <a:r>
              <a:rPr lang="en-US" sz="2000" dirty="0">
                <a:solidFill>
                  <a:schemeClr val="bg1"/>
                </a:solidFill>
              </a:rPr>
              <a:t>Person who</a:t>
            </a:r>
          </a:p>
          <a:p>
            <a:r>
              <a:rPr lang="en-US" sz="2000" dirty="0">
                <a:solidFill>
                  <a:schemeClr val="bg1"/>
                </a:solidFill>
              </a:rPr>
              <a:t> cleans our school?</a:t>
            </a:r>
            <a:endParaRPr lang="en-IN" sz="2000" dirty="0">
              <a:solidFill>
                <a:schemeClr val="bg1"/>
              </a:solidFill>
            </a:endParaRPr>
          </a:p>
        </p:txBody>
      </p:sp>
    </p:spTree>
    <p:extLst>
      <p:ext uri="{BB962C8B-B14F-4D97-AF65-F5344CB8AC3E}">
        <p14:creationId xmlns:p14="http://schemas.microsoft.com/office/powerpoint/2010/main" val="407975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904BF44-E1B5-50C6-0BCC-F3B21B2D20C7}"/>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Story – Making others happy</a:t>
            </a:r>
            <a:endParaRPr lang="en-IN" sz="3600" dirty="0">
              <a:solidFill>
                <a:srgbClr val="FFC000"/>
              </a:solidFill>
            </a:endParaRPr>
          </a:p>
        </p:txBody>
      </p:sp>
      <p:sp>
        <p:nvSpPr>
          <p:cNvPr id="18" name="TextBox 17">
            <a:extLst>
              <a:ext uri="{FF2B5EF4-FFF2-40B4-BE49-F238E27FC236}">
                <a16:creationId xmlns:a16="http://schemas.microsoft.com/office/drawing/2014/main" id="{8DDDA22A-A027-B101-9B0A-CB278F72C1EF}"/>
              </a:ext>
            </a:extLst>
          </p:cNvPr>
          <p:cNvSpPr txBox="1"/>
          <p:nvPr/>
        </p:nvSpPr>
        <p:spPr>
          <a:xfrm>
            <a:off x="695400" y="1379240"/>
            <a:ext cx="1080120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n-US" sz="2400" dirty="0">
                <a:solidFill>
                  <a:schemeClr val="bg1"/>
                </a:solidFill>
              </a:rPr>
              <a:t>Some students remembered her appearance. No one knew her name. </a:t>
            </a:r>
          </a:p>
        </p:txBody>
      </p:sp>
      <p:pic>
        <p:nvPicPr>
          <p:cNvPr id="2050" name="Picture 2" descr="Free vector graphics of Kid">
            <a:extLst>
              <a:ext uri="{FF2B5EF4-FFF2-40B4-BE49-F238E27FC236}">
                <a16:creationId xmlns:a16="http://schemas.microsoft.com/office/drawing/2014/main" id="{FED61C46-0CCE-1145-1BFD-6012DBF49B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7051" y="2485635"/>
            <a:ext cx="3096344" cy="34732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ree vector graphics of Boys">
            <a:extLst>
              <a:ext uri="{FF2B5EF4-FFF2-40B4-BE49-F238E27FC236}">
                <a16:creationId xmlns:a16="http://schemas.microsoft.com/office/drawing/2014/main" id="{E1C7BA48-D391-E03C-5CE7-B92C4C025B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5279" y="2485635"/>
            <a:ext cx="3960440" cy="34732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6CCA971-A444-41C9-266D-20933DE365BD}"/>
              </a:ext>
            </a:extLst>
          </p:cNvPr>
          <p:cNvSpPr txBox="1"/>
          <p:nvPr/>
        </p:nvSpPr>
        <p:spPr>
          <a:xfrm>
            <a:off x="3503712" y="3105834"/>
            <a:ext cx="1494886" cy="1200329"/>
          </a:xfrm>
          <a:prstGeom prst="rect">
            <a:avLst/>
          </a:prstGeom>
          <a:noFill/>
        </p:spPr>
        <p:txBody>
          <a:bodyPr wrap="square" rtlCol="0">
            <a:spAutoFit/>
          </a:bodyPr>
          <a:lstStyle/>
          <a:p>
            <a:r>
              <a:rPr lang="en-US" sz="2400" dirty="0"/>
              <a:t>Tall…dark haired…..Name??</a:t>
            </a:r>
            <a:endParaRPr lang="en-IN" sz="2400" dirty="0"/>
          </a:p>
        </p:txBody>
      </p:sp>
    </p:spTree>
    <p:extLst>
      <p:ext uri="{BB962C8B-B14F-4D97-AF65-F5344CB8AC3E}">
        <p14:creationId xmlns:p14="http://schemas.microsoft.com/office/powerpoint/2010/main" val="9210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904BF44-E1B5-50C6-0BCC-F3B21B2D20C7}"/>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Story – Making others happy</a:t>
            </a:r>
            <a:endParaRPr lang="en-IN" sz="3600" dirty="0">
              <a:solidFill>
                <a:srgbClr val="FFC000"/>
              </a:solidFill>
            </a:endParaRPr>
          </a:p>
        </p:txBody>
      </p:sp>
      <p:sp>
        <p:nvSpPr>
          <p:cNvPr id="18" name="TextBox 17">
            <a:extLst>
              <a:ext uri="{FF2B5EF4-FFF2-40B4-BE49-F238E27FC236}">
                <a16:creationId xmlns:a16="http://schemas.microsoft.com/office/drawing/2014/main" id="{8DDDA22A-A027-B101-9B0A-CB278F72C1EF}"/>
              </a:ext>
            </a:extLst>
          </p:cNvPr>
          <p:cNvSpPr txBox="1"/>
          <p:nvPr/>
        </p:nvSpPr>
        <p:spPr>
          <a:xfrm>
            <a:off x="1775520" y="1328174"/>
            <a:ext cx="864096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n-US" sz="2400" dirty="0">
                <a:solidFill>
                  <a:schemeClr val="bg1"/>
                </a:solidFill>
              </a:rPr>
              <a:t>The students handed over the papers leaving that question blank</a:t>
            </a:r>
          </a:p>
        </p:txBody>
      </p:sp>
      <p:pic>
        <p:nvPicPr>
          <p:cNvPr id="3" name="Picture 2" descr="grandmother_20180517_1483184280.png">
            <a:extLst>
              <a:ext uri="{FF2B5EF4-FFF2-40B4-BE49-F238E27FC236}">
                <a16:creationId xmlns:a16="http://schemas.microsoft.com/office/drawing/2014/main" id="{DD7ADDA6-1D4F-8A8A-82B0-D6F6A2476882}"/>
              </a:ext>
            </a:extLst>
          </p:cNvPr>
          <p:cNvPicPr>
            <a:picLocks noChangeAspect="1" noChangeArrowheads="1"/>
          </p:cNvPicPr>
          <p:nvPr/>
        </p:nvPicPr>
        <p:blipFill>
          <a:blip r:embed="rId3" cstate="print"/>
          <a:srcRect/>
          <a:stretch>
            <a:fillRect/>
          </a:stretch>
        </p:blipFill>
        <p:spPr bwMode="auto">
          <a:xfrm>
            <a:off x="7824192" y="2989649"/>
            <a:ext cx="2880320" cy="3456384"/>
          </a:xfrm>
          <a:prstGeom prst="rect">
            <a:avLst/>
          </a:prstGeom>
          <a:noFill/>
        </p:spPr>
      </p:pic>
      <p:sp>
        <p:nvSpPr>
          <p:cNvPr id="5" name="Speech Bubble: Oval 12">
            <a:extLst>
              <a:ext uri="{FF2B5EF4-FFF2-40B4-BE49-F238E27FC236}">
                <a16:creationId xmlns:a16="http://schemas.microsoft.com/office/drawing/2014/main" id="{204AB968-A935-A5DB-94C9-CA2EFEEE4909}"/>
              </a:ext>
            </a:extLst>
          </p:cNvPr>
          <p:cNvSpPr/>
          <p:nvPr/>
        </p:nvSpPr>
        <p:spPr>
          <a:xfrm>
            <a:off x="5380271" y="2282887"/>
            <a:ext cx="2626753" cy="1146114"/>
          </a:xfrm>
          <a:prstGeom prst="wedgeEllipseCallout">
            <a:avLst>
              <a:gd name="adj1" fmla="val 66895"/>
              <a:gd name="adj2" fmla="val 47004"/>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Yes, it will be counted</a:t>
            </a:r>
          </a:p>
        </p:txBody>
      </p:sp>
      <p:pic>
        <p:nvPicPr>
          <p:cNvPr id="7" name="Picture 2" descr="Boy and girls in school classroom">
            <a:extLst>
              <a:ext uri="{FF2B5EF4-FFF2-40B4-BE49-F238E27FC236}">
                <a16:creationId xmlns:a16="http://schemas.microsoft.com/office/drawing/2014/main" id="{5F04BFA1-1E44-6855-5609-02DD3596FA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671" y="4057367"/>
            <a:ext cx="3875360" cy="2364836"/>
          </a:xfrm>
          <a:prstGeom prst="rect">
            <a:avLst/>
          </a:prstGeom>
          <a:noFill/>
          <a:extLst>
            <a:ext uri="{909E8E84-426E-40DD-AFC4-6F175D3DCCD1}">
              <a14:hiddenFill xmlns:a14="http://schemas.microsoft.com/office/drawing/2010/main">
                <a:solidFill>
                  <a:srgbClr val="FFFFFF"/>
                </a:solidFill>
              </a14:hiddenFill>
            </a:ext>
          </a:extLst>
        </p:spPr>
      </p:pic>
      <p:sp>
        <p:nvSpPr>
          <p:cNvPr id="6" name="Speech Bubble: Oval 12">
            <a:extLst>
              <a:ext uri="{FF2B5EF4-FFF2-40B4-BE49-F238E27FC236}">
                <a16:creationId xmlns:a16="http://schemas.microsoft.com/office/drawing/2014/main" id="{1C77D937-33F6-A97E-FBBF-FA014FE0E09E}"/>
              </a:ext>
            </a:extLst>
          </p:cNvPr>
          <p:cNvSpPr/>
          <p:nvPr/>
        </p:nvSpPr>
        <p:spPr>
          <a:xfrm>
            <a:off x="852495" y="2457182"/>
            <a:ext cx="2626753" cy="1456159"/>
          </a:xfrm>
          <a:prstGeom prst="wedgeEllipseCallout">
            <a:avLst>
              <a:gd name="adj1" fmla="val 7294"/>
              <a:gd name="adj2" fmla="val 112934"/>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Ma’am, Does this question carry weightage?</a:t>
            </a:r>
          </a:p>
        </p:txBody>
      </p:sp>
    </p:spTree>
    <p:extLst>
      <p:ext uri="{BB962C8B-B14F-4D97-AF65-F5344CB8AC3E}">
        <p14:creationId xmlns:p14="http://schemas.microsoft.com/office/powerpoint/2010/main" val="135582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8DDDA22A-A027-B101-9B0A-CB278F72C1EF}"/>
              </a:ext>
            </a:extLst>
          </p:cNvPr>
          <p:cNvSpPr txBox="1"/>
          <p:nvPr/>
        </p:nvSpPr>
        <p:spPr>
          <a:xfrm>
            <a:off x="472914" y="1350245"/>
            <a:ext cx="11246173"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r>
              <a:rPr lang="en-US" sz="2400" dirty="0">
                <a:solidFill>
                  <a:schemeClr val="bg1"/>
                </a:solidFill>
              </a:rPr>
              <a:t>Every day in our lives, many people help us in different ways and they are all significant</a:t>
            </a:r>
          </a:p>
        </p:txBody>
      </p:sp>
      <p:pic>
        <p:nvPicPr>
          <p:cNvPr id="3" name="Picture 2" descr="grandmother_20180517_1483184280.png">
            <a:extLst>
              <a:ext uri="{FF2B5EF4-FFF2-40B4-BE49-F238E27FC236}">
                <a16:creationId xmlns:a16="http://schemas.microsoft.com/office/drawing/2014/main" id="{DD7ADDA6-1D4F-8A8A-82B0-D6F6A2476882}"/>
              </a:ext>
            </a:extLst>
          </p:cNvPr>
          <p:cNvPicPr>
            <a:picLocks noChangeAspect="1" noChangeArrowheads="1"/>
          </p:cNvPicPr>
          <p:nvPr/>
        </p:nvPicPr>
        <p:blipFill>
          <a:blip r:embed="rId3" cstate="print"/>
          <a:srcRect/>
          <a:stretch>
            <a:fillRect/>
          </a:stretch>
        </p:blipFill>
        <p:spPr bwMode="auto">
          <a:xfrm>
            <a:off x="6456040" y="3690172"/>
            <a:ext cx="2463441" cy="2956129"/>
          </a:xfrm>
          <a:prstGeom prst="rect">
            <a:avLst/>
          </a:prstGeom>
          <a:noFill/>
        </p:spPr>
      </p:pic>
      <p:pic>
        <p:nvPicPr>
          <p:cNvPr id="13" name="Picture 2" descr="Boy and girls in school classroom">
            <a:extLst>
              <a:ext uri="{FF2B5EF4-FFF2-40B4-BE49-F238E27FC236}">
                <a16:creationId xmlns:a16="http://schemas.microsoft.com/office/drawing/2014/main" id="{3C4155E3-F0C1-B3E3-6A2A-26C034E212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231" y="3815263"/>
            <a:ext cx="4191217" cy="2557580"/>
          </a:xfrm>
          <a:prstGeom prst="rect">
            <a:avLst/>
          </a:prstGeom>
          <a:noFill/>
          <a:extLst>
            <a:ext uri="{909E8E84-426E-40DD-AFC4-6F175D3DCCD1}">
              <a14:hiddenFill xmlns:a14="http://schemas.microsoft.com/office/drawing/2010/main">
                <a:solidFill>
                  <a:srgbClr val="FFFFFF"/>
                </a:solidFill>
              </a14:hiddenFill>
            </a:ext>
          </a:extLst>
        </p:spPr>
      </p:pic>
      <p:sp>
        <p:nvSpPr>
          <p:cNvPr id="6" name="Speech Bubble: Oval 12">
            <a:extLst>
              <a:ext uri="{FF2B5EF4-FFF2-40B4-BE49-F238E27FC236}">
                <a16:creationId xmlns:a16="http://schemas.microsoft.com/office/drawing/2014/main" id="{1C77D937-33F6-A97E-FBBF-FA014FE0E09E}"/>
              </a:ext>
            </a:extLst>
          </p:cNvPr>
          <p:cNvSpPr/>
          <p:nvPr/>
        </p:nvSpPr>
        <p:spPr>
          <a:xfrm>
            <a:off x="983432" y="2720404"/>
            <a:ext cx="2463441" cy="945050"/>
          </a:xfrm>
          <a:prstGeom prst="wedgeEllipseCallout">
            <a:avLst>
              <a:gd name="adj1" fmla="val 3316"/>
              <a:gd name="adj2" fmla="val 114789"/>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Sorry ma’am…</a:t>
            </a:r>
          </a:p>
        </p:txBody>
      </p:sp>
      <p:sp>
        <p:nvSpPr>
          <p:cNvPr id="16" name="Speech Bubble: Oval 11">
            <a:extLst>
              <a:ext uri="{FF2B5EF4-FFF2-40B4-BE49-F238E27FC236}">
                <a16:creationId xmlns:a16="http://schemas.microsoft.com/office/drawing/2014/main" id="{55E3EAD7-D5BB-1605-3D56-D21D3132AB42}"/>
              </a:ext>
            </a:extLst>
          </p:cNvPr>
          <p:cNvSpPr/>
          <p:nvPr/>
        </p:nvSpPr>
        <p:spPr>
          <a:xfrm>
            <a:off x="8184232" y="2720404"/>
            <a:ext cx="3628172" cy="1415154"/>
          </a:xfrm>
          <a:prstGeom prst="wedgeEllipseCallout">
            <a:avLst>
              <a:gd name="adj1" fmla="val -42817"/>
              <a:gd name="adj2" fmla="val 85893"/>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We should respect and care despite their position or work</a:t>
            </a:r>
          </a:p>
        </p:txBody>
      </p:sp>
      <p:sp>
        <p:nvSpPr>
          <p:cNvPr id="23" name="TextBox 22">
            <a:extLst>
              <a:ext uri="{FF2B5EF4-FFF2-40B4-BE49-F238E27FC236}">
                <a16:creationId xmlns:a16="http://schemas.microsoft.com/office/drawing/2014/main" id="{CE9FE879-72CE-8EE7-7CE9-178B6F10098C}"/>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Story – Making others happy</a:t>
            </a:r>
            <a:endParaRPr lang="en-IN" sz="3600" dirty="0">
              <a:solidFill>
                <a:srgbClr val="FFC000"/>
              </a:solidFill>
            </a:endParaRPr>
          </a:p>
        </p:txBody>
      </p:sp>
    </p:spTree>
    <p:extLst>
      <p:ext uri="{BB962C8B-B14F-4D97-AF65-F5344CB8AC3E}">
        <p14:creationId xmlns:p14="http://schemas.microsoft.com/office/powerpoint/2010/main" val="214402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904BF44-E1B5-50C6-0BCC-F3B21B2D20C7}"/>
              </a:ext>
            </a:extLst>
          </p:cNvPr>
          <p:cNvSpPr txBox="1"/>
          <p:nvPr/>
        </p:nvSpPr>
        <p:spPr>
          <a:xfrm>
            <a:off x="2656898" y="116632"/>
            <a:ext cx="6878205" cy="646331"/>
          </a:xfrm>
          <a:prstGeom prst="rect">
            <a:avLst/>
          </a:prstGeom>
          <a:solidFill>
            <a:schemeClr val="accent5">
              <a:lumMod val="50000"/>
            </a:schemeClr>
          </a:solidFill>
          <a:ln w="76200">
            <a:solidFill>
              <a:srgbClr val="FFC000"/>
            </a:solidFill>
          </a:ln>
        </p:spPr>
        <p:txBody>
          <a:bodyPr wrap="square" rtlCol="0">
            <a:spAutoFit/>
          </a:bodyPr>
          <a:lstStyle/>
          <a:p>
            <a:pPr algn="ctr"/>
            <a:r>
              <a:rPr lang="en-US" sz="3600" dirty="0">
                <a:solidFill>
                  <a:srgbClr val="FFC000"/>
                </a:solidFill>
              </a:rPr>
              <a:t>Points to Ponder</a:t>
            </a:r>
            <a:endParaRPr lang="en-IN" sz="3600" dirty="0">
              <a:solidFill>
                <a:srgbClr val="FFC000"/>
              </a:solidFill>
            </a:endParaRPr>
          </a:p>
        </p:txBody>
      </p:sp>
      <p:sp>
        <p:nvSpPr>
          <p:cNvPr id="2" name="Arrow: Chevron 1">
            <a:extLst>
              <a:ext uri="{FF2B5EF4-FFF2-40B4-BE49-F238E27FC236}">
                <a16:creationId xmlns:a16="http://schemas.microsoft.com/office/drawing/2014/main" id="{4F0FA35D-83F6-9AFB-5FB8-C02E30B0660E}"/>
              </a:ext>
            </a:extLst>
          </p:cNvPr>
          <p:cNvSpPr/>
          <p:nvPr/>
        </p:nvSpPr>
        <p:spPr>
          <a:xfrm>
            <a:off x="3287688" y="1387500"/>
            <a:ext cx="5616624" cy="646331"/>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Be loving and Caring</a:t>
            </a:r>
            <a:endParaRPr lang="en-IN" sz="2400" dirty="0">
              <a:solidFill>
                <a:schemeClr val="tx1"/>
              </a:solidFill>
            </a:endParaRPr>
          </a:p>
        </p:txBody>
      </p:sp>
      <p:sp>
        <p:nvSpPr>
          <p:cNvPr id="3" name="Arrow: Chevron 2">
            <a:extLst>
              <a:ext uri="{FF2B5EF4-FFF2-40B4-BE49-F238E27FC236}">
                <a16:creationId xmlns:a16="http://schemas.microsoft.com/office/drawing/2014/main" id="{699AE53C-8370-6EA1-F933-63DFB4C533DA}"/>
              </a:ext>
            </a:extLst>
          </p:cNvPr>
          <p:cNvSpPr/>
          <p:nvPr/>
        </p:nvSpPr>
        <p:spPr>
          <a:xfrm>
            <a:off x="3287688" y="2658367"/>
            <a:ext cx="5616624" cy="646331"/>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Show respect to all</a:t>
            </a:r>
            <a:endParaRPr lang="en-IN" sz="2400" dirty="0">
              <a:solidFill>
                <a:schemeClr val="tx1"/>
              </a:solidFill>
            </a:endParaRPr>
          </a:p>
        </p:txBody>
      </p:sp>
      <p:sp>
        <p:nvSpPr>
          <p:cNvPr id="4" name="Arrow: Chevron 3">
            <a:extLst>
              <a:ext uri="{FF2B5EF4-FFF2-40B4-BE49-F238E27FC236}">
                <a16:creationId xmlns:a16="http://schemas.microsoft.com/office/drawing/2014/main" id="{BD7608DB-04EB-9BA8-F1A1-C7830E1430CD}"/>
              </a:ext>
            </a:extLst>
          </p:cNvPr>
          <p:cNvSpPr/>
          <p:nvPr/>
        </p:nvSpPr>
        <p:spPr>
          <a:xfrm>
            <a:off x="3287688" y="3929234"/>
            <a:ext cx="5616624" cy="646331"/>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Look for opportunities to do good</a:t>
            </a:r>
            <a:endParaRPr lang="en-IN" sz="2400" dirty="0">
              <a:solidFill>
                <a:schemeClr val="tx1"/>
              </a:solidFill>
            </a:endParaRPr>
          </a:p>
        </p:txBody>
      </p:sp>
      <p:sp>
        <p:nvSpPr>
          <p:cNvPr id="5" name="Arrow: Chevron 4">
            <a:extLst>
              <a:ext uri="{FF2B5EF4-FFF2-40B4-BE49-F238E27FC236}">
                <a16:creationId xmlns:a16="http://schemas.microsoft.com/office/drawing/2014/main" id="{68D0E516-6541-A8FB-5182-BA155789F927}"/>
              </a:ext>
            </a:extLst>
          </p:cNvPr>
          <p:cNvSpPr/>
          <p:nvPr/>
        </p:nvSpPr>
        <p:spPr>
          <a:xfrm>
            <a:off x="2656898" y="5200102"/>
            <a:ext cx="6878205" cy="646331"/>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Happiness comes from making others happy</a:t>
            </a:r>
            <a:endParaRPr lang="en-IN" sz="2400" dirty="0">
              <a:solidFill>
                <a:schemeClr val="tx1"/>
              </a:solidFill>
            </a:endParaRPr>
          </a:p>
        </p:txBody>
      </p:sp>
    </p:spTree>
    <p:extLst>
      <p:ext uri="{BB962C8B-B14F-4D97-AF65-F5344CB8AC3E}">
        <p14:creationId xmlns:p14="http://schemas.microsoft.com/office/powerpoint/2010/main" val="143951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7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75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3678344-BA90-4966-BE23-0177B4F4B779}"/>
              </a:ext>
            </a:extLst>
          </p:cNvPr>
          <p:cNvGraphicFramePr>
            <a:graphicFrameLocks noGrp="1"/>
          </p:cNvGraphicFramePr>
          <p:nvPr>
            <p:extLst>
              <p:ext uri="{D42A27DB-BD31-4B8C-83A1-F6EECF244321}">
                <p14:modId xmlns:p14="http://schemas.microsoft.com/office/powerpoint/2010/main" val="2567316839"/>
              </p:ext>
            </p:extLst>
          </p:nvPr>
        </p:nvGraphicFramePr>
        <p:xfrm>
          <a:off x="1127448" y="700345"/>
          <a:ext cx="9937104" cy="311796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US" sz="900" dirty="0"/>
                        <a:t>1</a:t>
                      </a:r>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j-lt"/>
                          <a:ea typeface="+mn-ea"/>
                          <a:cs typeface="+mn-cs"/>
                        </a:rPr>
                        <a:t>https://www.freepik.com/free-photo/green-dirty-blackboard_13410582.htm – by </a:t>
                      </a:r>
                      <a:r>
                        <a:rPr lang="en-IN" sz="900" b="0" i="0" u="none" strike="noStrike" kern="1200" dirty="0" err="1">
                          <a:solidFill>
                            <a:schemeClr val="tx1"/>
                          </a:solidFill>
                          <a:latin typeface="+mj-lt"/>
                          <a:ea typeface="+mn-ea"/>
                          <a:cs typeface="+mn-cs"/>
                        </a:rPr>
                        <a:t>Vectonauta</a:t>
                      </a:r>
                      <a:endParaRPr lang="en-IN" sz="900" b="0" dirty="0">
                        <a:latin typeface="+mj-lt"/>
                      </a:endParaRPr>
                    </a:p>
                    <a:p>
                      <a:endParaRPr lang="en-IN" sz="900" dirty="0">
                        <a:latin typeface="+mj-lt"/>
                      </a:endParaRPr>
                    </a:p>
                  </a:txBody>
                  <a:tcPr/>
                </a:tc>
                <a:extLst>
                  <a:ext uri="{0D108BD9-81ED-4DB2-BD59-A6C34878D82A}">
                    <a16:rowId xmlns:a16="http://schemas.microsoft.com/office/drawing/2014/main" val="10001"/>
                  </a:ext>
                </a:extLst>
              </a:tr>
              <a:tr h="389313">
                <a:tc>
                  <a:txBody>
                    <a:bodyPr/>
                    <a:lstStyle/>
                    <a:p>
                      <a:r>
                        <a:rPr lang="en-US" sz="900" dirty="0"/>
                        <a:t>2, 5, 6</a:t>
                      </a:r>
                      <a:endParaRPr lang="en-IN" sz="900" dirty="0"/>
                    </a:p>
                  </a:txBody>
                  <a:tcPr/>
                </a:tc>
                <a:tc>
                  <a:txBody>
                    <a:bodyPr/>
                    <a:lstStyle/>
                    <a:p>
                      <a:endParaRPr lang="en-IN" sz="900" dirty="0"/>
                    </a:p>
                  </a:txBody>
                  <a:tcPr/>
                </a:tc>
                <a:tc>
                  <a:txBody>
                    <a:bodyPr/>
                    <a:lstStyle/>
                    <a:p>
                      <a:pPr rtl="0"/>
                      <a:r>
                        <a:rPr lang="en-IN" sz="900" b="0" i="0" u="none" strike="noStrike" kern="1200" dirty="0">
                          <a:solidFill>
                            <a:schemeClr val="tx1"/>
                          </a:solidFill>
                          <a:latin typeface="+mj-lt"/>
                          <a:ea typeface="+mn-ea"/>
                          <a:cs typeface="+mn-cs"/>
                        </a:rPr>
                        <a:t>https://www.freepik.com/free-vector/boy-girls-school-classroom_4770653.htm – by </a:t>
                      </a:r>
                      <a:r>
                        <a:rPr lang="en-IN" sz="900" b="0" i="0" u="none" strike="noStrike" kern="1200" dirty="0" err="1">
                          <a:solidFill>
                            <a:schemeClr val="tx1"/>
                          </a:solidFill>
                          <a:latin typeface="+mj-lt"/>
                          <a:ea typeface="+mn-ea"/>
                          <a:cs typeface="+mn-cs"/>
                        </a:rPr>
                        <a:t>stockgiu</a:t>
                      </a:r>
                      <a:endParaRPr lang="en-IN" sz="900" b="0" dirty="0">
                        <a:latin typeface="+mj-lt"/>
                      </a:endParaRPr>
                    </a:p>
                  </a:txBody>
                  <a:tcPr/>
                </a:tc>
                <a:extLst>
                  <a:ext uri="{0D108BD9-81ED-4DB2-BD59-A6C34878D82A}">
                    <a16:rowId xmlns:a16="http://schemas.microsoft.com/office/drawing/2014/main" val="10003"/>
                  </a:ext>
                </a:extLst>
              </a:tr>
              <a:tr h="389313">
                <a:tc>
                  <a:txBody>
                    <a:bodyPr/>
                    <a:lstStyle/>
                    <a:p>
                      <a:r>
                        <a:rPr lang="en-US" sz="900" dirty="0"/>
                        <a:t>3</a:t>
                      </a:r>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j-lt"/>
                          <a:ea typeface="+mn-ea"/>
                          <a:cs typeface="+mn-cs"/>
                        </a:rPr>
                        <a:t>https://pixabay.com/vectors/teacher-students-schoolboys-pupils-158711/</a:t>
                      </a:r>
                      <a:r>
                        <a:rPr lang="en-IN" sz="900" b="1" i="0" u="none" strike="noStrike" kern="1200" dirty="0">
                          <a:solidFill>
                            <a:schemeClr val="tx1"/>
                          </a:solidFill>
                          <a:latin typeface="+mj-lt"/>
                          <a:ea typeface="+mn-ea"/>
                          <a:cs typeface="+mn-cs"/>
                        </a:rPr>
                        <a:t> - </a:t>
                      </a:r>
                      <a:r>
                        <a:rPr lang="en-IN" sz="900" b="0" i="0" u="none" strike="noStrike" dirty="0" err="1">
                          <a:solidFill>
                            <a:srgbClr val="555555"/>
                          </a:solidFill>
                          <a:effectLst/>
                          <a:latin typeface="+mj-lt"/>
                          <a:hlinkClick r:id="rId3"/>
                        </a:rPr>
                        <a:t>OpenClipart</a:t>
                      </a:r>
                      <a:r>
                        <a:rPr lang="en-IN" sz="900" b="0" i="0" u="none" strike="noStrike" dirty="0">
                          <a:solidFill>
                            <a:srgbClr val="555555"/>
                          </a:solidFill>
                          <a:effectLst/>
                          <a:latin typeface="+mj-lt"/>
                          <a:hlinkClick r:id="rId3"/>
                        </a:rPr>
                        <a:t>-Vectors / 27376</a:t>
                      </a:r>
                      <a:endParaRPr lang="en-IN" sz="900" b="0" i="0" u="none" strike="noStrike" kern="1200" dirty="0">
                        <a:solidFill>
                          <a:schemeClr val="tx1"/>
                        </a:solidFill>
                        <a:latin typeface="+mj-lt"/>
                        <a:ea typeface="+mn-ea"/>
                        <a:cs typeface="+mn-cs"/>
                        <a:hlinkClick r:id="rId4"/>
                      </a:endParaRPr>
                    </a:p>
                  </a:txBody>
                  <a:tcPr/>
                </a:tc>
                <a:extLst>
                  <a:ext uri="{0D108BD9-81ED-4DB2-BD59-A6C34878D82A}">
                    <a16:rowId xmlns:a16="http://schemas.microsoft.com/office/drawing/2014/main" val="10004"/>
                  </a:ext>
                </a:extLst>
              </a:tr>
              <a:tr h="639389">
                <a:tc>
                  <a:txBody>
                    <a:bodyPr/>
                    <a:lstStyle/>
                    <a:p>
                      <a:r>
                        <a:rPr lang="en-US" sz="900" dirty="0"/>
                        <a:t>4</a:t>
                      </a:r>
                      <a:endParaRPr lang="en-IN" sz="900" dirty="0"/>
                    </a:p>
                  </a:txBody>
                  <a:tcPr/>
                </a:tc>
                <a:tc>
                  <a:txBody>
                    <a:bodyPr/>
                    <a:lstStyle/>
                    <a:p>
                      <a:endParaRPr lang="en-IN" sz="900" dirty="0"/>
                    </a:p>
                  </a:txBody>
                  <a:tcPr/>
                </a:tc>
                <a:tc>
                  <a:txBody>
                    <a:bodyPr/>
                    <a:lstStyle/>
                    <a:p>
                      <a:pPr rtl="0"/>
                      <a:r>
                        <a:rPr lang="en-IN" sz="900" b="0" i="0" u="none" strike="noStrike" kern="1200" dirty="0">
                          <a:solidFill>
                            <a:schemeClr val="tx1"/>
                          </a:solidFill>
                          <a:latin typeface="+mj-lt"/>
                          <a:ea typeface="+mn-ea"/>
                          <a:cs typeface="+mn-cs"/>
                        </a:rPr>
                        <a:t>Girl : https://pixabay.com/vectors/kid-study-book-child-figure-3326960/ - </a:t>
                      </a:r>
                      <a:r>
                        <a:rPr lang="en-IN" sz="900" b="0" i="0" u="none" strike="noStrike" dirty="0" err="1">
                          <a:solidFill>
                            <a:srgbClr val="555555"/>
                          </a:solidFill>
                          <a:effectLst/>
                          <a:latin typeface="+mj-lt"/>
                          <a:hlinkClick r:id="rId5"/>
                        </a:rPr>
                        <a:t>DavidRockDesign</a:t>
                      </a:r>
                      <a:r>
                        <a:rPr lang="en-IN" sz="900" b="0" i="0" u="none" strike="noStrike" dirty="0">
                          <a:solidFill>
                            <a:srgbClr val="555555"/>
                          </a:solidFill>
                          <a:effectLst/>
                          <a:latin typeface="+mj-lt"/>
                          <a:hlinkClick r:id="rId5"/>
                        </a:rPr>
                        <a:t> / 359 images</a:t>
                      </a:r>
                      <a:endParaRPr lang="en-IN" sz="900" b="0" i="0" u="none" strike="noStrike" dirty="0">
                        <a:solidFill>
                          <a:srgbClr val="555555"/>
                        </a:solidFill>
                        <a:effectLst/>
                        <a:latin typeface="+mj-lt"/>
                      </a:endParaRPr>
                    </a:p>
                    <a:p>
                      <a:pPr rtl="0"/>
                      <a:r>
                        <a:rPr lang="en-IN" sz="900" b="0" i="0" u="none" strike="noStrike" dirty="0">
                          <a:solidFill>
                            <a:srgbClr val="555555"/>
                          </a:solidFill>
                          <a:effectLst/>
                          <a:latin typeface="+mj-lt"/>
                        </a:rPr>
                        <a:t>Boy : https://pixabay.com/vectors/boys-studying-children-student-1844435/ - </a:t>
                      </a:r>
                      <a:r>
                        <a:rPr lang="en-IN" sz="900" b="0" i="0" u="none" strike="noStrike" dirty="0" err="1">
                          <a:solidFill>
                            <a:srgbClr val="555555"/>
                          </a:solidFill>
                          <a:effectLst/>
                          <a:latin typeface="+mj-lt"/>
                        </a:rPr>
                        <a:t>eommina</a:t>
                      </a:r>
                      <a:r>
                        <a:rPr lang="en-IN" sz="900" b="0" i="0" u="none" strike="noStrike" dirty="0">
                          <a:solidFill>
                            <a:srgbClr val="555555"/>
                          </a:solidFill>
                          <a:effectLst/>
                          <a:latin typeface="+mj-lt"/>
                        </a:rPr>
                        <a:t>/152 images</a:t>
                      </a:r>
                    </a:p>
                  </a:txBody>
                  <a:tcPr/>
                </a:tc>
                <a:extLst>
                  <a:ext uri="{0D108BD9-81ED-4DB2-BD59-A6C34878D82A}">
                    <a16:rowId xmlns:a16="http://schemas.microsoft.com/office/drawing/2014/main" val="10009"/>
                  </a:ext>
                </a:extLst>
              </a:tr>
              <a:tr h="288032">
                <a:tc>
                  <a:txBody>
                    <a:bodyPr/>
                    <a:lstStyle/>
                    <a:p>
                      <a:r>
                        <a:rPr lang="en-US" sz="900" dirty="0"/>
                        <a:t>2, 5, 6</a:t>
                      </a:r>
                      <a:endParaRPr lang="en-IN" sz="900" dirty="0"/>
                    </a:p>
                  </a:txBody>
                  <a:tcPr/>
                </a:tc>
                <a:tc>
                  <a:txBody>
                    <a:bodyPr/>
                    <a:lstStyle/>
                    <a:p>
                      <a:endParaRPr lang="en-US" sz="900" dirty="0"/>
                    </a:p>
                    <a:p>
                      <a:endParaRPr lang="en-IN" sz="900" dirty="0"/>
                    </a:p>
                    <a:p>
                      <a:endParaRPr lang="en-IN" sz="900" dirty="0"/>
                    </a:p>
                    <a:p>
                      <a:endParaRPr lang="en-IN" sz="900" dirty="0"/>
                    </a:p>
                    <a:p>
                      <a:endParaRPr lang="en-IN" sz="900" dirty="0"/>
                    </a:p>
                    <a:p>
                      <a:endParaRPr lang="en-IN" sz="900" dirty="0"/>
                    </a:p>
                  </a:txBody>
                  <a:tcPr/>
                </a:tc>
                <a:tc>
                  <a:txBody>
                    <a:bodyPr/>
                    <a:lstStyle/>
                    <a:p>
                      <a:pPr rtl="0"/>
                      <a:r>
                        <a:rPr lang="en-IN" sz="900" b="1" i="0" u="none" strike="noStrike" kern="1200" dirty="0">
                          <a:solidFill>
                            <a:schemeClr val="tx1"/>
                          </a:solidFill>
                          <a:latin typeface="+mj-lt"/>
                          <a:ea typeface="+mn-ea"/>
                          <a:cs typeface="+mn-cs"/>
                        </a:rPr>
                        <a:t> </a:t>
                      </a:r>
                      <a:r>
                        <a:rPr lang="en-IN" sz="900" b="0" i="0" u="none" strike="noStrike" kern="1200" dirty="0">
                          <a:solidFill>
                            <a:schemeClr val="tx1"/>
                          </a:solidFill>
                          <a:latin typeface="+mj-lt"/>
                          <a:ea typeface="+mn-ea"/>
                          <a:cs typeface="+mn-cs"/>
                        </a:rPr>
                        <a:t> https://contentmanagement.srisathyasaividyavahini.org/index.php#,grandmother</a:t>
                      </a:r>
                      <a:endParaRPr lang="en-IN" sz="900" b="0" i="0" u="none" strike="noStrike" dirty="0">
                        <a:solidFill>
                          <a:srgbClr val="555555"/>
                        </a:solidFill>
                        <a:effectLst/>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900" b="0" dirty="0">
                        <a:latin typeface="+mj-lt"/>
                      </a:endParaRPr>
                    </a:p>
                  </a:txBody>
                  <a:tcPr/>
                </a:tc>
                <a:extLst>
                  <a:ext uri="{0D108BD9-81ED-4DB2-BD59-A6C34878D82A}">
                    <a16:rowId xmlns:a16="http://schemas.microsoft.com/office/drawing/2014/main" val="10010"/>
                  </a:ext>
                </a:extLst>
              </a:tr>
            </a:tbl>
          </a:graphicData>
        </a:graphic>
      </p:graphicFrame>
      <p:pic>
        <p:nvPicPr>
          <p:cNvPr id="3" name="Picture 2" descr="Boy and girls in school classroom">
            <a:extLst>
              <a:ext uri="{FF2B5EF4-FFF2-40B4-BE49-F238E27FC236}">
                <a16:creationId xmlns:a16="http://schemas.microsoft.com/office/drawing/2014/main" id="{7729FE0B-8A59-6BBB-90B2-89045F4A078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1629" y="1538506"/>
            <a:ext cx="531943" cy="3246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8EC3D46-2C9C-C095-CB2E-530F77640CFC}"/>
              </a:ext>
            </a:extLst>
          </p:cNvPr>
          <p:cNvPicPr>
            <a:picLocks noChangeAspect="1"/>
          </p:cNvPicPr>
          <p:nvPr/>
        </p:nvPicPr>
        <p:blipFill>
          <a:blip r:embed="rId7"/>
          <a:stretch>
            <a:fillRect/>
          </a:stretch>
        </p:blipFill>
        <p:spPr>
          <a:xfrm>
            <a:off x="2643466" y="1956082"/>
            <a:ext cx="268268" cy="248995"/>
          </a:xfrm>
          <a:prstGeom prst="rect">
            <a:avLst/>
          </a:prstGeom>
        </p:spPr>
      </p:pic>
      <p:pic>
        <p:nvPicPr>
          <p:cNvPr id="16" name="Picture 4" descr="Free vector graphics of Boys">
            <a:extLst>
              <a:ext uri="{FF2B5EF4-FFF2-40B4-BE49-F238E27FC236}">
                <a16:creationId xmlns:a16="http://schemas.microsoft.com/office/drawing/2014/main" id="{C5A90316-33D1-26B6-F561-2C8008D2C07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93343" y="2265317"/>
            <a:ext cx="584257" cy="51238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Free vector graphics of Kid">
            <a:extLst>
              <a:ext uri="{FF2B5EF4-FFF2-40B4-BE49-F238E27FC236}">
                <a16:creationId xmlns:a16="http://schemas.microsoft.com/office/drawing/2014/main" id="{E5DE7AD3-7C07-17E3-C92A-3ED40A9A841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66766" y="2327550"/>
            <a:ext cx="508153" cy="57000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descr="grandmother_20180517_1483184280.png">
            <a:extLst>
              <a:ext uri="{FF2B5EF4-FFF2-40B4-BE49-F238E27FC236}">
                <a16:creationId xmlns:a16="http://schemas.microsoft.com/office/drawing/2014/main" id="{F65CDB3F-1480-2C6E-FF6E-1419F6DB2E07}"/>
              </a:ext>
            </a:extLst>
          </p:cNvPr>
          <p:cNvPicPr>
            <a:picLocks noChangeAspect="1" noChangeArrowheads="1"/>
          </p:cNvPicPr>
          <p:nvPr/>
        </p:nvPicPr>
        <p:blipFill>
          <a:blip r:embed="rId10" cstate="print"/>
          <a:srcRect/>
          <a:stretch>
            <a:fillRect/>
          </a:stretch>
        </p:blipFill>
        <p:spPr bwMode="auto">
          <a:xfrm>
            <a:off x="2687478" y="3019283"/>
            <a:ext cx="558575" cy="670290"/>
          </a:xfrm>
          <a:prstGeom prst="rect">
            <a:avLst/>
          </a:prstGeom>
          <a:noFill/>
        </p:spPr>
      </p:pic>
      <p:pic>
        <p:nvPicPr>
          <p:cNvPr id="7" name="Picture 4">
            <a:extLst>
              <a:ext uri="{FF2B5EF4-FFF2-40B4-BE49-F238E27FC236}">
                <a16:creationId xmlns:a16="http://schemas.microsoft.com/office/drawing/2014/main" id="{EBB6B919-E186-BD31-7032-09DB7B21A4E2}"/>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p:blipFill>
        <p:spPr bwMode="auto">
          <a:xfrm>
            <a:off x="2526962" y="1138492"/>
            <a:ext cx="627252" cy="27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959104"/>
      </p:ext>
    </p:extLst>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2891</TotalTime>
  <Words>831</Words>
  <Application>Microsoft Office PowerPoint</Application>
  <PresentationFormat>Widescreen</PresentationFormat>
  <Paragraphs>86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Open Sans</vt:lpstr>
      <vt:lpstr>Wingdings</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85</cp:revision>
  <dcterms:created xsi:type="dcterms:W3CDTF">2020-08-28T09:38:22Z</dcterms:created>
  <dcterms:modified xsi:type="dcterms:W3CDTF">2022-10-05T14:42:04Z</dcterms:modified>
</cp:coreProperties>
</file>