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0" r:id="rId3"/>
    <p:sldId id="259" r:id="rId4"/>
    <p:sldId id="261" r:id="rId5"/>
    <p:sldId id="263"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79"/>
    <a:srgbClr val="FF8AD8"/>
    <a:srgbClr val="D883FF"/>
    <a:srgbClr val="FF2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4BBCFB-980D-7E49-9A0A-A18294604426}" v="643" dt="2022-09-30T09:05:55.3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p:restoredTop sz="93557" autoAdjust="0"/>
  </p:normalViewPr>
  <p:slideViewPr>
    <p:cSldViewPr>
      <p:cViewPr varScale="1">
        <p:scale>
          <a:sx n="61" d="100"/>
          <a:sy n="61" d="100"/>
        </p:scale>
        <p:origin x="632" y="52"/>
      </p:cViewPr>
      <p:guideLst>
        <p:guide orient="horz" pos="2115"/>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11/9/2022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1885950" algn="l"/>
              </a:tabLst>
            </a:pPr>
            <a:r>
              <a:rPr lang="en-IE" sz="1200" b="1" i="1" dirty="0">
                <a:solidFill>
                  <a:srgbClr val="0000FF"/>
                </a:solidFill>
                <a:effectLst/>
                <a:latin typeface="Calibri" panose="020F0502020204030204" pitchFamily="34" charset="0"/>
                <a:ea typeface="Calibri" panose="020F0502020204030204" pitchFamily="34" charset="0"/>
              </a:rPr>
              <a:t>Notes to the teacher:</a:t>
            </a:r>
            <a:r>
              <a:rPr lang="en-IE" sz="1200" dirty="0">
                <a:solidFill>
                  <a:srgbClr val="BFBFBF"/>
                </a:solidFill>
                <a:effectLst/>
                <a:latin typeface="Calibri" panose="020F0502020204030204" pitchFamily="34" charset="0"/>
                <a:ea typeface="Calibri" panose="020F0502020204030204" pitchFamily="34" charset="0"/>
              </a:rPr>
              <a:t> </a:t>
            </a:r>
            <a:r>
              <a:rPr lang="en-IE" sz="1200" dirty="0">
                <a:solidFill>
                  <a:srgbClr val="0000FF"/>
                </a:solidFill>
                <a:effectLst/>
                <a:latin typeface="Calibri" panose="020F0502020204030204" pitchFamily="34" charset="0"/>
                <a:ea typeface="Calibri" panose="020F0502020204030204" pitchFamily="34" charset="0"/>
              </a:rPr>
              <a:t>The teacher may use the picture clues and the help box to develop a paragraph. The paragraph may be written on the board with proper punctuation marks.</a:t>
            </a:r>
            <a:endParaRPr lang="en-GB" sz="1200" dirty="0">
              <a:effectLst/>
              <a:latin typeface="Calibri" panose="020F0502020204030204" pitchFamily="34" charset="0"/>
              <a:ea typeface="Calibri" panose="020F0502020204030204" pitchFamily="34" charset="0"/>
            </a:endParaRPr>
          </a:p>
          <a:p>
            <a:pPr>
              <a:tabLst>
                <a:tab pos="1885950" algn="l"/>
              </a:tabLst>
            </a:pPr>
            <a:r>
              <a:rPr lang="en-IE" sz="1200" dirty="0">
                <a:solidFill>
                  <a:srgbClr val="0000FF"/>
                </a:solidFill>
                <a:effectLst/>
                <a:latin typeface="Calibri" panose="020F050202020403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2</a:t>
            </a:fld>
            <a:endParaRPr lang="en-IN"/>
          </a:p>
        </p:txBody>
      </p:sp>
    </p:spTree>
    <p:extLst>
      <p:ext uri="{BB962C8B-B14F-4D97-AF65-F5344CB8AC3E}">
        <p14:creationId xmlns:p14="http://schemas.microsoft.com/office/powerpoint/2010/main" val="1544683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r>
              <a:rPr lang="en-IE" sz="1800" dirty="0">
                <a:solidFill>
                  <a:srgbClr val="0000FF"/>
                </a:solidFill>
                <a:effectLst/>
                <a:latin typeface="Calibri" panose="020F0502020204030204" pitchFamily="34" charset="0"/>
                <a:ea typeface="Calibri" panose="020F0502020204030204" pitchFamily="34" charset="0"/>
              </a:rPr>
              <a:t> To help develop a paragraph in class the teacher may use the picture clues along with the help box, keeping in mind the above mentioned points.</a:t>
            </a:r>
            <a:endParaRPr lang="en-GB"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800" dirty="0">
                <a:effectLst/>
                <a:latin typeface="Calibri" panose="020F0502020204030204" pitchFamily="34" charset="0"/>
                <a:ea typeface="Calibri" panose="020F0502020204030204" pitchFamily="34" charset="0"/>
              </a:rPr>
              <a:t>Raju – eight years old – loves pets, especially dogs – Leo – feed – bath – play – walk – happy – good care</a:t>
            </a:r>
            <a:endParaRPr lang="en-GB" sz="1800" dirty="0">
              <a:effectLst/>
              <a:latin typeface="Calibri" panose="020F0502020204030204" pitchFamily="34" charset="0"/>
              <a:ea typeface="Calibri" panose="020F0502020204030204" pitchFamily="34" charset="0"/>
            </a:endParaRP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r>
              <a:rPr lang="en-IE" sz="1800" dirty="0">
                <a:solidFill>
                  <a:srgbClr val="0000FF"/>
                </a:solidFill>
                <a:effectLst/>
                <a:latin typeface="Calibri" panose="020F0502020204030204" pitchFamily="34" charset="0"/>
                <a:ea typeface="Calibri" panose="020F0502020204030204" pitchFamily="34" charset="0"/>
              </a:rPr>
              <a:t> To help develop a paragraph in class the teacher may use the picture clues along with the help box, keeping in mind the above mentioned points.</a:t>
            </a:r>
            <a:endParaRPr lang="en-GB"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800" dirty="0">
                <a:effectLst/>
                <a:latin typeface="Calibri" panose="020F0502020204030204" pitchFamily="34" charset="0"/>
                <a:ea typeface="Calibri" panose="020F0502020204030204" pitchFamily="34" charset="0"/>
              </a:rPr>
              <a:t>Raju – eight years old – loves pets, especially dogs – Leo – feed – bath – play – walk – happy – good care</a:t>
            </a:r>
            <a:endParaRPr lang="en-GB" sz="1800" dirty="0">
              <a:effectLst/>
              <a:latin typeface="Calibri" panose="020F0502020204030204" pitchFamily="34" charset="0"/>
              <a:ea typeface="Calibri" panose="020F0502020204030204" pitchFamily="34" charset="0"/>
            </a:endParaRPr>
          </a:p>
          <a:p>
            <a:pPr rtl="0"/>
            <a:br>
              <a:rPr lang="en-IN" sz="1800"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sz="1800"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sz="1800" b="0" dirty="0"/>
          </a:p>
          <a:p>
            <a:r>
              <a:rPr lang="en-US" dirty="0"/>
              <a:t>Self Created Output drive - https://drive.google.com/drive/folders/16RLzryWQoYvruPsIiYQ3hahk47CN_KPr</a:t>
            </a:r>
          </a:p>
        </p:txBody>
      </p:sp>
      <p:sp>
        <p:nvSpPr>
          <p:cNvPr id="4" name="Slide Number Placeholder 3"/>
          <p:cNvSpPr>
            <a:spLocks noGrp="1"/>
          </p:cNvSpPr>
          <p:nvPr>
            <p:ph type="sldNum" sz="quarter" idx="5"/>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1999913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5</a:t>
            </a:fld>
            <a:endParaRPr lang="en-IN"/>
          </a:p>
        </p:txBody>
      </p:sp>
    </p:spTree>
    <p:extLst>
      <p:ext uri="{BB962C8B-B14F-4D97-AF65-F5344CB8AC3E}">
        <p14:creationId xmlns:p14="http://schemas.microsoft.com/office/powerpoint/2010/main" val="1222107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6908" y="1556792"/>
            <a:ext cx="10438184" cy="1752600"/>
          </a:xfrm>
          <a:blipFill>
            <a:blip r:embed="rId3"/>
            <a:tile tx="0" ty="0" sx="100000" sy="100000" flip="none" algn="tl"/>
          </a:blipFill>
          <a:effectLst>
            <a:outerShdw blurRad="50800" dist="38100" dir="13500000" algn="br" rotWithShape="0">
              <a:prstClr val="black">
                <a:alpha val="40000"/>
              </a:prstClr>
            </a:outerShdw>
          </a:effectLst>
          <a:scene3d>
            <a:camera prst="orthographicFront"/>
            <a:lightRig rig="threePt" dir="t"/>
          </a:scene3d>
          <a:sp3d>
            <a:bevelT w="165100" prst="coolSlant"/>
          </a:sp3d>
        </p:spPr>
        <p:txBody>
          <a:bodyPr/>
          <a:lstStyle/>
          <a:p>
            <a:r>
              <a:rPr lang="en-IN" dirty="0">
                <a:solidFill>
                  <a:schemeClr val="bg1"/>
                </a:solidFill>
              </a:rPr>
              <a:t>Knowing Paragraph Writing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F9360-844B-56CF-208B-DE2DC262BEF3}"/>
              </a:ext>
            </a:extLst>
          </p:cNvPr>
          <p:cNvSpPr>
            <a:spLocks noGrp="1"/>
          </p:cNvSpPr>
          <p:nvPr>
            <p:ph type="title"/>
          </p:nvPr>
        </p:nvSpPr>
        <p:spPr>
          <a:xfrm>
            <a:off x="983432" y="292589"/>
            <a:ext cx="9688773" cy="654032"/>
          </a:xfrm>
          <a:blipFill>
            <a:blip r:embed="rId3"/>
            <a:tile tx="0" ty="0" sx="100000" sy="100000" flip="none" algn="tl"/>
          </a:blipFill>
          <a:effectLst>
            <a:innerShdw blurRad="63500" dist="50800" dir="18900000">
              <a:prstClr val="black">
                <a:alpha val="50000"/>
              </a:prstClr>
            </a:innerShdw>
          </a:effectLst>
          <a:scene3d>
            <a:camera prst="orthographicFront"/>
            <a:lightRig rig="threePt" dir="t"/>
          </a:scene3d>
          <a:sp3d>
            <a:bevelT w="165100" prst="coolSlant"/>
          </a:sp3d>
        </p:spPr>
        <p:txBody>
          <a:bodyPr anchor="b">
            <a:noAutofit/>
          </a:bodyPr>
          <a:lstStyle/>
          <a:p>
            <a:r>
              <a:rPr lang="en-US" dirty="0">
                <a:solidFill>
                  <a:schemeClr val="bg1"/>
                </a:solidFill>
              </a:rPr>
              <a:t>A Paragraph always:</a:t>
            </a:r>
            <a:endParaRPr lang="en-US" sz="4000" dirty="0">
              <a:solidFill>
                <a:schemeClr val="bg1"/>
              </a:solidFill>
            </a:endParaRPr>
          </a:p>
        </p:txBody>
      </p:sp>
      <p:sp>
        <p:nvSpPr>
          <p:cNvPr id="10" name="Block Arc 9">
            <a:extLst>
              <a:ext uri="{FF2B5EF4-FFF2-40B4-BE49-F238E27FC236}">
                <a16:creationId xmlns:a16="http://schemas.microsoft.com/office/drawing/2014/main" id="{E96DAD57-38F1-0A3A-087B-2B1EEAB48BAF}"/>
              </a:ext>
            </a:extLst>
          </p:cNvPr>
          <p:cNvSpPr/>
          <p:nvPr/>
        </p:nvSpPr>
        <p:spPr>
          <a:xfrm>
            <a:off x="-3401332" y="240393"/>
            <a:ext cx="6443603" cy="6443603"/>
          </a:xfrm>
          <a:prstGeom prst="blockArc">
            <a:avLst>
              <a:gd name="adj1" fmla="val 18900000"/>
              <a:gd name="adj2" fmla="val 2700000"/>
              <a:gd name="adj3" fmla="val 335"/>
            </a:avLst>
          </a:prstGeom>
        </p:spPr>
        <p:style>
          <a:lnRef idx="2">
            <a:schemeClr val="accent2">
              <a:hueOff val="0"/>
              <a:satOff val="0"/>
              <a:lumOff val="0"/>
              <a:alphaOff val="0"/>
            </a:schemeClr>
          </a:lnRef>
          <a:fillRef idx="0">
            <a:schemeClr val="accent3">
              <a:tint val="90000"/>
              <a:hueOff val="0"/>
              <a:satOff val="0"/>
              <a:lumOff val="0"/>
              <a:alphaOff val="0"/>
            </a:schemeClr>
          </a:fillRef>
          <a:effectRef idx="0">
            <a:schemeClr val="accent3">
              <a:tint val="90000"/>
              <a:hueOff val="0"/>
              <a:satOff val="0"/>
              <a:lumOff val="0"/>
              <a:alphaOff val="0"/>
            </a:schemeClr>
          </a:effectRef>
          <a:fontRef idx="minor">
            <a:schemeClr val="tx1">
              <a:hueOff val="0"/>
              <a:satOff val="0"/>
              <a:lumOff val="0"/>
              <a:alphaOff val="0"/>
            </a:schemeClr>
          </a:fontRef>
        </p:style>
      </p:sp>
      <p:sp>
        <p:nvSpPr>
          <p:cNvPr id="13" name="Freeform 12">
            <a:extLst>
              <a:ext uri="{FF2B5EF4-FFF2-40B4-BE49-F238E27FC236}">
                <a16:creationId xmlns:a16="http://schemas.microsoft.com/office/drawing/2014/main" id="{284A330D-DD93-195D-6B33-6F51160FB712}"/>
              </a:ext>
            </a:extLst>
          </p:cNvPr>
          <p:cNvSpPr/>
          <p:nvPr/>
        </p:nvSpPr>
        <p:spPr>
          <a:xfrm>
            <a:off x="3127538" y="1693069"/>
            <a:ext cx="6443603" cy="957262"/>
          </a:xfrm>
          <a:custGeom>
            <a:avLst/>
            <a:gdLst>
              <a:gd name="connsiteX0" fmla="*/ 0 w 9589643"/>
              <a:gd name="connsiteY0" fmla="*/ 0 h 957262"/>
              <a:gd name="connsiteX1" fmla="*/ 9589643 w 9589643"/>
              <a:gd name="connsiteY1" fmla="*/ 0 h 957262"/>
              <a:gd name="connsiteX2" fmla="*/ 9589643 w 9589643"/>
              <a:gd name="connsiteY2" fmla="*/ 957262 h 957262"/>
              <a:gd name="connsiteX3" fmla="*/ 0 w 9589643"/>
              <a:gd name="connsiteY3" fmla="*/ 957262 h 957262"/>
              <a:gd name="connsiteX4" fmla="*/ 0 w 9589643"/>
              <a:gd name="connsiteY4" fmla="*/ 0 h 957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89643" h="957262">
                <a:moveTo>
                  <a:pt x="0" y="0"/>
                </a:moveTo>
                <a:lnTo>
                  <a:pt x="9589643" y="0"/>
                </a:lnTo>
                <a:lnTo>
                  <a:pt x="9589643" y="957262"/>
                </a:lnTo>
                <a:lnTo>
                  <a:pt x="0" y="957262"/>
                </a:lnTo>
                <a:lnTo>
                  <a:pt x="0" y="0"/>
                </a:lnTo>
                <a:close/>
              </a:path>
            </a:pathLst>
          </a:custGeom>
          <a:solidFill>
            <a:schemeClr val="accent5">
              <a:lumMod val="75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759827" tIns="127000" rIns="127000" bIns="127000" numCol="1" spcCol="1270" anchor="ctr" anchorCtr="0">
            <a:noAutofit/>
          </a:bodyPr>
          <a:lstStyle/>
          <a:p>
            <a:pPr marL="0" lvl="0" indent="0" algn="l" defTabSz="2222500">
              <a:lnSpc>
                <a:spcPct val="90000"/>
              </a:lnSpc>
              <a:spcBef>
                <a:spcPct val="0"/>
              </a:spcBef>
              <a:spcAft>
                <a:spcPct val="35000"/>
              </a:spcAft>
              <a:buNone/>
            </a:pPr>
            <a:r>
              <a:rPr lang="en-GB" sz="3200" kern="1200" dirty="0"/>
              <a:t>Focuses on a single idea.</a:t>
            </a:r>
          </a:p>
        </p:txBody>
      </p:sp>
      <p:sp>
        <p:nvSpPr>
          <p:cNvPr id="11" name="Freeform 10">
            <a:extLst>
              <a:ext uri="{FF2B5EF4-FFF2-40B4-BE49-F238E27FC236}">
                <a16:creationId xmlns:a16="http://schemas.microsoft.com/office/drawing/2014/main" id="{61EE7E99-12DF-602C-B590-B67366865EE9}"/>
              </a:ext>
            </a:extLst>
          </p:cNvPr>
          <p:cNvSpPr/>
          <p:nvPr/>
        </p:nvSpPr>
        <p:spPr>
          <a:xfrm>
            <a:off x="3143505" y="3139595"/>
            <a:ext cx="6518625" cy="957262"/>
          </a:xfrm>
          <a:custGeom>
            <a:avLst/>
            <a:gdLst>
              <a:gd name="connsiteX0" fmla="*/ 0 w 9937608"/>
              <a:gd name="connsiteY0" fmla="*/ 0 h 957262"/>
              <a:gd name="connsiteX1" fmla="*/ 9937608 w 9937608"/>
              <a:gd name="connsiteY1" fmla="*/ 0 h 957262"/>
              <a:gd name="connsiteX2" fmla="*/ 9937608 w 9937608"/>
              <a:gd name="connsiteY2" fmla="*/ 957262 h 957262"/>
              <a:gd name="connsiteX3" fmla="*/ 0 w 9937608"/>
              <a:gd name="connsiteY3" fmla="*/ 957262 h 957262"/>
              <a:gd name="connsiteX4" fmla="*/ 0 w 9937608"/>
              <a:gd name="connsiteY4" fmla="*/ 0 h 957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7608" h="957262">
                <a:moveTo>
                  <a:pt x="0" y="0"/>
                </a:moveTo>
                <a:lnTo>
                  <a:pt x="9937608" y="0"/>
                </a:lnTo>
                <a:lnTo>
                  <a:pt x="9937608" y="957262"/>
                </a:lnTo>
                <a:lnTo>
                  <a:pt x="0" y="957262"/>
                </a:lnTo>
                <a:lnTo>
                  <a:pt x="0" y="0"/>
                </a:lnTo>
                <a:close/>
              </a:path>
            </a:pathLst>
          </a:custGeom>
          <a:solidFill>
            <a:schemeClr val="tx2">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59827" tIns="127000" rIns="127000" bIns="127000" numCol="1" spcCol="1270" anchor="ctr" anchorCtr="0">
            <a:noAutofit/>
          </a:bodyPr>
          <a:lstStyle/>
          <a:p>
            <a:pPr marL="0" lvl="0" indent="0" algn="l" defTabSz="2222500">
              <a:lnSpc>
                <a:spcPct val="90000"/>
              </a:lnSpc>
              <a:spcBef>
                <a:spcPct val="0"/>
              </a:spcBef>
              <a:spcAft>
                <a:spcPct val="35000"/>
              </a:spcAft>
              <a:buNone/>
            </a:pPr>
            <a:r>
              <a:rPr lang="en-GB" sz="3200" dirty="0"/>
              <a:t>Has a number of sentences in it</a:t>
            </a:r>
            <a:r>
              <a:rPr lang="en-GB" sz="3200" kern="1200" dirty="0"/>
              <a:t>.</a:t>
            </a:r>
          </a:p>
        </p:txBody>
      </p:sp>
      <p:sp>
        <p:nvSpPr>
          <p:cNvPr id="12" name="Oval 11">
            <a:extLst>
              <a:ext uri="{FF2B5EF4-FFF2-40B4-BE49-F238E27FC236}">
                <a16:creationId xmlns:a16="http://schemas.microsoft.com/office/drawing/2014/main" id="{77483FAC-9F27-A735-74AA-F0E66C9A532E}"/>
              </a:ext>
            </a:extLst>
          </p:cNvPr>
          <p:cNvSpPr/>
          <p:nvPr/>
        </p:nvSpPr>
        <p:spPr>
          <a:xfrm>
            <a:off x="2137521" y="1573412"/>
            <a:ext cx="1196577" cy="1196577"/>
          </a:xfrm>
          <a:prstGeom prst="ellipse">
            <a:avLst/>
          </a:prstGeom>
          <a:ln>
            <a:solidFill>
              <a:schemeClr val="accent3">
                <a:lumMod val="50000"/>
              </a:schemeClr>
            </a:solidFill>
          </a:ln>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Oval 13">
            <a:extLst>
              <a:ext uri="{FF2B5EF4-FFF2-40B4-BE49-F238E27FC236}">
                <a16:creationId xmlns:a16="http://schemas.microsoft.com/office/drawing/2014/main" id="{9478FF7B-EC49-C543-7F9A-B0DE1CB8C001}"/>
              </a:ext>
            </a:extLst>
          </p:cNvPr>
          <p:cNvSpPr/>
          <p:nvPr/>
        </p:nvSpPr>
        <p:spPr>
          <a:xfrm>
            <a:off x="2485485" y="3009306"/>
            <a:ext cx="1196577" cy="1196577"/>
          </a:xfrm>
          <a:prstGeom prst="ellipse">
            <a:avLst/>
          </a:prstGeom>
          <a:ln>
            <a:solidFill>
              <a:srgbClr val="C00000"/>
            </a:solidFill>
          </a:ln>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Freeform 14">
            <a:extLst>
              <a:ext uri="{FF2B5EF4-FFF2-40B4-BE49-F238E27FC236}">
                <a16:creationId xmlns:a16="http://schemas.microsoft.com/office/drawing/2014/main" id="{622211C7-BCB1-14FC-E6E6-E6FE872CFECA}"/>
              </a:ext>
            </a:extLst>
          </p:cNvPr>
          <p:cNvSpPr/>
          <p:nvPr/>
        </p:nvSpPr>
        <p:spPr>
          <a:xfrm>
            <a:off x="2735810" y="4564857"/>
            <a:ext cx="6926320" cy="957262"/>
          </a:xfrm>
          <a:custGeom>
            <a:avLst/>
            <a:gdLst>
              <a:gd name="connsiteX0" fmla="*/ 0 w 9937608"/>
              <a:gd name="connsiteY0" fmla="*/ 0 h 957262"/>
              <a:gd name="connsiteX1" fmla="*/ 9937608 w 9937608"/>
              <a:gd name="connsiteY1" fmla="*/ 0 h 957262"/>
              <a:gd name="connsiteX2" fmla="*/ 9937608 w 9937608"/>
              <a:gd name="connsiteY2" fmla="*/ 957262 h 957262"/>
              <a:gd name="connsiteX3" fmla="*/ 0 w 9937608"/>
              <a:gd name="connsiteY3" fmla="*/ 957262 h 957262"/>
              <a:gd name="connsiteX4" fmla="*/ 0 w 9937608"/>
              <a:gd name="connsiteY4" fmla="*/ 0 h 957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7608" h="957262">
                <a:moveTo>
                  <a:pt x="0" y="0"/>
                </a:moveTo>
                <a:lnTo>
                  <a:pt x="9937608" y="0"/>
                </a:lnTo>
                <a:lnTo>
                  <a:pt x="9937608" y="957262"/>
                </a:lnTo>
                <a:lnTo>
                  <a:pt x="0" y="957262"/>
                </a:lnTo>
                <a:lnTo>
                  <a:pt x="0" y="0"/>
                </a:lnTo>
                <a:close/>
              </a:path>
            </a:pathLst>
          </a:custGeom>
          <a:solidFill>
            <a:srgbClr val="7030A0"/>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759827" tIns="127000" rIns="127000" bIns="127000" numCol="1" spcCol="1270" anchor="ctr" anchorCtr="0">
            <a:noAutofit/>
          </a:bodyPr>
          <a:lstStyle/>
          <a:p>
            <a:pPr marL="0" lvl="0" indent="0" algn="l" defTabSz="2222500">
              <a:lnSpc>
                <a:spcPct val="90000"/>
              </a:lnSpc>
              <a:spcBef>
                <a:spcPct val="0"/>
              </a:spcBef>
              <a:spcAft>
                <a:spcPct val="35000"/>
              </a:spcAft>
              <a:buNone/>
            </a:pPr>
            <a:r>
              <a:rPr lang="en-GB" sz="3200" kern="1200" dirty="0"/>
              <a:t>Follows a logical order.</a:t>
            </a:r>
          </a:p>
        </p:txBody>
      </p:sp>
      <p:sp>
        <p:nvSpPr>
          <p:cNvPr id="16" name="Oval 15">
            <a:extLst>
              <a:ext uri="{FF2B5EF4-FFF2-40B4-BE49-F238E27FC236}">
                <a16:creationId xmlns:a16="http://schemas.microsoft.com/office/drawing/2014/main" id="{40E2FA2F-E996-2B3C-C03E-AC1573731DA8}"/>
              </a:ext>
            </a:extLst>
          </p:cNvPr>
          <p:cNvSpPr/>
          <p:nvPr/>
        </p:nvSpPr>
        <p:spPr>
          <a:xfrm>
            <a:off x="2137521" y="4445199"/>
            <a:ext cx="1196577" cy="1196577"/>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xtBox 5">
            <a:extLst>
              <a:ext uri="{FF2B5EF4-FFF2-40B4-BE49-F238E27FC236}">
                <a16:creationId xmlns:a16="http://schemas.microsoft.com/office/drawing/2014/main" id="{570030CA-3FAD-174F-B1F4-3B4B9C7DA865}"/>
              </a:ext>
            </a:extLst>
          </p:cNvPr>
          <p:cNvSpPr txBox="1"/>
          <p:nvPr/>
        </p:nvSpPr>
        <p:spPr>
          <a:xfrm>
            <a:off x="2538731" y="1844824"/>
            <a:ext cx="497252" cy="584775"/>
          </a:xfrm>
          <a:prstGeom prst="rect">
            <a:avLst/>
          </a:prstGeom>
          <a:noFill/>
        </p:spPr>
        <p:txBody>
          <a:bodyPr wrap="none" rtlCol="0">
            <a:spAutoFit/>
          </a:bodyPr>
          <a:lstStyle/>
          <a:p>
            <a:pPr algn="ctr"/>
            <a:r>
              <a:rPr lang="en-US" sz="3200" dirty="0"/>
              <a:t>1.</a:t>
            </a:r>
          </a:p>
        </p:txBody>
      </p:sp>
      <p:sp>
        <p:nvSpPr>
          <p:cNvPr id="7" name="TextBox 6">
            <a:extLst>
              <a:ext uri="{FF2B5EF4-FFF2-40B4-BE49-F238E27FC236}">
                <a16:creationId xmlns:a16="http://schemas.microsoft.com/office/drawing/2014/main" id="{92E15F58-DEC6-9A52-66CC-6165735261DA}"/>
              </a:ext>
            </a:extLst>
          </p:cNvPr>
          <p:cNvSpPr txBox="1"/>
          <p:nvPr/>
        </p:nvSpPr>
        <p:spPr>
          <a:xfrm>
            <a:off x="2862444" y="3293958"/>
            <a:ext cx="497252" cy="584775"/>
          </a:xfrm>
          <a:prstGeom prst="rect">
            <a:avLst/>
          </a:prstGeom>
          <a:noFill/>
        </p:spPr>
        <p:txBody>
          <a:bodyPr wrap="none" rtlCol="0">
            <a:spAutoFit/>
          </a:bodyPr>
          <a:lstStyle/>
          <a:p>
            <a:pPr algn="ctr"/>
            <a:r>
              <a:rPr lang="en-US" sz="3200" dirty="0"/>
              <a:t>2.</a:t>
            </a:r>
          </a:p>
        </p:txBody>
      </p:sp>
      <p:sp>
        <p:nvSpPr>
          <p:cNvPr id="8" name="TextBox 7">
            <a:extLst>
              <a:ext uri="{FF2B5EF4-FFF2-40B4-BE49-F238E27FC236}">
                <a16:creationId xmlns:a16="http://schemas.microsoft.com/office/drawing/2014/main" id="{F14A8FFA-144F-CA8F-2375-7E52683DCB40}"/>
              </a:ext>
            </a:extLst>
          </p:cNvPr>
          <p:cNvSpPr txBox="1"/>
          <p:nvPr/>
        </p:nvSpPr>
        <p:spPr>
          <a:xfrm>
            <a:off x="2523590" y="4797152"/>
            <a:ext cx="531056" cy="608062"/>
          </a:xfrm>
          <a:prstGeom prst="rect">
            <a:avLst/>
          </a:prstGeom>
          <a:noFill/>
        </p:spPr>
        <p:txBody>
          <a:bodyPr wrap="square" rtlCol="0">
            <a:spAutoFit/>
          </a:bodyPr>
          <a:lstStyle/>
          <a:p>
            <a:pPr algn="ctr"/>
            <a:r>
              <a:rPr lang="en-US" sz="3200" dirty="0"/>
              <a:t>3.</a:t>
            </a:r>
          </a:p>
        </p:txBody>
      </p:sp>
    </p:spTree>
    <p:extLst>
      <p:ext uri="{BB962C8B-B14F-4D97-AF65-F5344CB8AC3E}">
        <p14:creationId xmlns:p14="http://schemas.microsoft.com/office/powerpoint/2010/main" val="220658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50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1+#ppt_w/2"/>
                                          </p:val>
                                        </p:tav>
                                        <p:tav tm="100000">
                                          <p:val>
                                            <p:strVal val="#ppt_x"/>
                                          </p:val>
                                        </p:tav>
                                      </p:tavLst>
                                    </p:anim>
                                    <p:anim calcmode="lin" valueType="num">
                                      <p:cBhvr additive="base">
                                        <p:cTn id="8"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1000" fill="hold"/>
                                        <p:tgtEl>
                                          <p:spTgt spid="11"/>
                                        </p:tgtEl>
                                        <p:attrNameLst>
                                          <p:attrName>ppt_x</p:attrName>
                                        </p:attrNameLst>
                                      </p:cBhvr>
                                      <p:tavLst>
                                        <p:tav tm="0">
                                          <p:val>
                                            <p:strVal val="1+#ppt_w/2"/>
                                          </p:val>
                                        </p:tav>
                                        <p:tav tm="100000">
                                          <p:val>
                                            <p:strVal val="#ppt_x"/>
                                          </p:val>
                                        </p:tav>
                                      </p:tavLst>
                                    </p:anim>
                                    <p:anim calcmode="lin" valueType="num">
                                      <p:cBhvr additive="base">
                                        <p:cTn id="14"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1+#ppt_w/2"/>
                                          </p:val>
                                        </p:tav>
                                        <p:tav tm="100000">
                                          <p:val>
                                            <p:strVal val="#ppt_x"/>
                                          </p:val>
                                        </p:tav>
                                      </p:tavLst>
                                    </p:anim>
                                    <p:anim calcmode="lin" valueType="num">
                                      <p:cBhvr additive="base">
                                        <p:cTn id="20"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2658" y="188640"/>
            <a:ext cx="8451297" cy="654032"/>
          </a:xfrm>
          <a:blipFill>
            <a:blip r:embed="rId3"/>
            <a:tile tx="0" ty="0" sx="100000" sy="100000" flip="none" algn="tl"/>
          </a:blipFill>
          <a:scene3d>
            <a:camera prst="orthographicFront"/>
            <a:lightRig rig="threePt" dir="t"/>
          </a:scene3d>
          <a:sp3d>
            <a:bevelT w="165100" prst="coolSlant"/>
          </a:sp3d>
        </p:spPr>
        <p:txBody>
          <a:bodyPr/>
          <a:lstStyle/>
          <a:p>
            <a:r>
              <a:rPr lang="en-IN" dirty="0">
                <a:solidFill>
                  <a:schemeClr val="bg1"/>
                </a:solidFill>
              </a:rPr>
              <a:t> Order of Paragraph Writing </a:t>
            </a:r>
          </a:p>
        </p:txBody>
      </p:sp>
      <p:sp>
        <p:nvSpPr>
          <p:cNvPr id="18" name="Right Arrow 17">
            <a:extLst>
              <a:ext uri="{FF2B5EF4-FFF2-40B4-BE49-F238E27FC236}">
                <a16:creationId xmlns:a16="http://schemas.microsoft.com/office/drawing/2014/main" id="{9F3C66C0-57B5-E1A4-21B8-4C6AB6A137BA}"/>
              </a:ext>
            </a:extLst>
          </p:cNvPr>
          <p:cNvSpPr/>
          <p:nvPr/>
        </p:nvSpPr>
        <p:spPr>
          <a:xfrm rot="8172903">
            <a:off x="3045546" y="3372596"/>
            <a:ext cx="1239343" cy="484632"/>
          </a:xfrm>
          <a:prstGeom prst="rightArrow">
            <a:avLst>
              <a:gd name="adj1" fmla="val 57786"/>
              <a:gd name="adj2" fmla="val 5000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Arrow 18">
            <a:extLst>
              <a:ext uri="{FF2B5EF4-FFF2-40B4-BE49-F238E27FC236}">
                <a16:creationId xmlns:a16="http://schemas.microsoft.com/office/drawing/2014/main" id="{9D4B1BA0-F7B7-D552-C6DD-AABAC6CE19B8}"/>
              </a:ext>
            </a:extLst>
          </p:cNvPr>
          <p:cNvSpPr/>
          <p:nvPr/>
        </p:nvSpPr>
        <p:spPr>
          <a:xfrm>
            <a:off x="3426886" y="5042610"/>
            <a:ext cx="982522" cy="484632"/>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BE6444EA-8D37-9275-E5CB-421EFF2BA4B3}"/>
              </a:ext>
            </a:extLst>
          </p:cNvPr>
          <p:cNvGrpSpPr/>
          <p:nvPr/>
        </p:nvGrpSpPr>
        <p:grpSpPr>
          <a:xfrm>
            <a:off x="8636584" y="4218634"/>
            <a:ext cx="2566641" cy="2165558"/>
            <a:chOff x="7608167" y="4390058"/>
            <a:chExt cx="3024337" cy="2165558"/>
          </a:xfrm>
          <a:solidFill>
            <a:schemeClr val="accent4">
              <a:lumMod val="75000"/>
            </a:schemeClr>
          </a:solidFill>
        </p:grpSpPr>
        <p:sp>
          <p:nvSpPr>
            <p:cNvPr id="29" name="Freeform 28">
              <a:extLst>
                <a:ext uri="{FF2B5EF4-FFF2-40B4-BE49-F238E27FC236}">
                  <a16:creationId xmlns:a16="http://schemas.microsoft.com/office/drawing/2014/main" id="{0AA67A0E-5341-72BB-7FBE-4582D7E2B681}"/>
                </a:ext>
              </a:extLst>
            </p:cNvPr>
            <p:cNvSpPr/>
            <p:nvPr/>
          </p:nvSpPr>
          <p:spPr>
            <a:xfrm>
              <a:off x="7608167" y="4390058"/>
              <a:ext cx="3024337" cy="2165558"/>
            </a:xfrm>
            <a:custGeom>
              <a:avLst/>
              <a:gdLst>
                <a:gd name="connsiteX0" fmla="*/ 0 w 3249819"/>
                <a:gd name="connsiteY0" fmla="*/ 1011979 h 2023957"/>
                <a:gd name="connsiteX1" fmla="*/ 1624910 w 3249819"/>
                <a:gd name="connsiteY1" fmla="*/ 0 h 2023957"/>
                <a:gd name="connsiteX2" fmla="*/ 3249820 w 3249819"/>
                <a:gd name="connsiteY2" fmla="*/ 1011979 h 2023957"/>
                <a:gd name="connsiteX3" fmla="*/ 1624910 w 3249819"/>
                <a:gd name="connsiteY3" fmla="*/ 2023958 h 2023957"/>
                <a:gd name="connsiteX4" fmla="*/ 0 w 3249819"/>
                <a:gd name="connsiteY4" fmla="*/ 1011979 h 2023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9819" h="2023957">
                  <a:moveTo>
                    <a:pt x="0" y="1011979"/>
                  </a:moveTo>
                  <a:cubicBezTo>
                    <a:pt x="0" y="453078"/>
                    <a:pt x="727497" y="0"/>
                    <a:pt x="1624910" y="0"/>
                  </a:cubicBezTo>
                  <a:cubicBezTo>
                    <a:pt x="2522323" y="0"/>
                    <a:pt x="3249820" y="453078"/>
                    <a:pt x="3249820" y="1011979"/>
                  </a:cubicBezTo>
                  <a:cubicBezTo>
                    <a:pt x="3249820" y="1570880"/>
                    <a:pt x="2522323" y="2023958"/>
                    <a:pt x="1624910" y="2023958"/>
                  </a:cubicBezTo>
                  <a:cubicBezTo>
                    <a:pt x="727497" y="2023958"/>
                    <a:pt x="0" y="1570880"/>
                    <a:pt x="0" y="1011979"/>
                  </a:cubicBezTo>
                  <a:close/>
                </a:path>
              </a:pathLst>
            </a:custGeom>
            <a:grp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1">
              <a:schemeClr val="accent4">
                <a:alpha val="50000"/>
                <a:hueOff val="0"/>
                <a:satOff val="0"/>
                <a:lumOff val="0"/>
                <a:alphaOff val="0"/>
              </a:schemeClr>
            </a:fillRef>
            <a:effectRef idx="1">
              <a:schemeClr val="accent4">
                <a:alpha val="50000"/>
                <a:hueOff val="0"/>
                <a:satOff val="0"/>
                <a:lumOff val="0"/>
                <a:alphaOff val="0"/>
              </a:schemeClr>
            </a:effectRef>
            <a:fontRef idx="minor">
              <a:schemeClr val="tx1"/>
            </a:fontRef>
          </p:style>
          <p:txBody>
            <a:bodyPr spcFirstLastPara="0" vert="horz" wrap="square" lIns="306025" tIns="522855" rIns="993903" bIns="387926" numCol="1" spcCol="1270" anchor="ctr" anchorCtr="0">
              <a:noAutofit/>
            </a:bodyPr>
            <a:lstStyle/>
            <a:p>
              <a:pPr marL="0" lvl="0" indent="0" algn="ctr" defTabSz="1244600">
                <a:lnSpc>
                  <a:spcPct val="90000"/>
                </a:lnSpc>
                <a:spcBef>
                  <a:spcPct val="0"/>
                </a:spcBef>
                <a:spcAft>
                  <a:spcPct val="35000"/>
                </a:spcAft>
                <a:buNone/>
              </a:pPr>
              <a:r>
                <a:rPr lang="en-GB" sz="3200" b="1" kern="1200" dirty="0"/>
                <a:t>     </a:t>
              </a:r>
            </a:p>
          </p:txBody>
        </p:sp>
        <p:sp>
          <p:nvSpPr>
            <p:cNvPr id="22" name="TextBox 21">
              <a:extLst>
                <a:ext uri="{FF2B5EF4-FFF2-40B4-BE49-F238E27FC236}">
                  <a16:creationId xmlns:a16="http://schemas.microsoft.com/office/drawing/2014/main" id="{8E62910B-70DF-7456-3506-281C3124AF47}"/>
                </a:ext>
              </a:extLst>
            </p:cNvPr>
            <p:cNvSpPr txBox="1"/>
            <p:nvPr/>
          </p:nvSpPr>
          <p:spPr>
            <a:xfrm>
              <a:off x="8083456" y="4967584"/>
              <a:ext cx="2215948" cy="954107"/>
            </a:xfrm>
            <a:prstGeom prst="rect">
              <a:avLst/>
            </a:prstGeom>
            <a:grpFill/>
          </p:spPr>
          <p:txBody>
            <a:bodyPr wrap="square" rtlCol="0">
              <a:spAutoFit/>
            </a:bodyPr>
            <a:lstStyle/>
            <a:p>
              <a:pPr lvl="0" algn="ctr"/>
              <a:r>
                <a:rPr lang="en-GB" sz="2800" b="1" dirty="0">
                  <a:solidFill>
                    <a:schemeClr val="bg1"/>
                  </a:solidFill>
                </a:rPr>
                <a:t>Concluding</a:t>
              </a:r>
              <a:r>
                <a:rPr lang="en-GB" sz="2800" b="1" dirty="0"/>
                <a:t> </a:t>
              </a:r>
              <a:r>
                <a:rPr lang="en-GB" sz="2800" b="1" dirty="0">
                  <a:solidFill>
                    <a:schemeClr val="bg1"/>
                  </a:solidFill>
                </a:rPr>
                <a:t>sentence</a:t>
              </a:r>
            </a:p>
          </p:txBody>
        </p:sp>
      </p:grpSp>
      <p:grpSp>
        <p:nvGrpSpPr>
          <p:cNvPr id="6" name="Group 5">
            <a:extLst>
              <a:ext uri="{FF2B5EF4-FFF2-40B4-BE49-F238E27FC236}">
                <a16:creationId xmlns:a16="http://schemas.microsoft.com/office/drawing/2014/main" id="{E8C6BCC1-F1DF-09B6-DF59-3E724A1025FD}"/>
              </a:ext>
            </a:extLst>
          </p:cNvPr>
          <p:cNvGrpSpPr/>
          <p:nvPr/>
        </p:nvGrpSpPr>
        <p:grpSpPr>
          <a:xfrm>
            <a:off x="711713" y="4190436"/>
            <a:ext cx="2549866" cy="2165558"/>
            <a:chOff x="711713" y="4190436"/>
            <a:chExt cx="3024337" cy="2165558"/>
          </a:xfrm>
          <a:solidFill>
            <a:schemeClr val="tx2">
              <a:lumMod val="75000"/>
            </a:schemeClr>
          </a:solidFill>
        </p:grpSpPr>
        <p:sp>
          <p:nvSpPr>
            <p:cNvPr id="28" name="Freeform 27">
              <a:extLst>
                <a:ext uri="{FF2B5EF4-FFF2-40B4-BE49-F238E27FC236}">
                  <a16:creationId xmlns:a16="http://schemas.microsoft.com/office/drawing/2014/main" id="{8CDD6783-9DD2-7CB9-BEFA-F0F23A0A1373}"/>
                </a:ext>
              </a:extLst>
            </p:cNvPr>
            <p:cNvSpPr/>
            <p:nvPr/>
          </p:nvSpPr>
          <p:spPr>
            <a:xfrm>
              <a:off x="711713" y="4190436"/>
              <a:ext cx="3024337" cy="2165558"/>
            </a:xfrm>
            <a:custGeom>
              <a:avLst/>
              <a:gdLst>
                <a:gd name="connsiteX0" fmla="*/ 0 w 3173270"/>
                <a:gd name="connsiteY0" fmla="*/ 956345 h 1912690"/>
                <a:gd name="connsiteX1" fmla="*/ 1586635 w 3173270"/>
                <a:gd name="connsiteY1" fmla="*/ 0 h 1912690"/>
                <a:gd name="connsiteX2" fmla="*/ 3173270 w 3173270"/>
                <a:gd name="connsiteY2" fmla="*/ 956345 h 1912690"/>
                <a:gd name="connsiteX3" fmla="*/ 1586635 w 3173270"/>
                <a:gd name="connsiteY3" fmla="*/ 1912690 h 1912690"/>
                <a:gd name="connsiteX4" fmla="*/ 0 w 3173270"/>
                <a:gd name="connsiteY4" fmla="*/ 956345 h 1912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3270" h="1912690">
                  <a:moveTo>
                    <a:pt x="0" y="956345"/>
                  </a:moveTo>
                  <a:cubicBezTo>
                    <a:pt x="0" y="428170"/>
                    <a:pt x="710361" y="0"/>
                    <a:pt x="1586635" y="0"/>
                  </a:cubicBezTo>
                  <a:cubicBezTo>
                    <a:pt x="2462909" y="0"/>
                    <a:pt x="3173270" y="428170"/>
                    <a:pt x="3173270" y="956345"/>
                  </a:cubicBezTo>
                  <a:cubicBezTo>
                    <a:pt x="3173270" y="1484520"/>
                    <a:pt x="2462909" y="1912690"/>
                    <a:pt x="1586635" y="1912690"/>
                  </a:cubicBezTo>
                  <a:cubicBezTo>
                    <a:pt x="710361" y="1912690"/>
                    <a:pt x="0" y="1484520"/>
                    <a:pt x="0" y="956345"/>
                  </a:cubicBezTo>
                  <a:close/>
                </a:path>
              </a:pathLst>
            </a:custGeom>
            <a:grp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1">
              <a:schemeClr val="accent3">
                <a:alpha val="50000"/>
                <a:hueOff val="0"/>
                <a:satOff val="0"/>
                <a:lumOff val="0"/>
                <a:alphaOff val="0"/>
              </a:schemeClr>
            </a:fillRef>
            <a:effectRef idx="1">
              <a:schemeClr val="accent3">
                <a:alpha val="50000"/>
                <a:hueOff val="0"/>
                <a:satOff val="0"/>
                <a:lumOff val="0"/>
                <a:alphaOff val="0"/>
              </a:schemeClr>
            </a:effectRef>
            <a:fontRef idx="minor">
              <a:schemeClr val="tx1"/>
            </a:fontRef>
          </p:style>
          <p:txBody>
            <a:bodyPr spcFirstLastPara="0" vert="horz" wrap="square" lIns="970492" tIns="494111" rIns="298816" bIns="366600" numCol="1" spcCol="1270" anchor="ctr" anchorCtr="0">
              <a:noAutofit/>
            </a:bodyPr>
            <a:lstStyle/>
            <a:p>
              <a:pPr marL="0" lvl="0" indent="0" algn="ctr" defTabSz="1422400">
                <a:lnSpc>
                  <a:spcPct val="90000"/>
                </a:lnSpc>
                <a:spcBef>
                  <a:spcPct val="0"/>
                </a:spcBef>
                <a:spcAft>
                  <a:spcPct val="35000"/>
                </a:spcAft>
                <a:buNone/>
              </a:pPr>
              <a:endParaRPr lang="en-GB" sz="3200" kern="1200" dirty="0"/>
            </a:p>
          </p:txBody>
        </p:sp>
        <p:sp>
          <p:nvSpPr>
            <p:cNvPr id="23" name="TextBox 22">
              <a:extLst>
                <a:ext uri="{FF2B5EF4-FFF2-40B4-BE49-F238E27FC236}">
                  <a16:creationId xmlns:a16="http://schemas.microsoft.com/office/drawing/2014/main" id="{1DF4DF36-BF09-A556-3178-03B45A9B8AB3}"/>
                </a:ext>
              </a:extLst>
            </p:cNvPr>
            <p:cNvSpPr txBox="1"/>
            <p:nvPr/>
          </p:nvSpPr>
          <p:spPr>
            <a:xfrm>
              <a:off x="1020751" y="4732648"/>
              <a:ext cx="2404638" cy="1144624"/>
            </a:xfrm>
            <a:prstGeom prst="rect">
              <a:avLst/>
            </a:prstGeom>
            <a:grpFill/>
          </p:spPr>
          <p:txBody>
            <a:bodyPr wrap="square" rtlCol="0" anchor="ctr">
              <a:spAutoFit/>
            </a:bodyPr>
            <a:lstStyle/>
            <a:p>
              <a:pPr lvl="0" algn="ctr"/>
              <a:r>
                <a:rPr lang="en-GB" sz="2800" b="1" dirty="0">
                  <a:solidFill>
                    <a:schemeClr val="bg1"/>
                  </a:solidFill>
                </a:rPr>
                <a:t>Write Supporting sentences</a:t>
              </a:r>
            </a:p>
          </p:txBody>
        </p:sp>
      </p:grpSp>
      <p:grpSp>
        <p:nvGrpSpPr>
          <p:cNvPr id="4" name="Group 3">
            <a:extLst>
              <a:ext uri="{FF2B5EF4-FFF2-40B4-BE49-F238E27FC236}">
                <a16:creationId xmlns:a16="http://schemas.microsoft.com/office/drawing/2014/main" id="{5DE98263-D35F-BF9B-ADCC-D84B1BA0E549}"/>
              </a:ext>
            </a:extLst>
          </p:cNvPr>
          <p:cNvGrpSpPr/>
          <p:nvPr/>
        </p:nvGrpSpPr>
        <p:grpSpPr>
          <a:xfrm>
            <a:off x="4582714" y="1340051"/>
            <a:ext cx="2802093" cy="2496252"/>
            <a:chOff x="4583831" y="1102435"/>
            <a:chExt cx="3024336" cy="2758858"/>
          </a:xfrm>
          <a:solidFill>
            <a:schemeClr val="accent2">
              <a:lumMod val="75000"/>
            </a:schemeClr>
          </a:solidFill>
        </p:grpSpPr>
        <p:sp>
          <p:nvSpPr>
            <p:cNvPr id="27" name="Freeform 26">
              <a:extLst>
                <a:ext uri="{FF2B5EF4-FFF2-40B4-BE49-F238E27FC236}">
                  <a16:creationId xmlns:a16="http://schemas.microsoft.com/office/drawing/2014/main" id="{ACD66C26-D687-460F-A707-6391B28CB458}"/>
                </a:ext>
              </a:extLst>
            </p:cNvPr>
            <p:cNvSpPr/>
            <p:nvPr/>
          </p:nvSpPr>
          <p:spPr>
            <a:xfrm>
              <a:off x="4583831" y="1102435"/>
              <a:ext cx="3024336" cy="2758858"/>
            </a:xfrm>
            <a:custGeom>
              <a:avLst/>
              <a:gdLst>
                <a:gd name="connsiteX0" fmla="*/ 0 w 2797007"/>
                <a:gd name="connsiteY0" fmla="*/ 1104018 h 2208035"/>
                <a:gd name="connsiteX1" fmla="*/ 1398504 w 2797007"/>
                <a:gd name="connsiteY1" fmla="*/ 0 h 2208035"/>
                <a:gd name="connsiteX2" fmla="*/ 2797008 w 2797007"/>
                <a:gd name="connsiteY2" fmla="*/ 1104018 h 2208035"/>
                <a:gd name="connsiteX3" fmla="*/ 1398504 w 2797007"/>
                <a:gd name="connsiteY3" fmla="*/ 2208036 h 2208035"/>
                <a:gd name="connsiteX4" fmla="*/ 0 w 2797007"/>
                <a:gd name="connsiteY4" fmla="*/ 1104018 h 2208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7007" h="2208035">
                  <a:moveTo>
                    <a:pt x="0" y="1104018"/>
                  </a:moveTo>
                  <a:cubicBezTo>
                    <a:pt x="0" y="494286"/>
                    <a:pt x="626132" y="0"/>
                    <a:pt x="1398504" y="0"/>
                  </a:cubicBezTo>
                  <a:cubicBezTo>
                    <a:pt x="2170876" y="0"/>
                    <a:pt x="2797008" y="494286"/>
                    <a:pt x="2797008" y="1104018"/>
                  </a:cubicBezTo>
                  <a:cubicBezTo>
                    <a:pt x="2797008" y="1713750"/>
                    <a:pt x="2170876" y="2208036"/>
                    <a:pt x="1398504" y="2208036"/>
                  </a:cubicBezTo>
                  <a:cubicBezTo>
                    <a:pt x="626132" y="2208036"/>
                    <a:pt x="0" y="1713750"/>
                    <a:pt x="0" y="1104018"/>
                  </a:cubicBezTo>
                  <a:close/>
                </a:path>
              </a:pathLst>
            </a:custGeom>
            <a:grpFill/>
            <a:effectLst>
              <a:outerShdw blurRad="50800" dist="38100" algn="l" rotWithShape="0">
                <a:prstClr val="black">
                  <a:alpha val="40000"/>
                </a:prst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1">
              <a:schemeClr val="accent2">
                <a:alpha val="50000"/>
                <a:hueOff val="0"/>
                <a:satOff val="0"/>
                <a:lumOff val="0"/>
                <a:alphaOff val="0"/>
              </a:schemeClr>
            </a:fillRef>
            <a:effectRef idx="1">
              <a:schemeClr val="accent2">
                <a:alpha val="50000"/>
                <a:hueOff val="0"/>
                <a:satOff val="0"/>
                <a:lumOff val="0"/>
                <a:alphaOff val="0"/>
              </a:schemeClr>
            </a:effectRef>
            <a:fontRef idx="minor">
              <a:schemeClr val="tx1"/>
            </a:fontRef>
          </p:style>
          <p:txBody>
            <a:bodyPr spcFirstLastPara="0" vert="horz" wrap="square" lIns="372934" tIns="386406" rIns="372935" bIns="828014" numCol="1" spcCol="1270" anchor="ctr" anchorCtr="0">
              <a:noAutofit/>
            </a:bodyPr>
            <a:lstStyle/>
            <a:p>
              <a:pPr marL="0" lvl="0" indent="0" algn="ctr" defTabSz="1778000">
                <a:lnSpc>
                  <a:spcPct val="90000"/>
                </a:lnSpc>
                <a:spcBef>
                  <a:spcPct val="0"/>
                </a:spcBef>
                <a:spcAft>
                  <a:spcPct val="35000"/>
                </a:spcAft>
                <a:buNone/>
              </a:pPr>
              <a:endParaRPr lang="en-GB" sz="4000" kern="1200" dirty="0"/>
            </a:p>
          </p:txBody>
        </p:sp>
        <p:sp>
          <p:nvSpPr>
            <p:cNvPr id="25" name="TextBox 24">
              <a:extLst>
                <a:ext uri="{FF2B5EF4-FFF2-40B4-BE49-F238E27FC236}">
                  <a16:creationId xmlns:a16="http://schemas.microsoft.com/office/drawing/2014/main" id="{F9BA85EC-EF61-6BCB-18F8-266F8102C169}"/>
                </a:ext>
              </a:extLst>
            </p:cNvPr>
            <p:cNvSpPr txBox="1"/>
            <p:nvPr/>
          </p:nvSpPr>
          <p:spPr>
            <a:xfrm>
              <a:off x="5129072" y="1951831"/>
              <a:ext cx="1940484" cy="1054479"/>
            </a:xfrm>
            <a:prstGeom prst="rect">
              <a:avLst/>
            </a:prstGeom>
            <a:grpFill/>
          </p:spPr>
          <p:txBody>
            <a:bodyPr wrap="square" rtlCol="0">
              <a:spAutoFit/>
            </a:bodyPr>
            <a:lstStyle/>
            <a:p>
              <a:pPr lvl="0" algn="ctr"/>
              <a:r>
                <a:rPr lang="en-GB" sz="2800" b="1" dirty="0">
                  <a:solidFill>
                    <a:schemeClr val="bg1"/>
                  </a:solidFill>
                </a:rPr>
                <a:t>Begin with a topic</a:t>
              </a:r>
            </a:p>
          </p:txBody>
        </p:sp>
      </p:grpSp>
      <p:sp>
        <p:nvSpPr>
          <p:cNvPr id="9" name="Right Arrow 8">
            <a:extLst>
              <a:ext uri="{FF2B5EF4-FFF2-40B4-BE49-F238E27FC236}">
                <a16:creationId xmlns:a16="http://schemas.microsoft.com/office/drawing/2014/main" id="{65C52A78-3330-74CC-3D59-77B298ED2EFE}"/>
              </a:ext>
            </a:extLst>
          </p:cNvPr>
          <p:cNvSpPr/>
          <p:nvPr/>
        </p:nvSpPr>
        <p:spPr>
          <a:xfrm>
            <a:off x="7379687" y="5042610"/>
            <a:ext cx="982522" cy="484632"/>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2A9429AB-83D6-6C1A-A15C-526606BDA5E4}"/>
              </a:ext>
            </a:extLst>
          </p:cNvPr>
          <p:cNvGrpSpPr/>
          <p:nvPr/>
        </p:nvGrpSpPr>
        <p:grpSpPr>
          <a:xfrm>
            <a:off x="4642347" y="4147831"/>
            <a:ext cx="2566640" cy="2273286"/>
            <a:chOff x="4582714" y="4326362"/>
            <a:chExt cx="2667709" cy="2165558"/>
          </a:xfrm>
          <a:solidFill>
            <a:schemeClr val="accent6">
              <a:lumMod val="75000"/>
            </a:schemeClr>
          </a:solidFill>
        </p:grpSpPr>
        <p:sp>
          <p:nvSpPr>
            <p:cNvPr id="5" name="Freeform 4">
              <a:extLst>
                <a:ext uri="{FF2B5EF4-FFF2-40B4-BE49-F238E27FC236}">
                  <a16:creationId xmlns:a16="http://schemas.microsoft.com/office/drawing/2014/main" id="{599F3771-0115-A11F-83E9-E03688C8B82D}"/>
                </a:ext>
              </a:extLst>
            </p:cNvPr>
            <p:cNvSpPr/>
            <p:nvPr/>
          </p:nvSpPr>
          <p:spPr>
            <a:xfrm>
              <a:off x="4582714" y="4326362"/>
              <a:ext cx="2667709" cy="2165558"/>
            </a:xfrm>
            <a:custGeom>
              <a:avLst/>
              <a:gdLst>
                <a:gd name="connsiteX0" fmla="*/ 0 w 3249819"/>
                <a:gd name="connsiteY0" fmla="*/ 1011979 h 2023957"/>
                <a:gd name="connsiteX1" fmla="*/ 1624910 w 3249819"/>
                <a:gd name="connsiteY1" fmla="*/ 0 h 2023957"/>
                <a:gd name="connsiteX2" fmla="*/ 3249820 w 3249819"/>
                <a:gd name="connsiteY2" fmla="*/ 1011979 h 2023957"/>
                <a:gd name="connsiteX3" fmla="*/ 1624910 w 3249819"/>
                <a:gd name="connsiteY3" fmla="*/ 2023958 h 2023957"/>
                <a:gd name="connsiteX4" fmla="*/ 0 w 3249819"/>
                <a:gd name="connsiteY4" fmla="*/ 1011979 h 2023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9819" h="2023957">
                  <a:moveTo>
                    <a:pt x="0" y="1011979"/>
                  </a:moveTo>
                  <a:cubicBezTo>
                    <a:pt x="0" y="453078"/>
                    <a:pt x="727497" y="0"/>
                    <a:pt x="1624910" y="0"/>
                  </a:cubicBezTo>
                  <a:cubicBezTo>
                    <a:pt x="2522323" y="0"/>
                    <a:pt x="3249820" y="453078"/>
                    <a:pt x="3249820" y="1011979"/>
                  </a:cubicBezTo>
                  <a:cubicBezTo>
                    <a:pt x="3249820" y="1570880"/>
                    <a:pt x="2522323" y="2023958"/>
                    <a:pt x="1624910" y="2023958"/>
                  </a:cubicBezTo>
                  <a:cubicBezTo>
                    <a:pt x="727497" y="2023958"/>
                    <a:pt x="0" y="1570880"/>
                    <a:pt x="0" y="1011979"/>
                  </a:cubicBezTo>
                  <a:close/>
                </a:path>
              </a:pathLst>
            </a:custGeom>
            <a:grp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1">
              <a:schemeClr val="accent4">
                <a:alpha val="50000"/>
                <a:hueOff val="0"/>
                <a:satOff val="0"/>
                <a:lumOff val="0"/>
                <a:alphaOff val="0"/>
              </a:schemeClr>
            </a:fillRef>
            <a:effectRef idx="1">
              <a:schemeClr val="accent4">
                <a:alpha val="50000"/>
                <a:hueOff val="0"/>
                <a:satOff val="0"/>
                <a:lumOff val="0"/>
                <a:alphaOff val="0"/>
              </a:schemeClr>
            </a:effectRef>
            <a:fontRef idx="minor">
              <a:schemeClr val="tx1"/>
            </a:fontRef>
          </p:style>
          <p:txBody>
            <a:bodyPr spcFirstLastPara="0" vert="horz" wrap="square" lIns="306025" tIns="522855" rIns="993903" bIns="387926" numCol="1" spcCol="1270" anchor="ctr" anchorCtr="0">
              <a:noAutofit/>
            </a:bodyPr>
            <a:lstStyle/>
            <a:p>
              <a:pPr marL="0" lvl="0" indent="0" algn="ctr" defTabSz="1244600">
                <a:lnSpc>
                  <a:spcPct val="90000"/>
                </a:lnSpc>
                <a:spcBef>
                  <a:spcPct val="0"/>
                </a:spcBef>
                <a:spcAft>
                  <a:spcPct val="35000"/>
                </a:spcAft>
                <a:buNone/>
              </a:pPr>
              <a:r>
                <a:rPr lang="en-GB" sz="3200" b="1" kern="1200" dirty="0"/>
                <a:t>     </a:t>
              </a:r>
            </a:p>
          </p:txBody>
        </p:sp>
        <p:sp>
          <p:nvSpPr>
            <p:cNvPr id="10" name="TextBox 9">
              <a:extLst>
                <a:ext uri="{FF2B5EF4-FFF2-40B4-BE49-F238E27FC236}">
                  <a16:creationId xmlns:a16="http://schemas.microsoft.com/office/drawing/2014/main" id="{F6EB234E-0CBF-7876-BEA6-EE840BAFE9C9}"/>
                </a:ext>
              </a:extLst>
            </p:cNvPr>
            <p:cNvSpPr txBox="1"/>
            <p:nvPr/>
          </p:nvSpPr>
          <p:spPr>
            <a:xfrm>
              <a:off x="4779024" y="5132444"/>
              <a:ext cx="2351419" cy="498425"/>
            </a:xfrm>
            <a:prstGeom prst="rect">
              <a:avLst/>
            </a:prstGeom>
            <a:grpFill/>
          </p:spPr>
          <p:txBody>
            <a:bodyPr wrap="none" rtlCol="0">
              <a:spAutoFit/>
            </a:bodyPr>
            <a:lstStyle/>
            <a:p>
              <a:pPr algn="ctr"/>
              <a:r>
                <a:rPr lang="en-US" sz="2800" b="1" dirty="0">
                  <a:solidFill>
                    <a:schemeClr val="bg1"/>
                  </a:solidFill>
                </a:rPr>
                <a:t>Consistent flow</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580">
                                          <p:stCondLst>
                                            <p:cond delay="0"/>
                                          </p:stCondLst>
                                        </p:cTn>
                                        <p:tgtEl>
                                          <p:spTgt spid="18"/>
                                        </p:tgtEl>
                                      </p:cBhvr>
                                    </p:animEffect>
                                    <p:anim calcmode="lin" valueType="num">
                                      <p:cBhvr>
                                        <p:cTn id="24"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29" dur="26">
                                          <p:stCondLst>
                                            <p:cond delay="650"/>
                                          </p:stCondLst>
                                        </p:cTn>
                                        <p:tgtEl>
                                          <p:spTgt spid="18"/>
                                        </p:tgtEl>
                                      </p:cBhvr>
                                      <p:to x="100000" y="60000"/>
                                    </p:animScale>
                                    <p:animScale>
                                      <p:cBhvr>
                                        <p:cTn id="30" dur="166" decel="50000">
                                          <p:stCondLst>
                                            <p:cond delay="676"/>
                                          </p:stCondLst>
                                        </p:cTn>
                                        <p:tgtEl>
                                          <p:spTgt spid="18"/>
                                        </p:tgtEl>
                                      </p:cBhvr>
                                      <p:to x="100000" y="100000"/>
                                    </p:animScale>
                                    <p:animScale>
                                      <p:cBhvr>
                                        <p:cTn id="31" dur="26">
                                          <p:stCondLst>
                                            <p:cond delay="1312"/>
                                          </p:stCondLst>
                                        </p:cTn>
                                        <p:tgtEl>
                                          <p:spTgt spid="18"/>
                                        </p:tgtEl>
                                      </p:cBhvr>
                                      <p:to x="100000" y="80000"/>
                                    </p:animScale>
                                    <p:animScale>
                                      <p:cBhvr>
                                        <p:cTn id="32" dur="166" decel="50000">
                                          <p:stCondLst>
                                            <p:cond delay="1338"/>
                                          </p:stCondLst>
                                        </p:cTn>
                                        <p:tgtEl>
                                          <p:spTgt spid="18"/>
                                        </p:tgtEl>
                                      </p:cBhvr>
                                      <p:to x="100000" y="100000"/>
                                    </p:animScale>
                                    <p:animScale>
                                      <p:cBhvr>
                                        <p:cTn id="33" dur="26">
                                          <p:stCondLst>
                                            <p:cond delay="1642"/>
                                          </p:stCondLst>
                                        </p:cTn>
                                        <p:tgtEl>
                                          <p:spTgt spid="18"/>
                                        </p:tgtEl>
                                      </p:cBhvr>
                                      <p:to x="100000" y="90000"/>
                                    </p:animScale>
                                    <p:animScale>
                                      <p:cBhvr>
                                        <p:cTn id="34" dur="166" decel="50000">
                                          <p:stCondLst>
                                            <p:cond delay="1668"/>
                                          </p:stCondLst>
                                        </p:cTn>
                                        <p:tgtEl>
                                          <p:spTgt spid="18"/>
                                        </p:tgtEl>
                                      </p:cBhvr>
                                      <p:to x="100000" y="100000"/>
                                    </p:animScale>
                                    <p:animScale>
                                      <p:cBhvr>
                                        <p:cTn id="35" dur="26">
                                          <p:stCondLst>
                                            <p:cond delay="1808"/>
                                          </p:stCondLst>
                                        </p:cTn>
                                        <p:tgtEl>
                                          <p:spTgt spid="18"/>
                                        </p:tgtEl>
                                      </p:cBhvr>
                                      <p:to x="100000" y="95000"/>
                                    </p:animScale>
                                    <p:animScale>
                                      <p:cBhvr>
                                        <p:cTn id="36" dur="166" decel="50000">
                                          <p:stCondLst>
                                            <p:cond delay="1834"/>
                                          </p:stCondLst>
                                        </p:cTn>
                                        <p:tgtEl>
                                          <p:spTgt spid="1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down)">
                                      <p:cBhvr>
                                        <p:cTn id="41" dur="580">
                                          <p:stCondLst>
                                            <p:cond delay="0"/>
                                          </p:stCondLst>
                                        </p:cTn>
                                        <p:tgtEl>
                                          <p:spTgt spid="19"/>
                                        </p:tgtEl>
                                      </p:cBhvr>
                                    </p:animEffect>
                                    <p:anim calcmode="lin" valueType="num">
                                      <p:cBhvr>
                                        <p:cTn id="42"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47" dur="26">
                                          <p:stCondLst>
                                            <p:cond delay="650"/>
                                          </p:stCondLst>
                                        </p:cTn>
                                        <p:tgtEl>
                                          <p:spTgt spid="19"/>
                                        </p:tgtEl>
                                      </p:cBhvr>
                                      <p:to x="100000" y="60000"/>
                                    </p:animScale>
                                    <p:animScale>
                                      <p:cBhvr>
                                        <p:cTn id="48" dur="166" decel="50000">
                                          <p:stCondLst>
                                            <p:cond delay="676"/>
                                          </p:stCondLst>
                                        </p:cTn>
                                        <p:tgtEl>
                                          <p:spTgt spid="19"/>
                                        </p:tgtEl>
                                      </p:cBhvr>
                                      <p:to x="100000" y="100000"/>
                                    </p:animScale>
                                    <p:animScale>
                                      <p:cBhvr>
                                        <p:cTn id="49" dur="26">
                                          <p:stCondLst>
                                            <p:cond delay="1312"/>
                                          </p:stCondLst>
                                        </p:cTn>
                                        <p:tgtEl>
                                          <p:spTgt spid="19"/>
                                        </p:tgtEl>
                                      </p:cBhvr>
                                      <p:to x="100000" y="80000"/>
                                    </p:animScale>
                                    <p:animScale>
                                      <p:cBhvr>
                                        <p:cTn id="50" dur="166" decel="50000">
                                          <p:stCondLst>
                                            <p:cond delay="1338"/>
                                          </p:stCondLst>
                                        </p:cTn>
                                        <p:tgtEl>
                                          <p:spTgt spid="19"/>
                                        </p:tgtEl>
                                      </p:cBhvr>
                                      <p:to x="100000" y="100000"/>
                                    </p:animScale>
                                    <p:animScale>
                                      <p:cBhvr>
                                        <p:cTn id="51" dur="26">
                                          <p:stCondLst>
                                            <p:cond delay="1642"/>
                                          </p:stCondLst>
                                        </p:cTn>
                                        <p:tgtEl>
                                          <p:spTgt spid="19"/>
                                        </p:tgtEl>
                                      </p:cBhvr>
                                      <p:to x="100000" y="90000"/>
                                    </p:animScale>
                                    <p:animScale>
                                      <p:cBhvr>
                                        <p:cTn id="52" dur="166" decel="50000">
                                          <p:stCondLst>
                                            <p:cond delay="1668"/>
                                          </p:stCondLst>
                                        </p:cTn>
                                        <p:tgtEl>
                                          <p:spTgt spid="19"/>
                                        </p:tgtEl>
                                      </p:cBhvr>
                                      <p:to x="100000" y="100000"/>
                                    </p:animScale>
                                    <p:animScale>
                                      <p:cBhvr>
                                        <p:cTn id="53" dur="26">
                                          <p:stCondLst>
                                            <p:cond delay="1808"/>
                                          </p:stCondLst>
                                        </p:cTn>
                                        <p:tgtEl>
                                          <p:spTgt spid="19"/>
                                        </p:tgtEl>
                                      </p:cBhvr>
                                      <p:to x="100000" y="95000"/>
                                    </p:animScale>
                                    <p:animScale>
                                      <p:cBhvr>
                                        <p:cTn id="54" dur="166" decel="50000">
                                          <p:stCondLst>
                                            <p:cond delay="1834"/>
                                          </p:stCondLst>
                                        </p:cTn>
                                        <p:tgtEl>
                                          <p:spTgt spid="19"/>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ipe(down)">
                                      <p:cBhvr>
                                        <p:cTn id="57" dur="580">
                                          <p:stCondLst>
                                            <p:cond delay="0"/>
                                          </p:stCondLst>
                                        </p:cTn>
                                        <p:tgtEl>
                                          <p:spTgt spid="11"/>
                                        </p:tgtEl>
                                      </p:cBhvr>
                                    </p:animEffect>
                                    <p:anim calcmode="lin" valueType="num">
                                      <p:cBhvr>
                                        <p:cTn id="5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63" dur="26">
                                          <p:stCondLst>
                                            <p:cond delay="650"/>
                                          </p:stCondLst>
                                        </p:cTn>
                                        <p:tgtEl>
                                          <p:spTgt spid="11"/>
                                        </p:tgtEl>
                                      </p:cBhvr>
                                      <p:to x="100000" y="60000"/>
                                    </p:animScale>
                                    <p:animScale>
                                      <p:cBhvr>
                                        <p:cTn id="64" dur="166" decel="50000">
                                          <p:stCondLst>
                                            <p:cond delay="676"/>
                                          </p:stCondLst>
                                        </p:cTn>
                                        <p:tgtEl>
                                          <p:spTgt spid="11"/>
                                        </p:tgtEl>
                                      </p:cBhvr>
                                      <p:to x="100000" y="100000"/>
                                    </p:animScale>
                                    <p:animScale>
                                      <p:cBhvr>
                                        <p:cTn id="65" dur="26">
                                          <p:stCondLst>
                                            <p:cond delay="1312"/>
                                          </p:stCondLst>
                                        </p:cTn>
                                        <p:tgtEl>
                                          <p:spTgt spid="11"/>
                                        </p:tgtEl>
                                      </p:cBhvr>
                                      <p:to x="100000" y="80000"/>
                                    </p:animScale>
                                    <p:animScale>
                                      <p:cBhvr>
                                        <p:cTn id="66" dur="166" decel="50000">
                                          <p:stCondLst>
                                            <p:cond delay="1338"/>
                                          </p:stCondLst>
                                        </p:cTn>
                                        <p:tgtEl>
                                          <p:spTgt spid="11"/>
                                        </p:tgtEl>
                                      </p:cBhvr>
                                      <p:to x="100000" y="100000"/>
                                    </p:animScale>
                                    <p:animScale>
                                      <p:cBhvr>
                                        <p:cTn id="67" dur="26">
                                          <p:stCondLst>
                                            <p:cond delay="1642"/>
                                          </p:stCondLst>
                                        </p:cTn>
                                        <p:tgtEl>
                                          <p:spTgt spid="11"/>
                                        </p:tgtEl>
                                      </p:cBhvr>
                                      <p:to x="100000" y="90000"/>
                                    </p:animScale>
                                    <p:animScale>
                                      <p:cBhvr>
                                        <p:cTn id="68" dur="166" decel="50000">
                                          <p:stCondLst>
                                            <p:cond delay="1668"/>
                                          </p:stCondLst>
                                        </p:cTn>
                                        <p:tgtEl>
                                          <p:spTgt spid="11"/>
                                        </p:tgtEl>
                                      </p:cBhvr>
                                      <p:to x="100000" y="100000"/>
                                    </p:animScale>
                                    <p:animScale>
                                      <p:cBhvr>
                                        <p:cTn id="69" dur="26">
                                          <p:stCondLst>
                                            <p:cond delay="1808"/>
                                          </p:stCondLst>
                                        </p:cTn>
                                        <p:tgtEl>
                                          <p:spTgt spid="11"/>
                                        </p:tgtEl>
                                      </p:cBhvr>
                                      <p:to x="100000" y="95000"/>
                                    </p:animScale>
                                    <p:animScale>
                                      <p:cBhvr>
                                        <p:cTn id="70" dur="166" decel="50000">
                                          <p:stCondLst>
                                            <p:cond delay="1834"/>
                                          </p:stCondLst>
                                        </p:cTn>
                                        <p:tgtEl>
                                          <p:spTgt spid="11"/>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wipe(down)">
                                      <p:cBhvr>
                                        <p:cTn id="75" dur="580">
                                          <p:stCondLst>
                                            <p:cond delay="0"/>
                                          </p:stCondLst>
                                        </p:cTn>
                                        <p:tgtEl>
                                          <p:spTgt spid="9"/>
                                        </p:tgtEl>
                                      </p:cBhvr>
                                    </p:animEffect>
                                    <p:anim calcmode="lin" valueType="num">
                                      <p:cBhvr>
                                        <p:cTn id="7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1" dur="26">
                                          <p:stCondLst>
                                            <p:cond delay="650"/>
                                          </p:stCondLst>
                                        </p:cTn>
                                        <p:tgtEl>
                                          <p:spTgt spid="9"/>
                                        </p:tgtEl>
                                      </p:cBhvr>
                                      <p:to x="100000" y="60000"/>
                                    </p:animScale>
                                    <p:animScale>
                                      <p:cBhvr>
                                        <p:cTn id="82" dur="166" decel="50000">
                                          <p:stCondLst>
                                            <p:cond delay="676"/>
                                          </p:stCondLst>
                                        </p:cTn>
                                        <p:tgtEl>
                                          <p:spTgt spid="9"/>
                                        </p:tgtEl>
                                      </p:cBhvr>
                                      <p:to x="100000" y="100000"/>
                                    </p:animScale>
                                    <p:animScale>
                                      <p:cBhvr>
                                        <p:cTn id="83" dur="26">
                                          <p:stCondLst>
                                            <p:cond delay="1312"/>
                                          </p:stCondLst>
                                        </p:cTn>
                                        <p:tgtEl>
                                          <p:spTgt spid="9"/>
                                        </p:tgtEl>
                                      </p:cBhvr>
                                      <p:to x="100000" y="80000"/>
                                    </p:animScale>
                                    <p:animScale>
                                      <p:cBhvr>
                                        <p:cTn id="84" dur="166" decel="50000">
                                          <p:stCondLst>
                                            <p:cond delay="1338"/>
                                          </p:stCondLst>
                                        </p:cTn>
                                        <p:tgtEl>
                                          <p:spTgt spid="9"/>
                                        </p:tgtEl>
                                      </p:cBhvr>
                                      <p:to x="100000" y="100000"/>
                                    </p:animScale>
                                    <p:animScale>
                                      <p:cBhvr>
                                        <p:cTn id="85" dur="26">
                                          <p:stCondLst>
                                            <p:cond delay="1642"/>
                                          </p:stCondLst>
                                        </p:cTn>
                                        <p:tgtEl>
                                          <p:spTgt spid="9"/>
                                        </p:tgtEl>
                                      </p:cBhvr>
                                      <p:to x="100000" y="90000"/>
                                    </p:animScale>
                                    <p:animScale>
                                      <p:cBhvr>
                                        <p:cTn id="86" dur="166" decel="50000">
                                          <p:stCondLst>
                                            <p:cond delay="1668"/>
                                          </p:stCondLst>
                                        </p:cTn>
                                        <p:tgtEl>
                                          <p:spTgt spid="9"/>
                                        </p:tgtEl>
                                      </p:cBhvr>
                                      <p:to x="100000" y="100000"/>
                                    </p:animScale>
                                    <p:animScale>
                                      <p:cBhvr>
                                        <p:cTn id="87" dur="26">
                                          <p:stCondLst>
                                            <p:cond delay="1808"/>
                                          </p:stCondLst>
                                        </p:cTn>
                                        <p:tgtEl>
                                          <p:spTgt spid="9"/>
                                        </p:tgtEl>
                                      </p:cBhvr>
                                      <p:to x="100000" y="95000"/>
                                    </p:animScale>
                                    <p:animScale>
                                      <p:cBhvr>
                                        <p:cTn id="88" dur="166" decel="50000">
                                          <p:stCondLst>
                                            <p:cond delay="1834"/>
                                          </p:stCondLst>
                                        </p:cTn>
                                        <p:tgtEl>
                                          <p:spTgt spid="9"/>
                                        </p:tgtEl>
                                      </p:cBhvr>
                                      <p:to x="100000" y="100000"/>
                                    </p:animScale>
                                  </p:childTnLst>
                                </p:cTn>
                              </p:par>
                              <p:par>
                                <p:cTn id="89" presetID="26" presetClass="entr" presetSubtype="0" fill="hold" nodeType="with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wipe(down)">
                                      <p:cBhvr>
                                        <p:cTn id="91" dur="580">
                                          <p:stCondLst>
                                            <p:cond delay="0"/>
                                          </p:stCondLst>
                                        </p:cTn>
                                        <p:tgtEl>
                                          <p:spTgt spid="7"/>
                                        </p:tgtEl>
                                      </p:cBhvr>
                                    </p:animEffect>
                                    <p:anim calcmode="lin" valueType="num">
                                      <p:cBhvr>
                                        <p:cTn id="9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97" dur="26">
                                          <p:stCondLst>
                                            <p:cond delay="650"/>
                                          </p:stCondLst>
                                        </p:cTn>
                                        <p:tgtEl>
                                          <p:spTgt spid="7"/>
                                        </p:tgtEl>
                                      </p:cBhvr>
                                      <p:to x="100000" y="60000"/>
                                    </p:animScale>
                                    <p:animScale>
                                      <p:cBhvr>
                                        <p:cTn id="98" dur="166" decel="50000">
                                          <p:stCondLst>
                                            <p:cond delay="676"/>
                                          </p:stCondLst>
                                        </p:cTn>
                                        <p:tgtEl>
                                          <p:spTgt spid="7"/>
                                        </p:tgtEl>
                                      </p:cBhvr>
                                      <p:to x="100000" y="100000"/>
                                    </p:animScale>
                                    <p:animScale>
                                      <p:cBhvr>
                                        <p:cTn id="99" dur="26">
                                          <p:stCondLst>
                                            <p:cond delay="1312"/>
                                          </p:stCondLst>
                                        </p:cTn>
                                        <p:tgtEl>
                                          <p:spTgt spid="7"/>
                                        </p:tgtEl>
                                      </p:cBhvr>
                                      <p:to x="100000" y="80000"/>
                                    </p:animScale>
                                    <p:animScale>
                                      <p:cBhvr>
                                        <p:cTn id="100" dur="166" decel="50000">
                                          <p:stCondLst>
                                            <p:cond delay="1338"/>
                                          </p:stCondLst>
                                        </p:cTn>
                                        <p:tgtEl>
                                          <p:spTgt spid="7"/>
                                        </p:tgtEl>
                                      </p:cBhvr>
                                      <p:to x="100000" y="100000"/>
                                    </p:animScale>
                                    <p:animScale>
                                      <p:cBhvr>
                                        <p:cTn id="101" dur="26">
                                          <p:stCondLst>
                                            <p:cond delay="1642"/>
                                          </p:stCondLst>
                                        </p:cTn>
                                        <p:tgtEl>
                                          <p:spTgt spid="7"/>
                                        </p:tgtEl>
                                      </p:cBhvr>
                                      <p:to x="100000" y="90000"/>
                                    </p:animScale>
                                    <p:animScale>
                                      <p:cBhvr>
                                        <p:cTn id="102" dur="166" decel="50000">
                                          <p:stCondLst>
                                            <p:cond delay="1668"/>
                                          </p:stCondLst>
                                        </p:cTn>
                                        <p:tgtEl>
                                          <p:spTgt spid="7"/>
                                        </p:tgtEl>
                                      </p:cBhvr>
                                      <p:to x="100000" y="100000"/>
                                    </p:animScale>
                                    <p:animScale>
                                      <p:cBhvr>
                                        <p:cTn id="103" dur="26">
                                          <p:stCondLst>
                                            <p:cond delay="1808"/>
                                          </p:stCondLst>
                                        </p:cTn>
                                        <p:tgtEl>
                                          <p:spTgt spid="7"/>
                                        </p:tgtEl>
                                      </p:cBhvr>
                                      <p:to x="100000" y="95000"/>
                                    </p:animScale>
                                    <p:animScale>
                                      <p:cBhvr>
                                        <p:cTn id="104"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7237-7FC8-7955-ED91-6C5C9F3DBC27}"/>
              </a:ext>
            </a:extLst>
          </p:cNvPr>
          <p:cNvSpPr>
            <a:spLocks noGrp="1"/>
          </p:cNvSpPr>
          <p:nvPr>
            <p:ph type="title"/>
          </p:nvPr>
        </p:nvSpPr>
        <p:spPr>
          <a:xfrm>
            <a:off x="1496233" y="260648"/>
            <a:ext cx="9208279" cy="653223"/>
          </a:xfrm>
          <a:blipFill>
            <a:blip r:embed="rId3"/>
            <a:tile tx="0" ty="0" sx="100000" sy="100000" flip="none" algn="tl"/>
          </a:blipFill>
          <a:scene3d>
            <a:camera prst="orthographicFront"/>
            <a:lightRig rig="threePt" dir="t"/>
          </a:scene3d>
          <a:sp3d>
            <a:bevelT w="165100" prst="coolSlant"/>
          </a:sp3d>
        </p:spPr>
        <p:txBody>
          <a:bodyPr/>
          <a:lstStyle/>
          <a:p>
            <a:r>
              <a:rPr lang="en-US" dirty="0">
                <a:solidFill>
                  <a:schemeClr val="bg1"/>
                </a:solidFill>
              </a:rPr>
              <a:t>Raju and His Pet Leo</a:t>
            </a:r>
          </a:p>
        </p:txBody>
      </p:sp>
      <p:pic>
        <p:nvPicPr>
          <p:cNvPr id="4" name="image1.jpg">
            <a:extLst>
              <a:ext uri="{FF2B5EF4-FFF2-40B4-BE49-F238E27FC236}">
                <a16:creationId xmlns:a16="http://schemas.microsoft.com/office/drawing/2014/main" id="{05434CE9-52B5-8C05-D9DF-D21BB0C87ADC}"/>
              </a:ext>
            </a:extLst>
          </p:cNvPr>
          <p:cNvPicPr/>
          <p:nvPr/>
        </p:nvPicPr>
        <p:blipFill>
          <a:blip r:embed="rId4"/>
          <a:srcRect/>
          <a:stretch>
            <a:fillRect/>
          </a:stretch>
        </p:blipFill>
        <p:spPr>
          <a:xfrm>
            <a:off x="791429" y="1675779"/>
            <a:ext cx="2304255" cy="2062103"/>
          </a:xfrm>
          <a:prstGeom prst="rect">
            <a:avLst/>
          </a:prstGeom>
          <a:solidFill>
            <a:schemeClr val="accent4">
              <a:lumMod val="60000"/>
              <a:lumOff val="40000"/>
            </a:schemeClr>
          </a:solidFill>
          <a:ln w="28575">
            <a:solidFill>
              <a:schemeClr val="tx1"/>
            </a:solidFill>
          </a:ln>
        </p:spPr>
      </p:pic>
      <p:pic>
        <p:nvPicPr>
          <p:cNvPr id="5" name="image8.jpg">
            <a:extLst>
              <a:ext uri="{FF2B5EF4-FFF2-40B4-BE49-F238E27FC236}">
                <a16:creationId xmlns:a16="http://schemas.microsoft.com/office/drawing/2014/main" id="{ABBF7C22-BDBA-1ED0-80AA-3CD5B38EFAC1}"/>
              </a:ext>
            </a:extLst>
          </p:cNvPr>
          <p:cNvPicPr/>
          <p:nvPr/>
        </p:nvPicPr>
        <p:blipFill>
          <a:blip r:embed="rId5"/>
          <a:srcRect/>
          <a:stretch>
            <a:fillRect/>
          </a:stretch>
        </p:blipFill>
        <p:spPr>
          <a:xfrm>
            <a:off x="3359696" y="1675779"/>
            <a:ext cx="2232248" cy="2049662"/>
          </a:xfrm>
          <a:prstGeom prst="rect">
            <a:avLst/>
          </a:prstGeom>
          <a:solidFill>
            <a:schemeClr val="accent2">
              <a:lumMod val="60000"/>
              <a:lumOff val="40000"/>
            </a:schemeClr>
          </a:solidFill>
          <a:ln w="28575">
            <a:solidFill>
              <a:schemeClr val="tx1"/>
            </a:solidFill>
          </a:ln>
        </p:spPr>
      </p:pic>
      <p:pic>
        <p:nvPicPr>
          <p:cNvPr id="3" name="image4.jpg">
            <a:extLst>
              <a:ext uri="{FF2B5EF4-FFF2-40B4-BE49-F238E27FC236}">
                <a16:creationId xmlns:a16="http://schemas.microsoft.com/office/drawing/2014/main" id="{B5D4E80F-3E50-E820-6266-5F2A2147DAC7}"/>
              </a:ext>
            </a:extLst>
          </p:cNvPr>
          <p:cNvPicPr/>
          <p:nvPr/>
        </p:nvPicPr>
        <p:blipFill>
          <a:blip r:embed="rId6"/>
          <a:srcRect/>
          <a:stretch>
            <a:fillRect/>
          </a:stretch>
        </p:blipFill>
        <p:spPr>
          <a:xfrm>
            <a:off x="5879976" y="1688219"/>
            <a:ext cx="2232248" cy="2049662"/>
          </a:xfrm>
          <a:prstGeom prst="rect">
            <a:avLst/>
          </a:prstGeom>
          <a:ln w="28575">
            <a:solidFill>
              <a:schemeClr val="tx1"/>
            </a:solidFill>
          </a:ln>
        </p:spPr>
      </p:pic>
      <p:pic>
        <p:nvPicPr>
          <p:cNvPr id="6" name="image2.jpg">
            <a:extLst>
              <a:ext uri="{FF2B5EF4-FFF2-40B4-BE49-F238E27FC236}">
                <a16:creationId xmlns:a16="http://schemas.microsoft.com/office/drawing/2014/main" id="{A15A962B-0ADD-0CFB-2AC4-15729F160367}"/>
              </a:ext>
            </a:extLst>
          </p:cNvPr>
          <p:cNvPicPr/>
          <p:nvPr/>
        </p:nvPicPr>
        <p:blipFill>
          <a:blip r:embed="rId7"/>
          <a:srcRect/>
          <a:stretch>
            <a:fillRect/>
          </a:stretch>
        </p:blipFill>
        <p:spPr>
          <a:xfrm>
            <a:off x="8400256" y="1688219"/>
            <a:ext cx="2232248" cy="2049662"/>
          </a:xfrm>
          <a:prstGeom prst="rect">
            <a:avLst/>
          </a:prstGeom>
          <a:ln w="28575">
            <a:solidFill>
              <a:schemeClr val="tx1"/>
            </a:solidFill>
          </a:ln>
        </p:spPr>
      </p:pic>
      <p:graphicFrame>
        <p:nvGraphicFramePr>
          <p:cNvPr id="7" name="Table 6">
            <a:extLst>
              <a:ext uri="{FF2B5EF4-FFF2-40B4-BE49-F238E27FC236}">
                <a16:creationId xmlns:a16="http://schemas.microsoft.com/office/drawing/2014/main" id="{18F4ED16-8666-255C-FA44-994437E4495A}"/>
              </a:ext>
            </a:extLst>
          </p:cNvPr>
          <p:cNvGraphicFramePr>
            <a:graphicFrameLocks noGrp="1"/>
          </p:cNvGraphicFramePr>
          <p:nvPr>
            <p:extLst>
              <p:ext uri="{D42A27DB-BD31-4B8C-83A1-F6EECF244321}">
                <p14:modId xmlns:p14="http://schemas.microsoft.com/office/powerpoint/2010/main" val="1386526168"/>
              </p:ext>
            </p:extLst>
          </p:nvPr>
        </p:nvGraphicFramePr>
        <p:xfrm>
          <a:off x="983432" y="4284017"/>
          <a:ext cx="9649072" cy="980440"/>
        </p:xfrm>
        <a:graphic>
          <a:graphicData uri="http://schemas.openxmlformats.org/drawingml/2006/table">
            <a:tbl>
              <a:tblPr>
                <a:tableStyleId>{5C22544A-7EE6-4342-B048-85BDC9FD1C3A}</a:tableStyleId>
              </a:tblPr>
              <a:tblGrid>
                <a:gridCol w="9649072">
                  <a:extLst>
                    <a:ext uri="{9D8B030D-6E8A-4147-A177-3AD203B41FA5}">
                      <a16:colId xmlns:a16="http://schemas.microsoft.com/office/drawing/2014/main" val="1185209370"/>
                    </a:ext>
                  </a:extLst>
                </a:gridCol>
              </a:tblGrid>
              <a:tr h="466725">
                <a:tc>
                  <a:txBody>
                    <a:bodyPr/>
                    <a:lstStyle/>
                    <a:p>
                      <a:pPr algn="ctr"/>
                      <a:r>
                        <a:rPr lang="en-IE" sz="2800" dirty="0">
                          <a:effectLst/>
                        </a:rPr>
                        <a:t>Raju – eight years old – loves pets, especially dogs – Leo – feed – bath – play – walk – happy – good care</a:t>
                      </a:r>
                      <a:endParaRPr lang="en-GB" sz="2800" dirty="0">
                        <a:effectLst/>
                        <a:latin typeface="Calibri" panose="020F0502020204030204" pitchFamily="34" charset="0"/>
                        <a:ea typeface="Calibri" panose="020F0502020204030204" pitchFamily="34" charset="0"/>
                      </a:endParaRPr>
                    </a:p>
                  </a:txBody>
                  <a:tcPr marL="63500" marR="63500" marT="63500" marB="63500">
                    <a:solidFill>
                      <a:schemeClr val="accent4">
                        <a:lumMod val="40000"/>
                        <a:lumOff val="60000"/>
                      </a:schemeClr>
                    </a:solidFill>
                  </a:tcPr>
                </a:tc>
                <a:extLst>
                  <a:ext uri="{0D108BD9-81ED-4DB2-BD59-A6C34878D82A}">
                    <a16:rowId xmlns:a16="http://schemas.microsoft.com/office/drawing/2014/main" val="2750147837"/>
                  </a:ext>
                </a:extLst>
              </a:tr>
            </a:tbl>
          </a:graphicData>
        </a:graphic>
      </p:graphicFrame>
    </p:spTree>
    <p:extLst>
      <p:ext uri="{BB962C8B-B14F-4D97-AF65-F5344CB8AC3E}">
        <p14:creationId xmlns:p14="http://schemas.microsoft.com/office/powerpoint/2010/main" val="263148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295378D-AC10-576B-42AF-717080A94FF4}"/>
              </a:ext>
            </a:extLst>
          </p:cNvPr>
          <p:cNvSpPr txBox="1">
            <a:spLocks noGrp="1"/>
          </p:cNvSpPr>
          <p:nvPr>
            <p:ph type="body" sz="quarter" idx="10"/>
          </p:nvPr>
        </p:nvSpPr>
        <p:spPr>
          <a:xfrm>
            <a:off x="1943599" y="980728"/>
            <a:ext cx="8343727" cy="5706177"/>
          </a:xfrm>
          <a:prstGeom prst="rect">
            <a:avLst/>
          </a:prstGeom>
          <a:solidFill>
            <a:schemeClr val="accent4">
              <a:lumMod val="40000"/>
              <a:lumOff val="60000"/>
            </a:schemeClr>
          </a:solidFill>
          <a:ln>
            <a:solidFill>
              <a:schemeClr val="tx1">
                <a:lumMod val="65000"/>
                <a:lumOff val="35000"/>
              </a:schemeClr>
            </a:solidFill>
          </a:ln>
          <a:effectLst>
            <a:outerShdw blurRad="50800" dist="38100" dir="13500000" algn="br" rotWithShape="0">
              <a:prstClr val="black">
                <a:alpha val="40000"/>
              </a:prstClr>
            </a:outerShdw>
            <a:softEdge rad="31750"/>
          </a:effectLst>
        </p:spPr>
        <p:txBody>
          <a:bodyPr wrap="square" rtlCol="0" anchor="t">
            <a:spAutoFit/>
          </a:bodyPr>
          <a:lstStyle/>
          <a:p>
            <a:pPr marL="0" indent="0">
              <a:buNone/>
            </a:pPr>
            <a:r>
              <a:rPr lang="en-IE" dirty="0">
                <a:effectLst/>
                <a:latin typeface="Calibri" panose="020F0502020204030204" pitchFamily="34" charset="0"/>
                <a:ea typeface="Calibri" panose="020F0502020204030204" pitchFamily="34" charset="0"/>
              </a:rPr>
              <a:t>Raju is eight years old. He loves pets, especially dogs. He has a pet dog named Leo</a:t>
            </a:r>
            <a:r>
              <a:rPr lang="en-GB" dirty="0">
                <a:effectLst/>
              </a:rPr>
              <a:t>.</a:t>
            </a:r>
            <a:r>
              <a:rPr lang="en-IE" dirty="0">
                <a:effectLst/>
                <a:latin typeface="Calibri" panose="020F0502020204030204" pitchFamily="34" charset="0"/>
                <a:ea typeface="Calibri" panose="020F0502020204030204" pitchFamily="34" charset="0"/>
              </a:rPr>
              <a:t> Everyday in the morning Raju feeds Leo. </a:t>
            </a:r>
            <a:r>
              <a:rPr lang="en-IE" dirty="0">
                <a:latin typeface="Calibri" panose="020F0502020204030204" pitchFamily="34" charset="0"/>
                <a:ea typeface="Calibri" panose="020F0502020204030204" pitchFamily="34" charset="0"/>
              </a:rPr>
              <a:t>Once he is back from school, he gives Leo a bath to help it remain clean. Raju spends a lot of time playing with Leo.</a:t>
            </a:r>
            <a:r>
              <a:rPr lang="en-GB" dirty="0"/>
              <a:t> </a:t>
            </a:r>
            <a:r>
              <a:rPr lang="en-IE" dirty="0">
                <a:latin typeface="Calibri" panose="020F0502020204030204" pitchFamily="34" charset="0"/>
                <a:ea typeface="Calibri" panose="020F0502020204030204" pitchFamily="34" charset="0"/>
              </a:rPr>
              <a:t>In the evenings, he takes it for a walk to make </a:t>
            </a:r>
            <a:r>
              <a:rPr lang="en-IE">
                <a:latin typeface="Calibri" panose="020F0502020204030204" pitchFamily="34" charset="0"/>
                <a:ea typeface="Calibri" panose="020F0502020204030204" pitchFamily="34" charset="0"/>
              </a:rPr>
              <a:t>sure it </a:t>
            </a:r>
            <a:r>
              <a:rPr lang="en-IE" dirty="0">
                <a:latin typeface="Calibri" panose="020F0502020204030204" pitchFamily="34" charset="0"/>
                <a:ea typeface="Calibri" panose="020F0502020204030204" pitchFamily="34" charset="0"/>
              </a:rPr>
              <a:t>gets enough exercise.</a:t>
            </a:r>
            <a:r>
              <a:rPr lang="en-US" dirty="0"/>
              <a:t> </a:t>
            </a:r>
            <a:r>
              <a:rPr lang="en-IE" dirty="0">
                <a:latin typeface="Calibri" panose="020F0502020204030204" pitchFamily="34" charset="0"/>
                <a:ea typeface="Calibri" panose="020F0502020204030204" pitchFamily="34" charset="0"/>
              </a:rPr>
              <a:t>He takes good care of Leo. Leo is happy too, to be a pet to such a caring boy.</a:t>
            </a:r>
            <a:endParaRPr lang="en-GB" dirty="0">
              <a:latin typeface="Calibri" panose="020F0502020204030204" pitchFamily="34" charset="0"/>
              <a:ea typeface="Calibri" panose="020F0502020204030204" pitchFamily="34" charset="0"/>
            </a:endParaRPr>
          </a:p>
          <a:p>
            <a:endParaRPr lang="en-US" dirty="0"/>
          </a:p>
          <a:p>
            <a:endParaRPr lang="en-US" dirty="0"/>
          </a:p>
        </p:txBody>
      </p:sp>
      <p:sp>
        <p:nvSpPr>
          <p:cNvPr id="8" name="Title 1">
            <a:extLst>
              <a:ext uri="{FF2B5EF4-FFF2-40B4-BE49-F238E27FC236}">
                <a16:creationId xmlns:a16="http://schemas.microsoft.com/office/drawing/2014/main" id="{C0E3E703-9EF3-BE59-AE17-9C6CCC546CC5}"/>
              </a:ext>
            </a:extLst>
          </p:cNvPr>
          <p:cNvSpPr>
            <a:spLocks noGrp="1"/>
          </p:cNvSpPr>
          <p:nvPr>
            <p:ph type="title"/>
          </p:nvPr>
        </p:nvSpPr>
        <p:spPr>
          <a:xfrm>
            <a:off x="1592228" y="260648"/>
            <a:ext cx="8968268" cy="654032"/>
          </a:xfrm>
          <a:blipFill>
            <a:blip r:embed="rId3"/>
            <a:tile tx="0" ty="0" sx="100000" sy="100000" flip="none" algn="tl"/>
          </a:blipFill>
          <a:effectLst>
            <a:outerShdw blurRad="50800" dist="38100" dir="13500000" algn="br" rotWithShape="0">
              <a:prstClr val="black">
                <a:alpha val="40000"/>
              </a:prstClr>
            </a:outerShdw>
            <a:softEdge rad="31750"/>
          </a:effectLst>
          <a:scene3d>
            <a:camera prst="orthographicFront"/>
            <a:lightRig rig="threePt" dir="t"/>
          </a:scene3d>
          <a:sp3d>
            <a:bevelT w="165100" prst="coolSlant"/>
          </a:sp3d>
        </p:spPr>
        <p:txBody>
          <a:bodyPr/>
          <a:lstStyle/>
          <a:p>
            <a:r>
              <a:rPr lang="en-US" dirty="0">
                <a:solidFill>
                  <a:schemeClr val="bg1"/>
                </a:solidFill>
              </a:rPr>
              <a:t>Raju and </a:t>
            </a:r>
            <a:r>
              <a:rPr lang="en-US">
                <a:solidFill>
                  <a:schemeClr val="bg1"/>
                </a:solidFill>
              </a:rPr>
              <a:t>his pet </a:t>
            </a:r>
            <a:r>
              <a:rPr lang="en-US" dirty="0">
                <a:solidFill>
                  <a:schemeClr val="bg1"/>
                </a:solidFill>
              </a:rPr>
              <a:t>Leo</a:t>
            </a:r>
          </a:p>
        </p:txBody>
      </p:sp>
      <p:sp>
        <p:nvSpPr>
          <p:cNvPr id="2" name="Title 1">
            <a:extLst>
              <a:ext uri="{FF2B5EF4-FFF2-40B4-BE49-F238E27FC236}">
                <a16:creationId xmlns:a16="http://schemas.microsoft.com/office/drawing/2014/main" id="{7BAB225D-1460-C8E1-484B-FAE17B04CC35}"/>
              </a:ext>
            </a:extLst>
          </p:cNvPr>
          <p:cNvSpPr txBox="1">
            <a:spLocks/>
          </p:cNvSpPr>
          <p:nvPr/>
        </p:nvSpPr>
        <p:spPr>
          <a:xfrm>
            <a:off x="4496717" y="6177975"/>
            <a:ext cx="3143324" cy="491385"/>
          </a:xfrm>
          <a:prstGeom prst="rect">
            <a:avLst/>
          </a:prstGeom>
          <a:solidFill>
            <a:schemeClr val="accent2">
              <a:lumMod val="40000"/>
              <a:lumOff val="60000"/>
            </a:schemeClr>
          </a:solidFill>
          <a:effectLst>
            <a:outerShdw blurRad="50800" dist="38100" dir="13500000" algn="br" rotWithShape="0">
              <a:prstClr val="black">
                <a:alpha val="40000"/>
              </a:prstClr>
            </a:outerShdw>
            <a:softEdge rad="31750"/>
          </a:effectLst>
          <a:scene3d>
            <a:camera prst="orthographicFront"/>
            <a:lightRig rig="threePt" dir="t"/>
          </a:scene3d>
          <a:sp3d>
            <a:bevelT w="165100" prst="coolSlant"/>
          </a:sp3d>
        </p:spPr>
        <p:txBody>
          <a:bodyPr anchor="ctr">
            <a:normAutofit/>
          </a:bodyPr>
          <a:lstStyle>
            <a:lvl1pPr algn="ctr" defTabSz="914400" rtl="0" eaLnBrk="1" latinLnBrk="0" hangingPunct="1">
              <a:spcBef>
                <a:spcPct val="0"/>
              </a:spcBef>
              <a:buNone/>
              <a:defRPr sz="3600" kern="1200" baseline="0">
                <a:solidFill>
                  <a:schemeClr val="tx1"/>
                </a:solidFill>
                <a:latin typeface="+mj-lt"/>
                <a:ea typeface="+mj-ea"/>
                <a:cs typeface="+mj-cs"/>
              </a:defRPr>
            </a:lvl1pPr>
          </a:lstStyle>
          <a:p>
            <a:r>
              <a:rPr lang="en-US" sz="2400" dirty="0">
                <a:ln w="0"/>
                <a:effectLst>
                  <a:outerShdw blurRad="38100" dist="19050" dir="2700000" algn="tl" rotWithShape="0">
                    <a:schemeClr val="dk1">
                      <a:alpha val="40000"/>
                    </a:schemeClr>
                  </a:outerShdw>
                </a:effectLst>
              </a:rPr>
              <a:t>A sample paragraph</a:t>
            </a:r>
          </a:p>
        </p:txBody>
      </p:sp>
    </p:spTree>
    <p:extLst>
      <p:ext uri="{BB962C8B-B14F-4D97-AF65-F5344CB8AC3E}">
        <p14:creationId xmlns:p14="http://schemas.microsoft.com/office/powerpoint/2010/main" val="299410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up)">
                                      <p:cBhvr>
                                        <p:cTn id="7" dur="750"/>
                                        <p:tgtEl>
                                          <p:spTgt spid="4">
                                            <p:bg/>
                                          </p:spTgt>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up)">
                                      <p:cBhvr>
                                        <p:cTn id="11" dur="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454548629"/>
              </p:ext>
            </p:extLst>
          </p:nvPr>
        </p:nvGraphicFramePr>
        <p:xfrm>
          <a:off x="1127448" y="700345"/>
          <a:ext cx="9937104" cy="5457309"/>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4</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Self created – Output drive - </a:t>
                      </a:r>
                      <a:r>
                        <a:rPr lang="en-US" sz="900" dirty="0"/>
                        <a:t>https://drive.google.com/drive/folders/16RLzryWQoYvruPsIiYQ3hahk47CN_KPr</a:t>
                      </a:r>
                    </a:p>
                    <a:p>
                      <a:endParaRPr lang="en-IN" sz="900" dirty="0"/>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pic>
        <p:nvPicPr>
          <p:cNvPr id="3" name="image1.jpg">
            <a:extLst>
              <a:ext uri="{FF2B5EF4-FFF2-40B4-BE49-F238E27FC236}">
                <a16:creationId xmlns:a16="http://schemas.microsoft.com/office/drawing/2014/main" id="{92812DF9-A775-041B-33A4-040CAD24938B}"/>
              </a:ext>
            </a:extLst>
          </p:cNvPr>
          <p:cNvPicPr/>
          <p:nvPr/>
        </p:nvPicPr>
        <p:blipFill>
          <a:blip r:embed="rId3"/>
          <a:srcRect/>
          <a:stretch>
            <a:fillRect/>
          </a:stretch>
        </p:blipFill>
        <p:spPr>
          <a:xfrm>
            <a:off x="2135560" y="1196752"/>
            <a:ext cx="184758" cy="162586"/>
          </a:xfrm>
          <a:prstGeom prst="rect">
            <a:avLst/>
          </a:prstGeom>
          <a:solidFill>
            <a:schemeClr val="accent4">
              <a:lumMod val="60000"/>
              <a:lumOff val="40000"/>
            </a:schemeClr>
          </a:solidFill>
          <a:ln w="28575">
            <a:solidFill>
              <a:schemeClr val="tx1"/>
            </a:solidFill>
          </a:ln>
        </p:spPr>
      </p:pic>
      <p:pic>
        <p:nvPicPr>
          <p:cNvPr id="5" name="image8.jpg">
            <a:extLst>
              <a:ext uri="{FF2B5EF4-FFF2-40B4-BE49-F238E27FC236}">
                <a16:creationId xmlns:a16="http://schemas.microsoft.com/office/drawing/2014/main" id="{BF38DB0A-F70C-1A65-9E94-D819860AB667}"/>
              </a:ext>
            </a:extLst>
          </p:cNvPr>
          <p:cNvPicPr/>
          <p:nvPr/>
        </p:nvPicPr>
        <p:blipFill>
          <a:blip r:embed="rId4"/>
          <a:srcRect/>
          <a:stretch>
            <a:fillRect/>
          </a:stretch>
        </p:blipFill>
        <p:spPr>
          <a:xfrm>
            <a:off x="2419068" y="1210766"/>
            <a:ext cx="245913" cy="174442"/>
          </a:xfrm>
          <a:prstGeom prst="rect">
            <a:avLst/>
          </a:prstGeom>
          <a:solidFill>
            <a:schemeClr val="accent2">
              <a:lumMod val="60000"/>
              <a:lumOff val="40000"/>
            </a:schemeClr>
          </a:solidFill>
          <a:ln w="28575">
            <a:solidFill>
              <a:schemeClr val="tx1"/>
            </a:solidFill>
          </a:ln>
        </p:spPr>
      </p:pic>
      <p:pic>
        <p:nvPicPr>
          <p:cNvPr id="6" name="image4.jpg">
            <a:extLst>
              <a:ext uri="{FF2B5EF4-FFF2-40B4-BE49-F238E27FC236}">
                <a16:creationId xmlns:a16="http://schemas.microsoft.com/office/drawing/2014/main" id="{49CCFC4D-EEBC-AE2F-4230-45212FD0995C}"/>
              </a:ext>
            </a:extLst>
          </p:cNvPr>
          <p:cNvPicPr/>
          <p:nvPr/>
        </p:nvPicPr>
        <p:blipFill>
          <a:blip r:embed="rId5"/>
          <a:srcRect/>
          <a:stretch>
            <a:fillRect/>
          </a:stretch>
        </p:blipFill>
        <p:spPr>
          <a:xfrm>
            <a:off x="2753743" y="1196752"/>
            <a:ext cx="245913" cy="174442"/>
          </a:xfrm>
          <a:prstGeom prst="rect">
            <a:avLst/>
          </a:prstGeom>
          <a:ln w="28575">
            <a:solidFill>
              <a:schemeClr val="tx1"/>
            </a:solidFill>
          </a:ln>
        </p:spPr>
      </p:pic>
      <p:pic>
        <p:nvPicPr>
          <p:cNvPr id="7" name="image2.jpg">
            <a:extLst>
              <a:ext uri="{FF2B5EF4-FFF2-40B4-BE49-F238E27FC236}">
                <a16:creationId xmlns:a16="http://schemas.microsoft.com/office/drawing/2014/main" id="{AD7DE3C2-78BC-870C-B1C7-FC73062890DC}"/>
              </a:ext>
            </a:extLst>
          </p:cNvPr>
          <p:cNvPicPr/>
          <p:nvPr/>
        </p:nvPicPr>
        <p:blipFill>
          <a:blip r:embed="rId6"/>
          <a:srcRect/>
          <a:stretch>
            <a:fillRect/>
          </a:stretch>
        </p:blipFill>
        <p:spPr>
          <a:xfrm>
            <a:off x="3113783" y="1196752"/>
            <a:ext cx="245913" cy="174442"/>
          </a:xfrm>
          <a:prstGeom prst="rect">
            <a:avLst/>
          </a:prstGeom>
          <a:ln w="28575">
            <a:solidFill>
              <a:schemeClr val="tx1"/>
            </a:solidFill>
          </a:ln>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5281</TotalTime>
  <Words>693</Words>
  <Application>Microsoft Office PowerPoint</Application>
  <PresentationFormat>Widescreen</PresentationFormat>
  <Paragraphs>54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DD</vt:lpstr>
      <vt:lpstr>Knowing Paragraph Writing</vt:lpstr>
      <vt:lpstr>A Paragraph always:</vt:lpstr>
      <vt:lpstr> Order of Paragraph Writing </vt:lpstr>
      <vt:lpstr>Raju and His Pet Leo</vt:lpstr>
      <vt:lpstr>Raju and his pet Leo</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30</cp:revision>
  <dcterms:created xsi:type="dcterms:W3CDTF">2020-08-28T09:38:22Z</dcterms:created>
  <dcterms:modified xsi:type="dcterms:W3CDTF">2022-11-10T18:23:21Z</dcterms:modified>
</cp:coreProperties>
</file>