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9"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54" autoAdjust="0"/>
  </p:normalViewPr>
  <p:slideViewPr>
    <p:cSldViewPr>
      <p:cViewPr varScale="1">
        <p:scale>
          <a:sx n="53" d="100"/>
          <a:sy n="53" d="100"/>
        </p:scale>
        <p:origin x="1084"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1BF7C-301E-4BE4-8FCB-4F7D9CA80CDE}" type="datetimeFigureOut">
              <a:rPr lang="en-US" smtClean="0"/>
              <a:pPr/>
              <a:t>11/5/2022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42D79-7DA7-456D-B99E-39FC92F0DEB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Camera – PPT Icon</a:t>
            </a:r>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3</a:t>
            </a:fld>
            <a:endParaRPr lang="en-IN"/>
          </a:p>
        </p:txBody>
      </p:sp>
    </p:spTree>
    <p:extLst>
      <p:ext uri="{BB962C8B-B14F-4D97-AF65-F5344CB8AC3E}">
        <p14:creationId xmlns:p14="http://schemas.microsoft.com/office/powerpoint/2010/main" val="104885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99867"/>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899"/>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close - up of a flame&#10;&#10;Description automatically generated with medium confidence">
            <a:extLst>
              <a:ext uri="{FF2B5EF4-FFF2-40B4-BE49-F238E27FC236}">
                <a16:creationId xmlns:a16="http://schemas.microsoft.com/office/drawing/2014/main" id="{E3E64C44-6D70-44DB-AF8F-6F24534956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20" name="Picture 19" descr="A picture containing text, clock&#10;&#10;Description automatically generated">
            <a:extLst>
              <a:ext uri="{FF2B5EF4-FFF2-40B4-BE49-F238E27FC236}">
                <a16:creationId xmlns:a16="http://schemas.microsoft.com/office/drawing/2014/main" id="{40564502-EC8A-4904-B3D4-613F15514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57" y="35699"/>
            <a:ext cx="902286" cy="957155"/>
          </a:xfrm>
          <a:prstGeom prst="rect">
            <a:avLst/>
          </a:prstGeom>
        </p:spPr>
      </p:pic>
      <p:pic>
        <p:nvPicPr>
          <p:cNvPr id="22" name="Picture 21" descr="Calendar&#10;&#10;Description automatically generated with low confidence">
            <a:extLst>
              <a:ext uri="{FF2B5EF4-FFF2-40B4-BE49-F238E27FC236}">
                <a16:creationId xmlns:a16="http://schemas.microsoft.com/office/drawing/2014/main" id="{D7D1C3CD-6CB2-4992-B386-29C6267D5D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7FE6A87-8349-4FBE-AD71-8BEA564B95D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slide </a:t>
            </a:r>
            <a:r>
              <a:rPr lang="en-US" dirty="0"/>
              <a:t>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marL="1371600" indent="0">
              <a:buNone/>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12" name="Picture 11" descr="A close - up of a flame&#10;&#10;Description automatically generated with medium confidence">
            <a:extLst>
              <a:ext uri="{FF2B5EF4-FFF2-40B4-BE49-F238E27FC236}">
                <a16:creationId xmlns:a16="http://schemas.microsoft.com/office/drawing/2014/main" id="{A7552FBC-F380-4664-AA6B-27217D3B57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13" name="Picture 12" descr="Calendar&#10;&#10;Description automatically generated with low confidence">
            <a:extLst>
              <a:ext uri="{FF2B5EF4-FFF2-40B4-BE49-F238E27FC236}">
                <a16:creationId xmlns:a16="http://schemas.microsoft.com/office/drawing/2014/main" id="{C4585C04-7C0A-4F88-B3A0-0F58020E2F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0284" y="30618"/>
            <a:ext cx="313143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A close - up of a flame&#10;&#10;Description automatically generated with medium confidence">
            <a:extLst>
              <a:ext uri="{FF2B5EF4-FFF2-40B4-BE49-F238E27FC236}">
                <a16:creationId xmlns:a16="http://schemas.microsoft.com/office/drawing/2014/main" id="{8B5B0D0E-05EF-4162-9772-B8EB755757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8521" y="5937441"/>
            <a:ext cx="914422" cy="920559"/>
          </a:xfrm>
          <a:prstGeom prst="rect">
            <a:avLst/>
          </a:prstGeom>
        </p:spPr>
      </p:pic>
      <p:pic>
        <p:nvPicPr>
          <p:cNvPr id="8" name="Picture 7" descr="Calendar&#10;&#10;Description automatically generated with low confidence">
            <a:extLst>
              <a:ext uri="{FF2B5EF4-FFF2-40B4-BE49-F238E27FC236}">
                <a16:creationId xmlns:a16="http://schemas.microsoft.com/office/drawing/2014/main" id="{ACEBFC95-9162-4F58-995F-CC0E4FB94C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videos/aquarium-jellyfish-underwater-fish-32138/" TargetMode="External"/><Relationship Id="rId3" Type="http://schemas.openxmlformats.org/officeDocument/2006/relationships/image" Target="../media/image5.png"/><Relationship Id="rId7" Type="http://schemas.openxmlformats.org/officeDocument/2006/relationships/hyperlink" Target="https://pixabay.com/videos/jellyfish-sea-under-water-ocean-3399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users/ikealol-15576484/?tab=videos" TargetMode="External"/><Relationship Id="rId13" Type="http://schemas.openxmlformats.org/officeDocument/2006/relationships/image" Target="../media/image14.png"/><Relationship Id="rId3" Type="http://schemas.openxmlformats.org/officeDocument/2006/relationships/hyperlink" Target="https://pixabay.com/photos/jellyfish-underwater-ocean-aquarium-6653502/" TargetMode="External"/><Relationship Id="rId7" Type="http://schemas.openxmlformats.org/officeDocument/2006/relationships/hyperlink" Target="https://pixabay.com/users/philippbrack76-15693685/" TargetMode="External"/><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pixabay.com/photos/jellyfish-tentacles-animal-6222849/" TargetMode="External"/><Relationship Id="rId11" Type="http://schemas.openxmlformats.org/officeDocument/2006/relationships/image" Target="../media/image12.png"/><Relationship Id="rId5" Type="http://schemas.openxmlformats.org/officeDocument/2006/relationships/hyperlink" Target="https://pixabay.com/photos/jellyfish-animal-underwater-1867355/" TargetMode="External"/><Relationship Id="rId15" Type="http://schemas.openxmlformats.org/officeDocument/2006/relationships/image" Target="../media/image16.png"/><Relationship Id="rId10" Type="http://schemas.openxmlformats.org/officeDocument/2006/relationships/image" Target="../media/image4.jpeg"/><Relationship Id="rId4" Type="http://schemas.openxmlformats.org/officeDocument/2006/relationships/hyperlink" Target="https://pixabay.com/photos/jellyfish-animals-underwater-381659/" TargetMode="External"/><Relationship Id="rId9" Type="http://schemas.openxmlformats.org/officeDocument/2006/relationships/hyperlink" Target="https://pixabay.com/videos/aquarium-jellyfish-underwater-fish-32138/" TargetMode="External"/><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ED4AA1D-AFB9-172A-290D-81584A339808}"/>
              </a:ext>
            </a:extLst>
          </p:cNvPr>
          <p:cNvSpPr txBox="1">
            <a:spLocks/>
          </p:cNvSpPr>
          <p:nvPr/>
        </p:nvSpPr>
        <p:spPr bwMode="auto">
          <a:xfrm>
            <a:off x="1765826" y="4373488"/>
            <a:ext cx="8750836" cy="81597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25400" algn="ctr">
            <a:solidFill>
              <a:srgbClr val="F2DCDB"/>
            </a:solid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sz="3200" kern="1200" smtClean="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spcBef>
                <a:spcPct val="0"/>
              </a:spcBef>
              <a:buFontTx/>
              <a:buNone/>
            </a:pPr>
            <a:r>
              <a:rPr lang="en-IN" sz="5400">
                <a:cs typeface="Arial" charset="0"/>
              </a:rPr>
              <a:t>Jellyfish Facts</a:t>
            </a:r>
            <a:endParaRPr lang="en-IN" sz="5400" dirty="0">
              <a:cs typeface="Arial" charset="0"/>
            </a:endParaRPr>
          </a:p>
        </p:txBody>
      </p:sp>
      <p:pic>
        <p:nvPicPr>
          <p:cNvPr id="8" name="Picture 7" descr="jellyfish-g157a719ae_640">
            <a:extLst>
              <a:ext uri="{FF2B5EF4-FFF2-40B4-BE49-F238E27FC236}">
                <a16:creationId xmlns:a16="http://schemas.microsoft.com/office/drawing/2014/main" id="{BB2D9078-0F02-39F2-ED46-3629D5178DD4}"/>
              </a:ext>
            </a:extLst>
          </p:cNvPr>
          <p:cNvPicPr>
            <a:picLocks noChangeAspect="1" noChangeArrowheads="1"/>
          </p:cNvPicPr>
          <p:nvPr/>
        </p:nvPicPr>
        <p:blipFill>
          <a:blip r:embed="rId3"/>
          <a:srcRect/>
          <a:stretch>
            <a:fillRect/>
          </a:stretch>
        </p:blipFill>
        <p:spPr bwMode="auto">
          <a:xfrm>
            <a:off x="3147430" y="269032"/>
            <a:ext cx="6125306" cy="406947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97D495-675B-4170-8F08-0D94374E5FC2}"/>
              </a:ext>
            </a:extLst>
          </p:cNvPr>
          <p:cNvSpPr txBox="1">
            <a:spLocks noChangeArrowheads="1"/>
          </p:cNvSpPr>
          <p:nvPr/>
        </p:nvSpPr>
        <p:spPr bwMode="auto">
          <a:xfrm>
            <a:off x="2601045" y="953257"/>
            <a:ext cx="6974145" cy="4806487"/>
          </a:xfrm>
          <a:prstGeom prst="rect">
            <a:avLst/>
          </a:prstGeom>
          <a:ln w="9525" cap="flat" cmpd="sng" algn="ctr">
            <a:solidFill>
              <a:schemeClr val="accent5">
                <a:shade val="95000"/>
                <a:satMod val="105000"/>
              </a:schemeClr>
            </a:solidFill>
            <a:prstDash val="solid"/>
            <a:headEnd/>
            <a:tailEnd/>
          </a:ln>
        </p:spPr>
        <p:style>
          <a:lnRef idx="1">
            <a:schemeClr val="accent5"/>
          </a:lnRef>
          <a:fillRef idx="2">
            <a:schemeClr val="accent5"/>
          </a:fillRef>
          <a:effectRef idx="1">
            <a:schemeClr val="accent5"/>
          </a:effectRef>
          <a:fontRef idx="minor">
            <a:schemeClr val="dk1"/>
          </a:fontRef>
        </p:style>
        <p:txBody>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Font typeface="Arial" charset="0"/>
              <a:buNone/>
            </a:pPr>
            <a:r>
              <a:rPr lang="en-GB" sz="2800" dirty="0"/>
              <a:t>     Jellyfish are free swimming sea animals with umbrella-shaped bells and trailing tentacles. They are found in oceans all over the world. They have no brain, heart, bones or eyes. They are made up of a smooth, bag-like body and tentacles armed with tiny, stinging cells. The jellyfish’s mouth is found in the centre of its body. On an average, jellyfish live anywhere from 1-3 years. Some jellyfish are colourless, but others </a:t>
            </a:r>
            <a:r>
              <a:rPr lang="en-GB" sz="2800"/>
              <a:t>are in vibrant </a:t>
            </a:r>
            <a:r>
              <a:rPr lang="en-GB" sz="2800" dirty="0"/>
              <a:t>colours of pink, yellow, blue and purple. </a:t>
            </a:r>
          </a:p>
        </p:txBody>
      </p:sp>
      <p:sp>
        <p:nvSpPr>
          <p:cNvPr id="5" name="TextBox 83" descr="jellyfish-g157a719ae_640">
            <a:extLst>
              <a:ext uri="{FF2B5EF4-FFF2-40B4-BE49-F238E27FC236}">
                <a16:creationId xmlns:a16="http://schemas.microsoft.com/office/drawing/2014/main" id="{B8595055-C78C-AFDA-E97B-692FF34D09A3}"/>
              </a:ext>
            </a:extLst>
          </p:cNvPr>
          <p:cNvSpPr txBox="1">
            <a:spLocks noChangeArrowheads="1"/>
          </p:cNvSpPr>
          <p:nvPr/>
        </p:nvSpPr>
        <p:spPr bwMode="auto">
          <a:xfrm>
            <a:off x="3022387" y="-27384"/>
            <a:ext cx="6192837" cy="579438"/>
          </a:xfrm>
          <a:prstGeom prst="rect">
            <a:avLst/>
          </a:prstGeom>
          <a:solidFill>
            <a:srgbClr val="00CCFF"/>
          </a:solidFill>
          <a:ln w="25400" algn="ctr">
            <a:solidFill>
              <a:srgbClr val="F2DCDB"/>
            </a:solidFill>
            <a:miter lim="800000"/>
            <a:headEnd/>
            <a:tailEnd/>
          </a:ln>
          <a:effectLst/>
        </p:spPr>
        <p:txBody>
          <a:bodyPr anchor="ctr"/>
          <a:lstStyle/>
          <a:p>
            <a:pPr algn="ctr"/>
            <a:r>
              <a:rPr lang="en-GB" sz="3600" dirty="0">
                <a:latin typeface="Calibri" pitchFamily="34" charset="0"/>
              </a:rPr>
              <a:t>Jellyfish - Let’s Read</a:t>
            </a:r>
          </a:p>
        </p:txBody>
      </p:sp>
      <p:pic>
        <p:nvPicPr>
          <p:cNvPr id="6" name="Picture 16" descr="jellyfish-g6fc7b19da_640-removebg-preview (1)">
            <a:extLst>
              <a:ext uri="{FF2B5EF4-FFF2-40B4-BE49-F238E27FC236}">
                <a16:creationId xmlns:a16="http://schemas.microsoft.com/office/drawing/2014/main" id="{9FFF5A53-4E19-F186-4F3D-E3D49245B000}"/>
              </a:ext>
            </a:extLst>
          </p:cNvPr>
          <p:cNvPicPr>
            <a:picLocks noChangeAspect="1" noChangeArrowheads="1"/>
          </p:cNvPicPr>
          <p:nvPr/>
        </p:nvPicPr>
        <p:blipFill rotWithShape="1">
          <a:blip r:embed="rId3"/>
          <a:srcRect l="4707" t="12477" r="4765"/>
          <a:stretch/>
        </p:blipFill>
        <p:spPr bwMode="auto">
          <a:xfrm>
            <a:off x="9431174" y="4155640"/>
            <a:ext cx="2736304" cy="1763167"/>
          </a:xfrm>
          <a:prstGeom prst="rect">
            <a:avLst/>
          </a:prstGeom>
          <a:noFill/>
        </p:spPr>
      </p:pic>
      <p:pic>
        <p:nvPicPr>
          <p:cNvPr id="7" name="Picture 17" descr="jellyfish-g15b49fe61_640-removebg-preview">
            <a:extLst>
              <a:ext uri="{FF2B5EF4-FFF2-40B4-BE49-F238E27FC236}">
                <a16:creationId xmlns:a16="http://schemas.microsoft.com/office/drawing/2014/main" id="{AB94ACAC-9963-68E6-1E09-E2DF41F4274D}"/>
              </a:ext>
            </a:extLst>
          </p:cNvPr>
          <p:cNvPicPr>
            <a:picLocks noChangeAspect="1" noChangeArrowheads="1"/>
          </p:cNvPicPr>
          <p:nvPr/>
        </p:nvPicPr>
        <p:blipFill rotWithShape="1">
          <a:blip r:embed="rId4"/>
          <a:srcRect l="1862" t="1251" r="-1605" b="12881"/>
          <a:stretch/>
        </p:blipFill>
        <p:spPr bwMode="auto">
          <a:xfrm rot="20460928">
            <a:off x="28215" y="1894113"/>
            <a:ext cx="2732994" cy="4183546"/>
          </a:xfrm>
          <a:prstGeom prst="rect">
            <a:avLst/>
          </a:prstGeom>
          <a:noFill/>
        </p:spPr>
      </p:pic>
      <p:pic>
        <p:nvPicPr>
          <p:cNvPr id="8" name="Picture 18" descr="jellyfish-gafc3535eb_640-removebg-preview">
            <a:extLst>
              <a:ext uri="{FF2B5EF4-FFF2-40B4-BE49-F238E27FC236}">
                <a16:creationId xmlns:a16="http://schemas.microsoft.com/office/drawing/2014/main" id="{C8C7C1F7-F93C-B711-18D7-8710D0051703}"/>
              </a:ext>
            </a:extLst>
          </p:cNvPr>
          <p:cNvPicPr>
            <a:picLocks noChangeAspect="1" noChangeArrowheads="1"/>
          </p:cNvPicPr>
          <p:nvPr/>
        </p:nvPicPr>
        <p:blipFill>
          <a:blip r:embed="rId5"/>
          <a:srcRect/>
          <a:stretch>
            <a:fillRect/>
          </a:stretch>
        </p:blipFill>
        <p:spPr bwMode="auto">
          <a:xfrm>
            <a:off x="646198" y="-20824"/>
            <a:ext cx="2079625" cy="1498600"/>
          </a:xfrm>
          <a:prstGeom prst="rect">
            <a:avLst/>
          </a:prstGeom>
          <a:noFill/>
        </p:spPr>
      </p:pic>
      <p:pic>
        <p:nvPicPr>
          <p:cNvPr id="9" name="Picture 19" descr="phone-wallpaper-g349015b3a_640-removebg-preview">
            <a:extLst>
              <a:ext uri="{FF2B5EF4-FFF2-40B4-BE49-F238E27FC236}">
                <a16:creationId xmlns:a16="http://schemas.microsoft.com/office/drawing/2014/main" id="{03A98C67-6915-6FBD-E050-72900BE0B7D8}"/>
              </a:ext>
            </a:extLst>
          </p:cNvPr>
          <p:cNvPicPr>
            <a:picLocks noChangeAspect="1" noChangeArrowheads="1"/>
          </p:cNvPicPr>
          <p:nvPr/>
        </p:nvPicPr>
        <p:blipFill rotWithShape="1">
          <a:blip r:embed="rId6"/>
          <a:srcRect t="13827" r="12992" b="18933"/>
          <a:stretch/>
        </p:blipFill>
        <p:spPr bwMode="auto">
          <a:xfrm>
            <a:off x="4318606" y="5612471"/>
            <a:ext cx="1391625" cy="1344921"/>
          </a:xfrm>
          <a:prstGeom prst="rect">
            <a:avLst/>
          </a:prstGeom>
          <a:noFill/>
          <a:ln w="9525">
            <a:noFill/>
            <a:miter lim="800000"/>
            <a:headEnd/>
            <a:tailEnd/>
          </a:ln>
        </p:spPr>
      </p:pic>
      <p:pic>
        <p:nvPicPr>
          <p:cNvPr id="10" name="Picture 20" descr="animalS_20160913_1066250584-removebg-preview">
            <a:extLst>
              <a:ext uri="{FF2B5EF4-FFF2-40B4-BE49-F238E27FC236}">
                <a16:creationId xmlns:a16="http://schemas.microsoft.com/office/drawing/2014/main" id="{6A979A95-BF01-4641-86E7-F4F9EC9F5C91}"/>
              </a:ext>
            </a:extLst>
          </p:cNvPr>
          <p:cNvPicPr>
            <a:picLocks noChangeAspect="1" noChangeArrowheads="1"/>
          </p:cNvPicPr>
          <p:nvPr/>
        </p:nvPicPr>
        <p:blipFill rotWithShape="1">
          <a:blip r:embed="rId7"/>
          <a:srcRect l="-460" t="10918"/>
          <a:stretch/>
        </p:blipFill>
        <p:spPr bwMode="auto">
          <a:xfrm>
            <a:off x="9791214" y="1132990"/>
            <a:ext cx="2497474" cy="29513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1000"/>
                                        <p:tgtEl>
                                          <p:spTgt spid="4">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up)">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3" descr="jellyfish-g157a719ae_640">
            <a:extLst>
              <a:ext uri="{FF2B5EF4-FFF2-40B4-BE49-F238E27FC236}">
                <a16:creationId xmlns:a16="http://schemas.microsoft.com/office/drawing/2014/main" id="{B286A1FB-519E-39DB-BCF9-6DC16D80FCC9}"/>
              </a:ext>
            </a:extLst>
          </p:cNvPr>
          <p:cNvSpPr txBox="1">
            <a:spLocks noChangeArrowheads="1"/>
          </p:cNvSpPr>
          <p:nvPr/>
        </p:nvSpPr>
        <p:spPr bwMode="auto">
          <a:xfrm>
            <a:off x="2969611" y="44624"/>
            <a:ext cx="6192837" cy="579438"/>
          </a:xfrm>
          <a:prstGeom prst="rect">
            <a:avLst/>
          </a:prstGeom>
          <a:solidFill>
            <a:srgbClr val="00CCFF"/>
          </a:solidFill>
          <a:ln w="25400" algn="ctr">
            <a:solidFill>
              <a:srgbClr val="F2DCDB"/>
            </a:solidFill>
            <a:miter lim="800000"/>
            <a:headEnd/>
            <a:tailEnd/>
          </a:ln>
          <a:effectLst/>
        </p:spPr>
        <p:txBody>
          <a:bodyPr anchor="ctr"/>
          <a:lstStyle/>
          <a:p>
            <a:pPr algn="ctr"/>
            <a:r>
              <a:rPr lang="en-GB" sz="3600" dirty="0">
                <a:latin typeface="Calibri" pitchFamily="34" charset="0"/>
              </a:rPr>
              <a:t>Jellyfish Facts</a:t>
            </a:r>
          </a:p>
        </p:txBody>
      </p:sp>
      <p:pic>
        <p:nvPicPr>
          <p:cNvPr id="5" name="Picture 16" descr="jellyfish-g6fc7b19da_640-removebg-preview (1)">
            <a:extLst>
              <a:ext uri="{FF2B5EF4-FFF2-40B4-BE49-F238E27FC236}">
                <a16:creationId xmlns:a16="http://schemas.microsoft.com/office/drawing/2014/main" id="{8DEDEB91-0B2F-014B-ED62-2CA8DEE80615}"/>
              </a:ext>
            </a:extLst>
          </p:cNvPr>
          <p:cNvPicPr>
            <a:picLocks noChangeAspect="1" noChangeArrowheads="1"/>
          </p:cNvPicPr>
          <p:nvPr/>
        </p:nvPicPr>
        <p:blipFill rotWithShape="1">
          <a:blip r:embed="rId3"/>
          <a:srcRect l="4707" t="12477" r="4765"/>
          <a:stretch/>
        </p:blipFill>
        <p:spPr bwMode="auto">
          <a:xfrm>
            <a:off x="9090291" y="1534506"/>
            <a:ext cx="2736304" cy="1763167"/>
          </a:xfrm>
          <a:prstGeom prst="rect">
            <a:avLst/>
          </a:prstGeom>
          <a:noFill/>
        </p:spPr>
      </p:pic>
      <p:pic>
        <p:nvPicPr>
          <p:cNvPr id="6" name="Picture 19" descr="phone-wallpaper-g349015b3a_640-removebg-preview">
            <a:extLst>
              <a:ext uri="{FF2B5EF4-FFF2-40B4-BE49-F238E27FC236}">
                <a16:creationId xmlns:a16="http://schemas.microsoft.com/office/drawing/2014/main" id="{F73A6956-8208-46D3-6B10-443640C37D18}"/>
              </a:ext>
            </a:extLst>
          </p:cNvPr>
          <p:cNvPicPr>
            <a:picLocks noChangeAspect="1" noChangeArrowheads="1"/>
          </p:cNvPicPr>
          <p:nvPr/>
        </p:nvPicPr>
        <p:blipFill rotWithShape="1">
          <a:blip r:embed="rId4"/>
          <a:srcRect t="13827" r="12992" b="18933"/>
          <a:stretch/>
        </p:blipFill>
        <p:spPr bwMode="auto">
          <a:xfrm>
            <a:off x="4069685" y="4733528"/>
            <a:ext cx="1852254" cy="1790089"/>
          </a:xfrm>
          <a:prstGeom prst="rect">
            <a:avLst/>
          </a:prstGeom>
          <a:noFill/>
          <a:ln w="9525">
            <a:noFill/>
            <a:miter lim="800000"/>
            <a:headEnd/>
            <a:tailEnd/>
          </a:ln>
        </p:spPr>
      </p:pic>
      <p:pic>
        <p:nvPicPr>
          <p:cNvPr id="7" name="Picture 21" descr="phone-wallpaper-g349015b3a_640-removebg-preview">
            <a:extLst>
              <a:ext uri="{FF2B5EF4-FFF2-40B4-BE49-F238E27FC236}">
                <a16:creationId xmlns:a16="http://schemas.microsoft.com/office/drawing/2014/main" id="{E2157085-14A9-4B5D-09E2-C801D0407897}"/>
              </a:ext>
            </a:extLst>
          </p:cNvPr>
          <p:cNvPicPr>
            <a:picLocks noChangeAspect="1" noChangeArrowheads="1"/>
          </p:cNvPicPr>
          <p:nvPr/>
        </p:nvPicPr>
        <p:blipFill>
          <a:blip r:embed="rId4"/>
          <a:srcRect/>
          <a:stretch>
            <a:fillRect/>
          </a:stretch>
        </p:blipFill>
        <p:spPr bwMode="auto">
          <a:xfrm rot="15568389">
            <a:off x="1539145" y="751567"/>
            <a:ext cx="1093788" cy="1368425"/>
          </a:xfrm>
          <a:prstGeom prst="rect">
            <a:avLst/>
          </a:prstGeom>
          <a:noFill/>
        </p:spPr>
      </p:pic>
      <p:pic>
        <p:nvPicPr>
          <p:cNvPr id="8" name="Graphic 7" descr="Video camera with solid fill">
            <a:extLst>
              <a:ext uri="{FF2B5EF4-FFF2-40B4-BE49-F238E27FC236}">
                <a16:creationId xmlns:a16="http://schemas.microsoft.com/office/drawing/2014/main" id="{95C066BC-E78C-9111-4366-AF639AF474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54835" y="2234952"/>
            <a:ext cx="914400" cy="914400"/>
          </a:xfrm>
          <a:prstGeom prst="rect">
            <a:avLst/>
          </a:prstGeom>
        </p:spPr>
      </p:pic>
      <p:sp>
        <p:nvSpPr>
          <p:cNvPr id="9" name="TextBox 8">
            <a:extLst>
              <a:ext uri="{FF2B5EF4-FFF2-40B4-BE49-F238E27FC236}">
                <a16:creationId xmlns:a16="http://schemas.microsoft.com/office/drawing/2014/main" id="{B5A2A47B-8910-BEF0-FDD2-FC7188C741AF}"/>
              </a:ext>
            </a:extLst>
          </p:cNvPr>
          <p:cNvSpPr txBox="1"/>
          <p:nvPr/>
        </p:nvSpPr>
        <p:spPr>
          <a:xfrm>
            <a:off x="4441243" y="2522984"/>
            <a:ext cx="3424912" cy="523220"/>
          </a:xfrm>
          <a:prstGeom prst="rect">
            <a:avLst/>
          </a:prstGeom>
          <a:noFill/>
        </p:spPr>
        <p:txBody>
          <a:bodyPr wrap="none" rtlCol="0">
            <a:spAutoFit/>
          </a:bodyPr>
          <a:lstStyle/>
          <a:p>
            <a:r>
              <a:rPr lang="en-US" sz="2800" dirty="0">
                <a:latin typeface="+mn-lt"/>
              </a:rPr>
              <a:t>Let’s watch and enjoy:</a:t>
            </a:r>
          </a:p>
        </p:txBody>
      </p:sp>
      <p:sp>
        <p:nvSpPr>
          <p:cNvPr id="10" name="TextBox 9">
            <a:extLst>
              <a:ext uri="{FF2B5EF4-FFF2-40B4-BE49-F238E27FC236}">
                <a16:creationId xmlns:a16="http://schemas.microsoft.com/office/drawing/2014/main" id="{C8DA48CC-7008-32C4-4F3C-38A466B7CD85}"/>
              </a:ext>
            </a:extLst>
          </p:cNvPr>
          <p:cNvSpPr txBox="1"/>
          <p:nvPr/>
        </p:nvSpPr>
        <p:spPr>
          <a:xfrm>
            <a:off x="983432" y="3221360"/>
            <a:ext cx="9559165" cy="886032"/>
          </a:xfrm>
          <a:prstGeom prst="rect">
            <a:avLst/>
          </a:prstGeom>
          <a:noFill/>
        </p:spPr>
        <p:txBody>
          <a:bodyPr wrap="square">
            <a:spAutoFit/>
          </a:bodyPr>
          <a:lstStyle/>
          <a:p>
            <a:r>
              <a:rPr lang="en-GB" sz="2400" dirty="0">
                <a:latin typeface="+mj-lt"/>
                <a:hlinkClick r:id="rId7"/>
              </a:rPr>
              <a:t>https://pixabay.com/videos/jellyfish-sea-under-water-ocean-33995/</a:t>
            </a:r>
            <a:endParaRPr lang="en-GB" sz="2400" dirty="0">
              <a:latin typeface="+mj-lt"/>
            </a:endParaRPr>
          </a:p>
          <a:p>
            <a:r>
              <a:rPr lang="en-IN" sz="2400" dirty="0">
                <a:latin typeface="+mj-lt"/>
                <a:hlinkClick r:id="rId8"/>
              </a:rPr>
              <a:t>https://pixabay.com/videos/aquarium-jellyfish-underwater-fish-32138/</a:t>
            </a:r>
            <a:endParaRPr lang="en-GB" sz="2400" dirty="0">
              <a:latin typeface="+mj-lt"/>
              <a:cs typeface="Arial" charset="0"/>
            </a:endParaRPr>
          </a:p>
        </p:txBody>
      </p:sp>
    </p:spTree>
    <p:extLst>
      <p:ext uri="{BB962C8B-B14F-4D97-AF65-F5344CB8AC3E}">
        <p14:creationId xmlns:p14="http://schemas.microsoft.com/office/powerpoint/2010/main" val="74927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00E2BD6-6C09-4DCA-9091-FA7A9F2C8FEB}"/>
              </a:ext>
            </a:extLst>
          </p:cNvPr>
          <p:cNvGraphicFramePr>
            <a:graphicFrameLocks noGrp="1"/>
          </p:cNvGraphicFramePr>
          <p:nvPr>
            <p:extLst>
              <p:ext uri="{D42A27DB-BD31-4B8C-83A1-F6EECF244321}">
                <p14:modId xmlns:p14="http://schemas.microsoft.com/office/powerpoint/2010/main" val="2391812880"/>
              </p:ext>
            </p:extLst>
          </p:nvPr>
        </p:nvGraphicFramePr>
        <p:xfrm>
          <a:off x="1127448" y="700345"/>
          <a:ext cx="9937104" cy="566987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900" b="0" i="0" u="none" strike="noStrike" cap="none" normalizeH="0" baseline="0" dirty="0">
                          <a:ln>
                            <a:noFill/>
                          </a:ln>
                          <a:solidFill>
                            <a:srgbClr val="000000"/>
                          </a:solidFill>
                          <a:effectLst/>
                          <a:latin typeface="Calibri" pitchFamily="34" charset="0"/>
                          <a:cs typeface="Arial" charset="0"/>
                        </a:rPr>
                        <a:t>1</a:t>
                      </a:r>
                    </a:p>
                  </a:txBody>
                  <a:tcPr horzOverflow="overflow"/>
                </a:tc>
                <a:tc>
                  <a:txBody>
                    <a:bodyPr/>
                    <a:lstStyle/>
                    <a:p>
                      <a:endParaRPr lang="en-IN" sz="9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900" b="0" i="0" u="none" strike="noStrike" cap="none" normalizeH="0" baseline="0" dirty="0">
                          <a:ln>
                            <a:noFill/>
                          </a:ln>
                          <a:solidFill>
                            <a:schemeClr val="tx1"/>
                          </a:solidFill>
                          <a:effectLst/>
                          <a:latin typeface="Calibri" pitchFamily="34" charset="0"/>
                          <a:cs typeface="Arial" charset="0"/>
                        </a:rPr>
                        <a:t>https://pixabay.com/photos/jellyfish-aquarium-tropical-fish-1288749/    Attribution - </a:t>
                      </a:r>
                      <a:r>
                        <a:rPr kumimoji="0" lang="en-GB" sz="900" b="0" i="0" u="none" strike="noStrike" cap="none" normalizeH="0" baseline="0" dirty="0">
                          <a:ln>
                            <a:noFill/>
                          </a:ln>
                          <a:solidFill>
                            <a:schemeClr val="tx1"/>
                          </a:solidFill>
                          <a:effectLst/>
                          <a:latin typeface="Calibri" pitchFamily="34" charset="0"/>
                          <a:cs typeface="Arial" charset="0"/>
                        </a:rPr>
                        <a:t>Joseph82 </a:t>
                      </a:r>
                      <a:endParaRPr kumimoji="0" lang="en-IN" sz="900" b="0" i="0" u="none" strike="noStrike" cap="none" normalizeH="0" baseline="0" dirty="0">
                        <a:ln>
                          <a:noFill/>
                        </a:ln>
                        <a:solidFill>
                          <a:schemeClr val="tx1"/>
                        </a:solidFill>
                        <a:effectLst/>
                        <a:latin typeface="Calibri" pitchFamily="34" charset="0"/>
                        <a:cs typeface="Arial" charset="0"/>
                      </a:endParaRPr>
                    </a:p>
                  </a:txBody>
                  <a:tcPr horzOverflow="overflow"/>
                </a:tc>
                <a:extLst>
                  <a:ext uri="{0D108BD9-81ED-4DB2-BD59-A6C34878D82A}">
                    <a16:rowId xmlns:a16="http://schemas.microsoft.com/office/drawing/2014/main" val="10001"/>
                  </a:ext>
                </a:extLst>
              </a:tr>
              <a:tr h="389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900" b="0" i="0" u="none" strike="noStrike" cap="none" normalizeH="0" baseline="0" dirty="0">
                          <a:ln>
                            <a:noFill/>
                          </a:ln>
                          <a:solidFill>
                            <a:srgbClr val="000000"/>
                          </a:solidFill>
                          <a:effectLst/>
                          <a:latin typeface="Calibri" pitchFamily="34" charset="0"/>
                          <a:cs typeface="Arial" charset="0"/>
                        </a:rPr>
                        <a:t>2</a:t>
                      </a:r>
                    </a:p>
                  </a:txBody>
                  <a:tcPr horzOverflow="overflow"/>
                </a:tc>
                <a:tc>
                  <a:txBody>
                    <a:bodyPr/>
                    <a:lstStyle/>
                    <a:p>
                      <a:endParaRPr lang="en-IN" sz="9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900" b="0" i="0" u="none" strike="noStrike" cap="none" normalizeH="0" baseline="0" dirty="0">
                          <a:ln>
                            <a:noFill/>
                          </a:ln>
                          <a:solidFill>
                            <a:schemeClr val="tx1"/>
                          </a:solidFill>
                          <a:effectLst/>
                          <a:latin typeface="Calibri" pitchFamily="34" charset="0"/>
                          <a:hlinkClick r:id="rId3"/>
                        </a:rPr>
                        <a:t>https://pixabay.com/photos/jellyfish-underwater-ocean-aquarium-6653502/</a:t>
                      </a:r>
                      <a:r>
                        <a:rPr kumimoji="0" lang="en-IN" sz="900" b="0" i="0" u="none" strike="noStrike" cap="none" normalizeH="0" baseline="0" dirty="0">
                          <a:ln>
                            <a:noFill/>
                          </a:ln>
                          <a:solidFill>
                            <a:schemeClr val="tx1"/>
                          </a:solidFill>
                          <a:effectLst/>
                          <a:latin typeface="Calibri" pitchFamily="34" charset="0"/>
                        </a:rPr>
                        <a:t> Attribution </a:t>
                      </a:r>
                      <a:r>
                        <a:rPr kumimoji="0" lang="en-IN" sz="900" b="0" i="0" u="none" strike="noStrike" cap="none" normalizeH="0" baseline="0" dirty="0" err="1">
                          <a:ln>
                            <a:noFill/>
                          </a:ln>
                          <a:solidFill>
                            <a:schemeClr val="tx1"/>
                          </a:solidFill>
                          <a:effectLst/>
                          <a:latin typeface="Calibri" pitchFamily="34" charset="0"/>
                        </a:rPr>
                        <a:t>EddieKphoto</a:t>
                      </a:r>
                      <a:endParaRPr kumimoji="0" lang="en-IN" sz="9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900" b="0" i="0" u="none" strike="noStrike" cap="none" normalizeH="0" baseline="0" dirty="0">
                          <a:ln>
                            <a:noFill/>
                          </a:ln>
                          <a:solidFill>
                            <a:schemeClr val="tx1"/>
                          </a:solidFill>
                          <a:effectLst/>
                          <a:latin typeface="Calibri" pitchFamily="34" charset="0"/>
                          <a:hlinkClick r:id="rId4"/>
                        </a:rPr>
                        <a:t>https://pixabay.com/photos/jellyfish-animals-underwater-381659/</a:t>
                      </a:r>
                      <a:r>
                        <a:rPr kumimoji="0" lang="en-IN" sz="900" b="0" i="0" u="none" strike="noStrike" cap="none" normalizeH="0" baseline="0" dirty="0">
                          <a:ln>
                            <a:noFill/>
                          </a:ln>
                          <a:solidFill>
                            <a:schemeClr val="tx1"/>
                          </a:solidFill>
                          <a:effectLst/>
                          <a:latin typeface="Calibri" pitchFamily="34" charset="0"/>
                        </a:rPr>
                        <a:t> Attribution - </a:t>
                      </a:r>
                      <a:r>
                        <a:rPr kumimoji="0" lang="en-IN" sz="900" b="0" i="0" u="none" strike="noStrike" cap="none" normalizeH="0" baseline="0" dirty="0" err="1">
                          <a:ln>
                            <a:noFill/>
                          </a:ln>
                          <a:solidFill>
                            <a:schemeClr val="tx1"/>
                          </a:solidFill>
                          <a:effectLst/>
                          <a:latin typeface="Calibri" pitchFamily="34" charset="0"/>
                        </a:rPr>
                        <a:t>Klawson</a:t>
                      </a:r>
                      <a:endParaRPr kumimoji="0" lang="en-IN" sz="9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normalizeH="0" baseline="0" dirty="0">
                          <a:ln>
                            <a:noFill/>
                          </a:ln>
                          <a:solidFill>
                            <a:schemeClr val="tx1"/>
                          </a:solidFill>
                          <a:effectLst/>
                          <a:latin typeface="+mn-lt"/>
                          <a:ea typeface="+mn-ea"/>
                          <a:cs typeface="+mn-cs"/>
                        </a:rPr>
                        <a:t>SSSVV Gallery – Search word Jelly fish</a:t>
                      </a:r>
                      <a:endParaRPr kumimoji="0" lang="en-IN" sz="900" b="0" i="0" u="none" strike="noStrike" cap="none" normalizeH="0" baseline="0" dirty="0">
                        <a:ln>
                          <a:noFill/>
                        </a:ln>
                        <a:solidFill>
                          <a:schemeClr val="tx1"/>
                        </a:solidFill>
                        <a:effectLst/>
                        <a:latin typeface="Calibri" pitchFamily="34" charset="0"/>
                      </a:endParaRPr>
                    </a:p>
                  </a:txBody>
                  <a:tcPr horzOverflow="overflow"/>
                </a:tc>
                <a:extLst>
                  <a:ext uri="{0D108BD9-81ED-4DB2-BD59-A6C34878D82A}">
                    <a16:rowId xmlns:a16="http://schemas.microsoft.com/office/drawing/2014/main" val="10002"/>
                  </a:ext>
                </a:extLst>
              </a:tr>
              <a:tr h="389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rgbClr val="000000"/>
                          </a:solidFill>
                          <a:effectLst/>
                          <a:latin typeface="Calibri" pitchFamily="34" charset="0"/>
                          <a:cs typeface="Arial" charset="0"/>
                        </a:rPr>
                        <a:t>3</a:t>
                      </a:r>
                    </a:p>
                  </a:txBody>
                  <a:tcPr horzOverflow="overflow"/>
                </a:tc>
                <a:tc>
                  <a:txBody>
                    <a:bodyPr/>
                    <a:lstStyle/>
                    <a:p>
                      <a:endParaRPr lang="en-IN" sz="9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900" b="0" i="0" u="none" strike="noStrike" cap="none" normalizeH="0" baseline="0" dirty="0">
                          <a:ln>
                            <a:noFill/>
                          </a:ln>
                          <a:solidFill>
                            <a:schemeClr val="tx1"/>
                          </a:solidFill>
                          <a:effectLst/>
                          <a:latin typeface="Calibri" pitchFamily="34" charset="0"/>
                          <a:hlinkClick r:id="rId5"/>
                        </a:rPr>
                        <a:t>https://pixabay.com/photos/jellyfish-animal-underwater-1867355/</a:t>
                      </a:r>
                      <a:r>
                        <a:rPr kumimoji="0" lang="en-IN" sz="900" b="0" i="0" u="none" strike="noStrike" cap="none" normalizeH="0" baseline="0" dirty="0">
                          <a:ln>
                            <a:noFill/>
                          </a:ln>
                          <a:solidFill>
                            <a:schemeClr val="tx1"/>
                          </a:solidFill>
                          <a:effectLst/>
                          <a:latin typeface="Calibri" pitchFamily="34" charset="0"/>
                        </a:rPr>
                        <a:t> attribution </a:t>
                      </a:r>
                      <a:r>
                        <a:rPr kumimoji="0" lang="en-IN" sz="900" b="0" i="0" u="none" strike="noStrike" cap="none" normalizeH="0" baseline="0" dirty="0" err="1">
                          <a:ln>
                            <a:noFill/>
                          </a:ln>
                          <a:solidFill>
                            <a:schemeClr val="tx1"/>
                          </a:solidFill>
                          <a:effectLst/>
                          <a:latin typeface="Calibri" pitchFamily="34" charset="0"/>
                        </a:rPr>
                        <a:t>Pexels</a:t>
                      </a:r>
                      <a:endParaRPr kumimoji="0" lang="en-IN" sz="9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900" b="0" i="0" u="none" strike="noStrike" cap="none" normalizeH="0" baseline="0" dirty="0">
                          <a:ln>
                            <a:noFill/>
                          </a:ln>
                          <a:solidFill>
                            <a:schemeClr val="tx1"/>
                          </a:solidFill>
                          <a:effectLst/>
                          <a:latin typeface="Calibri" pitchFamily="34" charset="0"/>
                          <a:hlinkClick r:id="rId6"/>
                        </a:rPr>
                        <a:t>https://pixabay.com/photos/jellyfish-tentacles-animal-6222849/</a:t>
                      </a:r>
                      <a:r>
                        <a:rPr kumimoji="0" lang="en-IN" sz="900" b="0" i="0" u="none" strike="noStrike" cap="none" normalizeH="0" baseline="0" dirty="0">
                          <a:ln>
                            <a:noFill/>
                          </a:ln>
                          <a:solidFill>
                            <a:schemeClr val="tx1"/>
                          </a:solidFill>
                          <a:effectLst/>
                          <a:latin typeface="Calibri" pitchFamily="34" charset="0"/>
                        </a:rPr>
                        <a:t> attribution - </a:t>
                      </a:r>
                      <a:r>
                        <a:rPr lang="en-US" sz="900" b="0" i="0" u="none" strike="noStrike" kern="1200" dirty="0">
                          <a:solidFill>
                            <a:schemeClr val="tx1"/>
                          </a:solidFill>
                          <a:effectLst/>
                          <a:latin typeface="+mn-lt"/>
                          <a:ea typeface="+mn-ea"/>
                          <a:cs typeface="+mn-cs"/>
                          <a:hlinkClick r:id="rId7"/>
                        </a:rPr>
                        <a:t>philippbrack76</a:t>
                      </a:r>
                      <a:endParaRPr lang="en-US" sz="900" b="0" i="0" u="none" strike="noStrike" kern="1200" dirty="0">
                        <a:solidFill>
                          <a:schemeClr val="tx1"/>
                        </a:solidFill>
                        <a:effectLst/>
                        <a:latin typeface="+mn-lt"/>
                        <a:ea typeface="+mn-ea"/>
                        <a:cs typeface="+mn-cs"/>
                      </a:endParaRPr>
                    </a:p>
                  </a:txBody>
                  <a:tcPr horzOverflow="overflow"/>
                </a:tc>
                <a:extLst>
                  <a:ext uri="{0D108BD9-81ED-4DB2-BD59-A6C34878D82A}">
                    <a16:rowId xmlns:a16="http://schemas.microsoft.com/office/drawing/2014/main" val="10003"/>
                  </a:ext>
                </a:extLst>
              </a:tr>
              <a:tr h="389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rgbClr val="000000"/>
                          </a:solidFill>
                          <a:effectLst/>
                          <a:latin typeface="Calibri" pitchFamily="34" charset="0"/>
                          <a:cs typeface="Arial" charset="0"/>
                        </a:rPr>
                        <a:t>3</a:t>
                      </a:r>
                    </a:p>
                  </a:txBody>
                  <a:tcP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cap="none" normalizeH="0" baseline="0" dirty="0">
                          <a:ln>
                            <a:noFill/>
                          </a:ln>
                          <a:solidFill>
                            <a:srgbClr val="000000"/>
                          </a:solidFill>
                          <a:effectLst/>
                          <a:latin typeface="Calibri" pitchFamily="34" charset="0"/>
                          <a:cs typeface="Arial" charset="0"/>
                        </a:rPr>
                        <a:t>Video Link</a:t>
                      </a:r>
                    </a:p>
                    <a:p>
                      <a:endParaRPr lang="en-IN" sz="9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cap="none" normalizeH="0" baseline="0" dirty="0">
                          <a:ln>
                            <a:noFill/>
                          </a:ln>
                          <a:solidFill>
                            <a:schemeClr val="tx1"/>
                          </a:solidFill>
                          <a:effectLst/>
                          <a:latin typeface="Calibri" pitchFamily="34" charset="0"/>
                          <a:cs typeface="Arial" charset="0"/>
                        </a:rPr>
                        <a:t>https://pixabay.com/videos/jellyfish-sea-under-water-ocean-33995/      -----</a:t>
                      </a:r>
                      <a:r>
                        <a:rPr kumimoji="0" lang="en-GB" sz="900" b="0" i="0" u="none" strike="noStrike" cap="none" normalizeH="0" baseline="0" dirty="0" err="1">
                          <a:ln>
                            <a:noFill/>
                          </a:ln>
                          <a:solidFill>
                            <a:schemeClr val="tx1"/>
                          </a:solidFill>
                          <a:effectLst/>
                          <a:latin typeface="Calibri" pitchFamily="34" charset="0"/>
                          <a:cs typeface="Arial" charset="0"/>
                          <a:hlinkClick r:id="rId8"/>
                        </a:rPr>
                        <a:t>ikealol</a:t>
                      </a:r>
                      <a:r>
                        <a:rPr kumimoji="0" lang="en-GB" sz="900" b="0" i="0" u="none" strike="noStrike" cap="none" normalizeH="0" baseline="0" dirty="0">
                          <a:ln>
                            <a:noFill/>
                          </a:ln>
                          <a:solidFill>
                            <a:schemeClr val="tx1"/>
                          </a:solidFill>
                          <a:effectLst/>
                          <a:latin typeface="Calibri" pitchFamily="34" charset="0"/>
                          <a:cs typeface="Arial" charset="0"/>
                          <a:hlinkClick r:id="rId8"/>
                        </a:rPr>
                        <a:t> </a:t>
                      </a:r>
                      <a:r>
                        <a:rPr kumimoji="0" lang="en-GB" sz="900" b="0" i="0" u="none" strike="noStrike" cap="none" normalizeH="0" baseline="0" dirty="0">
                          <a:ln>
                            <a:noFill/>
                          </a:ln>
                          <a:solidFill>
                            <a:schemeClr val="tx1"/>
                          </a:solidFill>
                          <a:effectLst/>
                          <a:latin typeface="Calibri" pitchFamily="34" charset="0"/>
                          <a:cs typeface="Arial" charset="0"/>
                        </a:rPr>
                        <a:t> </a:t>
                      </a:r>
                      <a:endParaRPr kumimoji="0" lang="en-IN" sz="900" b="0" i="0" u="none" strike="noStrike" cap="none" normalizeH="0" baseline="0" dirty="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N" sz="900" b="0" i="0" u="none" strike="noStrike" cap="none" normalizeH="0" baseline="0" dirty="0">
                          <a:ln>
                            <a:noFill/>
                          </a:ln>
                          <a:solidFill>
                            <a:schemeClr val="tx1"/>
                          </a:solidFill>
                          <a:effectLst/>
                          <a:latin typeface="Calibri" pitchFamily="34" charset="0"/>
                          <a:cs typeface="Arial" charset="0"/>
                          <a:hlinkClick r:id="rId9"/>
                        </a:rPr>
                        <a:t>https://pixabay.com/videos/aquarium-jellyfish-underwater-fish-32138/</a:t>
                      </a:r>
                      <a:r>
                        <a:rPr kumimoji="0" lang="en-IN" sz="900" b="0" i="0" u="none" strike="noStrike" cap="none" normalizeH="0" baseline="0" dirty="0">
                          <a:ln>
                            <a:noFill/>
                          </a:ln>
                          <a:solidFill>
                            <a:schemeClr val="tx1"/>
                          </a:solidFill>
                          <a:effectLst/>
                          <a:latin typeface="Calibri" pitchFamily="34" charset="0"/>
                          <a:cs typeface="Arial" charset="0"/>
                        </a:rPr>
                        <a:t> Attribution </a:t>
                      </a:r>
                      <a:r>
                        <a:rPr kumimoji="0" lang="en-IN" sz="900" b="0" i="0" u="none" strike="noStrike" cap="none" normalizeH="0" baseline="0" dirty="0" err="1">
                          <a:ln>
                            <a:noFill/>
                          </a:ln>
                          <a:solidFill>
                            <a:schemeClr val="tx1"/>
                          </a:solidFill>
                          <a:effectLst/>
                          <a:latin typeface="Calibri" pitchFamily="34" charset="0"/>
                          <a:cs typeface="Arial" charset="0"/>
                        </a:rPr>
                        <a:t>caelan</a:t>
                      </a:r>
                      <a:endParaRPr kumimoji="0" lang="en-IN" sz="900" b="0" i="0" u="none" strike="noStrike" cap="none" normalizeH="0" baseline="0" dirty="0">
                        <a:ln>
                          <a:noFill/>
                        </a:ln>
                        <a:solidFill>
                          <a:schemeClr val="tx1"/>
                        </a:solidFill>
                        <a:effectLst/>
                        <a:latin typeface="Calibri" pitchFamily="34" charset="0"/>
                      </a:endParaRPr>
                    </a:p>
                  </a:txBody>
                  <a:tcPr horzOverflow="overflow"/>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r h="488267">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3" name="Picture 79" descr="jellyfish-g157a719ae_640">
            <a:extLst>
              <a:ext uri="{FF2B5EF4-FFF2-40B4-BE49-F238E27FC236}">
                <a16:creationId xmlns:a16="http://schemas.microsoft.com/office/drawing/2014/main" id="{CBFEB11A-681E-5145-669F-1D305C14242F}"/>
              </a:ext>
            </a:extLst>
          </p:cNvPr>
          <p:cNvPicPr>
            <a:picLocks noChangeAspect="1" noChangeArrowheads="1"/>
          </p:cNvPicPr>
          <p:nvPr/>
        </p:nvPicPr>
        <p:blipFill>
          <a:blip r:embed="rId10"/>
          <a:srcRect/>
          <a:stretch>
            <a:fillRect/>
          </a:stretch>
        </p:blipFill>
        <p:spPr bwMode="auto">
          <a:xfrm>
            <a:off x="2716388" y="1196752"/>
            <a:ext cx="294925" cy="196255"/>
          </a:xfrm>
          <a:prstGeom prst="rect">
            <a:avLst/>
          </a:prstGeom>
          <a:noFill/>
          <a:ln w="9525">
            <a:noFill/>
            <a:miter lim="800000"/>
            <a:headEnd/>
            <a:tailEnd/>
          </a:ln>
        </p:spPr>
      </p:pic>
      <p:pic>
        <p:nvPicPr>
          <p:cNvPr id="5" name="Picture 4" descr="A jellyfish in the water&#10;&#10;Description automatically generated with low confidence">
            <a:extLst>
              <a:ext uri="{FF2B5EF4-FFF2-40B4-BE49-F238E27FC236}">
                <a16:creationId xmlns:a16="http://schemas.microsoft.com/office/drawing/2014/main" id="{29D2AFE0-EC97-89AF-AEFB-B3DD53AC97D8}"/>
              </a:ext>
            </a:extLst>
          </p:cNvPr>
          <p:cNvPicPr>
            <a:picLocks noChangeAspect="1"/>
          </p:cNvPicPr>
          <p:nvPr/>
        </p:nvPicPr>
        <p:blipFill>
          <a:blip r:embed="rId11"/>
          <a:stretch>
            <a:fillRect/>
          </a:stretch>
        </p:blipFill>
        <p:spPr>
          <a:xfrm>
            <a:off x="2279969" y="1607623"/>
            <a:ext cx="338058" cy="244036"/>
          </a:xfrm>
          <a:prstGeom prst="rect">
            <a:avLst/>
          </a:prstGeom>
        </p:spPr>
      </p:pic>
      <p:pic>
        <p:nvPicPr>
          <p:cNvPr id="6" name="Picture 5" descr="Jellyfish in the water&#10;&#10;Description automatically generated with medium confidence">
            <a:extLst>
              <a:ext uri="{FF2B5EF4-FFF2-40B4-BE49-F238E27FC236}">
                <a16:creationId xmlns:a16="http://schemas.microsoft.com/office/drawing/2014/main" id="{16D0F1AE-0BC4-4A97-61C4-DA3F29A4A9F4}"/>
              </a:ext>
            </a:extLst>
          </p:cNvPr>
          <p:cNvPicPr>
            <a:picLocks noChangeAspect="1"/>
          </p:cNvPicPr>
          <p:nvPr/>
        </p:nvPicPr>
        <p:blipFill>
          <a:blip r:embed="rId12"/>
          <a:stretch>
            <a:fillRect/>
          </a:stretch>
        </p:blipFill>
        <p:spPr>
          <a:xfrm>
            <a:off x="3215680" y="1628800"/>
            <a:ext cx="182707" cy="324812"/>
          </a:xfrm>
          <a:prstGeom prst="rect">
            <a:avLst/>
          </a:prstGeom>
        </p:spPr>
      </p:pic>
      <p:pic>
        <p:nvPicPr>
          <p:cNvPr id="7" name="Picture 6" descr="A group of jellyfish in the water&#10;&#10;Description automatically generated with medium confidence">
            <a:extLst>
              <a:ext uri="{FF2B5EF4-FFF2-40B4-BE49-F238E27FC236}">
                <a16:creationId xmlns:a16="http://schemas.microsoft.com/office/drawing/2014/main" id="{6D7AA461-4C99-7A1D-2C69-BAB9B20C96CC}"/>
              </a:ext>
            </a:extLst>
          </p:cNvPr>
          <p:cNvPicPr>
            <a:picLocks noChangeAspect="1"/>
          </p:cNvPicPr>
          <p:nvPr/>
        </p:nvPicPr>
        <p:blipFill>
          <a:blip r:embed="rId13"/>
          <a:stretch>
            <a:fillRect/>
          </a:stretch>
        </p:blipFill>
        <p:spPr>
          <a:xfrm>
            <a:off x="2744812" y="1637112"/>
            <a:ext cx="209391" cy="279720"/>
          </a:xfrm>
          <a:prstGeom prst="rect">
            <a:avLst/>
          </a:prstGeom>
        </p:spPr>
      </p:pic>
      <p:pic>
        <p:nvPicPr>
          <p:cNvPr id="8" name="Picture 7" descr="A picture containing coelenterate, invertebrate, jellyfish, dark&#10;&#10;Description automatically generated">
            <a:extLst>
              <a:ext uri="{FF2B5EF4-FFF2-40B4-BE49-F238E27FC236}">
                <a16:creationId xmlns:a16="http://schemas.microsoft.com/office/drawing/2014/main" id="{37C41E87-059B-0492-2FF1-DCED11E836A9}"/>
              </a:ext>
            </a:extLst>
          </p:cNvPr>
          <p:cNvPicPr>
            <a:picLocks noChangeAspect="1"/>
          </p:cNvPicPr>
          <p:nvPr/>
        </p:nvPicPr>
        <p:blipFill>
          <a:blip r:embed="rId14"/>
          <a:stretch>
            <a:fillRect/>
          </a:stretch>
        </p:blipFill>
        <p:spPr>
          <a:xfrm>
            <a:off x="2413746" y="2075189"/>
            <a:ext cx="302642" cy="201683"/>
          </a:xfrm>
          <a:prstGeom prst="rect">
            <a:avLst/>
          </a:prstGeom>
        </p:spPr>
      </p:pic>
      <p:pic>
        <p:nvPicPr>
          <p:cNvPr id="9" name="Picture 8" descr="A picture containing invertebrate, coelenterate, jellyfish, dark&#10;&#10;Description automatically generated">
            <a:extLst>
              <a:ext uri="{FF2B5EF4-FFF2-40B4-BE49-F238E27FC236}">
                <a16:creationId xmlns:a16="http://schemas.microsoft.com/office/drawing/2014/main" id="{043F3A8A-EBD8-15F4-008E-4C9CB8D487B1}"/>
              </a:ext>
            </a:extLst>
          </p:cNvPr>
          <p:cNvPicPr>
            <a:picLocks noChangeAspect="1"/>
          </p:cNvPicPr>
          <p:nvPr/>
        </p:nvPicPr>
        <p:blipFill>
          <a:blip r:embed="rId15"/>
          <a:stretch>
            <a:fillRect/>
          </a:stretch>
        </p:blipFill>
        <p:spPr>
          <a:xfrm>
            <a:off x="3100844" y="2060848"/>
            <a:ext cx="195228" cy="244036"/>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312</TotalTime>
  <Words>471</Words>
  <Application>Microsoft Office PowerPoint</Application>
  <PresentationFormat>Widescreen</PresentationFormat>
  <Paragraphs>41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DD</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21</cp:revision>
  <dcterms:created xsi:type="dcterms:W3CDTF">2020-08-28T09:38:22Z</dcterms:created>
  <dcterms:modified xsi:type="dcterms:W3CDTF">2022-11-05T12:00:15Z</dcterms:modified>
</cp:coreProperties>
</file>