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256" r:id="rId2"/>
    <p:sldId id="285" r:id="rId3"/>
    <p:sldId id="286" r:id="rId4"/>
    <p:sldId id="258"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205"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3792" autoAdjust="0"/>
  </p:normalViewPr>
  <p:slideViewPr>
    <p:cSldViewPr>
      <p:cViewPr varScale="1">
        <p:scale>
          <a:sx n="57" d="100"/>
          <a:sy n="57" d="100"/>
        </p:scale>
        <p:origin x="368" y="28"/>
      </p:cViewPr>
      <p:guideLst>
        <p:guide orient="horz" pos="2205"/>
        <p:guide pos="384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5E87EEE-33CA-4F89-87C8-0601196FB639}" type="datetimeFigureOut">
              <a:rPr lang="en-US" smtClean="0"/>
              <a:pPr/>
              <a:t>11/29/2022</a:t>
            </a:fld>
            <a:endParaRPr lang="en-IN" dirty="0"/>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IN"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1E39D27-0626-4BC0-A8BA-864E2E770FDA}" type="slidenum">
              <a:rPr lang="en-IN" smtClean="0"/>
              <a:pPr/>
              <a:t>‹#›</a:t>
            </a:fld>
            <a:endParaRPr lang="en-IN"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pPr rtl="0"/>
            <a:r>
              <a:rPr lang="en-IN" sz="1200" b="1" i="0" u="none" strike="noStrike" kern="1200" dirty="0">
                <a:solidFill>
                  <a:schemeClr val="tx1"/>
                </a:solidFill>
                <a:latin typeface="+mn-lt"/>
                <a:ea typeface="+mn-ea"/>
                <a:cs typeface="+mn-cs"/>
              </a:rPr>
              <a:t>Notes for Teacher</a:t>
            </a:r>
            <a:r>
              <a:rPr lang="en-IN" sz="1200" b="0" i="0" u="none" strike="noStrike" kern="1200" dirty="0">
                <a:solidFill>
                  <a:schemeClr val="tx1"/>
                </a:solidFill>
                <a:latin typeface="+mn-lt"/>
                <a:ea typeface="+mn-ea"/>
                <a:cs typeface="+mn-cs"/>
              </a:rPr>
              <a:t> - &lt; Information for further reference or explanation &gt;</a:t>
            </a:r>
            <a:endParaRPr lang="en-IN" b="0" dirty="0"/>
          </a:p>
          <a:p>
            <a:pPr rtl="0"/>
            <a:br>
              <a:rPr lang="en-IN" b="0" dirty="0"/>
            </a:br>
            <a:r>
              <a:rPr lang="en-IN" sz="1200" b="1" i="0" u="none" strike="noStrike" kern="1200" dirty="0">
                <a:solidFill>
                  <a:schemeClr val="tx1"/>
                </a:solidFill>
                <a:latin typeface="+mn-lt"/>
                <a:ea typeface="+mn-ea"/>
                <a:cs typeface="+mn-cs"/>
              </a:rPr>
              <a:t>Suggestions: </a:t>
            </a:r>
            <a:r>
              <a:rPr lang="en-IN" sz="1200" b="0" i="0" u="none" strike="noStrike" kern="1200" dirty="0">
                <a:solidFill>
                  <a:schemeClr val="tx1"/>
                </a:solidFill>
                <a:latin typeface="+mn-lt"/>
                <a:ea typeface="+mn-ea"/>
                <a:cs typeface="+mn-cs"/>
              </a:rPr>
              <a:t>&lt;Ideas/ Images/ Animations / Others – To make better representation of the content &gt;</a:t>
            </a:r>
            <a:br>
              <a:rPr lang="en-IN" sz="1200" b="0" i="0" u="none" strike="noStrike" kern="1200" dirty="0">
                <a:solidFill>
                  <a:schemeClr val="tx1"/>
                </a:solidFill>
                <a:latin typeface="+mn-lt"/>
                <a:ea typeface="+mn-ea"/>
                <a:cs typeface="+mn-cs"/>
              </a:rPr>
            </a:br>
            <a:endParaRPr lang="en-IN" b="0" dirty="0"/>
          </a:p>
          <a:p>
            <a:pPr rtl="0"/>
            <a:r>
              <a:rPr lang="en-IN" sz="1200" b="1" i="0" u="none" strike="noStrike" kern="1200" dirty="0">
                <a:solidFill>
                  <a:schemeClr val="tx1"/>
                </a:solidFill>
                <a:latin typeface="+mn-lt"/>
                <a:ea typeface="+mn-ea"/>
                <a:cs typeface="+mn-cs"/>
              </a:rPr>
              <a:t>Source of Multimedia used in this slide - </a:t>
            </a:r>
            <a:r>
              <a:rPr lang="en-IN" sz="1200" b="0" i="0" u="none" strike="noStrike" kern="1200" dirty="0">
                <a:solidFill>
                  <a:schemeClr val="tx1"/>
                </a:solidFill>
                <a:latin typeface="+mn-lt"/>
                <a:ea typeface="+mn-ea"/>
                <a:cs typeface="+mn-cs"/>
              </a:rPr>
              <a:t> </a:t>
            </a:r>
          </a:p>
          <a:p>
            <a:pPr rtl="0"/>
            <a:r>
              <a:rPr lang="en-IN" sz="1200" b="0" i="0" u="none" strike="noStrike" kern="1200" dirty="0">
                <a:solidFill>
                  <a:schemeClr val="tx1"/>
                </a:solidFill>
                <a:latin typeface="+mn-lt"/>
                <a:ea typeface="+mn-ea"/>
                <a:cs typeface="+mn-cs"/>
              </a:rPr>
              <a:t>Students: </a:t>
            </a:r>
            <a:r>
              <a:rPr lang="en-US" sz="1200" b="0" i="0" u="none" strike="noStrike" kern="1200" dirty="0">
                <a:solidFill>
                  <a:schemeClr val="tx1"/>
                </a:solidFill>
                <a:latin typeface="+mn-lt"/>
                <a:ea typeface="+mn-ea"/>
                <a:cs typeface="+mn-cs"/>
              </a:rPr>
              <a:t>https://www.flickr.com/photos/10816734@N03/2183733660 By World Bank Photo Collection</a:t>
            </a:r>
            <a:endParaRPr lang="en-IN" b="0" dirty="0"/>
          </a:p>
          <a:p>
            <a:endParaRPr lang="en-IN" dirty="0"/>
          </a:p>
        </p:txBody>
      </p:sp>
      <p:sp>
        <p:nvSpPr>
          <p:cNvPr id="4" name="Slide Number Placeholder 3"/>
          <p:cNvSpPr>
            <a:spLocks noGrp="1"/>
          </p:cNvSpPr>
          <p:nvPr>
            <p:ph type="sldNum" sz="quarter" idx="10"/>
          </p:nvPr>
        </p:nvSpPr>
        <p:spPr/>
        <p:txBody>
          <a:bodyPr/>
          <a:lstStyle/>
          <a:p>
            <a:fld id="{11E39D27-0626-4BC0-A8BA-864E2E770FDA}" type="slidenum">
              <a:rPr lang="en-IN" smtClean="0"/>
              <a:pPr/>
              <a:t>1</a:t>
            </a:fld>
            <a:endParaRPr lang="en-IN"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47500" lnSpcReduction="20000"/>
          </a:bodyPr>
          <a:lstStyle/>
          <a:p>
            <a:pPr algn="just"/>
            <a:r>
              <a:rPr lang="en-IN" sz="1200" b="1" i="0" u="none" strike="noStrike" kern="1200" dirty="0">
                <a:solidFill>
                  <a:schemeClr val="tx1"/>
                </a:solidFill>
                <a:latin typeface="+mn-lt"/>
                <a:ea typeface="+mn-ea"/>
                <a:cs typeface="+mn-cs"/>
              </a:rPr>
              <a:t>Notes for Teacher</a:t>
            </a:r>
            <a:r>
              <a:rPr lang="en-IN" sz="1200" b="0" i="0" u="none" strike="noStrike" kern="1200" dirty="0">
                <a:solidFill>
                  <a:schemeClr val="tx1"/>
                </a:solidFill>
                <a:latin typeface="+mn-lt"/>
                <a:ea typeface="+mn-ea"/>
                <a:cs typeface="+mn-cs"/>
              </a:rPr>
              <a:t> – &lt;</a:t>
            </a:r>
          </a:p>
          <a:p>
            <a:pPr algn="just"/>
            <a:r>
              <a:rPr lang="en-IN" sz="1200" b="0" i="0" u="none" strike="noStrike" kern="1200" dirty="0">
                <a:solidFill>
                  <a:schemeClr val="tx1"/>
                </a:solidFill>
                <a:latin typeface="+mn-lt"/>
                <a:ea typeface="+mn-ea"/>
                <a:cs typeface="+mn-cs"/>
              </a:rPr>
              <a:t> </a:t>
            </a:r>
            <a:r>
              <a:rPr lang="en-IN" sz="1200" b="1" i="0" u="none" strike="noStrike" kern="1200" dirty="0">
                <a:solidFill>
                  <a:schemeClr val="tx1"/>
                </a:solidFill>
                <a:latin typeface="+mn-lt"/>
                <a:ea typeface="+mn-ea"/>
                <a:cs typeface="+mn-cs"/>
              </a:rPr>
              <a:t>Procedure :</a:t>
            </a:r>
            <a:r>
              <a:rPr lang="en-IN" sz="1200" b="0" i="0" u="none" strike="noStrike" kern="1200" dirty="0">
                <a:solidFill>
                  <a:schemeClr val="tx1"/>
                </a:solidFill>
                <a:latin typeface="+mn-lt"/>
                <a:ea typeface="+mn-ea"/>
                <a:cs typeface="+mn-cs"/>
              </a:rPr>
              <a:t> </a:t>
            </a:r>
            <a:r>
              <a:rPr lang="en-US" sz="1200" dirty="0">
                <a:latin typeface="Calibri" panose="020F0502020204030204" pitchFamily="34" charset="0"/>
              </a:rPr>
              <a:t>D</a:t>
            </a:r>
            <a:r>
              <a:rPr lang="en-US" sz="1200" b="0" i="0" u="none" strike="noStrike" dirty="0">
                <a:solidFill>
                  <a:srgbClr val="000000"/>
                </a:solidFill>
                <a:effectLst/>
                <a:latin typeface="Calibri" panose="020F0502020204030204" pitchFamily="34" charset="0"/>
              </a:rPr>
              <a:t>ivide students in 4 groups based on strength of class.</a:t>
            </a:r>
            <a:r>
              <a:rPr lang="en-US" sz="1800" b="0" i="0" u="none" strike="noStrike" dirty="0">
                <a:solidFill>
                  <a:srgbClr val="000000"/>
                </a:solidFill>
                <a:effectLst/>
                <a:latin typeface="Calibri" panose="020F0502020204030204" pitchFamily="34" charset="0"/>
              </a:rPr>
              <a:t> Each group picks up one profession and works on it. </a:t>
            </a:r>
            <a:r>
              <a:rPr lang="en-US" sz="2800" dirty="0"/>
              <a:t>Make use of help box  to complete their ideas/reasoning.</a:t>
            </a:r>
            <a:r>
              <a:rPr lang="en-US" sz="2800" b="0" i="0" u="none" strike="noStrike" dirty="0">
                <a:solidFill>
                  <a:srgbClr val="000000"/>
                </a:solidFill>
                <a:effectLst/>
                <a:latin typeface="Calibri" panose="020F0502020204030204" pitchFamily="34" charset="0"/>
              </a:rPr>
              <a:t> Each group comes up with a paragraph on what they want to be when they grow up and why. After 7 to 8 minutes, the paragraph is written on a sheet of paper with title. </a:t>
            </a:r>
            <a:r>
              <a:rPr lang="en-US" sz="6000" dirty="0"/>
              <a:t>Paragraph could be read aloud and displayed in classroom/corridors (Paste the written work on chart paper)</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i="0" u="none" strike="noStrike" kern="1200" dirty="0">
                <a:solidFill>
                  <a:schemeClr val="tx1"/>
                </a:solidFill>
                <a:latin typeface="+mn-lt"/>
                <a:ea typeface="+mn-ea"/>
                <a:cs typeface="+mn-cs"/>
              </a:rPr>
              <a:t>Observation: </a:t>
            </a:r>
            <a:r>
              <a:rPr lang="en-US" sz="1200" b="0" i="0" u="none" strike="noStrike" kern="1200" dirty="0">
                <a:solidFill>
                  <a:schemeClr val="tx1"/>
                </a:solidFill>
                <a:latin typeface="+mn-lt"/>
                <a:ea typeface="+mn-ea"/>
                <a:cs typeface="+mn-cs"/>
              </a:rPr>
              <a:t>Students can write a paragraph of about 4 to 5 sentences, describing a given picture. They will also remember to start sentences with capital letters and end with full stops. The formation of groups helps in collaborative learning.</a:t>
            </a:r>
            <a:r>
              <a:rPr lang="en-US" sz="1200" b="1" dirty="0"/>
              <a:t> </a:t>
            </a:r>
            <a:r>
              <a:rPr lang="en-US" sz="1200" dirty="0"/>
              <a:t>Each group expresses what they want to be when they grow up using the words in help box</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Follow up activity: </a:t>
            </a:r>
            <a:r>
              <a:rPr lang="en-US" dirty="0"/>
              <a:t>Remaining topics to be given as H.W. for each child to work on individually</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Precautions: </a:t>
            </a:r>
            <a:r>
              <a:rPr lang="en-US" dirty="0"/>
              <a:t>Discipline to be maintained, encouraging interactive discussions to build enthusiasm</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2000" b="1" dirty="0"/>
              <a:t>Troubleshooting: </a:t>
            </a:r>
            <a:r>
              <a:rPr lang="en-US" sz="2000" dirty="0"/>
              <a:t>If any group is not able to </a:t>
            </a:r>
            <a:r>
              <a:rPr lang="en-US" sz="2000" dirty="0" err="1"/>
              <a:t>organise</a:t>
            </a:r>
            <a:r>
              <a:rPr lang="en-US" sz="2000" dirty="0"/>
              <a:t> their thoughts and get started, teacher may prompt them</a:t>
            </a:r>
            <a:endParaRPr lang="en-US" sz="1200" dirty="0"/>
          </a:p>
          <a:p>
            <a:pPr rtl="0"/>
            <a:r>
              <a:rPr lang="en-US" sz="1200" b="1" i="0" u="none" strike="noStrike" kern="1200" dirty="0">
                <a:solidFill>
                  <a:schemeClr val="tx1"/>
                </a:solidFill>
                <a:latin typeface="+mn-lt"/>
                <a:ea typeface="+mn-ea"/>
                <a:cs typeface="+mn-cs"/>
              </a:rPr>
              <a:t>Instructions to the teacher: </a:t>
            </a:r>
            <a:endParaRPr lang="en-US" b="0" dirty="0"/>
          </a:p>
          <a:p>
            <a:pPr rtl="0"/>
            <a:r>
              <a:rPr lang="en-US" sz="1200" b="0" i="0" u="none" strike="noStrike" kern="1200" dirty="0">
                <a:solidFill>
                  <a:schemeClr val="tx1"/>
                </a:solidFill>
                <a:latin typeface="+mn-lt"/>
                <a:ea typeface="+mn-ea"/>
                <a:cs typeface="+mn-cs"/>
              </a:rPr>
              <a:t>— Explain what paragraph writing is, using the answers of the leading questions.</a:t>
            </a:r>
            <a:endParaRPr lang="en-US" b="0" dirty="0"/>
          </a:p>
          <a:p>
            <a:pPr rtl="0"/>
            <a:r>
              <a:rPr lang="en-US" sz="1200" b="0" i="0" u="none" strike="noStrike" kern="1200" dirty="0">
                <a:solidFill>
                  <a:schemeClr val="tx1"/>
                </a:solidFill>
                <a:latin typeface="+mn-lt"/>
                <a:ea typeface="+mn-ea"/>
                <a:cs typeface="+mn-cs"/>
              </a:rPr>
              <a:t>— Remind the students that every sentence begins with a capital letter and ends with a full stop.</a:t>
            </a:r>
            <a:endParaRPr lang="en-US" b="0" dirty="0"/>
          </a:p>
          <a:p>
            <a:pPr rtl="0"/>
            <a:r>
              <a:rPr lang="en-US" sz="1200" b="0" i="0" u="none" strike="noStrike" kern="1200" dirty="0">
                <a:solidFill>
                  <a:schemeClr val="tx1"/>
                </a:solidFill>
                <a:latin typeface="+mn-lt"/>
                <a:ea typeface="+mn-ea"/>
                <a:cs typeface="+mn-cs"/>
              </a:rPr>
              <a:t>— Encourage everyone to participate and help in collaborative learning.</a:t>
            </a:r>
            <a:r>
              <a:rPr lang="en-IN" sz="1200" b="0" i="0" u="none" strike="noStrike" kern="1200" dirty="0">
                <a:solidFill>
                  <a:schemeClr val="tx1"/>
                </a:solidFill>
                <a:latin typeface="+mn-lt"/>
                <a:ea typeface="+mn-ea"/>
                <a:cs typeface="+mn-cs"/>
              </a:rPr>
              <a:t>&gt;</a:t>
            </a:r>
            <a:endParaRPr lang="en-IN" b="0" dirty="0"/>
          </a:p>
          <a:p>
            <a:endParaRPr lang="en-IN" sz="1200" b="0" i="0" u="none" strike="noStrike" kern="1200" dirty="0">
              <a:solidFill>
                <a:schemeClr val="tx1"/>
              </a:solidFill>
              <a:latin typeface="+mn-lt"/>
              <a:ea typeface="+mn-ea"/>
              <a:cs typeface="+mn-cs"/>
            </a:endParaRPr>
          </a:p>
          <a:p>
            <a:endParaRPr lang="en-US" dirty="0"/>
          </a:p>
          <a:p>
            <a:pPr rtl="0"/>
            <a:br>
              <a:rPr lang="en-US" b="0" dirty="0"/>
            </a:br>
            <a:r>
              <a:rPr lang="en-IN" sz="1200" b="1" i="0" u="none" strike="noStrike" kern="1200" dirty="0">
                <a:solidFill>
                  <a:schemeClr val="tx1"/>
                </a:solidFill>
                <a:latin typeface="+mn-lt"/>
                <a:ea typeface="+mn-ea"/>
                <a:cs typeface="+mn-cs"/>
              </a:rPr>
              <a:t>Source of Multimedia used in this slide - </a:t>
            </a:r>
            <a:r>
              <a:rPr lang="en-IN" sz="1200" b="0" i="0" u="none" strike="noStrike" kern="1200" dirty="0">
                <a:solidFill>
                  <a:schemeClr val="tx1"/>
                </a:solidFill>
                <a:latin typeface="+mn-lt"/>
                <a:ea typeface="+mn-ea"/>
                <a:cs typeface="+mn-cs"/>
              </a:rPr>
              <a:t> </a:t>
            </a:r>
            <a:r>
              <a:rPr lang="en-US" sz="1200" b="1" i="0" u="none" strike="noStrike" kern="1200" dirty="0">
                <a:solidFill>
                  <a:schemeClr val="tx1"/>
                </a:solidFill>
                <a:latin typeface="+mn-lt"/>
                <a:ea typeface="+mn-ea"/>
                <a:cs typeface="+mn-cs"/>
              </a:rPr>
              <a:t>&lt;</a:t>
            </a:r>
          </a:p>
          <a:p>
            <a:pPr rtl="0"/>
            <a:r>
              <a:rPr lang="en-US" sz="1200" b="1" i="0" u="none" strike="noStrike" kern="1200" dirty="0">
                <a:solidFill>
                  <a:schemeClr val="tx1"/>
                </a:solidFill>
                <a:latin typeface="+mn-lt"/>
                <a:ea typeface="+mn-ea"/>
                <a:cs typeface="+mn-cs"/>
              </a:rPr>
              <a:t>1.https://pixabay.com/illustrations/airline-badge-cap-captain-3021264/</a:t>
            </a:r>
            <a:r>
              <a:rPr lang="en-US" b="0" i="0" u="none" strike="noStrike" dirty="0" err="1">
                <a:solidFill>
                  <a:srgbClr val="555555"/>
                </a:solidFill>
                <a:effectLst/>
                <a:latin typeface="Open Sans" panose="020B0606030504020204" pitchFamily="34" charset="0"/>
              </a:rPr>
              <a:t>mohamed_hassan</a:t>
            </a:r>
            <a:r>
              <a:rPr lang="en-US" b="0" i="0" u="none" strike="noStrike" dirty="0">
                <a:solidFill>
                  <a:srgbClr val="555555"/>
                </a:solidFill>
                <a:effectLst/>
                <a:latin typeface="Open Sans" panose="020B0606030504020204" pitchFamily="34" charset="0"/>
              </a:rPr>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0" i="0" u="none" strike="noStrike" dirty="0">
                <a:solidFill>
                  <a:srgbClr val="555555"/>
                </a:solidFill>
                <a:effectLst/>
                <a:latin typeface="Open Sans" panose="020B0606030504020204" pitchFamily="34" charset="0"/>
              </a:rPr>
              <a:t>2. https://pixabay.com/illustrations/indian-army-soldier-indian-army-army-7280833/</a:t>
            </a:r>
            <a:r>
              <a:rPr lang="en-IN" b="1" dirty="0" err="1">
                <a:solidFill>
                  <a:srgbClr val="FFFFFF"/>
                </a:solidFill>
                <a:effectLst/>
                <a:latin typeface="Open Sans" panose="020B0606030504020204" pitchFamily="34" charset="0"/>
              </a:rPr>
              <a:t>Sifar_Art</a:t>
            </a:r>
            <a:endParaRPr lang="en-IN" b="1" dirty="0">
              <a:solidFill>
                <a:srgbClr val="FFFFFF"/>
              </a:solidFill>
              <a:effectLst/>
              <a:latin typeface="Open Sans" panose="020B0606030504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IN" b="1" dirty="0">
                <a:solidFill>
                  <a:srgbClr val="FFFFFF"/>
                </a:solidFill>
                <a:effectLst/>
                <a:latin typeface="Open Sans" panose="020B0606030504020204" pitchFamily="34" charset="0"/>
              </a:rPr>
              <a:t>3. https://pixabay.com/illustrations/judge-lawyer-attorney-barrister-3008038/</a:t>
            </a:r>
            <a:r>
              <a:rPr lang="en-US" b="0" i="0" u="none" strike="noStrike" dirty="0" err="1">
                <a:solidFill>
                  <a:srgbClr val="555555"/>
                </a:solidFill>
                <a:effectLst/>
                <a:latin typeface="Open Sans" panose="020B0606030504020204" pitchFamily="34" charset="0"/>
              </a:rPr>
              <a:t>mohamed_hassan</a:t>
            </a:r>
            <a:r>
              <a:rPr lang="en-US" b="0" i="0" u="none" strike="noStrike" dirty="0">
                <a:solidFill>
                  <a:srgbClr val="555555"/>
                </a:solidFill>
                <a:effectLst/>
                <a:latin typeface="Open Sans" panose="020B0606030504020204" pitchFamily="34" charset="0"/>
              </a:rPr>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IN" b="1" dirty="0">
                <a:solidFill>
                  <a:srgbClr val="FFFFFF"/>
                </a:solidFill>
                <a:effectLst/>
                <a:latin typeface="Open Sans" panose="020B0606030504020204" pitchFamily="34" charset="0"/>
              </a:rPr>
              <a:t>4. https://pixabay.com/photos/education-classroom-teacher-7047133/Anilsharma26</a:t>
            </a:r>
          </a:p>
          <a:p>
            <a:pPr marL="0" marR="0" lvl="0" indent="0" algn="l" defTabSz="914400" rtl="0" eaLnBrk="1" fontAlgn="auto" latinLnBrk="0" hangingPunct="1">
              <a:lnSpc>
                <a:spcPct val="100000"/>
              </a:lnSpc>
              <a:spcBef>
                <a:spcPts val="0"/>
              </a:spcBef>
              <a:spcAft>
                <a:spcPts val="0"/>
              </a:spcAft>
              <a:buClrTx/>
              <a:buSzTx/>
              <a:buFontTx/>
              <a:buNone/>
              <a:tabLst/>
              <a:defRPr/>
            </a:pPr>
            <a:r>
              <a:rPr lang="en-IN" b="1" dirty="0">
                <a:solidFill>
                  <a:srgbClr val="FFFFFF"/>
                </a:solidFill>
                <a:effectLst/>
                <a:latin typeface="Open Sans" panose="020B0606030504020204" pitchFamily="34" charset="0"/>
              </a:rPr>
              <a:t>5. https://pixabay.com/vectors/doctor-man-cartoon-comic-2027768/OpenClipart-Vectors</a:t>
            </a:r>
          </a:p>
          <a:p>
            <a:pPr marL="0" marR="0" lvl="0" indent="0" algn="l" defTabSz="914400" rtl="0" eaLnBrk="1" fontAlgn="auto" latinLnBrk="0" hangingPunct="1">
              <a:lnSpc>
                <a:spcPct val="100000"/>
              </a:lnSpc>
              <a:spcBef>
                <a:spcPts val="0"/>
              </a:spcBef>
              <a:spcAft>
                <a:spcPts val="0"/>
              </a:spcAft>
              <a:buClrTx/>
              <a:buSzTx/>
              <a:buFontTx/>
              <a:buNone/>
              <a:tabLst/>
              <a:defRPr/>
            </a:pPr>
            <a:r>
              <a:rPr lang="en-IN" b="1" dirty="0">
                <a:solidFill>
                  <a:srgbClr val="FFFFFF"/>
                </a:solidFill>
                <a:effectLst/>
                <a:latin typeface="Open Sans" panose="020B0606030504020204" pitchFamily="34" charset="0"/>
              </a:rPr>
              <a:t>6. https://pixabay.com/photos/farmer-bullock-cart-india-mohan-5353778/MOHANN</a:t>
            </a:r>
          </a:p>
          <a:p>
            <a:pPr marL="0" marR="0" lvl="0" indent="0" algn="l" defTabSz="914400" rtl="0" eaLnBrk="1" fontAlgn="auto" latinLnBrk="0" hangingPunct="1">
              <a:lnSpc>
                <a:spcPct val="100000"/>
              </a:lnSpc>
              <a:spcBef>
                <a:spcPts val="0"/>
              </a:spcBef>
              <a:spcAft>
                <a:spcPts val="0"/>
              </a:spcAft>
              <a:buClrTx/>
              <a:buSzTx/>
              <a:buFontTx/>
              <a:buNone/>
              <a:tabLst/>
              <a:defRPr/>
            </a:pPr>
            <a:r>
              <a:rPr lang="en-IN" b="1" dirty="0">
                <a:solidFill>
                  <a:srgbClr val="FFFFFF"/>
                </a:solidFill>
                <a:effectLst/>
                <a:latin typeface="Open Sans" panose="020B0606030504020204" pitchFamily="34" charset="0"/>
              </a:rPr>
              <a:t>7. https://pixabay.com/illustrations/indian-police-police-law-uniform-4698728/shatadip7</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IN" b="1" dirty="0">
              <a:solidFill>
                <a:srgbClr val="FFFFFF"/>
              </a:solidFill>
              <a:effectLst/>
              <a:latin typeface="Open Sans" panose="020B0606030504020204" pitchFamily="34" charset="0"/>
            </a:endParaRPr>
          </a:p>
          <a:p>
            <a:pPr rtl="0"/>
            <a:endParaRPr lang="en-US" dirty="0"/>
          </a:p>
          <a:p>
            <a:endParaRPr lang="en-IN" dirty="0"/>
          </a:p>
        </p:txBody>
      </p:sp>
      <p:sp>
        <p:nvSpPr>
          <p:cNvPr id="4" name="Slide Number Placeholder 3"/>
          <p:cNvSpPr>
            <a:spLocks noGrp="1"/>
          </p:cNvSpPr>
          <p:nvPr>
            <p:ph type="sldNum" sz="quarter" idx="5"/>
          </p:nvPr>
        </p:nvSpPr>
        <p:spPr/>
        <p:txBody>
          <a:bodyPr/>
          <a:lstStyle/>
          <a:p>
            <a:fld id="{11E39D27-0626-4BC0-A8BA-864E2E770FDA}" type="slidenum">
              <a:rPr lang="en-IN" smtClean="0"/>
              <a:pPr/>
              <a:t>2</a:t>
            </a:fld>
            <a:endParaRPr lang="en-IN" dirty="0"/>
          </a:p>
        </p:txBody>
      </p:sp>
    </p:spTree>
    <p:extLst>
      <p:ext uri="{BB962C8B-B14F-4D97-AF65-F5344CB8AC3E}">
        <p14:creationId xmlns:p14="http://schemas.microsoft.com/office/powerpoint/2010/main" val="36261913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47500" lnSpcReduction="20000"/>
          </a:bodyPr>
          <a:lstStyle/>
          <a:p>
            <a:pPr algn="just"/>
            <a:r>
              <a:rPr lang="en-IN" sz="1200" b="1" i="0" u="none" strike="noStrike" kern="1200" dirty="0">
                <a:solidFill>
                  <a:schemeClr val="tx1"/>
                </a:solidFill>
                <a:latin typeface="+mn-lt"/>
                <a:ea typeface="+mn-ea"/>
                <a:cs typeface="+mn-cs"/>
              </a:rPr>
              <a:t>Notes for Teacher</a:t>
            </a:r>
            <a:r>
              <a:rPr lang="en-IN" sz="1200" b="0" i="0" u="none" strike="noStrike" kern="1200" dirty="0">
                <a:solidFill>
                  <a:schemeClr val="tx1"/>
                </a:solidFill>
                <a:latin typeface="+mn-lt"/>
                <a:ea typeface="+mn-ea"/>
                <a:cs typeface="+mn-cs"/>
              </a:rPr>
              <a:t> – &lt;</a:t>
            </a:r>
          </a:p>
          <a:p>
            <a:pPr algn="just"/>
            <a:r>
              <a:rPr lang="en-IN" sz="1200" b="0" i="0" u="none" strike="noStrike" kern="1200" dirty="0">
                <a:solidFill>
                  <a:schemeClr val="tx1"/>
                </a:solidFill>
                <a:latin typeface="+mn-lt"/>
                <a:ea typeface="+mn-ea"/>
                <a:cs typeface="+mn-cs"/>
              </a:rPr>
              <a:t> </a:t>
            </a:r>
            <a:r>
              <a:rPr lang="en-IN" sz="1200" b="1" i="0" u="none" strike="noStrike" kern="1200" dirty="0">
                <a:solidFill>
                  <a:schemeClr val="tx1"/>
                </a:solidFill>
                <a:latin typeface="+mn-lt"/>
                <a:ea typeface="+mn-ea"/>
                <a:cs typeface="+mn-cs"/>
              </a:rPr>
              <a:t>Procedure :</a:t>
            </a:r>
            <a:r>
              <a:rPr lang="en-IN" sz="1200" b="0" i="0" u="none" strike="noStrike" kern="1200" dirty="0">
                <a:solidFill>
                  <a:schemeClr val="tx1"/>
                </a:solidFill>
                <a:latin typeface="+mn-lt"/>
                <a:ea typeface="+mn-ea"/>
                <a:cs typeface="+mn-cs"/>
              </a:rPr>
              <a:t> </a:t>
            </a:r>
            <a:r>
              <a:rPr lang="en-US" sz="1200" dirty="0">
                <a:latin typeface="Calibri" panose="020F0502020204030204" pitchFamily="34" charset="0"/>
              </a:rPr>
              <a:t>D</a:t>
            </a:r>
            <a:r>
              <a:rPr lang="en-US" sz="1200" b="0" i="0" u="none" strike="noStrike" dirty="0">
                <a:solidFill>
                  <a:srgbClr val="000000"/>
                </a:solidFill>
                <a:effectLst/>
                <a:latin typeface="Calibri" panose="020F0502020204030204" pitchFamily="34" charset="0"/>
              </a:rPr>
              <a:t>ivide students in 4 groups based on strength of class.</a:t>
            </a:r>
            <a:r>
              <a:rPr lang="en-US" sz="1800" b="0" i="0" u="none" strike="noStrike" dirty="0">
                <a:solidFill>
                  <a:srgbClr val="000000"/>
                </a:solidFill>
                <a:effectLst/>
                <a:latin typeface="Calibri" panose="020F0502020204030204" pitchFamily="34" charset="0"/>
              </a:rPr>
              <a:t> Each group picks up one profession and works on it. </a:t>
            </a:r>
            <a:r>
              <a:rPr lang="en-US" sz="2800" dirty="0"/>
              <a:t>Make use of help box  to complete their ideas/reasoning.</a:t>
            </a:r>
            <a:r>
              <a:rPr lang="en-US" sz="2800" b="0" i="0" u="none" strike="noStrike" dirty="0">
                <a:solidFill>
                  <a:srgbClr val="000000"/>
                </a:solidFill>
                <a:effectLst/>
                <a:latin typeface="Calibri" panose="020F0502020204030204" pitchFamily="34" charset="0"/>
              </a:rPr>
              <a:t> Each group comes up with a paragraph on what they want to be when they grow up and why. After 7 to 8 minutes, the paragraph is written on a sheet of paper with title. </a:t>
            </a:r>
            <a:r>
              <a:rPr lang="en-US" sz="6000" dirty="0"/>
              <a:t>Paragraph could be read aloud and displayed in classroom/corridors (Paste the written work on chart paper)</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i="0" u="none" strike="noStrike" kern="1200" dirty="0">
                <a:solidFill>
                  <a:schemeClr val="tx1"/>
                </a:solidFill>
                <a:latin typeface="+mn-lt"/>
                <a:ea typeface="+mn-ea"/>
                <a:cs typeface="+mn-cs"/>
              </a:rPr>
              <a:t>Observation: </a:t>
            </a:r>
            <a:r>
              <a:rPr lang="en-US" sz="1200" b="0" i="0" u="none" strike="noStrike" kern="1200" dirty="0">
                <a:solidFill>
                  <a:schemeClr val="tx1"/>
                </a:solidFill>
                <a:latin typeface="+mn-lt"/>
                <a:ea typeface="+mn-ea"/>
                <a:cs typeface="+mn-cs"/>
              </a:rPr>
              <a:t>Students can write a paragraph of about 4 to 5 sentences, describing a given picture. They will also remember to start sentences with capital letters and end with full stops. The formation of groups helps in collaborative learning.</a:t>
            </a:r>
            <a:r>
              <a:rPr lang="en-US" sz="1200" b="1" dirty="0"/>
              <a:t> </a:t>
            </a:r>
            <a:r>
              <a:rPr lang="en-US" sz="1200" dirty="0"/>
              <a:t>Each group expresses what they want to be when they grow up using the words in help box</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Follow up activity: </a:t>
            </a:r>
            <a:r>
              <a:rPr lang="en-US" dirty="0"/>
              <a:t>Remaining topics to be given as H.W. for each child to work on individually</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Precautions: </a:t>
            </a:r>
            <a:r>
              <a:rPr lang="en-US" dirty="0"/>
              <a:t>Discipline to be maintained, encouraging interactive discussions to build enthusiasm</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2000" b="1" dirty="0"/>
              <a:t>Troubleshooting: </a:t>
            </a:r>
            <a:r>
              <a:rPr lang="en-US" sz="2000" dirty="0"/>
              <a:t>If any group is not able to </a:t>
            </a:r>
            <a:r>
              <a:rPr lang="en-US" sz="2000" dirty="0" err="1"/>
              <a:t>organise</a:t>
            </a:r>
            <a:r>
              <a:rPr lang="en-US" sz="2000" dirty="0"/>
              <a:t> their thoughts and get started, teacher may prompt them</a:t>
            </a:r>
            <a:endParaRPr lang="en-US" sz="1200" dirty="0"/>
          </a:p>
          <a:p>
            <a:pPr rtl="0"/>
            <a:r>
              <a:rPr lang="en-US" sz="1200" b="1" i="0" u="none" strike="noStrike" kern="1200" dirty="0">
                <a:solidFill>
                  <a:schemeClr val="tx1"/>
                </a:solidFill>
                <a:latin typeface="+mn-lt"/>
                <a:ea typeface="+mn-ea"/>
                <a:cs typeface="+mn-cs"/>
              </a:rPr>
              <a:t>Instructions to the teacher: </a:t>
            </a:r>
            <a:endParaRPr lang="en-US" b="0" dirty="0"/>
          </a:p>
          <a:p>
            <a:pPr rtl="0"/>
            <a:r>
              <a:rPr lang="en-US" sz="1200" b="0" i="0" u="none" strike="noStrike" kern="1200" dirty="0">
                <a:solidFill>
                  <a:schemeClr val="tx1"/>
                </a:solidFill>
                <a:latin typeface="+mn-lt"/>
                <a:ea typeface="+mn-ea"/>
                <a:cs typeface="+mn-cs"/>
              </a:rPr>
              <a:t>— Explain what paragraph writing is, using the answers of the leading questions.</a:t>
            </a:r>
            <a:endParaRPr lang="en-US" b="0" dirty="0"/>
          </a:p>
          <a:p>
            <a:pPr rtl="0"/>
            <a:r>
              <a:rPr lang="en-US" sz="1200" b="0" i="0" u="none" strike="noStrike" kern="1200" dirty="0">
                <a:solidFill>
                  <a:schemeClr val="tx1"/>
                </a:solidFill>
                <a:latin typeface="+mn-lt"/>
                <a:ea typeface="+mn-ea"/>
                <a:cs typeface="+mn-cs"/>
              </a:rPr>
              <a:t>— Remind the students that every sentence begins with a capital letter and ends with a full stop.</a:t>
            </a:r>
            <a:endParaRPr lang="en-US" b="0" dirty="0"/>
          </a:p>
          <a:p>
            <a:pPr rtl="0"/>
            <a:r>
              <a:rPr lang="en-US" sz="1200" b="0" i="0" u="none" strike="noStrike" kern="1200" dirty="0">
                <a:solidFill>
                  <a:schemeClr val="tx1"/>
                </a:solidFill>
                <a:latin typeface="+mn-lt"/>
                <a:ea typeface="+mn-ea"/>
                <a:cs typeface="+mn-cs"/>
              </a:rPr>
              <a:t>— Encourage everyone to participate and help in collaborative learning.</a:t>
            </a:r>
            <a:r>
              <a:rPr lang="en-IN" sz="1200" b="0" i="0" u="none" strike="noStrike" kern="1200" dirty="0">
                <a:solidFill>
                  <a:schemeClr val="tx1"/>
                </a:solidFill>
                <a:latin typeface="+mn-lt"/>
                <a:ea typeface="+mn-ea"/>
                <a:cs typeface="+mn-cs"/>
              </a:rPr>
              <a:t>&gt;</a:t>
            </a:r>
            <a:endParaRPr lang="en-IN" b="0" dirty="0"/>
          </a:p>
          <a:p>
            <a:endParaRPr lang="en-IN" sz="1200" b="0" i="0" u="none" strike="noStrike" kern="1200" dirty="0">
              <a:solidFill>
                <a:schemeClr val="tx1"/>
              </a:solidFill>
              <a:latin typeface="+mn-lt"/>
              <a:ea typeface="+mn-ea"/>
              <a:cs typeface="+mn-cs"/>
            </a:endParaRPr>
          </a:p>
          <a:p>
            <a:endParaRPr lang="en-US" dirty="0"/>
          </a:p>
          <a:p>
            <a:pPr rtl="0"/>
            <a:br>
              <a:rPr lang="en-US" b="0" dirty="0"/>
            </a:br>
            <a:r>
              <a:rPr lang="en-IN" sz="1200" b="1" i="0" u="none" strike="noStrike" kern="1200" dirty="0">
                <a:solidFill>
                  <a:schemeClr val="tx1"/>
                </a:solidFill>
                <a:latin typeface="+mn-lt"/>
                <a:ea typeface="+mn-ea"/>
                <a:cs typeface="+mn-cs"/>
              </a:rPr>
              <a:t>Source of Multimedia used in this slide - </a:t>
            </a:r>
            <a:r>
              <a:rPr lang="en-IN" sz="1200" b="0" i="0" u="none" strike="noStrike" kern="1200" dirty="0">
                <a:solidFill>
                  <a:schemeClr val="tx1"/>
                </a:solidFill>
                <a:latin typeface="+mn-lt"/>
                <a:ea typeface="+mn-ea"/>
                <a:cs typeface="+mn-cs"/>
              </a:rPr>
              <a:t> </a:t>
            </a:r>
            <a:r>
              <a:rPr lang="en-US" sz="1200" b="1" i="0" u="none" strike="noStrike" kern="1200" dirty="0">
                <a:solidFill>
                  <a:schemeClr val="tx1"/>
                </a:solidFill>
                <a:latin typeface="+mn-lt"/>
                <a:ea typeface="+mn-ea"/>
                <a:cs typeface="+mn-cs"/>
              </a:rPr>
              <a:t>&lt;</a:t>
            </a:r>
          </a:p>
          <a:p>
            <a:pPr rtl="0"/>
            <a:r>
              <a:rPr lang="en-US" sz="1200" b="1" i="0" u="none" strike="noStrike" kern="1200" dirty="0">
                <a:solidFill>
                  <a:schemeClr val="tx1"/>
                </a:solidFill>
                <a:latin typeface="+mn-lt"/>
                <a:ea typeface="+mn-ea"/>
                <a:cs typeface="+mn-cs"/>
              </a:rPr>
              <a:t>1.https://pixabay.com/illustrations/airline-badge-cap-captain-3021264/</a:t>
            </a:r>
            <a:r>
              <a:rPr lang="en-US" b="0" i="0" u="none" strike="noStrike" dirty="0" err="1">
                <a:solidFill>
                  <a:srgbClr val="555555"/>
                </a:solidFill>
                <a:effectLst/>
                <a:latin typeface="Open Sans" panose="020B0606030504020204" pitchFamily="34" charset="0"/>
              </a:rPr>
              <a:t>mohamed_hassan</a:t>
            </a:r>
            <a:r>
              <a:rPr lang="en-US" b="0" i="0" u="none" strike="noStrike" dirty="0">
                <a:solidFill>
                  <a:srgbClr val="555555"/>
                </a:solidFill>
                <a:effectLst/>
                <a:latin typeface="Open Sans" panose="020B0606030504020204" pitchFamily="34" charset="0"/>
              </a:rPr>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0" i="0" u="none" strike="noStrike" dirty="0">
                <a:solidFill>
                  <a:srgbClr val="555555"/>
                </a:solidFill>
                <a:effectLst/>
                <a:latin typeface="Open Sans" panose="020B0606030504020204" pitchFamily="34" charset="0"/>
              </a:rPr>
              <a:t>2. https://pixabay.com/illustrations/indian-army-soldier-indian-army-army-7280833/</a:t>
            </a:r>
            <a:r>
              <a:rPr lang="en-IN" b="1" dirty="0" err="1">
                <a:solidFill>
                  <a:srgbClr val="FFFFFF"/>
                </a:solidFill>
                <a:effectLst/>
                <a:latin typeface="Open Sans" panose="020B0606030504020204" pitchFamily="34" charset="0"/>
              </a:rPr>
              <a:t>Sifar_Art</a:t>
            </a:r>
            <a:endParaRPr lang="en-IN" b="1" dirty="0">
              <a:solidFill>
                <a:srgbClr val="FFFFFF"/>
              </a:solidFill>
              <a:effectLst/>
              <a:latin typeface="Open Sans" panose="020B0606030504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IN" b="1" dirty="0">
                <a:solidFill>
                  <a:srgbClr val="FFFFFF"/>
                </a:solidFill>
                <a:effectLst/>
                <a:latin typeface="Open Sans" panose="020B0606030504020204" pitchFamily="34" charset="0"/>
              </a:rPr>
              <a:t>3. https://pixabay.com/illustrations/judge-lawyer-attorney-barrister-3008038/</a:t>
            </a:r>
            <a:r>
              <a:rPr lang="en-US" b="0" i="0" u="none" strike="noStrike" dirty="0" err="1">
                <a:solidFill>
                  <a:srgbClr val="555555"/>
                </a:solidFill>
                <a:effectLst/>
                <a:latin typeface="Open Sans" panose="020B0606030504020204" pitchFamily="34" charset="0"/>
              </a:rPr>
              <a:t>mohamed_hassan</a:t>
            </a:r>
            <a:r>
              <a:rPr lang="en-US" b="0" i="0" u="none" strike="noStrike" dirty="0">
                <a:solidFill>
                  <a:srgbClr val="555555"/>
                </a:solidFill>
                <a:effectLst/>
                <a:latin typeface="Open Sans" panose="020B0606030504020204" pitchFamily="34" charset="0"/>
              </a:rPr>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IN" b="1" dirty="0">
                <a:solidFill>
                  <a:srgbClr val="FFFFFF"/>
                </a:solidFill>
                <a:effectLst/>
                <a:latin typeface="Open Sans" panose="020B0606030504020204" pitchFamily="34" charset="0"/>
              </a:rPr>
              <a:t>4. https://pixabay.com/photos/education-classroom-teacher-7047133/Anilsharma26</a:t>
            </a:r>
          </a:p>
          <a:p>
            <a:pPr marL="0" marR="0" lvl="0" indent="0" algn="l" defTabSz="914400" rtl="0" eaLnBrk="1" fontAlgn="auto" latinLnBrk="0" hangingPunct="1">
              <a:lnSpc>
                <a:spcPct val="100000"/>
              </a:lnSpc>
              <a:spcBef>
                <a:spcPts val="0"/>
              </a:spcBef>
              <a:spcAft>
                <a:spcPts val="0"/>
              </a:spcAft>
              <a:buClrTx/>
              <a:buSzTx/>
              <a:buFontTx/>
              <a:buNone/>
              <a:tabLst/>
              <a:defRPr/>
            </a:pPr>
            <a:r>
              <a:rPr lang="en-IN" b="1" dirty="0">
                <a:solidFill>
                  <a:srgbClr val="FFFFFF"/>
                </a:solidFill>
                <a:effectLst/>
                <a:latin typeface="Open Sans" panose="020B0606030504020204" pitchFamily="34" charset="0"/>
              </a:rPr>
              <a:t>5. https://pixabay.com/vectors/doctor-man-cartoon-comic-2027768/OpenClipart-Vectors</a:t>
            </a:r>
          </a:p>
          <a:p>
            <a:pPr marL="0" marR="0" lvl="0" indent="0" algn="l" defTabSz="914400" rtl="0" eaLnBrk="1" fontAlgn="auto" latinLnBrk="0" hangingPunct="1">
              <a:lnSpc>
                <a:spcPct val="100000"/>
              </a:lnSpc>
              <a:spcBef>
                <a:spcPts val="0"/>
              </a:spcBef>
              <a:spcAft>
                <a:spcPts val="0"/>
              </a:spcAft>
              <a:buClrTx/>
              <a:buSzTx/>
              <a:buFontTx/>
              <a:buNone/>
              <a:tabLst/>
              <a:defRPr/>
            </a:pPr>
            <a:r>
              <a:rPr lang="en-IN" b="1" dirty="0">
                <a:solidFill>
                  <a:srgbClr val="FFFFFF"/>
                </a:solidFill>
                <a:effectLst/>
                <a:latin typeface="Open Sans" panose="020B0606030504020204" pitchFamily="34" charset="0"/>
              </a:rPr>
              <a:t>6. https://pixabay.com/photos/farmer-bullock-cart-india-mohan-5353778/MOHANN</a:t>
            </a:r>
          </a:p>
          <a:p>
            <a:pPr marL="0" marR="0" lvl="0" indent="0" algn="l" defTabSz="914400" rtl="0" eaLnBrk="1" fontAlgn="auto" latinLnBrk="0" hangingPunct="1">
              <a:lnSpc>
                <a:spcPct val="100000"/>
              </a:lnSpc>
              <a:spcBef>
                <a:spcPts val="0"/>
              </a:spcBef>
              <a:spcAft>
                <a:spcPts val="0"/>
              </a:spcAft>
              <a:buClrTx/>
              <a:buSzTx/>
              <a:buFontTx/>
              <a:buNone/>
              <a:tabLst/>
              <a:defRPr/>
            </a:pPr>
            <a:r>
              <a:rPr lang="en-IN" b="1" dirty="0">
                <a:solidFill>
                  <a:srgbClr val="FFFFFF"/>
                </a:solidFill>
                <a:effectLst/>
                <a:latin typeface="Open Sans" panose="020B0606030504020204" pitchFamily="34" charset="0"/>
              </a:rPr>
              <a:t>7. https://pixabay.com/illustrations/indian-police-police-law-uniform-4698728/shatadip7</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IN" b="1" dirty="0">
              <a:solidFill>
                <a:srgbClr val="FFFFFF"/>
              </a:solidFill>
              <a:effectLst/>
              <a:latin typeface="Open Sans" panose="020B0606030504020204" pitchFamily="34" charset="0"/>
            </a:endParaRPr>
          </a:p>
          <a:p>
            <a:pPr rtl="0"/>
            <a:endParaRPr lang="en-US" dirty="0"/>
          </a:p>
          <a:p>
            <a:endParaRPr lang="en-IN" dirty="0"/>
          </a:p>
        </p:txBody>
      </p:sp>
      <p:sp>
        <p:nvSpPr>
          <p:cNvPr id="4" name="Slide Number Placeholder 3"/>
          <p:cNvSpPr>
            <a:spLocks noGrp="1"/>
          </p:cNvSpPr>
          <p:nvPr>
            <p:ph type="sldNum" sz="quarter" idx="5"/>
          </p:nvPr>
        </p:nvSpPr>
        <p:spPr/>
        <p:txBody>
          <a:bodyPr/>
          <a:lstStyle/>
          <a:p>
            <a:fld id="{11E39D27-0626-4BC0-A8BA-864E2E770FDA}" type="slidenum">
              <a:rPr lang="en-IN" smtClean="0"/>
              <a:pPr/>
              <a:t>3</a:t>
            </a:fld>
            <a:endParaRPr lang="en-IN" dirty="0"/>
          </a:p>
        </p:txBody>
      </p:sp>
    </p:spTree>
    <p:extLst>
      <p:ext uri="{BB962C8B-B14F-4D97-AF65-F5344CB8AC3E}">
        <p14:creationId xmlns:p14="http://schemas.microsoft.com/office/powerpoint/2010/main" val="6593250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pPr rtl="0"/>
            <a:r>
              <a:rPr lang="en-IN" sz="1200" b="1" i="0" u="none" strike="noStrike" kern="1200" dirty="0">
                <a:solidFill>
                  <a:schemeClr val="tx1"/>
                </a:solidFill>
                <a:latin typeface="+mn-lt"/>
                <a:ea typeface="+mn-ea"/>
                <a:cs typeface="+mn-cs"/>
              </a:rPr>
              <a:t>Notes for Teacher</a:t>
            </a:r>
            <a:r>
              <a:rPr lang="en-IN" sz="1200" b="0" i="0" u="none" strike="noStrike" kern="1200" dirty="0">
                <a:solidFill>
                  <a:schemeClr val="tx1"/>
                </a:solidFill>
                <a:latin typeface="+mn-lt"/>
                <a:ea typeface="+mn-ea"/>
                <a:cs typeface="+mn-cs"/>
              </a:rPr>
              <a:t> - &lt; Information for further reference or explanation &gt;</a:t>
            </a:r>
            <a:endParaRPr lang="en-IN" b="0" dirty="0"/>
          </a:p>
          <a:p>
            <a:pPr rtl="0"/>
            <a:br>
              <a:rPr lang="en-IN" b="0" dirty="0"/>
            </a:br>
            <a:r>
              <a:rPr lang="en-IN" sz="1200" b="1" i="0" u="none" strike="noStrike" kern="1200" dirty="0">
                <a:solidFill>
                  <a:schemeClr val="tx1"/>
                </a:solidFill>
                <a:latin typeface="+mn-lt"/>
                <a:ea typeface="+mn-ea"/>
                <a:cs typeface="+mn-cs"/>
              </a:rPr>
              <a:t>Suggestions: </a:t>
            </a:r>
            <a:r>
              <a:rPr lang="en-IN" sz="1200" b="0" i="0" u="none" strike="noStrike" kern="1200" dirty="0">
                <a:solidFill>
                  <a:schemeClr val="tx1"/>
                </a:solidFill>
                <a:latin typeface="+mn-lt"/>
                <a:ea typeface="+mn-ea"/>
                <a:cs typeface="+mn-cs"/>
              </a:rPr>
              <a:t>&lt;Ideas/ Images/ Animations / Others – To make better representation of the content &gt;</a:t>
            </a:r>
            <a:br>
              <a:rPr lang="en-IN" sz="1200" b="0" i="0" u="none" strike="noStrike" kern="1200" dirty="0">
                <a:solidFill>
                  <a:schemeClr val="tx1"/>
                </a:solidFill>
                <a:latin typeface="+mn-lt"/>
                <a:ea typeface="+mn-ea"/>
                <a:cs typeface="+mn-cs"/>
              </a:rPr>
            </a:br>
            <a:endParaRPr lang="en-IN" b="0" dirty="0"/>
          </a:p>
          <a:p>
            <a:pPr rtl="0"/>
            <a:r>
              <a:rPr lang="en-IN" sz="1200" b="1" i="0" u="none" strike="noStrike" kern="1200" dirty="0">
                <a:solidFill>
                  <a:schemeClr val="tx1"/>
                </a:solidFill>
                <a:latin typeface="+mn-lt"/>
                <a:ea typeface="+mn-ea"/>
                <a:cs typeface="+mn-cs"/>
              </a:rPr>
              <a:t>Source of Multimedia used in this slide - </a:t>
            </a:r>
            <a:r>
              <a:rPr lang="en-IN" sz="1200" b="0" i="0" u="none" strike="noStrike" kern="1200" dirty="0">
                <a:solidFill>
                  <a:schemeClr val="tx1"/>
                </a:solidFill>
                <a:latin typeface="+mn-lt"/>
                <a:ea typeface="+mn-ea"/>
                <a:cs typeface="+mn-cs"/>
              </a:rPr>
              <a:t> &lt;Please</a:t>
            </a:r>
            <a:r>
              <a:rPr lang="en-IN" sz="1200" b="0" i="0" u="none" strike="noStrike" kern="1200" baseline="0" dirty="0">
                <a:solidFill>
                  <a:schemeClr val="tx1"/>
                </a:solidFill>
                <a:latin typeface="+mn-lt"/>
                <a:ea typeface="+mn-ea"/>
                <a:cs typeface="+mn-cs"/>
              </a:rPr>
              <a:t> provide source URL where we find the image and the license agreement&gt; </a:t>
            </a:r>
            <a:endParaRPr lang="en-IN" b="0" dirty="0"/>
          </a:p>
          <a:p>
            <a:endParaRPr lang="en-IN" dirty="0"/>
          </a:p>
        </p:txBody>
      </p:sp>
      <p:sp>
        <p:nvSpPr>
          <p:cNvPr id="4" name="Slide Number Placeholder 3"/>
          <p:cNvSpPr>
            <a:spLocks noGrp="1"/>
          </p:cNvSpPr>
          <p:nvPr>
            <p:ph type="sldNum" sz="quarter" idx="10"/>
          </p:nvPr>
        </p:nvSpPr>
        <p:spPr/>
        <p:txBody>
          <a:bodyPr/>
          <a:lstStyle/>
          <a:p>
            <a:fld id="{11E39D27-0626-4BC0-A8BA-864E2E770FDA}" type="slidenum">
              <a:rPr lang="en-IN" smtClean="0"/>
              <a:pPr/>
              <a:t>4</a:t>
            </a:fld>
            <a:endParaRPr lang="en-IN" dirty="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srisathyasaividyavahini.org/" TargetMode="External"/><Relationship Id="rId1" Type="http://schemas.openxmlformats.org/officeDocument/2006/relationships/slideMaster" Target="../slideMasters/slideMaster1.xml"/><Relationship Id="rId5" Type="http://schemas.openxmlformats.org/officeDocument/2006/relationships/image" Target="../media/image3.png"/><Relationship Id="rId4"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srisathyasaividyavahini.org/" TargetMode="External"/><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srisathyasaividyavahini.org/" TargetMode="External"/><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914400" y="885575"/>
            <a:ext cx="10363200" cy="1607322"/>
          </a:xfrm>
          <a:prstGeom prst="rect">
            <a:avLst/>
          </a:prstGeom>
        </p:spPr>
        <p:txBody>
          <a:bodyPr anchor="ctr">
            <a:noAutofit/>
          </a:bodyPr>
          <a:lstStyle>
            <a:lvl1pPr>
              <a:defRPr sz="5400"/>
            </a:lvl1pPr>
          </a:lstStyle>
          <a:p>
            <a:r>
              <a:rPr lang="en-US" dirty="0"/>
              <a:t>Click to add Asset Title </a:t>
            </a:r>
            <a:br>
              <a:rPr lang="en-US" dirty="0"/>
            </a:br>
            <a:r>
              <a:rPr lang="en-US" dirty="0"/>
              <a:t>(Size 54)</a:t>
            </a:r>
            <a:endParaRPr lang="en-IN" dirty="0"/>
          </a:p>
        </p:txBody>
      </p:sp>
      <p:sp>
        <p:nvSpPr>
          <p:cNvPr id="3" name="Subtitle 2"/>
          <p:cNvSpPr>
            <a:spLocks noGrp="1"/>
          </p:cNvSpPr>
          <p:nvPr>
            <p:ph type="subTitle" idx="1" hasCustomPrompt="1"/>
          </p:nvPr>
        </p:nvSpPr>
        <p:spPr>
          <a:xfrm>
            <a:off x="1828800" y="2612504"/>
            <a:ext cx="8534400" cy="1752600"/>
          </a:xfrm>
          <a:prstGeom prst="rect">
            <a:avLst/>
          </a:prstGeom>
        </p:spPr>
        <p:txBody>
          <a:bodyPr anchor="ctr"/>
          <a:lstStyle>
            <a:lvl1pPr marL="0" indent="0" algn="ctr">
              <a:buNone/>
              <a:defRPr lang="en-US" smtClean="0"/>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add subtitle (Size 32)</a:t>
            </a:r>
            <a:endParaRPr lang="en-IN" dirty="0"/>
          </a:p>
        </p:txBody>
      </p:sp>
      <p:sp>
        <p:nvSpPr>
          <p:cNvPr id="8" name="Google Shape;11;p4">
            <a:hlinkClick r:id="rId2"/>
          </p:cNvPr>
          <p:cNvSpPr/>
          <p:nvPr userDrawn="1"/>
        </p:nvSpPr>
        <p:spPr>
          <a:xfrm>
            <a:off x="-406400" y="6488114"/>
            <a:ext cx="3683000" cy="377825"/>
          </a:xfrm>
          <a:prstGeom prst="rect">
            <a:avLst/>
          </a:prstGeom>
          <a:noFill/>
          <a:ln>
            <a:noFill/>
          </a:ln>
        </p:spPr>
        <p:txBody>
          <a:bodyPr spcFirstLastPara="1" wrap="square" lIns="91425" tIns="45700" rIns="91425" bIns="45700" anchor="ctr" anchorCtr="0">
            <a:noAutofit/>
          </a:bodyPr>
          <a:lstStyle/>
          <a:p>
            <a:pPr marL="457200" marR="0" lvl="1" indent="0" algn="l" rtl="0">
              <a:spcBef>
                <a:spcPts val="0"/>
              </a:spcBef>
              <a:spcAft>
                <a:spcPts val="0"/>
              </a:spcAft>
              <a:buNone/>
            </a:pPr>
            <a:r>
              <a:rPr lang="en-US" sz="1100" b="1" i="0" u="none" strike="noStrike" cap="none" dirty="0">
                <a:solidFill>
                  <a:srgbClr val="0000CC"/>
                </a:solidFill>
                <a:latin typeface="Calibri"/>
                <a:ea typeface="Calibri"/>
                <a:cs typeface="Calibri"/>
                <a:sym typeface="Calibri"/>
              </a:rPr>
              <a:t>©www.srisathyasaividyavahini.org</a:t>
            </a:r>
            <a:endParaRPr sz="1100" b="1" i="0" u="none" strike="noStrike" cap="none">
              <a:solidFill>
                <a:srgbClr val="0000CC"/>
              </a:solidFill>
              <a:latin typeface="Calibri"/>
              <a:ea typeface="Calibri"/>
              <a:cs typeface="Calibri"/>
              <a:sym typeface="Calibri"/>
            </a:endParaRPr>
          </a:p>
        </p:txBody>
      </p:sp>
      <p:sp>
        <p:nvSpPr>
          <p:cNvPr id="18" name="Google Shape;23;p5"/>
          <p:cNvSpPr/>
          <p:nvPr userDrawn="1"/>
        </p:nvSpPr>
        <p:spPr>
          <a:xfrm>
            <a:off x="7635686" y="6509319"/>
            <a:ext cx="4467257" cy="412602"/>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400" b="1" i="0" u="none" strike="noStrike" cap="none" dirty="0">
                <a:solidFill>
                  <a:srgbClr val="08482B"/>
                </a:solidFill>
                <a:latin typeface="Calibri"/>
                <a:ea typeface="Calibri"/>
                <a:cs typeface="Calibri"/>
                <a:sym typeface="Calibri"/>
              </a:rPr>
              <a:t>Integral Education</a:t>
            </a:r>
            <a:r>
              <a:rPr lang="en-US" sz="1400" b="0" i="0" u="none" strike="noStrike" cap="none" dirty="0">
                <a:solidFill>
                  <a:srgbClr val="08482B"/>
                </a:solidFill>
                <a:latin typeface="Calibri"/>
                <a:ea typeface="Calibri"/>
                <a:cs typeface="Calibri"/>
                <a:sym typeface="Calibri"/>
              </a:rPr>
              <a:t> </a:t>
            </a:r>
            <a:r>
              <a:rPr lang="en-US" sz="1400" b="1" i="0" u="none" strike="noStrike" cap="none" dirty="0">
                <a:solidFill>
                  <a:srgbClr val="002060"/>
                </a:solidFill>
                <a:latin typeface="Calibri"/>
                <a:ea typeface="Calibri"/>
                <a:cs typeface="Calibri"/>
                <a:sym typeface="Calibri"/>
              </a:rPr>
              <a:t>FOR  </a:t>
            </a:r>
            <a:r>
              <a:rPr lang="en-US" sz="1400" b="1" i="0" u="none" strike="noStrike" cap="none" dirty="0">
                <a:solidFill>
                  <a:srgbClr val="C00000"/>
                </a:solidFill>
                <a:latin typeface="Calibri"/>
                <a:ea typeface="Calibri"/>
                <a:cs typeface="Calibri"/>
                <a:sym typeface="Calibri"/>
              </a:rPr>
              <a:t>ALL, </a:t>
            </a:r>
            <a:r>
              <a:rPr lang="en-US" sz="1400" b="1" i="0" u="none" strike="noStrike" cap="none" dirty="0">
                <a:solidFill>
                  <a:srgbClr val="002060"/>
                </a:solidFill>
                <a:latin typeface="Calibri"/>
                <a:ea typeface="Calibri"/>
                <a:cs typeface="Calibri"/>
                <a:sym typeface="Calibri"/>
              </a:rPr>
              <a:t>BY</a:t>
            </a:r>
            <a:r>
              <a:rPr lang="en-US" sz="1400" b="1" i="0" u="none" strike="noStrike" cap="none" dirty="0">
                <a:solidFill>
                  <a:srgbClr val="C00000"/>
                </a:solidFill>
                <a:latin typeface="Calibri"/>
                <a:ea typeface="Calibri"/>
                <a:cs typeface="Calibri"/>
                <a:sym typeface="Calibri"/>
              </a:rPr>
              <a:t> ALL</a:t>
            </a:r>
            <a:endParaRPr sz="1800"/>
          </a:p>
        </p:txBody>
      </p:sp>
      <p:pic>
        <p:nvPicPr>
          <p:cNvPr id="5" name="Picture 4" descr="A picture containing text, clock&#10;&#10;Description automatically generated">
            <a:extLst>
              <a:ext uri="{FF2B5EF4-FFF2-40B4-BE49-F238E27FC236}">
                <a16:creationId xmlns:a16="http://schemas.microsoft.com/office/drawing/2014/main" id="{B9524BE4-40BB-40E2-8CA1-2FA380B8B282}"/>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9057" y="114396"/>
            <a:ext cx="902286" cy="957155"/>
          </a:xfrm>
          <a:prstGeom prst="rect">
            <a:avLst/>
          </a:prstGeom>
        </p:spPr>
      </p:pic>
      <p:pic>
        <p:nvPicPr>
          <p:cNvPr id="19" name="Picture 18" descr="A picture containing text, lamp&#10;&#10;Description automatically generated">
            <a:extLst>
              <a:ext uri="{FF2B5EF4-FFF2-40B4-BE49-F238E27FC236}">
                <a16:creationId xmlns:a16="http://schemas.microsoft.com/office/drawing/2014/main" id="{A10B5661-281E-48D4-9BFC-022F62151F7A}"/>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1164077" y="5837009"/>
            <a:ext cx="914479" cy="914479"/>
          </a:xfrm>
          <a:prstGeom prst="rect">
            <a:avLst/>
          </a:prstGeom>
        </p:spPr>
      </p:pic>
      <p:pic>
        <p:nvPicPr>
          <p:cNvPr id="21" name="Picture 20" descr="Calendar&#10;&#10;Description automatically generated with low confidence">
            <a:extLst>
              <a:ext uri="{FF2B5EF4-FFF2-40B4-BE49-F238E27FC236}">
                <a16:creationId xmlns:a16="http://schemas.microsoft.com/office/drawing/2014/main" id="{66EE8871-2B60-4057-9D9F-A68171EC60DA}"/>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11139692" y="132686"/>
            <a:ext cx="963251" cy="938865"/>
          </a:xfrm>
          <a:prstGeom prst="rect">
            <a:avLst/>
          </a:prstGeom>
        </p:spPr>
      </p:pic>
      <p:sp>
        <p:nvSpPr>
          <p:cNvPr id="9" name="TextBox 8">
            <a:extLst>
              <a:ext uri="{FF2B5EF4-FFF2-40B4-BE49-F238E27FC236}">
                <a16:creationId xmlns:a16="http://schemas.microsoft.com/office/drawing/2014/main" id="{EE2DDC61-84C4-4F48-9B0F-E84BF925E18B}"/>
              </a:ext>
            </a:extLst>
          </p:cNvPr>
          <p:cNvSpPr txBox="1"/>
          <p:nvPr userDrawn="1"/>
        </p:nvSpPr>
        <p:spPr>
          <a:xfrm>
            <a:off x="1550132" y="5293602"/>
            <a:ext cx="9091736" cy="1215717"/>
          </a:xfrm>
          <a:prstGeom prst="rect">
            <a:avLst/>
          </a:prstGeom>
          <a:noFill/>
          <a:ln>
            <a:solidFill>
              <a:schemeClr val="tx1"/>
            </a:solidFill>
          </a:ln>
        </p:spPr>
        <p:txBody>
          <a:bodyPr wrap="square">
            <a:spAutoFit/>
          </a:bodyPr>
          <a:lstStyle/>
          <a:p>
            <a:pPr algn="ctr">
              <a:spcAft>
                <a:spcPts val="600"/>
              </a:spcAft>
            </a:pPr>
            <a:r>
              <a:rPr lang="en-US" sz="800" u="sng" dirty="0">
                <a:solidFill>
                  <a:schemeClr val="tx1"/>
                </a:solidFill>
              </a:rPr>
              <a:t>COPYRIGHT NOTICE</a:t>
            </a:r>
            <a:endParaRPr lang="en-US" sz="800" dirty="0">
              <a:solidFill>
                <a:schemeClr val="tx1"/>
              </a:solidFill>
            </a:endParaRPr>
          </a:p>
          <a:p>
            <a:pPr algn="ctr">
              <a:spcAft>
                <a:spcPts val="600"/>
              </a:spcAft>
              <a:buFont typeface="Wingdings" pitchFamily="2" charset="2"/>
              <a:buChar char="ü"/>
            </a:pPr>
            <a:r>
              <a:rPr lang="en-US" sz="800" dirty="0">
                <a:solidFill>
                  <a:schemeClr val="tx1"/>
                </a:solidFill>
              </a:rPr>
              <a:t>Strictly not for Commercial use. </a:t>
            </a:r>
          </a:p>
          <a:p>
            <a:pPr algn="ctr">
              <a:spcAft>
                <a:spcPts val="600"/>
              </a:spcAft>
              <a:buFont typeface="Wingdings" pitchFamily="2" charset="2"/>
              <a:buChar char="ü"/>
            </a:pPr>
            <a:r>
              <a:rPr lang="en-US" sz="800" dirty="0">
                <a:solidFill>
                  <a:schemeClr val="tx1"/>
                </a:solidFill>
              </a:rPr>
              <a:t>Provided on ‘as is’ basis with no warranties of any kind. </a:t>
            </a:r>
          </a:p>
          <a:p>
            <a:pPr algn="ctr">
              <a:spcAft>
                <a:spcPts val="600"/>
              </a:spcAft>
              <a:buFont typeface="Wingdings" pitchFamily="2" charset="2"/>
              <a:buChar char="ü"/>
            </a:pPr>
            <a:r>
              <a:rPr lang="en-US" sz="800" dirty="0">
                <a:solidFill>
                  <a:schemeClr val="tx1"/>
                </a:solidFill>
              </a:rPr>
              <a:t>Content that falls in Public Domain or common Knowledge facts can be used freely. </a:t>
            </a:r>
          </a:p>
          <a:p>
            <a:pPr algn="ctr">
              <a:spcAft>
                <a:spcPts val="600"/>
              </a:spcAft>
              <a:buFont typeface="Wingdings" pitchFamily="2" charset="2"/>
              <a:buChar char="ü"/>
            </a:pPr>
            <a:r>
              <a:rPr lang="en-US" sz="800" dirty="0">
                <a:solidFill>
                  <a:schemeClr val="tx1"/>
                </a:solidFill>
              </a:rPr>
              <a:t>Some of the contents are owned by the Third parties and are used in compliance with their licensing conditions. Any one infringing the Copyright of such Third parties will be doing so at their own risks and costs. </a:t>
            </a:r>
          </a:p>
          <a:p>
            <a:pPr algn="ctr">
              <a:spcAft>
                <a:spcPts val="600"/>
              </a:spcAft>
              <a:buFont typeface="Wingdings" pitchFamily="2" charset="2"/>
              <a:buChar char="ü"/>
            </a:pPr>
            <a:r>
              <a:rPr lang="en-US" sz="800" dirty="0">
                <a:solidFill>
                  <a:schemeClr val="tx1"/>
                </a:solidFill>
              </a:rPr>
              <a:t>Content can be downloaded and used for Personal, educational and informational purposes only.  Any attempt to remove, alter, circumvent or  distort  the data that is accessed Is Illegal and strictly prohibited. </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466856" y="71414"/>
            <a:ext cx="9296427" cy="654032"/>
          </a:xfrm>
          <a:prstGeom prst="rect">
            <a:avLst/>
          </a:prstGeom>
        </p:spPr>
        <p:txBody>
          <a:bodyPr>
            <a:normAutofit/>
          </a:bodyPr>
          <a:lstStyle>
            <a:lvl1pPr>
              <a:defRPr sz="3600" baseline="0"/>
            </a:lvl1pPr>
          </a:lstStyle>
          <a:p>
            <a:r>
              <a:rPr lang="en-US" dirty="0"/>
              <a:t>Click </a:t>
            </a:r>
            <a:r>
              <a:rPr lang="en-US"/>
              <a:t>to add </a:t>
            </a:r>
            <a:r>
              <a:rPr lang="en-US" dirty="0"/>
              <a:t>slide title (Size 36)</a:t>
            </a:r>
            <a:endParaRPr lang="en-IN" dirty="0"/>
          </a:p>
        </p:txBody>
      </p:sp>
      <p:sp>
        <p:nvSpPr>
          <p:cNvPr id="9" name="Google Shape;11;p4">
            <a:hlinkClick r:id="rId2"/>
          </p:cNvPr>
          <p:cNvSpPr/>
          <p:nvPr userDrawn="1"/>
        </p:nvSpPr>
        <p:spPr>
          <a:xfrm>
            <a:off x="-406400" y="6488114"/>
            <a:ext cx="3683000" cy="377825"/>
          </a:xfrm>
          <a:prstGeom prst="rect">
            <a:avLst/>
          </a:prstGeom>
          <a:noFill/>
          <a:ln>
            <a:noFill/>
          </a:ln>
        </p:spPr>
        <p:txBody>
          <a:bodyPr spcFirstLastPara="1" wrap="square" lIns="91425" tIns="45700" rIns="91425" bIns="45700" anchor="ctr" anchorCtr="0">
            <a:noAutofit/>
          </a:bodyPr>
          <a:lstStyle/>
          <a:p>
            <a:pPr marL="457200" marR="0" lvl="1" indent="0" algn="l" rtl="0">
              <a:spcBef>
                <a:spcPts val="0"/>
              </a:spcBef>
              <a:spcAft>
                <a:spcPts val="0"/>
              </a:spcAft>
              <a:buNone/>
            </a:pPr>
            <a:r>
              <a:rPr lang="en-US" sz="1100" b="1" i="0" u="none" strike="noStrike" cap="none" dirty="0">
                <a:solidFill>
                  <a:srgbClr val="0000CC"/>
                </a:solidFill>
                <a:latin typeface="Calibri"/>
                <a:ea typeface="Calibri"/>
                <a:cs typeface="Calibri"/>
                <a:sym typeface="Calibri"/>
              </a:rPr>
              <a:t>©www.srisathyasaividyavahini.org</a:t>
            </a:r>
            <a:endParaRPr sz="1100" b="1" i="0" u="none" strike="noStrike" cap="none">
              <a:solidFill>
                <a:srgbClr val="0000CC"/>
              </a:solidFill>
              <a:latin typeface="Calibri"/>
              <a:ea typeface="Calibri"/>
              <a:cs typeface="Calibri"/>
              <a:sym typeface="Calibri"/>
            </a:endParaRPr>
          </a:p>
        </p:txBody>
      </p:sp>
      <p:sp>
        <p:nvSpPr>
          <p:cNvPr id="11" name="Text Placeholder 10"/>
          <p:cNvSpPr>
            <a:spLocks noGrp="1"/>
          </p:cNvSpPr>
          <p:nvPr>
            <p:ph type="body" sz="quarter" idx="10" hasCustomPrompt="1"/>
          </p:nvPr>
        </p:nvSpPr>
        <p:spPr>
          <a:xfrm>
            <a:off x="954779" y="1243798"/>
            <a:ext cx="10282441" cy="4446810"/>
          </a:xfrm>
          <a:prstGeom prst="rect">
            <a:avLst/>
          </a:prstGeom>
        </p:spPr>
        <p:txBody>
          <a:bodyPr/>
          <a:lstStyle>
            <a:lvl1pPr marL="342900" marR="0" indent="-342900" algn="l" defTabSz="914400" rtl="0" eaLnBrk="1" fontAlgn="auto" latinLnBrk="0" hangingPunct="1">
              <a:lnSpc>
                <a:spcPct val="100000"/>
              </a:lnSpc>
              <a:spcBef>
                <a:spcPct val="20000"/>
              </a:spcBef>
              <a:spcAft>
                <a:spcPts val="0"/>
              </a:spcAft>
              <a:buClrTx/>
              <a:buSzTx/>
              <a:buFont typeface="Arial" pitchFamily="34" charset="0"/>
              <a:buChar char="•"/>
              <a:tabLst/>
              <a:defRPr baseline="0"/>
            </a:lvl1pPr>
            <a:lvl2pPr>
              <a:defRPr/>
            </a:lvl2pPr>
            <a:lvl3pPr>
              <a:defRPr/>
            </a:lvl3pPr>
            <a:lvl4pPr>
              <a:defRPr sz="1800"/>
            </a:lvl4p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dirty="0"/>
              <a:t>Text font </a:t>
            </a:r>
            <a:r>
              <a:rPr lang="en-US" dirty="0" err="1"/>
              <a:t>calibri</a:t>
            </a:r>
            <a:r>
              <a:rPr lang="en-US" dirty="0"/>
              <a:t> , Size range 32 to 20.  Table / GO size &gt;= 18</a:t>
            </a:r>
          </a:p>
          <a:p>
            <a:pPr lvl="3"/>
            <a:endParaRPr lang="en-IN" dirty="0"/>
          </a:p>
        </p:txBody>
      </p:sp>
      <p:pic>
        <p:nvPicPr>
          <p:cNvPr id="7" name="Picture 6" descr="A picture containing text, lamp&#10;&#10;Description automatically generated">
            <a:extLst>
              <a:ext uri="{FF2B5EF4-FFF2-40B4-BE49-F238E27FC236}">
                <a16:creationId xmlns:a16="http://schemas.microsoft.com/office/drawing/2014/main" id="{E60E7820-D003-4F7B-B35D-5C4FD4A6B6B6}"/>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1164077" y="5837009"/>
            <a:ext cx="914479" cy="914479"/>
          </a:xfrm>
          <a:prstGeom prst="rect">
            <a:avLst/>
          </a:prstGeom>
        </p:spPr>
      </p:pic>
      <p:pic>
        <p:nvPicPr>
          <p:cNvPr id="10" name="Picture 9" descr="Calendar&#10;&#10;Description automatically generated with low confidence">
            <a:extLst>
              <a:ext uri="{FF2B5EF4-FFF2-40B4-BE49-F238E27FC236}">
                <a16:creationId xmlns:a16="http://schemas.microsoft.com/office/drawing/2014/main" id="{9B3379AE-C316-4773-A8B1-0C6AE989EED2}"/>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1139692" y="132686"/>
            <a:ext cx="963251" cy="938865"/>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604352" y="102076"/>
            <a:ext cx="2983296" cy="500042"/>
          </a:xfrm>
          <a:prstGeom prst="rect">
            <a:avLst/>
          </a:prstGeom>
        </p:spPr>
        <p:txBody>
          <a:bodyPr anchor="t">
            <a:normAutofit/>
          </a:bodyPr>
          <a:lstStyle>
            <a:lvl1pPr algn="ctr">
              <a:defRPr sz="3600" b="1" cap="all"/>
            </a:lvl1pPr>
          </a:lstStyle>
          <a:p>
            <a:r>
              <a:rPr lang="en-US" dirty="0"/>
              <a:t>MM Index</a:t>
            </a:r>
            <a:endParaRPr lang="en-IN" dirty="0"/>
          </a:p>
        </p:txBody>
      </p:sp>
      <p:sp>
        <p:nvSpPr>
          <p:cNvPr id="10" name="Google Shape;11;p4">
            <a:hlinkClick r:id="rId2"/>
          </p:cNvPr>
          <p:cNvSpPr/>
          <p:nvPr userDrawn="1"/>
        </p:nvSpPr>
        <p:spPr>
          <a:xfrm>
            <a:off x="-406400" y="6488114"/>
            <a:ext cx="3683000" cy="377825"/>
          </a:xfrm>
          <a:prstGeom prst="rect">
            <a:avLst/>
          </a:prstGeom>
          <a:noFill/>
          <a:ln>
            <a:noFill/>
          </a:ln>
        </p:spPr>
        <p:txBody>
          <a:bodyPr spcFirstLastPara="1" wrap="square" lIns="91425" tIns="45700" rIns="91425" bIns="45700" anchor="ctr" anchorCtr="0">
            <a:noAutofit/>
          </a:bodyPr>
          <a:lstStyle/>
          <a:p>
            <a:pPr marL="457200" marR="0" lvl="1" indent="0" algn="l" rtl="0">
              <a:spcBef>
                <a:spcPts val="0"/>
              </a:spcBef>
              <a:spcAft>
                <a:spcPts val="0"/>
              </a:spcAft>
              <a:buNone/>
            </a:pPr>
            <a:r>
              <a:rPr lang="en-US" sz="1100" b="1" i="0" u="none" strike="noStrike" cap="none" dirty="0">
                <a:solidFill>
                  <a:srgbClr val="0000CC"/>
                </a:solidFill>
                <a:latin typeface="Calibri"/>
                <a:ea typeface="Calibri"/>
                <a:cs typeface="Calibri"/>
                <a:sym typeface="Calibri"/>
              </a:rPr>
              <a:t>©www.srisathyasaividyavahini.org</a:t>
            </a:r>
            <a:endParaRPr sz="1100" b="1" i="0" u="none" strike="noStrike" cap="none">
              <a:solidFill>
                <a:srgbClr val="0000CC"/>
              </a:solidFill>
              <a:latin typeface="Calibri"/>
              <a:ea typeface="Calibri"/>
              <a:cs typeface="Calibri"/>
              <a:sym typeface="Calibri"/>
            </a:endParaRPr>
          </a:p>
        </p:txBody>
      </p:sp>
      <p:pic>
        <p:nvPicPr>
          <p:cNvPr id="6" name="Picture 5" descr="A picture containing text, lamp&#10;&#10;Description automatically generated">
            <a:extLst>
              <a:ext uri="{FF2B5EF4-FFF2-40B4-BE49-F238E27FC236}">
                <a16:creationId xmlns:a16="http://schemas.microsoft.com/office/drawing/2014/main" id="{7DA4730C-83E2-42B0-AF59-890CBFDAA9EE}"/>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1164077" y="5837009"/>
            <a:ext cx="914479" cy="914479"/>
          </a:xfrm>
          <a:prstGeom prst="rect">
            <a:avLst/>
          </a:prstGeom>
        </p:spPr>
      </p:pic>
      <p:pic>
        <p:nvPicPr>
          <p:cNvPr id="7" name="Picture 6" descr="Calendar&#10;&#10;Description automatically generated with low confidence">
            <a:extLst>
              <a:ext uri="{FF2B5EF4-FFF2-40B4-BE49-F238E27FC236}">
                <a16:creationId xmlns:a16="http://schemas.microsoft.com/office/drawing/2014/main" id="{9B886E12-FE39-4369-81FC-4CD15B06C53E}"/>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1139692" y="132686"/>
            <a:ext cx="963251" cy="938865"/>
          </a:xfrm>
          <a:prstGeom prst="rect">
            <a:avLst/>
          </a:prstGeom>
        </p:spPr>
      </p:pic>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5.jpeg"/><Relationship Id="rId7" Type="http://schemas.openxmlformats.org/officeDocument/2006/relationships/image" Target="../media/image9.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8.jpeg"/><Relationship Id="rId5" Type="http://schemas.openxmlformats.org/officeDocument/2006/relationships/image" Target="../media/image7.jpeg"/><Relationship Id="rId4" Type="http://schemas.openxmlformats.org/officeDocument/2006/relationships/image" Target="../media/image6.png"/><Relationship Id="rId9" Type="http://schemas.openxmlformats.org/officeDocument/2006/relationships/image" Target="../media/image11.jpeg"/></Relationships>
</file>

<file path=ppt/slides/_rels/slide3.xml.rels><?xml version="1.0" encoding="UTF-8" standalone="yes"?>
<Relationships xmlns="http://schemas.openxmlformats.org/package/2006/relationships"><Relationship Id="rId8" Type="http://schemas.openxmlformats.org/officeDocument/2006/relationships/image" Target="../media/image17.png"/><Relationship Id="rId3" Type="http://schemas.openxmlformats.org/officeDocument/2006/relationships/image" Target="../media/image12.jpeg"/><Relationship Id="rId7" Type="http://schemas.openxmlformats.org/officeDocument/2006/relationships/image" Target="../media/image16.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15.jpeg"/><Relationship Id="rId5" Type="http://schemas.openxmlformats.org/officeDocument/2006/relationships/image" Target="../media/image14.jpeg"/><Relationship Id="rId4" Type="http://schemas.openxmlformats.org/officeDocument/2006/relationships/image" Target="../media/image13.png"/><Relationship Id="rId9" Type="http://schemas.openxmlformats.org/officeDocument/2006/relationships/image" Target="../media/image18.jpeg"/></Relationships>
</file>

<file path=ppt/slides/_rels/slide4.xml.rels><?xml version="1.0" encoding="UTF-8" standalone="yes"?>
<Relationships xmlns="http://schemas.openxmlformats.org/package/2006/relationships"><Relationship Id="rId8" Type="http://schemas.openxmlformats.org/officeDocument/2006/relationships/image" Target="../media/image24.png"/><Relationship Id="rId3" Type="http://schemas.openxmlformats.org/officeDocument/2006/relationships/image" Target="../media/image19.jpeg"/><Relationship Id="rId7" Type="http://schemas.openxmlformats.org/officeDocument/2006/relationships/image" Target="../media/image23.png"/><Relationship Id="rId2" Type="http://schemas.openxmlformats.org/officeDocument/2006/relationships/notesSlide" Target="../notesSlides/notesSlide4.xml"/><Relationship Id="rId1" Type="http://schemas.openxmlformats.org/officeDocument/2006/relationships/slideLayout" Target="../slideLayouts/slideLayout3.xml"/><Relationship Id="rId6" Type="http://schemas.openxmlformats.org/officeDocument/2006/relationships/image" Target="../media/image22.jpeg"/><Relationship Id="rId5" Type="http://schemas.openxmlformats.org/officeDocument/2006/relationships/image" Target="../media/image21.png"/><Relationship Id="rId10" Type="http://schemas.openxmlformats.org/officeDocument/2006/relationships/image" Target="../media/image26.jpeg"/><Relationship Id="rId4" Type="http://schemas.openxmlformats.org/officeDocument/2006/relationships/image" Target="../media/image20.jpeg"/><Relationship Id="rId9" Type="http://schemas.openxmlformats.org/officeDocument/2006/relationships/image" Target="../media/image2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rcRect/>
          <a:stretch/>
        </p:blipFill>
        <p:spPr>
          <a:xfrm>
            <a:off x="3872920" y="293281"/>
            <a:ext cx="4499825" cy="3063711"/>
          </a:xfrm>
          <a:prstGeom prst="rect">
            <a:avLst/>
          </a:prstGeom>
          <a:noFill/>
          <a:ln>
            <a:noFill/>
          </a:ln>
        </p:spPr>
      </p:pic>
      <p:sp>
        <p:nvSpPr>
          <p:cNvPr id="2" name="Title 1"/>
          <p:cNvSpPr>
            <a:spLocks noGrp="1"/>
          </p:cNvSpPr>
          <p:nvPr>
            <p:ph type="ctrTitle"/>
          </p:nvPr>
        </p:nvSpPr>
        <p:spPr>
          <a:xfrm>
            <a:off x="881026" y="3601828"/>
            <a:ext cx="10363200" cy="907292"/>
          </a:xfrm>
        </p:spPr>
        <p:txBody>
          <a:bodyPr>
            <a:scene3d>
              <a:camera prst="orthographicFront"/>
              <a:lightRig rig="threePt" dir="t"/>
            </a:scene3d>
            <a:sp3d extrusionH="57150">
              <a:bevelT w="38100" h="38100"/>
              <a:bevelB w="57150" h="38100" prst="artDeco"/>
            </a:sp3d>
          </a:bodyPr>
          <a:lstStyle/>
          <a:p>
            <a:r>
              <a:rPr lang="en-US" b="1" dirty="0">
                <a:gradFill>
                  <a:gsLst>
                    <a:gs pos="0">
                      <a:srgbClr val="000082"/>
                    </a:gs>
                    <a:gs pos="30000">
                      <a:srgbClr val="66008F"/>
                    </a:gs>
                    <a:gs pos="64999">
                      <a:srgbClr val="BA0066"/>
                    </a:gs>
                    <a:gs pos="89999">
                      <a:srgbClr val="FF0000"/>
                    </a:gs>
                    <a:gs pos="100000">
                      <a:srgbClr val="FF8200"/>
                    </a:gs>
                  </a:gsLst>
                  <a:lin ang="5400000" scaled="0"/>
                </a:gradFill>
                <a:effectLst>
                  <a:outerShdw blurRad="60007" dist="310007" dir="7680000" sy="30000" kx="1300200" algn="ctr" rotWithShape="0">
                    <a:prstClr val="black">
                      <a:alpha val="32000"/>
                    </a:prstClr>
                  </a:outerShdw>
                </a:effectLst>
              </a:rPr>
              <a:t>Paragraph Writing is Fun</a:t>
            </a:r>
            <a:endParaRPr lang="en-IN" dirty="0">
              <a:gradFill>
                <a:gsLst>
                  <a:gs pos="0">
                    <a:srgbClr val="000082"/>
                  </a:gs>
                  <a:gs pos="30000">
                    <a:srgbClr val="66008F"/>
                  </a:gs>
                  <a:gs pos="64999">
                    <a:srgbClr val="BA0066"/>
                  </a:gs>
                  <a:gs pos="89999">
                    <a:srgbClr val="FF0000"/>
                  </a:gs>
                  <a:gs pos="100000">
                    <a:srgbClr val="FF8200"/>
                  </a:gs>
                </a:gsLst>
                <a:lin ang="5400000" scaled="0"/>
              </a:gradFill>
              <a:effectLst>
                <a:outerShdw blurRad="60007" dist="310007" dir="7680000" sy="30000" kx="1300200" algn="ctr" rotWithShape="0">
                  <a:prstClr val="black">
                    <a:alpha val="32000"/>
                  </a:prstClr>
                </a:outerShdw>
              </a:effectLst>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0" name="Picture 2" descr="Airline, Badge, Cap, Captain, Caucasian, Clothing, Crew">
            <a:extLst>
              <a:ext uri="{FF2B5EF4-FFF2-40B4-BE49-F238E27FC236}">
                <a16:creationId xmlns:a16="http://schemas.microsoft.com/office/drawing/2014/main" id="{8103FBE6-83AA-FBAD-E666-CFD20E895AD1}"/>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0244" y="988610"/>
            <a:ext cx="911385" cy="926241"/>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a:extLst>
            <a:ext uri="{909E8E84-426E-40DD-AFC4-6F175D3DCCD1}">
              <a14:hiddenFill xmlns:a14="http://schemas.microsoft.com/office/drawing/2010/main">
                <a:solidFill>
                  <a:srgbClr val="FFFFFF"/>
                </a:solidFill>
              </a14:hiddenFill>
            </a:ext>
          </a:extLst>
        </p:spPr>
      </p:pic>
      <p:pic>
        <p:nvPicPr>
          <p:cNvPr id="51" name="Picture 4" descr="3+ Free Indian Army &amp; Narendra Modi Illustrations - Pixabay">
            <a:extLst>
              <a:ext uri="{FF2B5EF4-FFF2-40B4-BE49-F238E27FC236}">
                <a16:creationId xmlns:a16="http://schemas.microsoft.com/office/drawing/2014/main" id="{8509B290-5A78-C36F-3CED-9DCCD01AA2E5}"/>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1161279" y="1541817"/>
            <a:ext cx="911385" cy="970693"/>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a:extLst>
            <a:ext uri="{909E8E84-426E-40DD-AFC4-6F175D3DCCD1}">
              <a14:hiddenFill xmlns:a14="http://schemas.microsoft.com/office/drawing/2010/main">
                <a:solidFill>
                  <a:srgbClr val="FFFFFF"/>
                </a:solidFill>
              </a14:hiddenFill>
            </a:ext>
          </a:extLst>
        </p:spPr>
      </p:pic>
      <p:pic>
        <p:nvPicPr>
          <p:cNvPr id="52" name="Picture 6" descr="Judge, Lawyer, Attorney, Barrister, Court, Criminal">
            <a:extLst>
              <a:ext uri="{FF2B5EF4-FFF2-40B4-BE49-F238E27FC236}">
                <a16:creationId xmlns:a16="http://schemas.microsoft.com/office/drawing/2014/main" id="{BDA5BF95-407F-C757-468D-28C7F3F3B69C}"/>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0245" y="2471657"/>
            <a:ext cx="911385" cy="980335"/>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a:extLst>
            <a:ext uri="{909E8E84-426E-40DD-AFC4-6F175D3DCCD1}">
              <a14:hiddenFill xmlns:a14="http://schemas.microsoft.com/office/drawing/2010/main">
                <a:solidFill>
                  <a:srgbClr val="FFFFFF"/>
                </a:solidFill>
              </a14:hiddenFill>
            </a:ext>
          </a:extLst>
        </p:spPr>
      </p:pic>
      <p:pic>
        <p:nvPicPr>
          <p:cNvPr id="53" name="Picture 8" descr="Education, Classroom, Teacher, School Children">
            <a:extLst>
              <a:ext uri="{FF2B5EF4-FFF2-40B4-BE49-F238E27FC236}">
                <a16:creationId xmlns:a16="http://schemas.microsoft.com/office/drawing/2014/main" id="{D0D3A310-3AEA-C1A3-FA58-AF1CF9DA254B}"/>
              </a:ext>
            </a:extLst>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1091416" y="3109139"/>
            <a:ext cx="981248" cy="970693"/>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a:extLst>
            <a:ext uri="{909E8E84-426E-40DD-AFC4-6F175D3DCCD1}">
              <a14:hiddenFill xmlns:a14="http://schemas.microsoft.com/office/drawing/2010/main">
                <a:solidFill>
                  <a:srgbClr val="FFFFFF"/>
                </a:solidFill>
              </a14:hiddenFill>
            </a:ext>
          </a:extLst>
        </p:spPr>
      </p:pic>
      <p:pic>
        <p:nvPicPr>
          <p:cNvPr id="54" name="Picture 14" descr="2,000+ Free Police &amp; Crime Images - Pixabay">
            <a:extLst>
              <a:ext uri="{FF2B5EF4-FFF2-40B4-BE49-F238E27FC236}">
                <a16:creationId xmlns:a16="http://schemas.microsoft.com/office/drawing/2014/main" id="{C0D2FAFE-3BE1-AF49-D8BB-4DBB21572C93}"/>
              </a:ext>
            </a:extLst>
          </p:cNvPr>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47328" y="3958144"/>
            <a:ext cx="853059" cy="901463"/>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a:extLst>
            <a:ext uri="{909E8E84-426E-40DD-AFC4-6F175D3DCCD1}">
              <a14:hiddenFill xmlns:a14="http://schemas.microsoft.com/office/drawing/2010/main">
                <a:solidFill>
                  <a:srgbClr val="FFFFFF"/>
                </a:solidFill>
              </a14:hiddenFill>
            </a:ext>
          </a:extLst>
        </p:spPr>
      </p:pic>
      <p:pic>
        <p:nvPicPr>
          <p:cNvPr id="55" name="Picture 10" descr="Doctor, Man, Cartoon, Comic, Medical Professional">
            <a:extLst>
              <a:ext uri="{FF2B5EF4-FFF2-40B4-BE49-F238E27FC236}">
                <a16:creationId xmlns:a16="http://schemas.microsoft.com/office/drawing/2014/main" id="{4D7DFF1A-E9EF-9FDC-AAAC-4ABE82A1C9E9}"/>
              </a:ext>
            </a:extLst>
          </p:cNvPr>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11101647" y="4610396"/>
            <a:ext cx="971017" cy="900814"/>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a:extLst>
            <a:ext uri="{909E8E84-426E-40DD-AFC4-6F175D3DCCD1}">
              <a14:hiddenFill xmlns:a14="http://schemas.microsoft.com/office/drawing/2010/main">
                <a:solidFill>
                  <a:srgbClr val="FFFFFF"/>
                </a:solidFill>
              </a14:hiddenFill>
            </a:ext>
          </a:extLst>
        </p:spPr>
      </p:pic>
      <p:pic>
        <p:nvPicPr>
          <p:cNvPr id="56" name="Picture 12" descr="Farmer, Bullock, Cart, India, Mohan, Nannapaneni">
            <a:extLst>
              <a:ext uri="{FF2B5EF4-FFF2-40B4-BE49-F238E27FC236}">
                <a16:creationId xmlns:a16="http://schemas.microsoft.com/office/drawing/2014/main" id="{9088FBA3-A3B1-06A3-A35E-8C6A821CCD36}"/>
              </a:ext>
            </a:extLst>
          </p:cNvPr>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48812" y="5341480"/>
            <a:ext cx="882744" cy="805436"/>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a:extLst>
            <a:ext uri="{909E8E84-426E-40DD-AFC4-6F175D3DCCD1}">
              <a14:hiddenFill xmlns:a14="http://schemas.microsoft.com/office/drawing/2010/main">
                <a:solidFill>
                  <a:srgbClr val="FFFFFF"/>
                </a:solidFill>
              </a14:hiddenFill>
            </a:ext>
          </a:extLst>
        </p:spPr>
      </p:pic>
      <p:sp>
        <p:nvSpPr>
          <p:cNvPr id="57" name="Freeform 97">
            <a:extLst>
              <a:ext uri="{FF2B5EF4-FFF2-40B4-BE49-F238E27FC236}">
                <a16:creationId xmlns:a16="http://schemas.microsoft.com/office/drawing/2014/main" id="{124672F3-1401-B26E-B33D-CC142FD4EBE7}"/>
              </a:ext>
            </a:extLst>
          </p:cNvPr>
          <p:cNvSpPr/>
          <p:nvPr/>
        </p:nvSpPr>
        <p:spPr>
          <a:xfrm flipH="1">
            <a:off x="1127448" y="67833"/>
            <a:ext cx="9928187" cy="654618"/>
          </a:xfrm>
          <a:custGeom>
            <a:avLst/>
            <a:gdLst>
              <a:gd name="connsiteX0" fmla="*/ 9568147 w 9928187"/>
              <a:gd name="connsiteY0" fmla="*/ 0 h 720080"/>
              <a:gd name="connsiteX1" fmla="*/ 9424131 w 9928187"/>
              <a:gd name="connsiteY1" fmla="*/ 0 h 720080"/>
              <a:gd name="connsiteX2" fmla="*/ 504056 w 9928187"/>
              <a:gd name="connsiteY2" fmla="*/ 0 h 720080"/>
              <a:gd name="connsiteX3" fmla="*/ 360040 w 9928187"/>
              <a:gd name="connsiteY3" fmla="*/ 0 h 720080"/>
              <a:gd name="connsiteX4" fmla="*/ 0 w 9928187"/>
              <a:gd name="connsiteY4" fmla="*/ 360040 h 720080"/>
              <a:gd name="connsiteX5" fmla="*/ 360040 w 9928187"/>
              <a:gd name="connsiteY5" fmla="*/ 720080 h 720080"/>
              <a:gd name="connsiteX6" fmla="*/ 504056 w 9928187"/>
              <a:gd name="connsiteY6" fmla="*/ 720080 h 720080"/>
              <a:gd name="connsiteX7" fmla="*/ 9424131 w 9928187"/>
              <a:gd name="connsiteY7" fmla="*/ 720080 h 720080"/>
              <a:gd name="connsiteX8" fmla="*/ 9568147 w 9928187"/>
              <a:gd name="connsiteY8" fmla="*/ 720080 h 720080"/>
              <a:gd name="connsiteX9" fmla="*/ 9928187 w 9928187"/>
              <a:gd name="connsiteY9" fmla="*/ 360040 h 7200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928187" h="720080">
                <a:moveTo>
                  <a:pt x="9568147" y="0"/>
                </a:moveTo>
                <a:lnTo>
                  <a:pt x="9424131" y="0"/>
                </a:lnTo>
                <a:lnTo>
                  <a:pt x="504056" y="0"/>
                </a:lnTo>
                <a:lnTo>
                  <a:pt x="360040" y="0"/>
                </a:lnTo>
                <a:lnTo>
                  <a:pt x="0" y="360040"/>
                </a:lnTo>
                <a:lnTo>
                  <a:pt x="360040" y="720080"/>
                </a:lnTo>
                <a:lnTo>
                  <a:pt x="504056" y="720080"/>
                </a:lnTo>
                <a:lnTo>
                  <a:pt x="9424131" y="720080"/>
                </a:lnTo>
                <a:lnTo>
                  <a:pt x="9568147" y="720080"/>
                </a:lnTo>
                <a:lnTo>
                  <a:pt x="9928187" y="360040"/>
                </a:lnTo>
                <a:close/>
              </a:path>
            </a:pathLst>
          </a:custGeom>
          <a:ln w="57150"/>
          <a:scene3d>
            <a:camera prst="orthographicFront"/>
            <a:lightRig rig="threePt" dir="t"/>
          </a:scene3d>
          <a:sp3d>
            <a:bevelT w="114300" prst="artDeco"/>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p>
        </p:txBody>
      </p:sp>
      <p:sp>
        <p:nvSpPr>
          <p:cNvPr id="58" name="Title 1">
            <a:extLst>
              <a:ext uri="{FF2B5EF4-FFF2-40B4-BE49-F238E27FC236}">
                <a16:creationId xmlns:a16="http://schemas.microsoft.com/office/drawing/2014/main" id="{32793548-804F-4176-970B-6F05B02002CF}"/>
              </a:ext>
            </a:extLst>
          </p:cNvPr>
          <p:cNvSpPr txBox="1">
            <a:spLocks/>
          </p:cNvSpPr>
          <p:nvPr/>
        </p:nvSpPr>
        <p:spPr>
          <a:xfrm>
            <a:off x="1157665" y="95011"/>
            <a:ext cx="9706435" cy="654032"/>
          </a:xfrm>
          <a:prstGeom prst="homePlate">
            <a:avLst>
              <a:gd name="adj" fmla="val 75166"/>
            </a:avLst>
          </a:prstGeom>
        </p:spPr>
        <p:txBody>
          <a:bodyPr>
            <a:noAutofit/>
          </a:bodyPr>
          <a:lstStyle>
            <a:lvl1pPr algn="ctr" defTabSz="914400" rtl="0" eaLnBrk="1" latinLnBrk="0" hangingPunct="1">
              <a:spcBef>
                <a:spcPct val="0"/>
              </a:spcBef>
              <a:buNone/>
              <a:defRPr sz="3600" kern="1200" baseline="0">
                <a:solidFill>
                  <a:schemeClr val="tx1"/>
                </a:solidFill>
                <a:latin typeface="+mj-lt"/>
                <a:ea typeface="+mj-ea"/>
                <a:cs typeface="+mj-cs"/>
              </a:defRPr>
            </a:lvl1pPr>
          </a:lstStyle>
          <a:p>
            <a:pPr marR="114300">
              <a:spcBef>
                <a:spcPts val="0"/>
              </a:spcBef>
            </a:pPr>
            <a:r>
              <a:rPr lang="en-IN" b="1" dirty="0">
                <a:solidFill>
                  <a:srgbClr val="000000"/>
                </a:solidFill>
                <a:latin typeface="Calibri" panose="020F0502020204030204" pitchFamily="34" charset="0"/>
              </a:rPr>
              <a:t>When I Grow Up I want to be ….</a:t>
            </a:r>
            <a:r>
              <a:rPr lang="en-US" b="0" i="0" u="none" strike="noStrike" dirty="0">
                <a:solidFill>
                  <a:srgbClr val="000000"/>
                </a:solidFill>
                <a:effectLst/>
                <a:latin typeface="Calibri" panose="020F0502020204030204" pitchFamily="34" charset="0"/>
              </a:rPr>
              <a:t> </a:t>
            </a:r>
            <a:br>
              <a:rPr lang="en-IN" dirty="0"/>
            </a:br>
            <a:br>
              <a:rPr lang="en-IN" dirty="0"/>
            </a:br>
            <a:endParaRPr lang="en-US" b="1" dirty="0"/>
          </a:p>
        </p:txBody>
      </p:sp>
      <p:sp>
        <p:nvSpPr>
          <p:cNvPr id="60" name="TextBox 59">
            <a:extLst>
              <a:ext uri="{FF2B5EF4-FFF2-40B4-BE49-F238E27FC236}">
                <a16:creationId xmlns:a16="http://schemas.microsoft.com/office/drawing/2014/main" id="{DFA02B4E-C1E2-468E-C9A2-A9E50456EF0F}"/>
              </a:ext>
            </a:extLst>
          </p:cNvPr>
          <p:cNvSpPr txBox="1"/>
          <p:nvPr/>
        </p:nvSpPr>
        <p:spPr>
          <a:xfrm>
            <a:off x="2409032" y="6237312"/>
            <a:ext cx="7715806" cy="400110"/>
          </a:xfrm>
          <a:prstGeom prst="rect">
            <a:avLst/>
          </a:prstGeom>
        </p:spPr>
        <p:style>
          <a:lnRef idx="2">
            <a:schemeClr val="accent2"/>
          </a:lnRef>
          <a:fillRef idx="1">
            <a:schemeClr val="lt1"/>
          </a:fillRef>
          <a:effectRef idx="0">
            <a:schemeClr val="accent2"/>
          </a:effectRef>
          <a:fontRef idx="minor">
            <a:schemeClr val="dk1"/>
          </a:fontRef>
        </p:style>
        <p:txBody>
          <a:bodyPr wrap="square" anchor="ctr">
            <a:spAutoFit/>
          </a:bodyPr>
          <a:lstStyle/>
          <a:p>
            <a:pPr marR="114300" algn="ctr">
              <a:spcBef>
                <a:spcPts val="0"/>
              </a:spcBef>
            </a:pPr>
            <a:r>
              <a:rPr lang="en-US" sz="2000" b="1" dirty="0">
                <a:solidFill>
                  <a:srgbClr val="000000"/>
                </a:solidFill>
                <a:latin typeface="Calibri" panose="020F0502020204030204" pitchFamily="34" charset="0"/>
              </a:rPr>
              <a:t>Sample answer in the next slide</a:t>
            </a:r>
            <a:endParaRPr lang="en-US" sz="2000" b="1" dirty="0">
              <a:effectLst/>
            </a:endParaRPr>
          </a:p>
        </p:txBody>
      </p:sp>
      <p:graphicFrame>
        <p:nvGraphicFramePr>
          <p:cNvPr id="4" name="Table 5">
            <a:extLst>
              <a:ext uri="{FF2B5EF4-FFF2-40B4-BE49-F238E27FC236}">
                <a16:creationId xmlns:a16="http://schemas.microsoft.com/office/drawing/2014/main" id="{52A95EA3-9C17-1BDA-DB73-3E85C54D4CBA}"/>
              </a:ext>
            </a:extLst>
          </p:cNvPr>
          <p:cNvGraphicFramePr>
            <a:graphicFrameLocks noGrp="1"/>
          </p:cNvGraphicFramePr>
          <p:nvPr>
            <p:extLst>
              <p:ext uri="{D42A27DB-BD31-4B8C-83A1-F6EECF244321}">
                <p14:modId xmlns:p14="http://schemas.microsoft.com/office/powerpoint/2010/main" val="3269032317"/>
              </p:ext>
            </p:extLst>
          </p:nvPr>
        </p:nvGraphicFramePr>
        <p:xfrm>
          <a:off x="1055440" y="1099472"/>
          <a:ext cx="9974732" cy="4938584"/>
        </p:xfrm>
        <a:graphic>
          <a:graphicData uri="http://schemas.openxmlformats.org/drawingml/2006/table">
            <a:tbl>
              <a:tblPr firstRow="1" bandRow="1">
                <a:tableStyleId>{08FB837D-C827-4EFA-A057-4D05807E0F7C}</a:tableStyleId>
              </a:tblPr>
              <a:tblGrid>
                <a:gridCol w="1519258">
                  <a:extLst>
                    <a:ext uri="{9D8B030D-6E8A-4147-A177-3AD203B41FA5}">
                      <a16:colId xmlns:a16="http://schemas.microsoft.com/office/drawing/2014/main" val="281803114"/>
                    </a:ext>
                  </a:extLst>
                </a:gridCol>
                <a:gridCol w="1649094">
                  <a:extLst>
                    <a:ext uri="{9D8B030D-6E8A-4147-A177-3AD203B41FA5}">
                      <a16:colId xmlns:a16="http://schemas.microsoft.com/office/drawing/2014/main" val="1445999719"/>
                    </a:ext>
                  </a:extLst>
                </a:gridCol>
                <a:gridCol w="1656184">
                  <a:extLst>
                    <a:ext uri="{9D8B030D-6E8A-4147-A177-3AD203B41FA5}">
                      <a16:colId xmlns:a16="http://schemas.microsoft.com/office/drawing/2014/main" val="59993593"/>
                    </a:ext>
                  </a:extLst>
                </a:gridCol>
                <a:gridCol w="1656184">
                  <a:extLst>
                    <a:ext uri="{9D8B030D-6E8A-4147-A177-3AD203B41FA5}">
                      <a16:colId xmlns:a16="http://schemas.microsoft.com/office/drawing/2014/main" val="1813381560"/>
                    </a:ext>
                  </a:extLst>
                </a:gridCol>
                <a:gridCol w="1584176">
                  <a:extLst>
                    <a:ext uri="{9D8B030D-6E8A-4147-A177-3AD203B41FA5}">
                      <a16:colId xmlns:a16="http://schemas.microsoft.com/office/drawing/2014/main" val="827718831"/>
                    </a:ext>
                  </a:extLst>
                </a:gridCol>
                <a:gridCol w="1909836">
                  <a:extLst>
                    <a:ext uri="{9D8B030D-6E8A-4147-A177-3AD203B41FA5}">
                      <a16:colId xmlns:a16="http://schemas.microsoft.com/office/drawing/2014/main" val="3078716614"/>
                    </a:ext>
                  </a:extLst>
                </a:gridCol>
              </a:tblGrid>
              <a:tr h="2173854">
                <a:tc>
                  <a:txBody>
                    <a:bodyPr/>
                    <a:lstStyle/>
                    <a:p>
                      <a:pPr algn="l" rtl="0" fontAlgn="t">
                        <a:spcBef>
                          <a:spcPts val="0"/>
                        </a:spcBef>
                        <a:spcAft>
                          <a:spcPts val="0"/>
                        </a:spcAft>
                      </a:pPr>
                      <a:r>
                        <a:rPr lang="en-US" sz="2000" b="1" u="sng" strike="noStrike" dirty="0">
                          <a:solidFill>
                            <a:schemeClr val="tx1"/>
                          </a:solidFill>
                          <a:effectLst/>
                        </a:rPr>
                        <a:t>Nurse</a:t>
                      </a:r>
                      <a:endParaRPr lang="en-US" sz="2000" b="1" u="sng" dirty="0">
                        <a:solidFill>
                          <a:schemeClr val="tx1"/>
                        </a:solidFill>
                        <a:effectLst/>
                      </a:endParaRPr>
                    </a:p>
                    <a:p>
                      <a:pPr algn="l" rtl="0" fontAlgn="t">
                        <a:spcBef>
                          <a:spcPts val="0"/>
                        </a:spcBef>
                        <a:spcAft>
                          <a:spcPts val="0"/>
                        </a:spcAft>
                      </a:pPr>
                      <a:r>
                        <a:rPr lang="en-US" sz="2000" b="0" u="none" strike="noStrike" dirty="0">
                          <a:solidFill>
                            <a:schemeClr val="tx1"/>
                          </a:solidFill>
                          <a:effectLst/>
                        </a:rPr>
                        <a:t>I love to help the sick and the old get better.</a:t>
                      </a:r>
                      <a:endParaRPr lang="en-US" sz="2000" dirty="0">
                        <a:solidFill>
                          <a:schemeClr val="tx1"/>
                        </a:solidFill>
                        <a:effectLst/>
                        <a:latin typeface="+mn-lt"/>
                      </a:endParaRPr>
                    </a:p>
                  </a:txBody>
                  <a:tcPr marL="63500" marR="63500" marT="63500" marB="635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l" rtl="0" fontAlgn="t">
                        <a:spcBef>
                          <a:spcPts val="0"/>
                        </a:spcBef>
                        <a:spcAft>
                          <a:spcPts val="0"/>
                        </a:spcAft>
                      </a:pPr>
                      <a:r>
                        <a:rPr lang="en-US" sz="2000" b="1" u="sng" strike="noStrike" dirty="0">
                          <a:solidFill>
                            <a:schemeClr val="tx1"/>
                          </a:solidFill>
                          <a:effectLst/>
                        </a:rPr>
                        <a:t>Pilot</a:t>
                      </a:r>
                      <a:endParaRPr lang="en-US" sz="2000" u="sng" dirty="0">
                        <a:solidFill>
                          <a:schemeClr val="tx1"/>
                        </a:solidFill>
                        <a:effectLst/>
                      </a:endParaRPr>
                    </a:p>
                    <a:p>
                      <a:pPr algn="l" rtl="0" fontAlgn="t">
                        <a:spcBef>
                          <a:spcPts val="0"/>
                        </a:spcBef>
                        <a:spcAft>
                          <a:spcPts val="0"/>
                        </a:spcAft>
                      </a:pPr>
                      <a:r>
                        <a:rPr lang="en-US" sz="2000" b="0" u="none" strike="noStrike" dirty="0">
                          <a:solidFill>
                            <a:schemeClr val="tx1"/>
                          </a:solidFill>
                          <a:effectLst/>
                        </a:rPr>
                        <a:t>I can fly planes and help carry people from one place to another quickly.</a:t>
                      </a:r>
                      <a:endParaRPr lang="en-US" sz="2000" dirty="0">
                        <a:solidFill>
                          <a:schemeClr val="tx1"/>
                        </a:solidFill>
                        <a:effectLst/>
                        <a:latin typeface="+mn-lt"/>
                      </a:endParaRPr>
                    </a:p>
                  </a:txBody>
                  <a:tcPr marL="63500" marR="63500" marT="63500" marB="635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l" rtl="0"/>
                      <a:r>
                        <a:rPr lang="en-US" sz="2000" b="1" u="sng" strike="noStrike" kern="1200" dirty="0">
                          <a:solidFill>
                            <a:schemeClr val="tx1"/>
                          </a:solidFill>
                          <a:effectLst/>
                        </a:rPr>
                        <a:t>Lawyer</a:t>
                      </a:r>
                      <a:endParaRPr lang="en-US" sz="2000" b="0" u="sng" dirty="0">
                        <a:solidFill>
                          <a:schemeClr val="tx1"/>
                        </a:solidFill>
                        <a:effectLst/>
                      </a:endParaRPr>
                    </a:p>
                    <a:p>
                      <a:pPr algn="l" rtl="0"/>
                      <a:r>
                        <a:rPr lang="en-US" sz="2000" b="0" u="none" strike="noStrike" kern="1200" dirty="0">
                          <a:solidFill>
                            <a:schemeClr val="tx1"/>
                          </a:solidFill>
                          <a:effectLst/>
                        </a:rPr>
                        <a:t>I can help solve people’s different problems.</a:t>
                      </a:r>
                      <a:endParaRPr lang="en-US" sz="2000" b="0" dirty="0">
                        <a:solidFill>
                          <a:schemeClr val="tx1"/>
                        </a:solidFill>
                        <a:effectLst/>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l" rtl="0" fontAlgn="t">
                        <a:spcBef>
                          <a:spcPts val="0"/>
                        </a:spcBef>
                        <a:spcAft>
                          <a:spcPts val="0"/>
                        </a:spcAft>
                      </a:pPr>
                      <a:r>
                        <a:rPr lang="en-US" sz="2000" b="1" u="sng" strike="noStrike" dirty="0">
                          <a:solidFill>
                            <a:schemeClr val="tx1"/>
                          </a:solidFill>
                          <a:effectLst/>
                        </a:rPr>
                        <a:t>Policeman</a:t>
                      </a:r>
                      <a:endParaRPr lang="en-US" sz="2000" u="sng" dirty="0">
                        <a:solidFill>
                          <a:schemeClr val="tx1"/>
                        </a:solidFill>
                        <a:effectLst/>
                      </a:endParaRPr>
                    </a:p>
                    <a:p>
                      <a:pPr algn="l" rtl="0" fontAlgn="t">
                        <a:spcBef>
                          <a:spcPts val="0"/>
                        </a:spcBef>
                        <a:spcAft>
                          <a:spcPts val="0"/>
                        </a:spcAft>
                      </a:pPr>
                      <a:r>
                        <a:rPr lang="en-US" sz="2000" b="0" u="none" strike="noStrike" dirty="0">
                          <a:solidFill>
                            <a:schemeClr val="tx1"/>
                          </a:solidFill>
                          <a:effectLst/>
                        </a:rPr>
                        <a:t>I can help maintain law and order; control traffic.</a:t>
                      </a:r>
                      <a:endParaRPr lang="en-US" sz="2000" dirty="0">
                        <a:solidFill>
                          <a:schemeClr val="tx1"/>
                        </a:solidFill>
                        <a:effectLst/>
                        <a:latin typeface="+mn-lt"/>
                      </a:endParaRPr>
                    </a:p>
                  </a:txBody>
                  <a:tcPr marL="63500" marR="63500" marT="63500" marB="635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l" rtl="0" fontAlgn="t">
                        <a:spcBef>
                          <a:spcPts val="0"/>
                        </a:spcBef>
                        <a:spcAft>
                          <a:spcPts val="0"/>
                        </a:spcAft>
                      </a:pPr>
                      <a:r>
                        <a:rPr lang="en-US" sz="2000" b="1" u="sng" strike="noStrike" dirty="0">
                          <a:solidFill>
                            <a:schemeClr val="tx1"/>
                          </a:solidFill>
                          <a:effectLst/>
                        </a:rPr>
                        <a:t>Soldier</a:t>
                      </a:r>
                      <a:endParaRPr lang="en-US" sz="2000" u="sng" dirty="0">
                        <a:solidFill>
                          <a:schemeClr val="tx1"/>
                        </a:solidFill>
                        <a:effectLst/>
                      </a:endParaRPr>
                    </a:p>
                    <a:p>
                      <a:pPr algn="l" rtl="0" fontAlgn="t">
                        <a:spcBef>
                          <a:spcPts val="0"/>
                        </a:spcBef>
                        <a:spcAft>
                          <a:spcPts val="0"/>
                        </a:spcAft>
                      </a:pPr>
                      <a:r>
                        <a:rPr lang="en-US" sz="2000" b="0" u="none" strike="noStrike" dirty="0">
                          <a:solidFill>
                            <a:schemeClr val="tx1"/>
                          </a:solidFill>
                          <a:effectLst/>
                        </a:rPr>
                        <a:t>I can help guard our countrymen   and help during difficult times.</a:t>
                      </a:r>
                      <a:endParaRPr lang="en-US" sz="2000" dirty="0">
                        <a:solidFill>
                          <a:schemeClr val="tx1"/>
                        </a:solidFill>
                        <a:effectLst/>
                        <a:latin typeface="+mn-lt"/>
                      </a:endParaRPr>
                    </a:p>
                  </a:txBody>
                  <a:tcPr marL="63500" marR="63500" marT="63500" marB="635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l" rtl="0"/>
                      <a:r>
                        <a:rPr lang="en-US" sz="2000" b="1" u="sng" strike="noStrike" kern="1200" dirty="0">
                          <a:solidFill>
                            <a:schemeClr val="tx1"/>
                          </a:solidFill>
                          <a:effectLst/>
                        </a:rPr>
                        <a:t>Teacher</a:t>
                      </a:r>
                      <a:endParaRPr lang="en-US" sz="2000" b="0" u="sng" dirty="0">
                        <a:solidFill>
                          <a:schemeClr val="tx1"/>
                        </a:solidFill>
                        <a:effectLst/>
                      </a:endParaRPr>
                    </a:p>
                    <a:p>
                      <a:pPr algn="l" rtl="0"/>
                      <a:r>
                        <a:rPr lang="en-US" sz="2000" b="0" u="none" strike="noStrike" kern="1200" dirty="0">
                          <a:solidFill>
                            <a:schemeClr val="tx1"/>
                          </a:solidFill>
                          <a:effectLst/>
                        </a:rPr>
                        <a:t>I can help teach children and guide them to think independently.</a:t>
                      </a:r>
                      <a:endParaRPr lang="en-US" sz="2000" b="0" dirty="0">
                        <a:solidFill>
                          <a:schemeClr val="tx1"/>
                        </a:solidFill>
                        <a:effectLst/>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122488687"/>
                  </a:ext>
                </a:extLst>
              </a:tr>
              <a:tr h="2373184">
                <a:tc>
                  <a:txBody>
                    <a:bodyPr/>
                    <a:lstStyle/>
                    <a:p>
                      <a:pPr algn="l" rtl="0" fontAlgn="t">
                        <a:spcBef>
                          <a:spcPts val="0"/>
                        </a:spcBef>
                        <a:spcAft>
                          <a:spcPts val="0"/>
                        </a:spcAft>
                      </a:pPr>
                      <a:r>
                        <a:rPr lang="en-US" sz="2000" b="1" u="sng" strike="noStrike" dirty="0">
                          <a:solidFill>
                            <a:schemeClr val="tx1"/>
                          </a:solidFill>
                          <a:effectLst/>
                        </a:rPr>
                        <a:t>Farmer</a:t>
                      </a:r>
                      <a:endParaRPr lang="en-US" sz="2000" u="sng" dirty="0">
                        <a:solidFill>
                          <a:schemeClr val="tx1"/>
                        </a:solidFill>
                        <a:effectLst/>
                      </a:endParaRPr>
                    </a:p>
                    <a:p>
                      <a:pPr algn="l" rtl="0" fontAlgn="t">
                        <a:spcBef>
                          <a:spcPts val="0"/>
                        </a:spcBef>
                        <a:spcAft>
                          <a:spcPts val="0"/>
                        </a:spcAft>
                      </a:pPr>
                      <a:r>
                        <a:rPr lang="en-US" sz="2000" b="0" u="none" strike="noStrike" dirty="0">
                          <a:solidFill>
                            <a:schemeClr val="tx1"/>
                          </a:solidFill>
                          <a:effectLst/>
                        </a:rPr>
                        <a:t>I can help by growing good crops for others to stay fit and healthy.</a:t>
                      </a:r>
                      <a:endParaRPr lang="en-US" sz="2000" dirty="0">
                        <a:solidFill>
                          <a:schemeClr val="tx1"/>
                        </a:solidFill>
                        <a:effectLst/>
                      </a:endParaRPr>
                    </a:p>
                  </a:txBody>
                  <a:tcPr marL="63500" marR="63500" marT="63500" marB="635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l" rtl="0" fontAlgn="t">
                        <a:spcBef>
                          <a:spcPts val="0"/>
                        </a:spcBef>
                        <a:spcAft>
                          <a:spcPts val="0"/>
                        </a:spcAft>
                      </a:pPr>
                      <a:r>
                        <a:rPr lang="en-US" sz="2000" b="1" u="sng" strike="noStrike" dirty="0">
                          <a:solidFill>
                            <a:schemeClr val="tx1"/>
                          </a:solidFill>
                          <a:effectLst/>
                        </a:rPr>
                        <a:t>Doctor</a:t>
                      </a:r>
                      <a:endParaRPr lang="en-US" sz="2000" u="sng" dirty="0">
                        <a:solidFill>
                          <a:schemeClr val="tx1"/>
                        </a:solidFill>
                        <a:effectLst/>
                      </a:endParaRPr>
                    </a:p>
                    <a:p>
                      <a:pPr algn="l" rtl="0" fontAlgn="t">
                        <a:spcBef>
                          <a:spcPts val="0"/>
                        </a:spcBef>
                        <a:spcAft>
                          <a:spcPts val="0"/>
                        </a:spcAft>
                      </a:pPr>
                      <a:r>
                        <a:rPr lang="en-US" sz="2000" b="0" u="none" strike="noStrike" dirty="0">
                          <a:solidFill>
                            <a:schemeClr val="tx1"/>
                          </a:solidFill>
                          <a:effectLst/>
                        </a:rPr>
                        <a:t>I can understand people better and treat them well.</a:t>
                      </a:r>
                      <a:endParaRPr lang="en-US" sz="2000" dirty="0">
                        <a:solidFill>
                          <a:schemeClr val="tx1"/>
                        </a:solidFill>
                        <a:effectLst/>
                      </a:endParaRPr>
                    </a:p>
                  </a:txBody>
                  <a:tcPr marL="63500" marR="63500" marT="63500" marB="635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l" rtl="0"/>
                      <a:r>
                        <a:rPr lang="en-US" sz="2000" b="1" u="sng" strike="noStrike" kern="1200" dirty="0">
                          <a:solidFill>
                            <a:schemeClr val="tx1"/>
                          </a:solidFill>
                          <a:effectLst/>
                        </a:rPr>
                        <a:t>Banker</a:t>
                      </a:r>
                      <a:endParaRPr lang="en-US" sz="2000" b="0" u="sng" dirty="0">
                        <a:solidFill>
                          <a:schemeClr val="tx1"/>
                        </a:solidFill>
                        <a:effectLst/>
                      </a:endParaRPr>
                    </a:p>
                    <a:p>
                      <a:pPr algn="l" rtl="0"/>
                      <a:r>
                        <a:rPr lang="en-US" sz="2000" b="0" u="none" strike="noStrike" kern="1200" dirty="0">
                          <a:solidFill>
                            <a:schemeClr val="tx1"/>
                          </a:solidFill>
                          <a:effectLst/>
                        </a:rPr>
                        <a:t>I can help make the lives of people easy and comfortable.</a:t>
                      </a:r>
                      <a:endParaRPr lang="en-US" sz="2000" b="0" dirty="0">
                        <a:solidFill>
                          <a:schemeClr val="tx1"/>
                        </a:solidFill>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l" rtl="0" fontAlgn="t">
                        <a:spcBef>
                          <a:spcPts val="0"/>
                        </a:spcBef>
                        <a:spcAft>
                          <a:spcPts val="0"/>
                        </a:spcAft>
                      </a:pPr>
                      <a:r>
                        <a:rPr lang="en-US" sz="2000" b="1" u="sng" strike="noStrike" dirty="0">
                          <a:solidFill>
                            <a:schemeClr val="tx1"/>
                          </a:solidFill>
                          <a:effectLst/>
                        </a:rPr>
                        <a:t>Engineer</a:t>
                      </a:r>
                      <a:endParaRPr lang="en-US" sz="2000" u="sng" dirty="0">
                        <a:solidFill>
                          <a:schemeClr val="tx1"/>
                        </a:solidFill>
                        <a:effectLst/>
                      </a:endParaRPr>
                    </a:p>
                    <a:p>
                      <a:pPr algn="l" rtl="0" fontAlgn="t">
                        <a:spcBef>
                          <a:spcPts val="0"/>
                        </a:spcBef>
                        <a:spcAft>
                          <a:spcPts val="0"/>
                        </a:spcAft>
                      </a:pPr>
                      <a:r>
                        <a:rPr lang="en-US" sz="2000" b="0" u="none" strike="noStrike" dirty="0">
                          <a:solidFill>
                            <a:schemeClr val="tx1"/>
                          </a:solidFill>
                          <a:effectLst/>
                        </a:rPr>
                        <a:t>I can help build bridges, dams, buildings, machines for all to use.</a:t>
                      </a:r>
                      <a:endParaRPr lang="en-US" sz="2000" dirty="0">
                        <a:solidFill>
                          <a:schemeClr val="tx1"/>
                        </a:solidFill>
                        <a:effectLst/>
                      </a:endParaRPr>
                    </a:p>
                  </a:txBody>
                  <a:tcPr marL="63500" marR="63500" marT="63500" marB="635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l" rtl="0" fontAlgn="t">
                        <a:spcBef>
                          <a:spcPts val="0"/>
                        </a:spcBef>
                        <a:spcAft>
                          <a:spcPts val="0"/>
                        </a:spcAft>
                      </a:pPr>
                      <a:r>
                        <a:rPr lang="en-US" sz="2000" b="1" u="sng" strike="noStrike" dirty="0">
                          <a:solidFill>
                            <a:schemeClr val="tx1"/>
                          </a:solidFill>
                          <a:effectLst/>
                        </a:rPr>
                        <a:t>Fireman</a:t>
                      </a:r>
                      <a:endParaRPr lang="en-US" sz="2000" u="sng" dirty="0">
                        <a:solidFill>
                          <a:schemeClr val="tx1"/>
                        </a:solidFill>
                        <a:effectLst/>
                      </a:endParaRPr>
                    </a:p>
                    <a:p>
                      <a:pPr algn="l" rtl="0" fontAlgn="t">
                        <a:spcBef>
                          <a:spcPts val="0"/>
                        </a:spcBef>
                        <a:spcAft>
                          <a:spcPts val="0"/>
                        </a:spcAft>
                      </a:pPr>
                      <a:r>
                        <a:rPr lang="en-US" sz="2000" b="0" u="none" strike="noStrike" dirty="0">
                          <a:solidFill>
                            <a:schemeClr val="tx1"/>
                          </a:solidFill>
                          <a:effectLst/>
                        </a:rPr>
                        <a:t>I can be a community helper for all to be safe and happy.</a:t>
                      </a:r>
                      <a:endParaRPr lang="en-US" sz="2000" dirty="0">
                        <a:solidFill>
                          <a:schemeClr val="tx1"/>
                        </a:solidFill>
                        <a:effectLst/>
                      </a:endParaRPr>
                    </a:p>
                  </a:txBody>
                  <a:tcPr marL="63500" marR="63500" marT="63500" marB="635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l" rtl="0" fontAlgn="t">
                        <a:spcBef>
                          <a:spcPts val="0"/>
                        </a:spcBef>
                        <a:spcAft>
                          <a:spcPts val="0"/>
                        </a:spcAft>
                      </a:pPr>
                      <a:r>
                        <a:rPr lang="en-US" sz="2000" b="1" u="sng" strike="noStrike" dirty="0">
                          <a:solidFill>
                            <a:schemeClr val="tx1"/>
                          </a:solidFill>
                          <a:effectLst/>
                        </a:rPr>
                        <a:t>Politician</a:t>
                      </a:r>
                      <a:endParaRPr lang="en-US" sz="2000" u="sng" dirty="0">
                        <a:solidFill>
                          <a:schemeClr val="tx1"/>
                        </a:solidFill>
                        <a:effectLst/>
                      </a:endParaRPr>
                    </a:p>
                    <a:p>
                      <a:pPr algn="l" rtl="0" fontAlgn="t">
                        <a:spcBef>
                          <a:spcPts val="0"/>
                        </a:spcBef>
                        <a:spcAft>
                          <a:spcPts val="0"/>
                        </a:spcAft>
                      </a:pPr>
                      <a:r>
                        <a:rPr lang="en-US" sz="2000" b="0" u="none" strike="noStrike" dirty="0">
                          <a:solidFill>
                            <a:schemeClr val="tx1"/>
                          </a:solidFill>
                          <a:effectLst/>
                        </a:rPr>
                        <a:t>I love to work in such a way that others benefit and we live happily.</a:t>
                      </a:r>
                      <a:endParaRPr lang="en-US" sz="2000" dirty="0">
                        <a:solidFill>
                          <a:schemeClr val="tx1"/>
                        </a:solidFill>
                        <a:effectLst/>
                      </a:endParaRPr>
                    </a:p>
                  </a:txBody>
                  <a:tcPr marL="63500" marR="63500" marT="63500" marB="635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2329596263"/>
                  </a:ext>
                </a:extLst>
              </a:tr>
            </a:tbl>
          </a:graphicData>
        </a:graphic>
      </p:graphicFrame>
    </p:spTree>
    <p:extLst>
      <p:ext uri="{BB962C8B-B14F-4D97-AF65-F5344CB8AC3E}">
        <p14:creationId xmlns:p14="http://schemas.microsoft.com/office/powerpoint/2010/main" val="34563181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4B88C52F-92C5-4387-A0C2-BE7D9F0C4273}"/>
              </a:ext>
            </a:extLst>
          </p:cNvPr>
          <p:cNvSpPr/>
          <p:nvPr/>
        </p:nvSpPr>
        <p:spPr>
          <a:xfrm>
            <a:off x="1411716" y="920250"/>
            <a:ext cx="8508980" cy="725529"/>
          </a:xfrm>
          <a:prstGeom prst="rect">
            <a:avLst/>
          </a:prstGeom>
          <a:solidFill>
            <a:schemeClr val="accent5">
              <a:lumMod val="60000"/>
              <a:lumOff val="40000"/>
            </a:schemeClr>
          </a:solidFill>
          <a:ln>
            <a:noFill/>
          </a:ln>
          <a:effectLst/>
          <a:scene3d>
            <a:camera prst="orthographicFront">
              <a:rot lat="0" lon="0" rev="0"/>
            </a:camera>
            <a:lightRig rig="glow" dir="t">
              <a:rot lat="0" lon="0" rev="14100000"/>
            </a:lightRig>
          </a:scene3d>
          <a:sp3d prstMaterial="softEdge">
            <a:bevelT w="1270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2000" b="0" i="0" u="none" strike="noStrike" dirty="0">
                <a:solidFill>
                  <a:srgbClr val="000000"/>
                </a:solidFill>
                <a:effectLst/>
                <a:latin typeface="Calibri" panose="020F0502020204030204" pitchFamily="34" charset="0"/>
              </a:rPr>
              <a:t>Pilot - I can fly planes and help carry people from one place to another quickly.</a:t>
            </a:r>
            <a:endParaRPr lang="en-IN" sz="2000" dirty="0"/>
          </a:p>
        </p:txBody>
      </p:sp>
      <p:sp>
        <p:nvSpPr>
          <p:cNvPr id="17" name="Rectangle 16">
            <a:extLst>
              <a:ext uri="{FF2B5EF4-FFF2-40B4-BE49-F238E27FC236}">
                <a16:creationId xmlns:a16="http://schemas.microsoft.com/office/drawing/2014/main" id="{4B88C52F-92C5-4387-A0C2-BE7D9F0C4273}"/>
              </a:ext>
            </a:extLst>
          </p:cNvPr>
          <p:cNvSpPr/>
          <p:nvPr/>
        </p:nvSpPr>
        <p:spPr>
          <a:xfrm>
            <a:off x="1475638" y="2482391"/>
            <a:ext cx="6648154" cy="654617"/>
          </a:xfrm>
          <a:prstGeom prst="rect">
            <a:avLst/>
          </a:prstGeom>
          <a:solidFill>
            <a:schemeClr val="accent2">
              <a:lumMod val="40000"/>
              <a:lumOff val="60000"/>
            </a:schemeClr>
          </a:solidFill>
          <a:ln>
            <a:noFill/>
          </a:ln>
          <a:effectLst/>
          <a:scene3d>
            <a:camera prst="orthographicFront">
              <a:rot lat="0" lon="0" rev="0"/>
            </a:camera>
            <a:lightRig rig="glow" dir="t">
              <a:rot lat="0" lon="0" rev="14100000"/>
            </a:lightRig>
          </a:scene3d>
          <a:sp3d prstMaterial="softEdge">
            <a:bevelT w="1270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2000" b="0" i="0" u="none" strike="noStrike" dirty="0">
                <a:solidFill>
                  <a:srgbClr val="000000"/>
                </a:solidFill>
                <a:effectLst/>
                <a:latin typeface="Calibri" panose="020F0502020204030204" pitchFamily="34" charset="0"/>
              </a:rPr>
              <a:t>Lawyer - I can help solve people’s different problems.</a:t>
            </a:r>
            <a:endParaRPr lang="en-IN" sz="2000" dirty="0"/>
          </a:p>
        </p:txBody>
      </p:sp>
      <p:sp>
        <p:nvSpPr>
          <p:cNvPr id="29" name="Rectangle 28">
            <a:extLst>
              <a:ext uri="{FF2B5EF4-FFF2-40B4-BE49-F238E27FC236}">
                <a16:creationId xmlns:a16="http://schemas.microsoft.com/office/drawing/2014/main" id="{4B88C52F-92C5-4387-A0C2-BE7D9F0C4273}"/>
              </a:ext>
            </a:extLst>
          </p:cNvPr>
          <p:cNvSpPr/>
          <p:nvPr/>
        </p:nvSpPr>
        <p:spPr>
          <a:xfrm>
            <a:off x="1274670" y="4148157"/>
            <a:ext cx="7178550" cy="654617"/>
          </a:xfrm>
          <a:prstGeom prst="rect">
            <a:avLst/>
          </a:prstGeom>
          <a:solidFill>
            <a:schemeClr val="accent4">
              <a:lumMod val="40000"/>
              <a:lumOff val="60000"/>
            </a:schemeClr>
          </a:solidFill>
          <a:ln>
            <a:noFill/>
          </a:ln>
          <a:effectLst/>
          <a:scene3d>
            <a:camera prst="orthographicFront">
              <a:rot lat="0" lon="0" rev="0"/>
            </a:camera>
            <a:lightRig rig="glow" dir="t">
              <a:rot lat="0" lon="0" rev="14100000"/>
            </a:lightRig>
          </a:scene3d>
          <a:sp3d prstMaterial="softEdge">
            <a:bevelT w="1270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2000" b="0" i="0" u="none" strike="noStrike" dirty="0">
                <a:solidFill>
                  <a:srgbClr val="000000"/>
                </a:solidFill>
                <a:effectLst/>
                <a:latin typeface="Calibri" panose="020F0502020204030204" pitchFamily="34" charset="0"/>
              </a:rPr>
              <a:t>Police - I can help maintain law and order; control traffic.</a:t>
            </a:r>
            <a:endParaRPr lang="en-IN" sz="2000" dirty="0"/>
          </a:p>
        </p:txBody>
      </p:sp>
      <p:sp>
        <p:nvSpPr>
          <p:cNvPr id="35" name="Rectangle 34">
            <a:extLst>
              <a:ext uri="{FF2B5EF4-FFF2-40B4-BE49-F238E27FC236}">
                <a16:creationId xmlns:a16="http://schemas.microsoft.com/office/drawing/2014/main" id="{4B88C52F-92C5-4387-A0C2-BE7D9F0C4273}"/>
              </a:ext>
            </a:extLst>
          </p:cNvPr>
          <p:cNvSpPr/>
          <p:nvPr/>
        </p:nvSpPr>
        <p:spPr>
          <a:xfrm>
            <a:off x="1266464" y="5658600"/>
            <a:ext cx="9163948" cy="654617"/>
          </a:xfrm>
          <a:prstGeom prst="rect">
            <a:avLst/>
          </a:prstGeom>
          <a:solidFill>
            <a:schemeClr val="accent5">
              <a:lumMod val="40000"/>
              <a:lumOff val="60000"/>
            </a:schemeClr>
          </a:solidFill>
          <a:ln>
            <a:noFill/>
          </a:ln>
          <a:effectLst/>
          <a:scene3d>
            <a:camera prst="orthographicFront">
              <a:rot lat="0" lon="0" rev="0"/>
            </a:camera>
            <a:lightRig rig="glow" dir="t">
              <a:rot lat="0" lon="0" rev="14100000"/>
            </a:lightRig>
          </a:scene3d>
          <a:sp3d prstMaterial="softEdge">
            <a:bevelT w="1270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2000" b="0" i="0" u="none" strike="noStrike" dirty="0">
                <a:solidFill>
                  <a:srgbClr val="000000"/>
                </a:solidFill>
                <a:effectLst/>
                <a:latin typeface="Calibri" panose="020F0502020204030204" pitchFamily="34" charset="0"/>
              </a:rPr>
              <a:t>Farmer - I can help by growing good crops for others to stay fit and healthy.</a:t>
            </a:r>
            <a:endParaRPr lang="en-IN" sz="2000" dirty="0"/>
          </a:p>
        </p:txBody>
      </p:sp>
      <p:sp>
        <p:nvSpPr>
          <p:cNvPr id="41" name="Rectangle 40">
            <a:extLst>
              <a:ext uri="{FF2B5EF4-FFF2-40B4-BE49-F238E27FC236}">
                <a16:creationId xmlns:a16="http://schemas.microsoft.com/office/drawing/2014/main" id="{4B88C52F-92C5-4387-A0C2-BE7D9F0C4273}"/>
              </a:ext>
            </a:extLst>
          </p:cNvPr>
          <p:cNvSpPr/>
          <p:nvPr/>
        </p:nvSpPr>
        <p:spPr>
          <a:xfrm>
            <a:off x="3359696" y="4918448"/>
            <a:ext cx="7616570" cy="654617"/>
          </a:xfrm>
          <a:prstGeom prst="rect">
            <a:avLst/>
          </a:prstGeom>
          <a:solidFill>
            <a:schemeClr val="accent3">
              <a:lumMod val="60000"/>
              <a:lumOff val="40000"/>
            </a:schemeClr>
          </a:solidFill>
          <a:ln>
            <a:noFill/>
          </a:ln>
          <a:effectLst/>
          <a:scene3d>
            <a:camera prst="orthographicFront">
              <a:rot lat="0" lon="0" rev="0"/>
            </a:camera>
            <a:lightRig rig="glow" dir="t">
              <a:rot lat="0" lon="0" rev="14100000"/>
            </a:lightRig>
          </a:scene3d>
          <a:sp3d prstMaterial="softEdge">
            <a:bevelT w="1270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2000" b="0" i="0" u="none" strike="noStrike" dirty="0">
                <a:solidFill>
                  <a:srgbClr val="000000"/>
                </a:solidFill>
                <a:effectLst/>
                <a:latin typeface="Calibri" panose="020F0502020204030204" pitchFamily="34" charset="0"/>
              </a:rPr>
              <a:t>Doctor </a:t>
            </a:r>
            <a:r>
              <a:rPr lang="en-US" sz="2000" dirty="0">
                <a:solidFill>
                  <a:srgbClr val="000000"/>
                </a:solidFill>
                <a:latin typeface="Calibri" panose="020F0502020204030204" pitchFamily="34" charset="0"/>
              </a:rPr>
              <a:t>-</a:t>
            </a:r>
            <a:r>
              <a:rPr lang="en-US" sz="2000" b="0" i="0" u="none" strike="noStrike" dirty="0">
                <a:solidFill>
                  <a:srgbClr val="000000"/>
                </a:solidFill>
                <a:effectLst/>
                <a:latin typeface="Calibri" panose="020F0502020204030204" pitchFamily="34" charset="0"/>
              </a:rPr>
              <a:t> I love to help the sick and old get better.</a:t>
            </a:r>
            <a:endParaRPr lang="en-IN" sz="2000" dirty="0"/>
          </a:p>
        </p:txBody>
      </p:sp>
      <p:sp>
        <p:nvSpPr>
          <p:cNvPr id="23" name="Rectangle 22">
            <a:extLst>
              <a:ext uri="{FF2B5EF4-FFF2-40B4-BE49-F238E27FC236}">
                <a16:creationId xmlns:a16="http://schemas.microsoft.com/office/drawing/2014/main" id="{4B88C52F-92C5-4387-A0C2-BE7D9F0C4273}"/>
              </a:ext>
            </a:extLst>
          </p:cNvPr>
          <p:cNvSpPr/>
          <p:nvPr/>
        </p:nvSpPr>
        <p:spPr>
          <a:xfrm rot="10800000">
            <a:off x="2639616" y="1710724"/>
            <a:ext cx="8245485" cy="659572"/>
          </a:xfrm>
          <a:prstGeom prst="rect">
            <a:avLst/>
          </a:prstGeom>
          <a:solidFill>
            <a:schemeClr val="bg2">
              <a:lumMod val="75000"/>
            </a:schemeClr>
          </a:solidFill>
          <a:ln>
            <a:noFill/>
          </a:ln>
          <a:effectLst/>
          <a:scene3d>
            <a:camera prst="orthographicFront">
              <a:rot lat="0" lon="0" rev="0"/>
            </a:camera>
            <a:lightRig rig="glow" dir="t">
              <a:rot lat="0" lon="0" rev="14100000"/>
            </a:lightRig>
          </a:scene3d>
          <a:sp3d prstMaterial="softEdge">
            <a:bevelT w="1270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IN" dirty="0"/>
          </a:p>
        </p:txBody>
      </p:sp>
      <p:sp>
        <p:nvSpPr>
          <p:cNvPr id="47" name="TextBox 46">
            <a:extLst>
              <a:ext uri="{FF2B5EF4-FFF2-40B4-BE49-F238E27FC236}">
                <a16:creationId xmlns:a16="http://schemas.microsoft.com/office/drawing/2014/main" id="{81F1AF0C-9321-D77C-96DC-B70199C2802A}"/>
              </a:ext>
            </a:extLst>
          </p:cNvPr>
          <p:cNvSpPr txBox="1"/>
          <p:nvPr/>
        </p:nvSpPr>
        <p:spPr>
          <a:xfrm>
            <a:off x="2881635" y="1873699"/>
            <a:ext cx="8326933" cy="363736"/>
          </a:xfrm>
          <a:prstGeom prst="rect">
            <a:avLst/>
          </a:prstGeom>
          <a:noFill/>
        </p:spPr>
        <p:txBody>
          <a:bodyPr wrap="square">
            <a:spAutoFit/>
          </a:bodyPr>
          <a:lstStyle/>
          <a:p>
            <a:pPr rtl="0" fontAlgn="t">
              <a:spcBef>
                <a:spcPts val="0"/>
              </a:spcBef>
              <a:spcAft>
                <a:spcPts val="0"/>
              </a:spcAft>
            </a:pPr>
            <a:r>
              <a:rPr lang="en-US" sz="2000" b="0" i="0" u="none" strike="noStrike" dirty="0">
                <a:solidFill>
                  <a:srgbClr val="000000"/>
                </a:solidFill>
                <a:effectLst/>
                <a:latin typeface="Calibri" panose="020F0502020204030204" pitchFamily="34" charset="0"/>
              </a:rPr>
              <a:t>Soldier - I can help guard our countrymen and help during difficult times.</a:t>
            </a:r>
            <a:endParaRPr lang="en-US" sz="2000" dirty="0">
              <a:effectLst/>
            </a:endParaRPr>
          </a:p>
        </p:txBody>
      </p:sp>
      <p:sp>
        <p:nvSpPr>
          <p:cNvPr id="11" name="Rectangle 10">
            <a:extLst>
              <a:ext uri="{FF2B5EF4-FFF2-40B4-BE49-F238E27FC236}">
                <a16:creationId xmlns:a16="http://schemas.microsoft.com/office/drawing/2014/main" id="{4B88C52F-92C5-4387-A0C2-BE7D9F0C4273}"/>
              </a:ext>
            </a:extLst>
          </p:cNvPr>
          <p:cNvSpPr/>
          <p:nvPr/>
        </p:nvSpPr>
        <p:spPr>
          <a:xfrm rot="10800000">
            <a:off x="2783632" y="3284801"/>
            <a:ext cx="8183543" cy="654617"/>
          </a:xfrm>
          <a:prstGeom prst="rect">
            <a:avLst/>
          </a:prstGeom>
          <a:solidFill>
            <a:schemeClr val="accent1">
              <a:lumMod val="40000"/>
              <a:lumOff val="60000"/>
            </a:schemeClr>
          </a:solidFill>
          <a:ln>
            <a:noFill/>
          </a:ln>
          <a:effectLst/>
          <a:scene3d>
            <a:camera prst="orthographicFront">
              <a:rot lat="0" lon="0" rev="0"/>
            </a:camera>
            <a:lightRig rig="glow" dir="t">
              <a:rot lat="0" lon="0" rev="14100000"/>
            </a:lightRig>
          </a:scene3d>
          <a:sp3d prstMaterial="softEdge">
            <a:bevelT w="1270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IN" sz="2000" dirty="0"/>
          </a:p>
        </p:txBody>
      </p:sp>
      <p:sp>
        <p:nvSpPr>
          <p:cNvPr id="49" name="TextBox 48">
            <a:extLst>
              <a:ext uri="{FF2B5EF4-FFF2-40B4-BE49-F238E27FC236}">
                <a16:creationId xmlns:a16="http://schemas.microsoft.com/office/drawing/2014/main" id="{45759CC1-3CB2-2511-CBB3-EA6DF27C8304}"/>
              </a:ext>
            </a:extLst>
          </p:cNvPr>
          <p:cNvSpPr txBox="1"/>
          <p:nvPr/>
        </p:nvSpPr>
        <p:spPr>
          <a:xfrm>
            <a:off x="2840850" y="3417465"/>
            <a:ext cx="8556541" cy="363736"/>
          </a:xfrm>
          <a:prstGeom prst="rect">
            <a:avLst/>
          </a:prstGeom>
          <a:noFill/>
        </p:spPr>
        <p:txBody>
          <a:bodyPr wrap="square">
            <a:spAutoFit/>
          </a:bodyPr>
          <a:lstStyle/>
          <a:p>
            <a:pPr rtl="0" fontAlgn="t">
              <a:spcBef>
                <a:spcPts val="0"/>
              </a:spcBef>
              <a:spcAft>
                <a:spcPts val="0"/>
              </a:spcAft>
            </a:pPr>
            <a:r>
              <a:rPr lang="en-US" sz="2000" b="0" i="0" u="none" strike="noStrike" dirty="0">
                <a:solidFill>
                  <a:srgbClr val="000000"/>
                </a:solidFill>
                <a:effectLst/>
                <a:latin typeface="Calibri" panose="020F0502020204030204" pitchFamily="34" charset="0"/>
              </a:rPr>
              <a:t>Teacher - I can help teach children and guide them to think independently.  </a:t>
            </a:r>
            <a:endParaRPr lang="en-US" sz="2000" dirty="0">
              <a:effectLst/>
            </a:endParaRPr>
          </a:p>
        </p:txBody>
      </p:sp>
      <p:pic>
        <p:nvPicPr>
          <p:cNvPr id="50" name="Picture 2" descr="Airline, Badge, Cap, Captain, Caucasian, Clothing, Crew">
            <a:extLst>
              <a:ext uri="{FF2B5EF4-FFF2-40B4-BE49-F238E27FC236}">
                <a16:creationId xmlns:a16="http://schemas.microsoft.com/office/drawing/2014/main" id="{8103FBE6-83AA-FBAD-E666-CFD20E895AD1}"/>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23336" y="684005"/>
            <a:ext cx="1213053" cy="1232827"/>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a:extLst>
            <a:ext uri="{909E8E84-426E-40DD-AFC4-6F175D3DCCD1}">
              <a14:hiddenFill xmlns:a14="http://schemas.microsoft.com/office/drawing/2010/main">
                <a:solidFill>
                  <a:srgbClr val="FFFFFF"/>
                </a:solidFill>
              </a14:hiddenFill>
            </a:ext>
          </a:extLst>
        </p:spPr>
      </p:pic>
      <p:pic>
        <p:nvPicPr>
          <p:cNvPr id="51" name="Picture 4" descr="3+ Free Indian Army &amp; Narendra Modi Illustrations - Pixabay">
            <a:extLst>
              <a:ext uri="{FF2B5EF4-FFF2-40B4-BE49-F238E27FC236}">
                <a16:creationId xmlns:a16="http://schemas.microsoft.com/office/drawing/2014/main" id="{8509B290-5A78-C36F-3CED-9DCCD01AA2E5}"/>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864100" y="1381167"/>
            <a:ext cx="1213053" cy="1291992"/>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a:extLst>
            <a:ext uri="{909E8E84-426E-40DD-AFC4-6F175D3DCCD1}">
              <a14:hiddenFill xmlns:a14="http://schemas.microsoft.com/office/drawing/2010/main">
                <a:solidFill>
                  <a:srgbClr val="FFFFFF"/>
                </a:solidFill>
              </a14:hiddenFill>
            </a:ext>
          </a:extLst>
        </p:spPr>
      </p:pic>
      <p:pic>
        <p:nvPicPr>
          <p:cNvPr id="52" name="Picture 6" descr="Judge, Lawyer, Attorney, Barrister, Court, Criminal">
            <a:extLst>
              <a:ext uri="{FF2B5EF4-FFF2-40B4-BE49-F238E27FC236}">
                <a16:creationId xmlns:a16="http://schemas.microsoft.com/office/drawing/2014/main" id="{BDA5BF95-407F-C757-468D-28C7F3F3B69C}"/>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47974" y="2158100"/>
            <a:ext cx="1213054" cy="1304825"/>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a:extLst>
            <a:ext uri="{909E8E84-426E-40DD-AFC4-6F175D3DCCD1}">
              <a14:hiddenFill xmlns:a14="http://schemas.microsoft.com/office/drawing/2010/main">
                <a:solidFill>
                  <a:srgbClr val="FFFFFF"/>
                </a:solidFill>
              </a14:hiddenFill>
            </a:ext>
          </a:extLst>
        </p:spPr>
      </p:pic>
      <p:pic>
        <p:nvPicPr>
          <p:cNvPr id="53" name="Picture 8" descr="Education, Classroom, Teacher, School Children">
            <a:extLst>
              <a:ext uri="{FF2B5EF4-FFF2-40B4-BE49-F238E27FC236}">
                <a16:creationId xmlns:a16="http://schemas.microsoft.com/office/drawing/2014/main" id="{D0D3A310-3AEA-C1A3-FA58-AF1CF9DA254B}"/>
              </a:ext>
            </a:extLst>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0720102" y="2948489"/>
            <a:ext cx="1306041" cy="1291992"/>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a:extLst>
            <a:ext uri="{909E8E84-426E-40DD-AFC4-6F175D3DCCD1}">
              <a14:hiddenFill xmlns:a14="http://schemas.microsoft.com/office/drawing/2010/main">
                <a:solidFill>
                  <a:srgbClr val="FFFFFF"/>
                </a:solidFill>
              </a14:hiddenFill>
            </a:ext>
          </a:extLst>
        </p:spPr>
      </p:pic>
      <p:pic>
        <p:nvPicPr>
          <p:cNvPr id="54" name="Picture 14" descr="2,000+ Free Police &amp; Crime Images - Pixabay">
            <a:extLst>
              <a:ext uri="{FF2B5EF4-FFF2-40B4-BE49-F238E27FC236}">
                <a16:creationId xmlns:a16="http://schemas.microsoft.com/office/drawing/2014/main" id="{C0D2FAFE-3BE1-AF49-D8BB-4DBB21572C93}"/>
              </a:ext>
            </a:extLst>
          </p:cNvPr>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417233" y="3913071"/>
            <a:ext cx="938365" cy="991609"/>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a:extLst>
            <a:ext uri="{909E8E84-426E-40DD-AFC4-6F175D3DCCD1}">
              <a14:hiddenFill xmlns:a14="http://schemas.microsoft.com/office/drawing/2010/main">
                <a:solidFill>
                  <a:srgbClr val="FFFFFF"/>
                </a:solidFill>
              </a14:hiddenFill>
            </a:ext>
          </a:extLst>
        </p:spPr>
      </p:pic>
      <p:pic>
        <p:nvPicPr>
          <p:cNvPr id="55" name="Picture 10" descr="Doctor, Man, Cartoon, Comic, Medical Professional">
            <a:extLst>
              <a:ext uri="{FF2B5EF4-FFF2-40B4-BE49-F238E27FC236}">
                <a16:creationId xmlns:a16="http://schemas.microsoft.com/office/drawing/2014/main" id="{4D7DFF1A-E9EF-9FDC-AAAC-4ABE82A1C9E9}"/>
              </a:ext>
            </a:extLst>
          </p:cNvPr>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10902221" y="4515811"/>
            <a:ext cx="1174931" cy="1089985"/>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a:extLst>
            <a:ext uri="{909E8E84-426E-40DD-AFC4-6F175D3DCCD1}">
              <a14:hiddenFill xmlns:a14="http://schemas.microsoft.com/office/drawing/2010/main">
                <a:solidFill>
                  <a:srgbClr val="FFFFFF"/>
                </a:solidFill>
              </a14:hiddenFill>
            </a:ext>
          </a:extLst>
        </p:spPr>
      </p:pic>
      <p:pic>
        <p:nvPicPr>
          <p:cNvPr id="56" name="Picture 12" descr="Farmer, Bullock, Cart, India, Mohan, Nannapaneni">
            <a:extLst>
              <a:ext uri="{FF2B5EF4-FFF2-40B4-BE49-F238E27FC236}">
                <a16:creationId xmlns:a16="http://schemas.microsoft.com/office/drawing/2014/main" id="{9088FBA3-A3B1-06A3-A35E-8C6A821CCD36}"/>
              </a:ext>
            </a:extLst>
          </p:cNvPr>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480820" y="5354826"/>
            <a:ext cx="1174932" cy="1072036"/>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a:extLst>
            <a:ext uri="{909E8E84-426E-40DD-AFC4-6F175D3DCCD1}">
              <a14:hiddenFill xmlns:a14="http://schemas.microsoft.com/office/drawing/2010/main">
                <a:solidFill>
                  <a:srgbClr val="FFFFFF"/>
                </a:solidFill>
              </a14:hiddenFill>
            </a:ext>
          </a:extLst>
        </p:spPr>
      </p:pic>
      <p:sp>
        <p:nvSpPr>
          <p:cNvPr id="57" name="Freeform 97">
            <a:extLst>
              <a:ext uri="{FF2B5EF4-FFF2-40B4-BE49-F238E27FC236}">
                <a16:creationId xmlns:a16="http://schemas.microsoft.com/office/drawing/2014/main" id="{124672F3-1401-B26E-B33D-CC142FD4EBE7}"/>
              </a:ext>
            </a:extLst>
          </p:cNvPr>
          <p:cNvSpPr/>
          <p:nvPr/>
        </p:nvSpPr>
        <p:spPr>
          <a:xfrm flipH="1">
            <a:off x="1127448" y="71414"/>
            <a:ext cx="9928187" cy="720080"/>
          </a:xfrm>
          <a:custGeom>
            <a:avLst/>
            <a:gdLst>
              <a:gd name="connsiteX0" fmla="*/ 9568147 w 9928187"/>
              <a:gd name="connsiteY0" fmla="*/ 0 h 720080"/>
              <a:gd name="connsiteX1" fmla="*/ 9424131 w 9928187"/>
              <a:gd name="connsiteY1" fmla="*/ 0 h 720080"/>
              <a:gd name="connsiteX2" fmla="*/ 504056 w 9928187"/>
              <a:gd name="connsiteY2" fmla="*/ 0 h 720080"/>
              <a:gd name="connsiteX3" fmla="*/ 360040 w 9928187"/>
              <a:gd name="connsiteY3" fmla="*/ 0 h 720080"/>
              <a:gd name="connsiteX4" fmla="*/ 0 w 9928187"/>
              <a:gd name="connsiteY4" fmla="*/ 360040 h 720080"/>
              <a:gd name="connsiteX5" fmla="*/ 360040 w 9928187"/>
              <a:gd name="connsiteY5" fmla="*/ 720080 h 720080"/>
              <a:gd name="connsiteX6" fmla="*/ 504056 w 9928187"/>
              <a:gd name="connsiteY6" fmla="*/ 720080 h 720080"/>
              <a:gd name="connsiteX7" fmla="*/ 9424131 w 9928187"/>
              <a:gd name="connsiteY7" fmla="*/ 720080 h 720080"/>
              <a:gd name="connsiteX8" fmla="*/ 9568147 w 9928187"/>
              <a:gd name="connsiteY8" fmla="*/ 720080 h 720080"/>
              <a:gd name="connsiteX9" fmla="*/ 9928187 w 9928187"/>
              <a:gd name="connsiteY9" fmla="*/ 360040 h 7200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928187" h="720080">
                <a:moveTo>
                  <a:pt x="9568147" y="0"/>
                </a:moveTo>
                <a:lnTo>
                  <a:pt x="9424131" y="0"/>
                </a:lnTo>
                <a:lnTo>
                  <a:pt x="504056" y="0"/>
                </a:lnTo>
                <a:lnTo>
                  <a:pt x="360040" y="0"/>
                </a:lnTo>
                <a:lnTo>
                  <a:pt x="0" y="360040"/>
                </a:lnTo>
                <a:lnTo>
                  <a:pt x="360040" y="720080"/>
                </a:lnTo>
                <a:lnTo>
                  <a:pt x="504056" y="720080"/>
                </a:lnTo>
                <a:lnTo>
                  <a:pt x="9424131" y="720080"/>
                </a:lnTo>
                <a:lnTo>
                  <a:pt x="9568147" y="720080"/>
                </a:lnTo>
                <a:lnTo>
                  <a:pt x="9928187" y="360040"/>
                </a:lnTo>
                <a:close/>
              </a:path>
            </a:pathLst>
          </a:custGeom>
          <a:ln w="57150"/>
          <a:scene3d>
            <a:camera prst="orthographicFront"/>
            <a:lightRig rig="threePt" dir="t"/>
          </a:scene3d>
          <a:sp3d>
            <a:bevelT w="114300" prst="artDeco"/>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p>
        </p:txBody>
      </p:sp>
      <p:sp>
        <p:nvSpPr>
          <p:cNvPr id="58" name="Title 1">
            <a:extLst>
              <a:ext uri="{FF2B5EF4-FFF2-40B4-BE49-F238E27FC236}">
                <a16:creationId xmlns:a16="http://schemas.microsoft.com/office/drawing/2014/main" id="{32793548-804F-4176-970B-6F05B02002CF}"/>
              </a:ext>
            </a:extLst>
          </p:cNvPr>
          <p:cNvSpPr txBox="1">
            <a:spLocks/>
          </p:cNvSpPr>
          <p:nvPr/>
        </p:nvSpPr>
        <p:spPr>
          <a:xfrm>
            <a:off x="1157665" y="95011"/>
            <a:ext cx="9706435" cy="654032"/>
          </a:xfrm>
          <a:prstGeom prst="homePlate">
            <a:avLst>
              <a:gd name="adj" fmla="val 75166"/>
            </a:avLst>
          </a:prstGeom>
        </p:spPr>
        <p:txBody>
          <a:bodyPr>
            <a:noAutofit/>
          </a:bodyPr>
          <a:lstStyle>
            <a:lvl1pPr algn="ctr" defTabSz="914400" rtl="0" eaLnBrk="1" latinLnBrk="0" hangingPunct="1">
              <a:spcBef>
                <a:spcPct val="0"/>
              </a:spcBef>
              <a:buNone/>
              <a:defRPr sz="3600" kern="1200" baseline="0">
                <a:solidFill>
                  <a:schemeClr val="tx1"/>
                </a:solidFill>
                <a:latin typeface="+mj-lt"/>
                <a:ea typeface="+mj-ea"/>
                <a:cs typeface="+mj-cs"/>
              </a:defRPr>
            </a:lvl1pPr>
          </a:lstStyle>
          <a:p>
            <a:pPr marR="114300">
              <a:spcBef>
                <a:spcPts val="0"/>
              </a:spcBef>
            </a:pPr>
            <a:r>
              <a:rPr lang="en-IN" b="1" dirty="0">
                <a:solidFill>
                  <a:srgbClr val="000000"/>
                </a:solidFill>
                <a:latin typeface="Calibri" panose="020F0502020204030204" pitchFamily="34" charset="0"/>
              </a:rPr>
              <a:t>When I Grow Up I want to be a ____ because….</a:t>
            </a:r>
            <a:r>
              <a:rPr lang="en-US" b="0" i="0" u="none" strike="noStrike" dirty="0">
                <a:solidFill>
                  <a:srgbClr val="000000"/>
                </a:solidFill>
                <a:effectLst/>
                <a:latin typeface="Calibri" panose="020F0502020204030204" pitchFamily="34" charset="0"/>
              </a:rPr>
              <a:t> </a:t>
            </a:r>
            <a:br>
              <a:rPr lang="en-IN" dirty="0"/>
            </a:br>
            <a:br>
              <a:rPr lang="en-IN" dirty="0"/>
            </a:br>
            <a:endParaRPr lang="en-US" b="1" dirty="0"/>
          </a:p>
        </p:txBody>
      </p:sp>
      <p:sp>
        <p:nvSpPr>
          <p:cNvPr id="60" name="TextBox 59">
            <a:extLst>
              <a:ext uri="{FF2B5EF4-FFF2-40B4-BE49-F238E27FC236}">
                <a16:creationId xmlns:a16="http://schemas.microsoft.com/office/drawing/2014/main" id="{DFA02B4E-C1E2-468E-C9A2-A9E50456EF0F}"/>
              </a:ext>
            </a:extLst>
          </p:cNvPr>
          <p:cNvSpPr txBox="1"/>
          <p:nvPr/>
        </p:nvSpPr>
        <p:spPr>
          <a:xfrm>
            <a:off x="2409032" y="6413266"/>
            <a:ext cx="7715806" cy="400110"/>
          </a:xfrm>
          <a:prstGeom prst="rect">
            <a:avLst/>
          </a:prstGeom>
          <a:solidFill>
            <a:schemeClr val="accent6">
              <a:lumMod val="60000"/>
              <a:lumOff val="40000"/>
            </a:schemeClr>
          </a:solidFill>
        </p:spPr>
        <p:txBody>
          <a:bodyPr wrap="square" anchor="ctr">
            <a:spAutoFit/>
          </a:bodyPr>
          <a:lstStyle/>
          <a:p>
            <a:pPr marR="114300" algn="ctr">
              <a:spcBef>
                <a:spcPts val="0"/>
              </a:spcBef>
            </a:pPr>
            <a:r>
              <a:rPr lang="en-US" sz="2000" b="1" i="0" u="none" strike="noStrike" dirty="0">
                <a:solidFill>
                  <a:srgbClr val="000000"/>
                </a:solidFill>
                <a:effectLst/>
                <a:latin typeface="Calibri" panose="020F0502020204030204" pitchFamily="34" charset="0"/>
              </a:rPr>
              <a:t>I love to work in such a way that others benefit and we live happily.</a:t>
            </a:r>
            <a:endParaRPr lang="en-US" sz="2000" b="1" dirty="0">
              <a:effectLst/>
            </a:endParaRPr>
          </a:p>
        </p:txBody>
      </p:sp>
    </p:spTree>
    <p:extLst>
      <p:ext uri="{BB962C8B-B14F-4D97-AF65-F5344CB8AC3E}">
        <p14:creationId xmlns:p14="http://schemas.microsoft.com/office/powerpoint/2010/main" val="1022812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iterate type="wd">
                                    <p:tmPct val="10000"/>
                                  </p:iterate>
                                  <p:childTnLst>
                                    <p:set>
                                      <p:cBhvr>
                                        <p:cTn id="6" dur="1" fill="hold">
                                          <p:stCondLst>
                                            <p:cond delay="0"/>
                                          </p:stCondLst>
                                        </p:cTn>
                                        <p:tgtEl>
                                          <p:spTgt spid="5"/>
                                        </p:tgtEl>
                                        <p:attrNameLst>
                                          <p:attrName>style.visibility</p:attrName>
                                        </p:attrNameLst>
                                      </p:cBhvr>
                                      <p:to>
                                        <p:strVal val="visible"/>
                                      </p:to>
                                    </p:set>
                                    <p:animEffect transition="in" filter="randombar(horizontal)">
                                      <p:cBhvr>
                                        <p:cTn id="7" dur="1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23"/>
                                        </p:tgtEl>
                                        <p:attrNameLst>
                                          <p:attrName>style.visibility</p:attrName>
                                        </p:attrNameLst>
                                      </p:cBhvr>
                                      <p:to>
                                        <p:strVal val="visible"/>
                                      </p:to>
                                    </p:set>
                                    <p:animEffect transition="in" filter="randombar(horizontal)">
                                      <p:cBhvr>
                                        <p:cTn id="12" dur="1000"/>
                                        <p:tgtEl>
                                          <p:spTgt spid="23"/>
                                        </p:tgtEl>
                                      </p:cBhvr>
                                    </p:animEffect>
                                  </p:childTnLst>
                                </p:cTn>
                              </p:par>
                            </p:childTnLst>
                          </p:cTn>
                        </p:par>
                        <p:par>
                          <p:cTn id="13" fill="hold">
                            <p:stCondLst>
                              <p:cond delay="1000"/>
                            </p:stCondLst>
                            <p:childTnLst>
                              <p:par>
                                <p:cTn id="14" presetID="14" presetClass="entr" presetSubtype="10" fill="hold" grpId="0" nodeType="afterEffect">
                                  <p:stCondLst>
                                    <p:cond delay="0"/>
                                  </p:stCondLst>
                                  <p:childTnLst>
                                    <p:set>
                                      <p:cBhvr>
                                        <p:cTn id="15" dur="1" fill="hold">
                                          <p:stCondLst>
                                            <p:cond delay="0"/>
                                          </p:stCondLst>
                                        </p:cTn>
                                        <p:tgtEl>
                                          <p:spTgt spid="47"/>
                                        </p:tgtEl>
                                        <p:attrNameLst>
                                          <p:attrName>style.visibility</p:attrName>
                                        </p:attrNameLst>
                                      </p:cBhvr>
                                      <p:to>
                                        <p:strVal val="visible"/>
                                      </p:to>
                                    </p:set>
                                    <p:animEffect transition="in" filter="randombar(horizontal)">
                                      <p:cBhvr>
                                        <p:cTn id="16" dur="1000"/>
                                        <p:tgtEl>
                                          <p:spTgt spid="47"/>
                                        </p:tgtEl>
                                      </p:cBhvr>
                                    </p:animEffect>
                                  </p:childTnLst>
                                </p:cTn>
                              </p:par>
                            </p:childTnLst>
                          </p:cTn>
                        </p:par>
                      </p:childTnLst>
                    </p:cTn>
                  </p:par>
                  <p:par>
                    <p:cTn id="17" fill="hold">
                      <p:stCondLst>
                        <p:cond delay="indefinite"/>
                      </p:stCondLst>
                      <p:childTnLst>
                        <p:par>
                          <p:cTn id="18" fill="hold">
                            <p:stCondLst>
                              <p:cond delay="0"/>
                            </p:stCondLst>
                            <p:childTnLst>
                              <p:par>
                                <p:cTn id="19" presetID="14" presetClass="entr" presetSubtype="10" fill="hold" grpId="0" nodeType="clickEffect">
                                  <p:stCondLst>
                                    <p:cond delay="0"/>
                                  </p:stCondLst>
                                  <p:iterate type="wd">
                                    <p:tmPct val="10000"/>
                                  </p:iterate>
                                  <p:childTnLst>
                                    <p:set>
                                      <p:cBhvr>
                                        <p:cTn id="20" dur="1" fill="hold">
                                          <p:stCondLst>
                                            <p:cond delay="0"/>
                                          </p:stCondLst>
                                        </p:cTn>
                                        <p:tgtEl>
                                          <p:spTgt spid="17"/>
                                        </p:tgtEl>
                                        <p:attrNameLst>
                                          <p:attrName>style.visibility</p:attrName>
                                        </p:attrNameLst>
                                      </p:cBhvr>
                                      <p:to>
                                        <p:strVal val="visible"/>
                                      </p:to>
                                    </p:set>
                                    <p:animEffect transition="in" filter="randombar(horizontal)">
                                      <p:cBhvr>
                                        <p:cTn id="21" dur="1000"/>
                                        <p:tgtEl>
                                          <p:spTgt spid="17"/>
                                        </p:tgtEl>
                                      </p:cBhvr>
                                    </p:animEffect>
                                  </p:childTnLst>
                                </p:cTn>
                              </p:par>
                            </p:childTnLst>
                          </p:cTn>
                        </p:par>
                      </p:childTnLst>
                    </p:cTn>
                  </p:par>
                  <p:par>
                    <p:cTn id="22" fill="hold">
                      <p:stCondLst>
                        <p:cond delay="indefinite"/>
                      </p:stCondLst>
                      <p:childTnLst>
                        <p:par>
                          <p:cTn id="23" fill="hold">
                            <p:stCondLst>
                              <p:cond delay="0"/>
                            </p:stCondLst>
                            <p:childTnLst>
                              <p:par>
                                <p:cTn id="24" presetID="14" presetClass="entr" presetSubtype="10" fill="hold" grpId="0" nodeType="clickEffect">
                                  <p:stCondLst>
                                    <p:cond delay="0"/>
                                  </p:stCondLst>
                                  <p:childTnLst>
                                    <p:set>
                                      <p:cBhvr>
                                        <p:cTn id="25" dur="1" fill="hold">
                                          <p:stCondLst>
                                            <p:cond delay="0"/>
                                          </p:stCondLst>
                                        </p:cTn>
                                        <p:tgtEl>
                                          <p:spTgt spid="11"/>
                                        </p:tgtEl>
                                        <p:attrNameLst>
                                          <p:attrName>style.visibility</p:attrName>
                                        </p:attrNameLst>
                                      </p:cBhvr>
                                      <p:to>
                                        <p:strVal val="visible"/>
                                      </p:to>
                                    </p:set>
                                    <p:animEffect transition="in" filter="randombar(horizontal)">
                                      <p:cBhvr>
                                        <p:cTn id="26" dur="1000"/>
                                        <p:tgtEl>
                                          <p:spTgt spid="11"/>
                                        </p:tgtEl>
                                      </p:cBhvr>
                                    </p:animEffect>
                                  </p:childTnLst>
                                </p:cTn>
                              </p:par>
                            </p:childTnLst>
                          </p:cTn>
                        </p:par>
                        <p:par>
                          <p:cTn id="27" fill="hold">
                            <p:stCondLst>
                              <p:cond delay="1000"/>
                            </p:stCondLst>
                            <p:childTnLst>
                              <p:par>
                                <p:cTn id="28" presetID="14" presetClass="entr" presetSubtype="10" fill="hold" grpId="0" nodeType="afterEffect">
                                  <p:stCondLst>
                                    <p:cond delay="0"/>
                                  </p:stCondLst>
                                  <p:childTnLst>
                                    <p:set>
                                      <p:cBhvr>
                                        <p:cTn id="29" dur="1" fill="hold">
                                          <p:stCondLst>
                                            <p:cond delay="0"/>
                                          </p:stCondLst>
                                        </p:cTn>
                                        <p:tgtEl>
                                          <p:spTgt spid="49"/>
                                        </p:tgtEl>
                                        <p:attrNameLst>
                                          <p:attrName>style.visibility</p:attrName>
                                        </p:attrNameLst>
                                      </p:cBhvr>
                                      <p:to>
                                        <p:strVal val="visible"/>
                                      </p:to>
                                    </p:set>
                                    <p:animEffect transition="in" filter="randombar(horizontal)">
                                      <p:cBhvr>
                                        <p:cTn id="30" dur="1000"/>
                                        <p:tgtEl>
                                          <p:spTgt spid="49"/>
                                        </p:tgtEl>
                                      </p:cBhvr>
                                    </p:animEffect>
                                  </p:childTnLst>
                                </p:cTn>
                              </p:par>
                            </p:childTnLst>
                          </p:cTn>
                        </p:par>
                      </p:childTnLst>
                    </p:cTn>
                  </p:par>
                  <p:par>
                    <p:cTn id="31" fill="hold">
                      <p:stCondLst>
                        <p:cond delay="indefinite"/>
                      </p:stCondLst>
                      <p:childTnLst>
                        <p:par>
                          <p:cTn id="32" fill="hold">
                            <p:stCondLst>
                              <p:cond delay="0"/>
                            </p:stCondLst>
                            <p:childTnLst>
                              <p:par>
                                <p:cTn id="33" presetID="14" presetClass="entr" presetSubtype="10" fill="hold" grpId="0" nodeType="clickEffect">
                                  <p:stCondLst>
                                    <p:cond delay="0"/>
                                  </p:stCondLst>
                                  <p:iterate type="wd">
                                    <p:tmPct val="10000"/>
                                  </p:iterate>
                                  <p:childTnLst>
                                    <p:set>
                                      <p:cBhvr>
                                        <p:cTn id="34" dur="1" fill="hold">
                                          <p:stCondLst>
                                            <p:cond delay="0"/>
                                          </p:stCondLst>
                                        </p:cTn>
                                        <p:tgtEl>
                                          <p:spTgt spid="29"/>
                                        </p:tgtEl>
                                        <p:attrNameLst>
                                          <p:attrName>style.visibility</p:attrName>
                                        </p:attrNameLst>
                                      </p:cBhvr>
                                      <p:to>
                                        <p:strVal val="visible"/>
                                      </p:to>
                                    </p:set>
                                    <p:animEffect transition="in" filter="randombar(horizontal)">
                                      <p:cBhvr>
                                        <p:cTn id="35" dur="1000"/>
                                        <p:tgtEl>
                                          <p:spTgt spid="29"/>
                                        </p:tgtEl>
                                      </p:cBhvr>
                                    </p:animEffect>
                                  </p:childTnLst>
                                </p:cTn>
                              </p:par>
                            </p:childTnLst>
                          </p:cTn>
                        </p:par>
                      </p:childTnLst>
                    </p:cTn>
                  </p:par>
                  <p:par>
                    <p:cTn id="36" fill="hold">
                      <p:stCondLst>
                        <p:cond delay="indefinite"/>
                      </p:stCondLst>
                      <p:childTnLst>
                        <p:par>
                          <p:cTn id="37" fill="hold">
                            <p:stCondLst>
                              <p:cond delay="0"/>
                            </p:stCondLst>
                            <p:childTnLst>
                              <p:par>
                                <p:cTn id="38" presetID="14" presetClass="entr" presetSubtype="10" fill="hold" grpId="0" nodeType="clickEffect">
                                  <p:stCondLst>
                                    <p:cond delay="0"/>
                                  </p:stCondLst>
                                  <p:iterate type="wd">
                                    <p:tmPct val="10000"/>
                                  </p:iterate>
                                  <p:childTnLst>
                                    <p:set>
                                      <p:cBhvr>
                                        <p:cTn id="39" dur="1" fill="hold">
                                          <p:stCondLst>
                                            <p:cond delay="0"/>
                                          </p:stCondLst>
                                        </p:cTn>
                                        <p:tgtEl>
                                          <p:spTgt spid="41"/>
                                        </p:tgtEl>
                                        <p:attrNameLst>
                                          <p:attrName>style.visibility</p:attrName>
                                        </p:attrNameLst>
                                      </p:cBhvr>
                                      <p:to>
                                        <p:strVal val="visible"/>
                                      </p:to>
                                    </p:set>
                                    <p:animEffect transition="in" filter="randombar(horizontal)">
                                      <p:cBhvr>
                                        <p:cTn id="40" dur="1000"/>
                                        <p:tgtEl>
                                          <p:spTgt spid="41"/>
                                        </p:tgtEl>
                                      </p:cBhvr>
                                    </p:animEffect>
                                  </p:childTnLst>
                                </p:cTn>
                              </p:par>
                            </p:childTnLst>
                          </p:cTn>
                        </p:par>
                      </p:childTnLst>
                    </p:cTn>
                  </p:par>
                  <p:par>
                    <p:cTn id="41" fill="hold">
                      <p:stCondLst>
                        <p:cond delay="indefinite"/>
                      </p:stCondLst>
                      <p:childTnLst>
                        <p:par>
                          <p:cTn id="42" fill="hold">
                            <p:stCondLst>
                              <p:cond delay="0"/>
                            </p:stCondLst>
                            <p:childTnLst>
                              <p:par>
                                <p:cTn id="43" presetID="14" presetClass="entr" presetSubtype="10" fill="hold" grpId="0" nodeType="clickEffect">
                                  <p:stCondLst>
                                    <p:cond delay="0"/>
                                  </p:stCondLst>
                                  <p:iterate type="wd">
                                    <p:tmPct val="10000"/>
                                  </p:iterate>
                                  <p:childTnLst>
                                    <p:set>
                                      <p:cBhvr>
                                        <p:cTn id="44" dur="1" fill="hold">
                                          <p:stCondLst>
                                            <p:cond delay="0"/>
                                          </p:stCondLst>
                                        </p:cTn>
                                        <p:tgtEl>
                                          <p:spTgt spid="35"/>
                                        </p:tgtEl>
                                        <p:attrNameLst>
                                          <p:attrName>style.visibility</p:attrName>
                                        </p:attrNameLst>
                                      </p:cBhvr>
                                      <p:to>
                                        <p:strVal val="visible"/>
                                      </p:to>
                                    </p:set>
                                    <p:animEffect transition="in" filter="randombar(horizontal)">
                                      <p:cBhvr>
                                        <p:cTn id="45" dur="1000"/>
                                        <p:tgtEl>
                                          <p:spTgt spid="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17" grpId="0" animBg="1"/>
      <p:bldP spid="29" grpId="0" animBg="1"/>
      <p:bldP spid="35" grpId="0" animBg="1"/>
      <p:bldP spid="41" grpId="0" animBg="1"/>
      <p:bldP spid="23" grpId="0" animBg="1"/>
      <p:bldP spid="47" grpId="0"/>
      <p:bldP spid="11" grpId="0" animBg="1"/>
      <p:bldP spid="49"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a:t>MM INDEX</a:t>
            </a:r>
          </a:p>
        </p:txBody>
      </p:sp>
      <p:graphicFrame>
        <p:nvGraphicFramePr>
          <p:cNvPr id="4" name="Table 3">
            <a:extLst>
              <a:ext uri="{FF2B5EF4-FFF2-40B4-BE49-F238E27FC236}">
                <a16:creationId xmlns:a16="http://schemas.microsoft.com/office/drawing/2014/main" id="{BCB341BF-F4EB-4885-869D-9FD0993472C3}"/>
              </a:ext>
            </a:extLst>
          </p:cNvPr>
          <p:cNvGraphicFramePr>
            <a:graphicFrameLocks noGrp="1"/>
          </p:cNvGraphicFramePr>
          <p:nvPr>
            <p:extLst>
              <p:ext uri="{D42A27DB-BD31-4B8C-83A1-F6EECF244321}">
                <p14:modId xmlns:p14="http://schemas.microsoft.com/office/powerpoint/2010/main" val="3537865341"/>
              </p:ext>
            </p:extLst>
          </p:nvPr>
        </p:nvGraphicFramePr>
        <p:xfrm>
          <a:off x="1127448" y="782757"/>
          <a:ext cx="9937104" cy="2174970"/>
        </p:xfrm>
        <a:graphic>
          <a:graphicData uri="http://schemas.openxmlformats.org/drawingml/2006/table">
            <a:tbl>
              <a:tblPr firstRow="1" bandRow="1">
                <a:tableStyleId>{5C22544A-7EE6-4342-B048-85BDC9FD1C3A}</a:tableStyleId>
              </a:tblPr>
              <a:tblGrid>
                <a:gridCol w="928702">
                  <a:extLst>
                    <a:ext uri="{9D8B030D-6E8A-4147-A177-3AD203B41FA5}">
                      <a16:colId xmlns:a16="http://schemas.microsoft.com/office/drawing/2014/main" val="20000"/>
                    </a:ext>
                  </a:extLst>
                </a:gridCol>
                <a:gridCol w="1485922">
                  <a:extLst>
                    <a:ext uri="{9D8B030D-6E8A-4147-A177-3AD203B41FA5}">
                      <a16:colId xmlns:a16="http://schemas.microsoft.com/office/drawing/2014/main" val="20001"/>
                    </a:ext>
                  </a:extLst>
                </a:gridCol>
                <a:gridCol w="7522480">
                  <a:extLst>
                    <a:ext uri="{9D8B030D-6E8A-4147-A177-3AD203B41FA5}">
                      <a16:colId xmlns:a16="http://schemas.microsoft.com/office/drawing/2014/main" val="20002"/>
                    </a:ext>
                  </a:extLst>
                </a:gridCol>
              </a:tblGrid>
              <a:tr h="368580">
                <a:tc>
                  <a:txBody>
                    <a:bodyPr/>
                    <a:lstStyle/>
                    <a:p>
                      <a:pPr algn="ctr"/>
                      <a:r>
                        <a:rPr lang="en-IN" sz="2000" dirty="0"/>
                        <a:t>Slide</a:t>
                      </a:r>
                      <a:r>
                        <a:rPr lang="en-IN" sz="2000" baseline="0" dirty="0"/>
                        <a:t> #</a:t>
                      </a:r>
                      <a:endParaRPr lang="en-IN" sz="2000" dirty="0"/>
                    </a:p>
                  </a:txBody>
                  <a:tcPr/>
                </a:tc>
                <a:tc>
                  <a:txBody>
                    <a:bodyPr/>
                    <a:lstStyle/>
                    <a:p>
                      <a:pPr algn="ctr"/>
                      <a:r>
                        <a:rPr lang="en-IN" sz="2000" dirty="0"/>
                        <a:t>Thumbnail</a:t>
                      </a:r>
                    </a:p>
                  </a:txBody>
                  <a:tcPr/>
                </a:tc>
                <a:tc>
                  <a:txBody>
                    <a:bodyPr/>
                    <a:lstStyle/>
                    <a:p>
                      <a:pPr algn="ctr"/>
                      <a:r>
                        <a:rPr lang="en-IN" sz="2000" dirty="0"/>
                        <a:t>Source link and Attribution</a:t>
                      </a:r>
                    </a:p>
                  </a:txBody>
                  <a:tcPr/>
                </a:tc>
                <a:extLst>
                  <a:ext uri="{0D108BD9-81ED-4DB2-BD59-A6C34878D82A}">
                    <a16:rowId xmlns:a16="http://schemas.microsoft.com/office/drawing/2014/main" val="10000"/>
                  </a:ext>
                </a:extLst>
              </a:tr>
              <a:tr h="574770">
                <a:tc>
                  <a:txBody>
                    <a:bodyPr/>
                    <a:lstStyle/>
                    <a:p>
                      <a:r>
                        <a:rPr lang="en-IN" sz="900" dirty="0"/>
                        <a:t>1</a:t>
                      </a:r>
                    </a:p>
                  </a:txBody>
                  <a:tcPr/>
                </a:tc>
                <a:tc>
                  <a:txBody>
                    <a:bodyPr/>
                    <a:lstStyle/>
                    <a:p>
                      <a:endParaRPr lang="en-IN" sz="1600" dirty="0"/>
                    </a:p>
                  </a:txBody>
                  <a:tcPr/>
                </a:tc>
                <a:tc>
                  <a:txBody>
                    <a:bodyPr/>
                    <a:lstStyle/>
                    <a:p>
                      <a:pPr rtl="0"/>
                      <a:r>
                        <a:rPr lang="en-IN" sz="700" b="0" i="0" u="none" strike="noStrike" kern="1200" dirty="0">
                          <a:solidFill>
                            <a:schemeClr val="tx1"/>
                          </a:solidFill>
                          <a:latin typeface="+mn-lt"/>
                          <a:ea typeface="+mn-ea"/>
                          <a:cs typeface="+mn-cs"/>
                        </a:rPr>
                        <a:t>Students: </a:t>
                      </a:r>
                      <a:r>
                        <a:rPr lang="en-US" sz="700" b="0" i="0" u="none" strike="noStrike" kern="1200" dirty="0">
                          <a:solidFill>
                            <a:schemeClr val="tx1"/>
                          </a:solidFill>
                          <a:latin typeface="+mn-lt"/>
                          <a:ea typeface="+mn-ea"/>
                          <a:cs typeface="+mn-cs"/>
                        </a:rPr>
                        <a:t>https://www.flickr.com/photos/10816734@N03/2183733660 By World Bank Photo Collection</a:t>
                      </a:r>
                      <a:endParaRPr lang="en-IN" sz="700" b="0" dirty="0"/>
                    </a:p>
                  </a:txBody>
                  <a:tcPr/>
                </a:tc>
                <a:extLst>
                  <a:ext uri="{0D108BD9-81ED-4DB2-BD59-A6C34878D82A}">
                    <a16:rowId xmlns:a16="http://schemas.microsoft.com/office/drawing/2014/main" val="10001"/>
                  </a:ext>
                </a:extLst>
              </a:tr>
              <a:tr h="531610">
                <a:tc>
                  <a:txBody>
                    <a:bodyPr/>
                    <a:lstStyle/>
                    <a:p>
                      <a:r>
                        <a:rPr lang="en-IN" sz="900" dirty="0"/>
                        <a:t>2,3</a:t>
                      </a:r>
                    </a:p>
                  </a:txBody>
                  <a:tcPr/>
                </a:tc>
                <a:tc>
                  <a:txBody>
                    <a:bodyPr/>
                    <a:lstStyle/>
                    <a:p>
                      <a:endParaRPr lang="en-IN" sz="16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700" b="0" i="0" u="none" strike="noStrike" kern="1200" cap="none" spc="0" normalizeH="0" baseline="0" noProof="0" dirty="0">
                          <a:ln>
                            <a:noFill/>
                          </a:ln>
                          <a:solidFill>
                            <a:schemeClr val="tx1"/>
                          </a:solidFill>
                          <a:effectLst/>
                          <a:uLnTx/>
                          <a:uFillTx/>
                          <a:latin typeface="+mj-lt"/>
                          <a:ea typeface="+mn-ea"/>
                          <a:cs typeface="+mn-cs"/>
                        </a:rPr>
                        <a:t>Pilot - https://pixabay.com/illustrations/airline-badge-cap-captain-3021264/mohamed_hassan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700" b="0" i="0" u="none" strike="noStrike" kern="1200" cap="none" spc="0" normalizeH="0" baseline="0" noProof="0" dirty="0">
                          <a:ln>
                            <a:noFill/>
                          </a:ln>
                          <a:solidFill>
                            <a:schemeClr val="tx1"/>
                          </a:solidFill>
                          <a:effectLst/>
                          <a:uLnTx/>
                          <a:uFillTx/>
                          <a:latin typeface="+mj-lt"/>
                          <a:ea typeface="+mn-ea"/>
                          <a:cs typeface="+mn-cs"/>
                        </a:rPr>
                        <a:t>Soldier - https://pixabay.com/illustrations/indian-army-soldier-indian-army-army-7280833/</a:t>
                      </a:r>
                      <a:r>
                        <a:rPr kumimoji="0" lang="en-IN" sz="700" b="0" i="0" u="none" strike="noStrike" kern="1200" cap="none" spc="0" normalizeH="0" baseline="0" noProof="0" dirty="0" err="1">
                          <a:ln>
                            <a:noFill/>
                          </a:ln>
                          <a:solidFill>
                            <a:schemeClr val="tx1"/>
                          </a:solidFill>
                          <a:effectLst/>
                          <a:uLnTx/>
                          <a:uFillTx/>
                          <a:latin typeface="+mj-lt"/>
                          <a:ea typeface="+mn-ea"/>
                          <a:cs typeface="+mn-cs"/>
                        </a:rPr>
                        <a:t>Sifar_Art</a:t>
                      </a:r>
                      <a:endParaRPr kumimoji="0" lang="en-IN" sz="700" b="0" i="0" u="none" strike="noStrike" kern="1200" cap="none" spc="0" normalizeH="0" baseline="0" noProof="0" dirty="0">
                        <a:ln>
                          <a:noFill/>
                        </a:ln>
                        <a:solidFill>
                          <a:schemeClr val="tx1"/>
                        </a:solidFill>
                        <a:effectLst/>
                        <a:uLnTx/>
                        <a:uFillTx/>
                        <a:latin typeface="+mj-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IN" sz="700" b="0" i="0" u="none" strike="noStrike" kern="1200" cap="none" spc="0" normalizeH="0" baseline="0" noProof="0" dirty="0">
                          <a:ln>
                            <a:noFill/>
                          </a:ln>
                          <a:solidFill>
                            <a:schemeClr val="tx1"/>
                          </a:solidFill>
                          <a:effectLst/>
                          <a:uLnTx/>
                          <a:uFillTx/>
                          <a:latin typeface="+mj-lt"/>
                          <a:ea typeface="+mn-ea"/>
                          <a:cs typeface="+mn-cs"/>
                        </a:rPr>
                        <a:t>Lawyerhttps://pixabay.com/illustrations/judge-lawyer-attorney-barrister-3008038/</a:t>
                      </a:r>
                      <a:r>
                        <a:rPr kumimoji="0" lang="en-US" sz="700" b="0" i="0" u="none" strike="noStrike" kern="1200" cap="none" spc="0" normalizeH="0" baseline="0" noProof="0" dirty="0" err="1">
                          <a:ln>
                            <a:noFill/>
                          </a:ln>
                          <a:solidFill>
                            <a:schemeClr val="tx1"/>
                          </a:solidFill>
                          <a:effectLst/>
                          <a:uLnTx/>
                          <a:uFillTx/>
                          <a:latin typeface="+mj-lt"/>
                          <a:ea typeface="+mn-ea"/>
                          <a:cs typeface="+mn-cs"/>
                        </a:rPr>
                        <a:t>mohamed_hassan</a:t>
                      </a:r>
                      <a:r>
                        <a:rPr kumimoji="0" lang="en-US" sz="700" b="0" i="0" u="none" strike="noStrike" kern="1200" cap="none" spc="0" normalizeH="0" baseline="0" noProof="0" dirty="0">
                          <a:ln>
                            <a:noFill/>
                          </a:ln>
                          <a:solidFill>
                            <a:schemeClr val="tx1"/>
                          </a:solidFill>
                          <a:effectLst/>
                          <a:uLnTx/>
                          <a:uFillTx/>
                          <a:latin typeface="+mj-lt"/>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IN" sz="700" b="0" i="0" u="none" strike="noStrike" kern="1200" cap="none" spc="0" normalizeH="0" baseline="0" noProof="0" dirty="0">
                          <a:ln>
                            <a:noFill/>
                          </a:ln>
                          <a:solidFill>
                            <a:schemeClr val="tx1"/>
                          </a:solidFill>
                          <a:effectLst/>
                          <a:uLnTx/>
                          <a:uFillTx/>
                          <a:latin typeface="+mj-lt"/>
                          <a:ea typeface="+mn-ea"/>
                          <a:cs typeface="+mn-cs"/>
                        </a:rPr>
                        <a:t>Teacher-https://pixabay.com/photos/education-classroom-teacher-7047133/Anilsharma26</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IN" sz="700" b="0" i="0" u="none" strike="noStrike" kern="1200" cap="none" spc="0" normalizeH="0" baseline="0" noProof="0" dirty="0">
                          <a:ln>
                            <a:noFill/>
                          </a:ln>
                          <a:solidFill>
                            <a:schemeClr val="tx1"/>
                          </a:solidFill>
                          <a:effectLst/>
                          <a:uLnTx/>
                          <a:uFillTx/>
                          <a:latin typeface="+mj-lt"/>
                          <a:ea typeface="+mn-ea"/>
                          <a:cs typeface="+mn-cs"/>
                        </a:rPr>
                        <a:t>Doctor-https://pixabay.com/vectors/doctor-man-cartoon-comic-2027768/OpenClipart-Vectors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IN" sz="700" b="0" i="0" u="none" strike="noStrike" kern="1200" cap="none" spc="0" normalizeH="0" baseline="0" noProof="0" dirty="0">
                          <a:ln>
                            <a:noFill/>
                          </a:ln>
                          <a:solidFill>
                            <a:schemeClr val="tx1"/>
                          </a:solidFill>
                          <a:effectLst/>
                          <a:uLnTx/>
                          <a:uFillTx/>
                          <a:latin typeface="+mj-lt"/>
                          <a:ea typeface="+mn-ea"/>
                          <a:cs typeface="+mn-cs"/>
                        </a:rPr>
                        <a:t>Farmer-. https://pixabay.com/photos/farmer-bullock-cart-india-mohan-5353778/MOHANN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IN" sz="700" b="0" i="0" u="none" strike="noStrike" kern="1200" cap="none" spc="0" normalizeH="0" baseline="0" noProof="0" dirty="0">
                          <a:ln>
                            <a:noFill/>
                          </a:ln>
                          <a:solidFill>
                            <a:schemeClr val="tx1"/>
                          </a:solidFill>
                          <a:effectLst/>
                          <a:uLnTx/>
                          <a:uFillTx/>
                          <a:latin typeface="+mj-lt"/>
                          <a:ea typeface="+mn-ea"/>
                          <a:cs typeface="+mn-cs"/>
                        </a:rPr>
                        <a:t>Police-https://pixabay.com/illustrations/indian-police-police-law-uniform-4698728/shatadip7</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200" b="1" i="0" u="none" strike="noStrike" kern="1200" cap="none" spc="0" normalizeH="0" baseline="0" noProof="0" dirty="0">
                        <a:ln>
                          <a:noFill/>
                        </a:ln>
                        <a:solidFill>
                          <a:srgbClr val="FFFFFF"/>
                        </a:solidFill>
                        <a:effectLst/>
                        <a:uLnTx/>
                        <a:uFillTx/>
                        <a:latin typeface="Open Sans" panose="020B0606030504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a:txBody>
                  <a:tcPr/>
                </a:tc>
                <a:extLst>
                  <a:ext uri="{0D108BD9-81ED-4DB2-BD59-A6C34878D82A}">
                    <a16:rowId xmlns:a16="http://schemas.microsoft.com/office/drawing/2014/main" val="10002"/>
                  </a:ext>
                </a:extLst>
              </a:tr>
            </a:tbl>
          </a:graphicData>
        </a:graphic>
      </p:graphicFrame>
      <p:pic>
        <p:nvPicPr>
          <p:cNvPr id="11" name="Picture 10">
            <a:extLst>
              <a:ext uri="{FF2B5EF4-FFF2-40B4-BE49-F238E27FC236}">
                <a16:creationId xmlns:a16="http://schemas.microsoft.com/office/drawing/2014/main" id="{3B6CB39A-B695-45C0-926F-70EE9CA008B7}"/>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2427491" y="1275370"/>
            <a:ext cx="552786" cy="376365"/>
          </a:xfrm>
          <a:prstGeom prst="rect">
            <a:avLst/>
          </a:prstGeom>
          <a:noFill/>
          <a:ln>
            <a:noFill/>
          </a:ln>
        </p:spPr>
      </p:pic>
      <p:pic>
        <p:nvPicPr>
          <p:cNvPr id="3" name="Picture 2" descr="Airline, Badge, Cap, Captain, Caucasian, Clothing, Crew">
            <a:extLst>
              <a:ext uri="{FF2B5EF4-FFF2-40B4-BE49-F238E27FC236}">
                <a16:creationId xmlns:a16="http://schemas.microsoft.com/office/drawing/2014/main" id="{643A430E-6A19-2514-A298-A43C55BB6E77}"/>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037679" y="1790544"/>
            <a:ext cx="389812" cy="358549"/>
          </a:xfrm>
          <a:prstGeom prst="ellipse">
            <a:avLst/>
          </a:prstGeom>
          <a:ln w="63500" cap="rnd">
            <a:no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a:extLst>
            <a:ext uri="{909E8E84-426E-40DD-AFC4-6F175D3DCCD1}">
              <a14:hiddenFill xmlns:a14="http://schemas.microsoft.com/office/drawing/2010/main">
                <a:solidFill>
                  <a:srgbClr val="FFFFFF"/>
                </a:solidFill>
              </a14:hiddenFill>
            </a:ext>
          </a:extLst>
        </p:spPr>
      </p:pic>
      <p:pic>
        <p:nvPicPr>
          <p:cNvPr id="5" name="Picture 4" descr="3+ Free Indian Army &amp; Narendra Modi Illustrations - Pixabay">
            <a:extLst>
              <a:ext uri="{FF2B5EF4-FFF2-40B4-BE49-F238E27FC236}">
                <a16:creationId xmlns:a16="http://schemas.microsoft.com/office/drawing/2014/main" id="{2973A479-28A5-B75A-CF11-785CF0D6ADBB}"/>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460780" y="1793065"/>
            <a:ext cx="270376" cy="376365"/>
          </a:xfrm>
          <a:prstGeom prst="ellipse">
            <a:avLst/>
          </a:prstGeom>
          <a:ln w="63500" cap="rnd">
            <a:no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a:extLst>
            <a:ext uri="{909E8E84-426E-40DD-AFC4-6F175D3DCCD1}">
              <a14:hiddenFill xmlns:a14="http://schemas.microsoft.com/office/drawing/2010/main">
                <a:solidFill>
                  <a:srgbClr val="FFFFFF"/>
                </a:solidFill>
              </a14:hiddenFill>
            </a:ext>
          </a:extLst>
        </p:spPr>
      </p:pic>
      <p:pic>
        <p:nvPicPr>
          <p:cNvPr id="12" name="Picture 6" descr="Judge, Lawyer, Attorney, Barrister, Court, Criminal">
            <a:extLst>
              <a:ext uri="{FF2B5EF4-FFF2-40B4-BE49-F238E27FC236}">
                <a16:creationId xmlns:a16="http://schemas.microsoft.com/office/drawing/2014/main" id="{86A9C45D-9F46-A35E-16BA-BFFF70E7BB65}"/>
              </a:ext>
            </a:extLst>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2764445" y="1775480"/>
            <a:ext cx="389812" cy="358550"/>
          </a:xfrm>
          <a:prstGeom prst="ellipse">
            <a:avLst/>
          </a:prstGeom>
          <a:ln w="63500" cap="rnd">
            <a:no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a:extLst>
            <a:ext uri="{909E8E84-426E-40DD-AFC4-6F175D3DCCD1}">
              <a14:hiddenFill xmlns:a14="http://schemas.microsoft.com/office/drawing/2010/main">
                <a:solidFill>
                  <a:srgbClr val="FFFFFF"/>
                </a:solidFill>
              </a14:hiddenFill>
            </a:ext>
          </a:extLst>
        </p:spPr>
      </p:pic>
      <p:pic>
        <p:nvPicPr>
          <p:cNvPr id="13" name="Picture 14" descr="2,000+ Free Police &amp; Crime Images - Pixabay">
            <a:extLst>
              <a:ext uri="{FF2B5EF4-FFF2-40B4-BE49-F238E27FC236}">
                <a16:creationId xmlns:a16="http://schemas.microsoft.com/office/drawing/2014/main" id="{B26305D6-2104-14E0-4391-0CB95F9DAA13}"/>
              </a:ext>
            </a:extLst>
          </p:cNvPr>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2581723" y="2326553"/>
            <a:ext cx="358655" cy="376365"/>
          </a:xfrm>
          <a:prstGeom prst="ellipse">
            <a:avLst/>
          </a:prstGeom>
          <a:ln w="63500" cap="rnd">
            <a:no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a:extLst>
            <a:ext uri="{909E8E84-426E-40DD-AFC4-6F175D3DCCD1}">
              <a14:hiddenFill xmlns:a14="http://schemas.microsoft.com/office/drawing/2010/main">
                <a:solidFill>
                  <a:srgbClr val="FFFFFF"/>
                </a:solidFill>
              </a14:hiddenFill>
            </a:ext>
          </a:extLst>
        </p:spPr>
      </p:pic>
      <p:pic>
        <p:nvPicPr>
          <p:cNvPr id="14" name="Picture 10" descr="Doctor, Man, Cartoon, Comic, Medical Professional">
            <a:extLst>
              <a:ext uri="{FF2B5EF4-FFF2-40B4-BE49-F238E27FC236}">
                <a16:creationId xmlns:a16="http://schemas.microsoft.com/office/drawing/2014/main" id="{044C6097-FB0F-386D-F9DA-7ABC88F600EE}"/>
              </a:ext>
            </a:extLst>
          </p:cNvPr>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3187545" y="1913642"/>
            <a:ext cx="347269" cy="333878"/>
          </a:xfrm>
          <a:prstGeom prst="ellipse">
            <a:avLst/>
          </a:prstGeom>
          <a:ln>
            <a:noFill/>
          </a:ln>
        </p:spPr>
        <p:style>
          <a:lnRef idx="2">
            <a:schemeClr val="accent1"/>
          </a:lnRef>
          <a:fillRef idx="1">
            <a:schemeClr val="lt1"/>
          </a:fillRef>
          <a:effectRef idx="0">
            <a:schemeClr val="accent1"/>
          </a:effectRef>
          <a:fontRef idx="minor">
            <a:schemeClr val="dk1"/>
          </a:fontRef>
        </p:style>
      </p:pic>
      <p:pic>
        <p:nvPicPr>
          <p:cNvPr id="15" name="Picture 12" descr="Farmer, Bullock, Cart, India, Mohan, Nannapaneni">
            <a:extLst>
              <a:ext uri="{FF2B5EF4-FFF2-40B4-BE49-F238E27FC236}">
                <a16:creationId xmlns:a16="http://schemas.microsoft.com/office/drawing/2014/main" id="{6A0DF1F6-2855-87B8-433E-7C18A497A00B}"/>
              </a:ext>
            </a:extLst>
          </p:cNvPr>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2966572" y="2346622"/>
            <a:ext cx="441945" cy="376366"/>
          </a:xfrm>
          <a:prstGeom prst="ellipse">
            <a:avLst/>
          </a:prstGeom>
          <a:ln w="63500" cap="rnd">
            <a:no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a:extLst>
            <a:ext uri="{909E8E84-426E-40DD-AFC4-6F175D3DCCD1}">
              <a14:hiddenFill xmlns:a14="http://schemas.microsoft.com/office/drawing/2010/main">
                <a:solidFill>
                  <a:srgbClr val="FFFFFF"/>
                </a:solidFill>
              </a14:hiddenFill>
            </a:ext>
          </a:extLst>
        </p:spPr>
      </p:pic>
      <p:pic>
        <p:nvPicPr>
          <p:cNvPr id="16" name="Picture 8" descr="Education, Classroom, Teacher, School Children">
            <a:extLst>
              <a:ext uri="{FF2B5EF4-FFF2-40B4-BE49-F238E27FC236}">
                <a16:creationId xmlns:a16="http://schemas.microsoft.com/office/drawing/2014/main" id="{2384F731-E398-322D-158E-E09C934CD56A}"/>
              </a:ext>
            </a:extLst>
          </p:cNvPr>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2124595" y="2326553"/>
            <a:ext cx="441945" cy="274240"/>
          </a:xfrm>
          <a:prstGeom prst="ellipse">
            <a:avLst/>
          </a:prstGeom>
          <a:ln w="63500" cap="rnd">
            <a:no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a:extLst>
            <a:ext uri="{909E8E84-426E-40DD-AFC4-6F175D3DCCD1}">
              <a14:hiddenFill xmlns:a14="http://schemas.microsoft.com/office/drawing/2010/main">
                <a:solidFill>
                  <a:srgbClr val="FFFFFF"/>
                </a:solidFill>
              </a14:hiddenFill>
            </a:ext>
          </a:extLst>
        </p:spPr>
      </p:pic>
    </p:spTree>
  </p:cSld>
  <p:clrMapOvr>
    <a:masterClrMapping/>
  </p:clrMapOvr>
</p:sld>
</file>

<file path=ppt/theme/theme1.xml><?xml version="1.0" encoding="utf-8"?>
<a:theme xmlns:a="http://schemas.openxmlformats.org/drawingml/2006/main" name="DD">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DD</Template>
  <TotalTime>264</TotalTime>
  <Words>1303</Words>
  <Application>Microsoft Office PowerPoint</Application>
  <PresentationFormat>Widescreen</PresentationFormat>
  <Paragraphs>103</Paragraphs>
  <Slides>4</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Open Sans</vt:lpstr>
      <vt:lpstr>Wingdings</vt:lpstr>
      <vt:lpstr>DD</vt:lpstr>
      <vt:lpstr>Paragraph Writing is Fun</vt:lpstr>
      <vt:lpstr>PowerPoint Presentation</vt:lpstr>
      <vt:lpstr>PowerPoint Presentation</vt:lpstr>
      <vt:lpstr>MM INDEX</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sssvv</dc:creator>
  <cp:lastModifiedBy>Mahesh Mahadevan</cp:lastModifiedBy>
  <cp:revision>85</cp:revision>
  <dcterms:created xsi:type="dcterms:W3CDTF">2020-08-28T09:38:22Z</dcterms:created>
  <dcterms:modified xsi:type="dcterms:W3CDTF">2022-11-30T02:48:12Z</dcterms:modified>
</cp:coreProperties>
</file>