
<file path=[Content_Types].xml><?xml version="1.0" encoding="utf-8"?>
<Types xmlns="http://schemas.openxmlformats.org/package/2006/content-types">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59" r:id="rId4"/>
    <p:sldId id="262"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35249" autoAdjust="0"/>
  </p:normalViewPr>
  <p:slideViewPr>
    <p:cSldViewPr>
      <p:cViewPr varScale="1">
        <p:scale>
          <a:sx n="52" d="100"/>
          <a:sy n="52" d="100"/>
        </p:scale>
        <p:origin x="-446" y="-86"/>
      </p:cViewPr>
      <p:guideLst>
        <p:guide orient="horz" pos="2160"/>
        <p:guide pos="3840"/>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10/14/2022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dirty="0" smtClean="0">
                <a:solidFill>
                  <a:schemeClr val="tx1"/>
                </a:solidFill>
                <a:latin typeface="+mn-lt"/>
                <a:ea typeface="+mn-ea"/>
                <a:cs typeface="+mn-cs"/>
              </a:rPr>
              <a:t>1.</a:t>
            </a:r>
            <a:r>
              <a:rPr lang="en-IN" sz="1200" b="0" i="0" u="none" strike="noStrike" kern="1200" baseline="0" dirty="0" smtClean="0">
                <a:solidFill>
                  <a:schemeClr val="tx1"/>
                </a:solidFill>
                <a:latin typeface="+mn-lt"/>
                <a:ea typeface="+mn-ea"/>
                <a:cs typeface="+mn-cs"/>
              </a:rPr>
              <a:t> https://pixabay.com/illustrations/q-and-a-question-answer-q-sign-2453376/</a:t>
            </a:r>
            <a:endParaRPr lang="en-IN" b="0" dirty="0" smtClean="0"/>
          </a:p>
          <a:p>
            <a:pPr rtl="0"/>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1E69404-76F5-4205-AB8A-DE608B1B0BD3}"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r>
              <a:rPr lang="en-IN" sz="1200" b="0" i="0" u="none" strike="noStrike" kern="1200" dirty="0" smtClean="0">
                <a:solidFill>
                  <a:schemeClr val="tx1"/>
                </a:solidFill>
                <a:latin typeface="+mn-lt"/>
                <a:ea typeface="+mn-ea"/>
                <a:cs typeface="+mn-cs"/>
              </a:rPr>
              <a:t>1. https://pixabay.com/photos/school-student-teacher-education-7047300/</a:t>
            </a:r>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smtClean="0">
                <a:solidFill>
                  <a:schemeClr val="tx1"/>
                </a:solidFill>
                <a:latin typeface="+mn-lt"/>
                <a:ea typeface="+mn-ea"/>
                <a:cs typeface="+mn-cs"/>
              </a:rPr>
              <a:t>1. https://pixabay.com/photos/children-classroom-grade-school-7047132/</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1E69404-76F5-4205-AB8A-DE608B1B0BD3}"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xmlns="" id="{32B2550C-E334-410C-A8D5-BDCC3B12752A}"/>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xmlns="" id="{B692E92C-8302-4BEF-A74B-2A7EADDBDD3B}"/>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xmlns="" id="{51B7FA20-1129-4EFF-895B-7ACDF3A101E0}"/>
              </a:ext>
            </a:extLst>
          </p:cNvPr>
          <p:cNvPicPr>
            <a:picLocks noChangeAspect="1"/>
          </p:cNvPicPr>
          <p:nvPr userDrawn="1"/>
        </p:nvPicPr>
        <p:blipFill>
          <a:blip r:embed="rId5">
            <a:extLst>
              <a:ext uri="{28A0092B-C50C-407E-A947-70E740481C1C}">
                <a14:useLocalDpi xmlns:a14="http://schemas.microsoft.com/office/drawing/2010/main" xmlns=""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xmlns=""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xmlns="" id="{9D81579E-00DA-4798-BDD1-D15D5C767B55}"/>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xmlns="" id="{57A42AAF-D943-43DC-BC30-BFB93833B1B0}"/>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xmlns="" id="{4EB87868-EA43-4610-9B75-91ECD0733A46}"/>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xmlns="" id="{91823326-A623-4232-9434-FB98ECDCE1E6}"/>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11139694" y="87392"/>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73471" y="261920"/>
            <a:ext cx="7045059" cy="1512000"/>
          </a:xfr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l="50000" t="50000" r="50000" b="50000"/>
            </a:path>
            <a:tileRect/>
          </a:gradFill>
          <a:scene3d>
            <a:camera prst="orthographicFront"/>
            <a:lightRig rig="threePt" dir="t"/>
          </a:scene3d>
          <a:sp3d>
            <a:bevelT w="165100" prst="coolSlant"/>
          </a:sp3d>
        </p:spPr>
        <p:txBody>
          <a:bodyPr/>
          <a:lstStyle/>
          <a:p>
            <a:r>
              <a:rPr lang="en-IN" dirty="0" smtClean="0"/>
              <a:t>Testing Time</a:t>
            </a:r>
            <a:endParaRPr lang="en-IN" dirty="0"/>
          </a:p>
        </p:txBody>
      </p:sp>
      <p:pic>
        <p:nvPicPr>
          <p:cNvPr id="4" name="Picture 2" descr="Q And A, Question, Answer, Q, Sign, Support"/>
          <p:cNvPicPr>
            <a:picLocks noChangeAspect="1" noChangeArrowheads="1"/>
          </p:cNvPicPr>
          <p:nvPr/>
        </p:nvPicPr>
        <p:blipFill>
          <a:blip r:embed="rId3"/>
          <a:srcRect/>
          <a:stretch>
            <a:fillRect/>
          </a:stretch>
        </p:blipFill>
        <p:spPr bwMode="auto">
          <a:xfrm>
            <a:off x="3088829" y="1890704"/>
            <a:ext cx="6014343" cy="325756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3257" y="71414"/>
            <a:ext cx="5805487" cy="654032"/>
          </a:xfr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l="100000" t="100000"/>
            </a:path>
            <a:tileRect r="-100000" b="-100000"/>
          </a:gradFill>
          <a:scene3d>
            <a:camera prst="orthographicFront"/>
            <a:lightRig rig="threePt" dir="t"/>
          </a:scene3d>
          <a:sp3d>
            <a:bevelT/>
          </a:sp3d>
        </p:spPr>
        <p:txBody>
          <a:bodyPr/>
          <a:lstStyle/>
          <a:p>
            <a:r>
              <a:rPr lang="en-IN" dirty="0" smtClean="0"/>
              <a:t>The Library</a:t>
            </a:r>
            <a:endParaRPr lang="en-IN" dirty="0"/>
          </a:p>
        </p:txBody>
      </p:sp>
      <p:sp>
        <p:nvSpPr>
          <p:cNvPr id="3" name="Rectangle 2"/>
          <p:cNvSpPr>
            <a:spLocks/>
          </p:cNvSpPr>
          <p:nvPr/>
        </p:nvSpPr>
        <p:spPr>
          <a:xfrm>
            <a:off x="983436" y="1410128"/>
            <a:ext cx="10225129" cy="4824000"/>
          </a:xfrm>
          <a:prstGeom prst="rect">
            <a:avLst/>
          </a:prstGeom>
          <a:solidFill>
            <a:schemeClr val="bg2"/>
          </a:solidFill>
        </p:spPr>
        <p:txBody>
          <a:bodyPr wrap="square">
            <a:spAutoFit/>
          </a:bodyPr>
          <a:lstStyle/>
          <a:p>
            <a:r>
              <a:rPr lang="en-US" sz="2600" dirty="0" smtClean="0"/>
              <a:t>There is a big library in </a:t>
            </a:r>
            <a:r>
              <a:rPr lang="en-US" sz="2600" dirty="0" err="1" smtClean="0"/>
              <a:t>Rahul’s</a:t>
            </a:r>
            <a:r>
              <a:rPr lang="en-US" sz="2600" dirty="0" smtClean="0"/>
              <a:t> school. The librarian who helps us find the books we need is Miss Kala. The library is open from 8 a.m. to 4 p.m. </a:t>
            </a:r>
          </a:p>
          <a:p>
            <a:r>
              <a:rPr lang="en-US" sz="2600" dirty="0" smtClean="0"/>
              <a:t>This library has books about everything. There are adventure books, fantasy books, mystery books, encyclopedias, science fiction books and many more. If you wish to read an interesting cartoon book, you can always ask Miss Kala to help you find one.</a:t>
            </a:r>
          </a:p>
          <a:p>
            <a:r>
              <a:rPr lang="en-US" sz="2600" dirty="0" smtClean="0"/>
              <a:t>Our library has a big notice that says, ’Silence is Golden’. We all have to read in the mind. There are many tables and chairs for everyone to do their homework or project. If you require information from magazines, newspaper articles for your project, the librarian is always ready to help.</a:t>
            </a:r>
          </a:p>
          <a:p>
            <a:r>
              <a:rPr lang="en-US" sz="2600" dirty="0" smtClean="0"/>
              <a:t>Don’t forget to visit the library and remember to thank the librarian for the help provided.</a:t>
            </a:r>
          </a:p>
          <a:p>
            <a:r>
              <a:rPr lang="en-US" sz="2800" dirty="0" smtClean="0"/>
              <a:t/>
            </a:r>
            <a:br>
              <a:rPr lang="en-US" sz="2800" dirty="0" smtClean="0"/>
            </a:b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8013" y="71414"/>
            <a:ext cx="5895975" cy="654032"/>
          </a:xfr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path path="circle">
              <a:fillToRect l="100000" b="100000"/>
            </a:path>
            <a:tileRect t="-100000" r="-100000"/>
          </a:gradFill>
          <a:scene3d>
            <a:camera prst="orthographicFront"/>
            <a:lightRig rig="threePt" dir="t"/>
          </a:scene3d>
          <a:sp3d>
            <a:bevelT/>
          </a:sp3d>
        </p:spPr>
        <p:txBody>
          <a:bodyPr/>
          <a:lstStyle/>
          <a:p>
            <a:r>
              <a:rPr lang="en-IN" dirty="0" smtClean="0"/>
              <a:t>Testing Time</a:t>
            </a:r>
            <a:endParaRPr lang="en-IN" dirty="0"/>
          </a:p>
        </p:txBody>
      </p:sp>
      <p:grpSp>
        <p:nvGrpSpPr>
          <p:cNvPr id="4" name="Group 3">
            <a:extLst>
              <a:ext uri="{FF2B5EF4-FFF2-40B4-BE49-F238E27FC236}">
                <a16:creationId xmlns="" xmlns:a16="http://schemas.microsoft.com/office/drawing/2014/main" id="{7BE2C1FB-EEA3-45A8-A5DC-490E03E4F4DC}"/>
              </a:ext>
            </a:extLst>
          </p:cNvPr>
          <p:cNvGrpSpPr>
            <a:grpSpLocks noChangeAspect="1"/>
          </p:cNvGrpSpPr>
          <p:nvPr/>
        </p:nvGrpSpPr>
        <p:grpSpPr>
          <a:xfrm>
            <a:off x="304768" y="1338551"/>
            <a:ext cx="3960000" cy="563070"/>
            <a:chOff x="404831" y="1412776"/>
            <a:chExt cx="8931530" cy="815701"/>
          </a:xfrm>
          <a:effectLst>
            <a:outerShdw blurRad="50800" dist="38100" algn="l" rotWithShape="0">
              <a:prstClr val="black">
                <a:alpha val="40000"/>
              </a:prstClr>
            </a:outerShdw>
          </a:effectLst>
        </p:grpSpPr>
        <p:sp>
          <p:nvSpPr>
            <p:cNvPr id="5" name="Freeform 60">
              <a:extLst>
                <a:ext uri="{FF2B5EF4-FFF2-40B4-BE49-F238E27FC236}">
                  <a16:creationId xmlns="" xmlns:a16="http://schemas.microsoft.com/office/drawing/2014/main" id="{5219BB3F-6B17-4032-81DD-76CE732F22EA}"/>
                </a:ext>
              </a:extLst>
            </p:cNvPr>
            <p:cNvSpPr/>
            <p:nvPr/>
          </p:nvSpPr>
          <p:spPr>
            <a:xfrm>
              <a:off x="407369" y="1412776"/>
              <a:ext cx="8928992" cy="815701"/>
            </a:xfrm>
            <a:prstGeom prst="homePlate">
              <a:avLst/>
            </a:prstGeom>
            <a:solidFill>
              <a:srgbClr val="5CE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6" name="Rounded Rectangle 61">
              <a:extLst>
                <a:ext uri="{FF2B5EF4-FFF2-40B4-BE49-F238E27FC236}">
                  <a16:creationId xmlns="" xmlns:a16="http://schemas.microsoft.com/office/drawing/2014/main" id="{E89A450B-1E40-4759-9B97-51AB5971A0AE}"/>
                </a:ext>
              </a:extLst>
            </p:cNvPr>
            <p:cNvSpPr/>
            <p:nvPr/>
          </p:nvSpPr>
          <p:spPr>
            <a:xfrm>
              <a:off x="549520" y="1495211"/>
              <a:ext cx="8268219" cy="649451"/>
            </a:xfrm>
            <a:prstGeom prst="roundRect">
              <a:avLst/>
            </a:prstGeom>
            <a:solidFill>
              <a:schemeClr val="bg1"/>
            </a:solidFill>
            <a:ln>
              <a:noFill/>
            </a:ln>
            <a:effectLst>
              <a:outerShdw blurRad="177800" dist="38100" dir="5400000" algn="t" rotWithShape="0">
                <a:srgbClr val="00A48A"/>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7" name="Freeform: Shape 20">
              <a:extLst>
                <a:ext uri="{FF2B5EF4-FFF2-40B4-BE49-F238E27FC236}">
                  <a16:creationId xmlns="" xmlns:a16="http://schemas.microsoft.com/office/drawing/2014/main" id="{56CA3300-2D0D-47DF-AA49-22CF3A88FC75}"/>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2200"/>
            </a:p>
          </p:txBody>
        </p:sp>
        <p:sp>
          <p:nvSpPr>
            <p:cNvPr id="8" name="Arrow: Pentagon 21">
              <a:extLst>
                <a:ext uri="{FF2B5EF4-FFF2-40B4-BE49-F238E27FC236}">
                  <a16:creationId xmlns="" xmlns:a16="http://schemas.microsoft.com/office/drawing/2014/main" id="{45B02057-4890-4018-AAB5-CC70714D61AC}"/>
                </a:ext>
              </a:extLst>
            </p:cNvPr>
            <p:cNvSpPr/>
            <p:nvPr/>
          </p:nvSpPr>
          <p:spPr>
            <a:xfrm rot="16200000">
              <a:off x="7965143" y="1784094"/>
              <a:ext cx="325403" cy="563363"/>
            </a:xfrm>
            <a:prstGeom prst="homePlate">
              <a:avLst/>
            </a:pr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p>
          </p:txBody>
        </p:sp>
        <p:sp>
          <p:nvSpPr>
            <p:cNvPr id="9" name="TextBox 8">
              <a:extLst>
                <a:ext uri="{FF2B5EF4-FFF2-40B4-BE49-F238E27FC236}">
                  <a16:creationId xmlns="" xmlns:a16="http://schemas.microsoft.com/office/drawing/2014/main" id="{F460FA09-F7CD-4AFB-B9B3-B98F748C456E}"/>
                </a:ext>
              </a:extLst>
            </p:cNvPr>
            <p:cNvSpPr txBox="1"/>
            <p:nvPr/>
          </p:nvSpPr>
          <p:spPr>
            <a:xfrm>
              <a:off x="1016900" y="1526638"/>
              <a:ext cx="7704857" cy="668799"/>
            </a:xfrm>
            <a:prstGeom prst="rect">
              <a:avLst/>
            </a:prstGeom>
            <a:noFill/>
          </p:spPr>
          <p:txBody>
            <a:bodyPr wrap="square" rtlCol="0">
              <a:spAutoFit/>
            </a:bodyPr>
            <a:lstStyle/>
            <a:p>
              <a:pPr marL="342900" lvl="0" indent="-342900">
                <a:tabLst>
                  <a:tab pos="1885950" algn="l"/>
                </a:tabLst>
              </a:pPr>
              <a:r>
                <a:rPr lang="en-IN" sz="2400" dirty="0" smtClean="0">
                  <a:solidFill>
                    <a:srgbClr val="000000"/>
                  </a:solidFill>
                  <a:effectLst/>
                  <a:ea typeface="Cambria" panose="02040503050406030204" pitchFamily="18" charset="0"/>
                  <a:cs typeface="Cambria" panose="02040503050406030204" pitchFamily="18" charset="0"/>
                </a:rPr>
                <a:t>1. Fill in the blanks</a:t>
              </a:r>
              <a:endParaRPr lang="en-IN" sz="2400" dirty="0">
                <a:solidFill>
                  <a:srgbClr val="000000"/>
                </a:solidFill>
                <a:effectLst/>
                <a:ea typeface="Cambria" panose="02040503050406030204" pitchFamily="18" charset="0"/>
                <a:cs typeface="Cambria" panose="02040503050406030204" pitchFamily="18" charset="0"/>
              </a:endParaRPr>
            </a:p>
          </p:txBody>
        </p:sp>
      </p:grpSp>
      <p:sp>
        <p:nvSpPr>
          <p:cNvPr id="10" name="TextBox 9"/>
          <p:cNvSpPr txBox="1"/>
          <p:nvPr/>
        </p:nvSpPr>
        <p:spPr>
          <a:xfrm>
            <a:off x="576232" y="2053230"/>
            <a:ext cx="4748864" cy="461665"/>
          </a:xfrm>
          <a:prstGeom prst="rect">
            <a:avLst/>
          </a:prstGeom>
          <a:noFill/>
        </p:spPr>
        <p:txBody>
          <a:bodyPr wrap="none" rtlCol="0">
            <a:spAutoFit/>
          </a:bodyPr>
          <a:lstStyle/>
          <a:p>
            <a:r>
              <a:rPr lang="en-IN" sz="2400" dirty="0" smtClean="0"/>
              <a:t>a. What is the name of the librarian?</a:t>
            </a:r>
            <a:endParaRPr lang="en-US" sz="2400" dirty="0"/>
          </a:p>
        </p:txBody>
      </p:sp>
      <p:sp>
        <p:nvSpPr>
          <p:cNvPr id="11" name="TextBox 10"/>
          <p:cNvSpPr txBox="1"/>
          <p:nvPr/>
        </p:nvSpPr>
        <p:spPr>
          <a:xfrm>
            <a:off x="576232" y="2736503"/>
            <a:ext cx="4687822" cy="461665"/>
          </a:xfrm>
          <a:prstGeom prst="rect">
            <a:avLst/>
          </a:prstGeom>
          <a:noFill/>
        </p:spPr>
        <p:txBody>
          <a:bodyPr wrap="none" rtlCol="0">
            <a:spAutoFit/>
          </a:bodyPr>
          <a:lstStyle/>
          <a:p>
            <a:r>
              <a:rPr lang="en-IN" sz="2400" dirty="0" smtClean="0"/>
              <a:t>b. What time does the library close?</a:t>
            </a:r>
            <a:endParaRPr lang="en-US" sz="2400" dirty="0"/>
          </a:p>
        </p:txBody>
      </p:sp>
      <p:sp>
        <p:nvSpPr>
          <p:cNvPr id="12" name="TextBox 11"/>
          <p:cNvSpPr txBox="1"/>
          <p:nvPr/>
        </p:nvSpPr>
        <p:spPr>
          <a:xfrm>
            <a:off x="576232" y="3419775"/>
            <a:ext cx="3066032" cy="461665"/>
          </a:xfrm>
          <a:prstGeom prst="rect">
            <a:avLst/>
          </a:prstGeom>
          <a:noFill/>
        </p:spPr>
        <p:txBody>
          <a:bodyPr wrap="none" rtlCol="0">
            <a:spAutoFit/>
          </a:bodyPr>
          <a:lstStyle/>
          <a:p>
            <a:r>
              <a:rPr lang="en-IN" sz="2400" dirty="0" smtClean="0"/>
              <a:t>c. Where is the library?</a:t>
            </a:r>
            <a:endParaRPr lang="en-US" sz="2400" dirty="0"/>
          </a:p>
        </p:txBody>
      </p:sp>
      <p:grpSp>
        <p:nvGrpSpPr>
          <p:cNvPr id="13" name="Group 12">
            <a:extLst>
              <a:ext uri="{FF2B5EF4-FFF2-40B4-BE49-F238E27FC236}">
                <a16:creationId xmlns="" xmlns:a16="http://schemas.microsoft.com/office/drawing/2014/main" id="{7BE2C1FB-EEA3-45A8-A5DC-490E03E4F4DC}"/>
              </a:ext>
            </a:extLst>
          </p:cNvPr>
          <p:cNvGrpSpPr>
            <a:grpSpLocks noChangeAspect="1"/>
          </p:cNvGrpSpPr>
          <p:nvPr/>
        </p:nvGrpSpPr>
        <p:grpSpPr>
          <a:xfrm>
            <a:off x="304768" y="4062416"/>
            <a:ext cx="4716000" cy="670566"/>
            <a:chOff x="404831" y="1412776"/>
            <a:chExt cx="8931530" cy="815701"/>
          </a:xfrm>
          <a:effectLst>
            <a:outerShdw blurRad="50800" dist="38100" algn="l" rotWithShape="0">
              <a:prstClr val="black">
                <a:alpha val="40000"/>
              </a:prstClr>
            </a:outerShdw>
          </a:effectLst>
        </p:grpSpPr>
        <p:sp>
          <p:nvSpPr>
            <p:cNvPr id="14" name="Freeform 60">
              <a:extLst>
                <a:ext uri="{FF2B5EF4-FFF2-40B4-BE49-F238E27FC236}">
                  <a16:creationId xmlns="" xmlns:a16="http://schemas.microsoft.com/office/drawing/2014/main" id="{5219BB3F-6B17-4032-81DD-76CE732F22EA}"/>
                </a:ext>
              </a:extLst>
            </p:cNvPr>
            <p:cNvSpPr/>
            <p:nvPr/>
          </p:nvSpPr>
          <p:spPr>
            <a:xfrm>
              <a:off x="407369" y="1412776"/>
              <a:ext cx="8928992" cy="815701"/>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15" name="Rounded Rectangle 61">
              <a:extLst>
                <a:ext uri="{FF2B5EF4-FFF2-40B4-BE49-F238E27FC236}">
                  <a16:creationId xmlns="" xmlns:a16="http://schemas.microsoft.com/office/drawing/2014/main" id="{E89A450B-1E40-4759-9B97-51AB5971A0AE}"/>
                </a:ext>
              </a:extLst>
            </p:cNvPr>
            <p:cNvSpPr/>
            <p:nvPr/>
          </p:nvSpPr>
          <p:spPr>
            <a:xfrm>
              <a:off x="549520" y="1495211"/>
              <a:ext cx="8268219" cy="649451"/>
            </a:xfrm>
            <a:prstGeom prst="roundRect">
              <a:avLst/>
            </a:prstGeom>
            <a:solidFill>
              <a:schemeClr val="bg1"/>
            </a:solidFill>
            <a:ln>
              <a:noFill/>
            </a:ln>
            <a:effectLst>
              <a:outerShdw blurRad="177800" dist="38100" dir="5400000" algn="t" rotWithShape="0">
                <a:srgbClr val="00A48A"/>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16" name="Freeform: Shape 20">
              <a:extLst>
                <a:ext uri="{FF2B5EF4-FFF2-40B4-BE49-F238E27FC236}">
                  <a16:creationId xmlns="" xmlns:a16="http://schemas.microsoft.com/office/drawing/2014/main" id="{56CA3300-2D0D-47DF-AA49-22CF3A88FC75}"/>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chemeClr val="accent2">
                <a:lumMod val="7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2200"/>
            </a:p>
          </p:txBody>
        </p:sp>
        <p:sp>
          <p:nvSpPr>
            <p:cNvPr id="17" name="Arrow: Pentagon 21">
              <a:extLst>
                <a:ext uri="{FF2B5EF4-FFF2-40B4-BE49-F238E27FC236}">
                  <a16:creationId xmlns="" xmlns:a16="http://schemas.microsoft.com/office/drawing/2014/main" id="{45B02057-4890-4018-AAB5-CC70714D61AC}"/>
                </a:ext>
              </a:extLst>
            </p:cNvPr>
            <p:cNvSpPr/>
            <p:nvPr/>
          </p:nvSpPr>
          <p:spPr>
            <a:xfrm rot="16200000">
              <a:off x="7965143" y="1784094"/>
              <a:ext cx="325403" cy="563363"/>
            </a:xfrm>
            <a:prstGeom prst="homePlate">
              <a:avLst/>
            </a:prstGeom>
            <a:solidFill>
              <a:schemeClr val="accent2">
                <a:lumMod val="7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p>
          </p:txBody>
        </p:sp>
        <p:sp>
          <p:nvSpPr>
            <p:cNvPr id="18" name="TextBox 17">
              <a:extLst>
                <a:ext uri="{FF2B5EF4-FFF2-40B4-BE49-F238E27FC236}">
                  <a16:creationId xmlns="" xmlns:a16="http://schemas.microsoft.com/office/drawing/2014/main" id="{F460FA09-F7CD-4AFB-B9B3-B98F748C456E}"/>
                </a:ext>
              </a:extLst>
            </p:cNvPr>
            <p:cNvSpPr txBox="1"/>
            <p:nvPr/>
          </p:nvSpPr>
          <p:spPr>
            <a:xfrm>
              <a:off x="939350" y="1526639"/>
              <a:ext cx="7227040" cy="561586"/>
            </a:xfrm>
            <a:prstGeom prst="rect">
              <a:avLst/>
            </a:prstGeom>
            <a:noFill/>
          </p:spPr>
          <p:txBody>
            <a:bodyPr wrap="square" rtlCol="0">
              <a:spAutoFit/>
            </a:bodyPr>
            <a:lstStyle/>
            <a:p>
              <a:pPr marL="342900" lvl="0" indent="-342900" algn="ctr">
                <a:tabLst>
                  <a:tab pos="1885950" algn="l"/>
                </a:tabLst>
              </a:pPr>
              <a:r>
                <a:rPr lang="en-IN" sz="2400" dirty="0" smtClean="0">
                  <a:solidFill>
                    <a:srgbClr val="000000"/>
                  </a:solidFill>
                  <a:ea typeface="Cambria" panose="02040503050406030204" pitchFamily="18" charset="0"/>
                  <a:cs typeface="Cambria" panose="02040503050406030204" pitchFamily="18" charset="0"/>
                </a:rPr>
                <a:t>2. </a:t>
              </a:r>
              <a:r>
                <a:rPr lang="en-IN" sz="2400" dirty="0" smtClean="0">
                  <a:solidFill>
                    <a:srgbClr val="000000"/>
                  </a:solidFill>
                  <a:effectLst/>
                  <a:ea typeface="Cambria" panose="02040503050406030204" pitchFamily="18" charset="0"/>
                  <a:cs typeface="Cambria" panose="02040503050406030204" pitchFamily="18" charset="0"/>
                </a:rPr>
                <a:t>Choose the correct answer</a:t>
              </a:r>
              <a:endParaRPr lang="en-IN" sz="2400" dirty="0">
                <a:solidFill>
                  <a:srgbClr val="000000"/>
                </a:solidFill>
                <a:effectLst/>
                <a:ea typeface="Cambria" panose="02040503050406030204" pitchFamily="18" charset="0"/>
                <a:cs typeface="Cambria" panose="02040503050406030204" pitchFamily="18" charset="0"/>
              </a:endParaRPr>
            </a:p>
          </p:txBody>
        </p:sp>
      </p:grpSp>
      <p:sp>
        <p:nvSpPr>
          <p:cNvPr id="20" name="TextBox 19"/>
          <p:cNvSpPr txBox="1"/>
          <p:nvPr/>
        </p:nvSpPr>
        <p:spPr>
          <a:xfrm>
            <a:off x="576232" y="4876808"/>
            <a:ext cx="4181979" cy="461665"/>
          </a:xfrm>
          <a:prstGeom prst="rect">
            <a:avLst/>
          </a:prstGeom>
          <a:noFill/>
        </p:spPr>
        <p:txBody>
          <a:bodyPr wrap="none" rtlCol="0">
            <a:spAutoFit/>
          </a:bodyPr>
          <a:lstStyle/>
          <a:p>
            <a:r>
              <a:rPr lang="en-IN" sz="2400" dirty="0" smtClean="0"/>
              <a:t>a. The notice in the library says</a:t>
            </a:r>
            <a:endParaRPr lang="en-US" sz="2400" dirty="0"/>
          </a:p>
        </p:txBody>
      </p:sp>
      <p:sp>
        <p:nvSpPr>
          <p:cNvPr id="21" name="TextBox 20"/>
          <p:cNvSpPr txBox="1"/>
          <p:nvPr/>
        </p:nvSpPr>
        <p:spPr>
          <a:xfrm>
            <a:off x="938184" y="5600712"/>
            <a:ext cx="2324162" cy="461665"/>
          </a:xfrm>
          <a:prstGeom prst="rect">
            <a:avLst/>
          </a:prstGeom>
          <a:solidFill>
            <a:schemeClr val="accent2">
              <a:lumMod val="20000"/>
              <a:lumOff val="80000"/>
            </a:schemeClr>
          </a:solidFill>
          <a:scene3d>
            <a:camera prst="orthographicFront"/>
            <a:lightRig rig="threePt" dir="t"/>
          </a:scene3d>
          <a:sp3d>
            <a:bevelT/>
          </a:sp3d>
        </p:spPr>
        <p:txBody>
          <a:bodyPr wrap="none" rtlCol="0">
            <a:spAutoFit/>
          </a:bodyPr>
          <a:lstStyle/>
          <a:p>
            <a:r>
              <a:rPr lang="en-IN" sz="2400" dirty="0" smtClean="0"/>
              <a:t>1. Silence is good</a:t>
            </a:r>
            <a:endParaRPr lang="en-US" sz="2400" dirty="0"/>
          </a:p>
        </p:txBody>
      </p:sp>
      <p:sp>
        <p:nvSpPr>
          <p:cNvPr id="22" name="TextBox 21"/>
          <p:cNvSpPr txBox="1"/>
          <p:nvPr/>
        </p:nvSpPr>
        <p:spPr>
          <a:xfrm>
            <a:off x="4443986" y="5600712"/>
            <a:ext cx="2548583" cy="461665"/>
          </a:xfrm>
          <a:prstGeom prst="rect">
            <a:avLst/>
          </a:prstGeom>
          <a:solidFill>
            <a:schemeClr val="accent2">
              <a:lumMod val="20000"/>
              <a:lumOff val="80000"/>
            </a:schemeClr>
          </a:solidFill>
          <a:scene3d>
            <a:camera prst="orthographicFront"/>
            <a:lightRig rig="threePt" dir="t"/>
          </a:scene3d>
          <a:sp3d>
            <a:bevelT/>
          </a:sp3d>
        </p:spPr>
        <p:txBody>
          <a:bodyPr wrap="none" rtlCol="0">
            <a:spAutoFit/>
          </a:bodyPr>
          <a:lstStyle/>
          <a:p>
            <a:r>
              <a:rPr lang="en-IN" sz="2400" dirty="0" smtClean="0"/>
              <a:t>2. Silence is golden</a:t>
            </a:r>
            <a:endParaRPr lang="en-US" sz="2400" dirty="0"/>
          </a:p>
        </p:txBody>
      </p:sp>
      <p:sp>
        <p:nvSpPr>
          <p:cNvPr id="23" name="TextBox 22"/>
          <p:cNvSpPr txBox="1"/>
          <p:nvPr/>
        </p:nvSpPr>
        <p:spPr>
          <a:xfrm>
            <a:off x="8174209" y="5600712"/>
            <a:ext cx="2592697" cy="461665"/>
          </a:xfrm>
          <a:prstGeom prst="rect">
            <a:avLst/>
          </a:prstGeom>
          <a:solidFill>
            <a:schemeClr val="accent2">
              <a:lumMod val="20000"/>
              <a:lumOff val="80000"/>
            </a:schemeClr>
          </a:solidFill>
          <a:scene3d>
            <a:camera prst="orthographicFront"/>
            <a:lightRig rig="threePt" dir="t"/>
          </a:scene3d>
          <a:sp3d>
            <a:bevelT/>
          </a:sp3d>
        </p:spPr>
        <p:txBody>
          <a:bodyPr wrap="none" rtlCol="0">
            <a:spAutoFit/>
          </a:bodyPr>
          <a:lstStyle/>
          <a:p>
            <a:r>
              <a:rPr lang="en-IN" sz="2400" dirty="0" smtClean="0"/>
              <a:t>3. Silence is perfect</a:t>
            </a:r>
            <a:endParaRPr lang="en-US" sz="2400" dirty="0"/>
          </a:p>
        </p:txBody>
      </p:sp>
      <p:sp>
        <p:nvSpPr>
          <p:cNvPr id="24" name="TextBox 23"/>
          <p:cNvSpPr txBox="1">
            <a:spLocks noChangeAspect="1"/>
          </p:cNvSpPr>
          <p:nvPr/>
        </p:nvSpPr>
        <p:spPr>
          <a:xfrm>
            <a:off x="5643560" y="2071680"/>
            <a:ext cx="1348126" cy="461665"/>
          </a:xfrm>
          <a:prstGeom prst="rect">
            <a:avLst/>
          </a:prstGeom>
          <a:solidFill>
            <a:schemeClr val="accent5">
              <a:lumMod val="40000"/>
              <a:lumOff val="60000"/>
            </a:schemeClr>
          </a:solidFill>
          <a:scene3d>
            <a:camera prst="orthographicFront"/>
            <a:lightRig rig="threePt" dir="t"/>
          </a:scene3d>
          <a:sp3d>
            <a:bevelT/>
          </a:sp3d>
        </p:spPr>
        <p:txBody>
          <a:bodyPr wrap="none" rtlCol="0">
            <a:spAutoFit/>
          </a:bodyPr>
          <a:lstStyle/>
          <a:p>
            <a:pPr algn="ctr"/>
            <a:r>
              <a:rPr lang="en-IN" sz="2400" dirty="0" smtClean="0"/>
              <a:t>Miss Kala</a:t>
            </a:r>
            <a:endParaRPr lang="en-US" sz="2400" dirty="0"/>
          </a:p>
        </p:txBody>
      </p:sp>
      <p:sp>
        <p:nvSpPr>
          <p:cNvPr id="25" name="TextBox 24"/>
          <p:cNvSpPr txBox="1">
            <a:spLocks noChangeAspect="1"/>
          </p:cNvSpPr>
          <p:nvPr/>
        </p:nvSpPr>
        <p:spPr>
          <a:xfrm>
            <a:off x="5643559" y="2750340"/>
            <a:ext cx="970138" cy="461665"/>
          </a:xfrm>
          <a:prstGeom prst="rect">
            <a:avLst/>
          </a:prstGeom>
          <a:solidFill>
            <a:schemeClr val="accent5">
              <a:lumMod val="40000"/>
              <a:lumOff val="60000"/>
            </a:schemeClr>
          </a:solidFill>
          <a:scene3d>
            <a:camera prst="orthographicFront"/>
            <a:lightRig rig="threePt" dir="t"/>
          </a:scene3d>
          <a:sp3d>
            <a:bevelT/>
          </a:sp3d>
        </p:spPr>
        <p:txBody>
          <a:bodyPr wrap="none" rtlCol="0">
            <a:spAutoFit/>
          </a:bodyPr>
          <a:lstStyle/>
          <a:p>
            <a:pPr algn="ctr"/>
            <a:r>
              <a:rPr lang="en-IN" sz="2400" dirty="0" smtClean="0"/>
              <a:t>4 </a:t>
            </a:r>
            <a:r>
              <a:rPr lang="en-IN" sz="2400" dirty="0" smtClean="0"/>
              <a:t>p.m.</a:t>
            </a:r>
            <a:endParaRPr lang="en-US" sz="2400" dirty="0"/>
          </a:p>
        </p:txBody>
      </p:sp>
      <p:sp>
        <p:nvSpPr>
          <p:cNvPr id="26" name="TextBox 25"/>
          <p:cNvSpPr txBox="1">
            <a:spLocks noChangeAspect="1"/>
          </p:cNvSpPr>
          <p:nvPr/>
        </p:nvSpPr>
        <p:spPr>
          <a:xfrm>
            <a:off x="5643560" y="3429000"/>
            <a:ext cx="2268000" cy="461665"/>
          </a:xfrm>
          <a:prstGeom prst="rect">
            <a:avLst/>
          </a:prstGeom>
          <a:solidFill>
            <a:schemeClr val="accent5">
              <a:lumMod val="40000"/>
              <a:lumOff val="60000"/>
            </a:schemeClr>
          </a:solidFill>
          <a:scene3d>
            <a:camera prst="orthographicFront"/>
            <a:lightRig rig="threePt" dir="t"/>
          </a:scene3d>
          <a:sp3d>
            <a:bevelT/>
          </a:sp3d>
        </p:spPr>
        <p:txBody>
          <a:bodyPr wrap="none" rtlCol="0">
            <a:spAutoFit/>
          </a:bodyPr>
          <a:lstStyle/>
          <a:p>
            <a:pPr algn="ctr"/>
            <a:r>
              <a:rPr lang="en-IN" sz="2400" dirty="0" smtClean="0"/>
              <a:t>In </a:t>
            </a:r>
            <a:r>
              <a:rPr lang="en-IN" sz="2400" dirty="0" err="1" smtClean="0"/>
              <a:t>Rahul’s</a:t>
            </a:r>
            <a:r>
              <a:rPr lang="en-IN" sz="2400" dirty="0" smtClean="0"/>
              <a:t> school</a:t>
            </a:r>
            <a:endParaRPr lang="en-US" sz="2400" dirty="0"/>
          </a:p>
        </p:txBody>
      </p:sp>
      <p:sp>
        <p:nvSpPr>
          <p:cNvPr id="27" name="TextBox 26"/>
          <p:cNvSpPr txBox="1"/>
          <p:nvPr/>
        </p:nvSpPr>
        <p:spPr>
          <a:xfrm>
            <a:off x="4467216" y="5600712"/>
            <a:ext cx="2650084" cy="461665"/>
          </a:xfrm>
          <a:prstGeom prst="rect">
            <a:avLst/>
          </a:prstGeom>
          <a:solidFill>
            <a:schemeClr val="accent4">
              <a:lumMod val="60000"/>
              <a:lumOff val="40000"/>
            </a:schemeClr>
          </a:solidFill>
          <a:scene3d>
            <a:camera prst="orthographicFront"/>
            <a:lightRig rig="threePt" dir="t"/>
          </a:scene3d>
          <a:sp3d>
            <a:bevelT/>
          </a:sp3d>
        </p:spPr>
        <p:txBody>
          <a:bodyPr wrap="none" rtlCol="0">
            <a:spAutoFit/>
          </a:bodyPr>
          <a:lstStyle/>
          <a:p>
            <a:r>
              <a:rPr lang="en-IN" sz="2400" b="1" dirty="0" smtClean="0"/>
              <a:t>2. Silence is Golden</a:t>
            </a:r>
            <a:endParaRPr lang="en-US" sz="2400" b="1" dirty="0"/>
          </a:p>
        </p:txBody>
      </p:sp>
      <p:pic>
        <p:nvPicPr>
          <p:cNvPr id="8194" name="Picture 2" descr="Free photos of School"/>
          <p:cNvPicPr>
            <a:picLocks noChangeAspect="1" noChangeArrowheads="1"/>
          </p:cNvPicPr>
          <p:nvPr/>
        </p:nvPicPr>
        <p:blipFill>
          <a:blip r:embed="rId3"/>
          <a:srcRect l="43432" r="28627"/>
          <a:stretch>
            <a:fillRect/>
          </a:stretch>
        </p:blipFill>
        <p:spPr bwMode="auto">
          <a:xfrm>
            <a:off x="9444056" y="1528752"/>
            <a:ext cx="1990736" cy="361952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10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left)">
                                      <p:cBhvr>
                                        <p:cTn id="16" dur="1000"/>
                                        <p:tgtEl>
                                          <p:spTgt spid="24"/>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8194"/>
                                        </p:tgtEl>
                                        <p:attrNameLst>
                                          <p:attrName>style.visibility</p:attrName>
                                        </p:attrNameLst>
                                      </p:cBhvr>
                                      <p:to>
                                        <p:strVal val="visible"/>
                                      </p:to>
                                    </p:set>
                                    <p:animEffect transition="in" filter="fade">
                                      <p:cBhvr>
                                        <p:cTn id="20" dur="1000"/>
                                        <p:tgtEl>
                                          <p:spTgt spid="8194"/>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1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1000"/>
                                        <p:tgtEl>
                                          <p:spTgt spid="25"/>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10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wipe(left)">
                                      <p:cBhvr>
                                        <p:cTn id="38" dur="1000"/>
                                        <p:tgtEl>
                                          <p:spTgt spid="2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1000"/>
                                        <p:tgtEl>
                                          <p:spTgt spid="13"/>
                                        </p:tgtEl>
                                      </p:cBhvr>
                                    </p:animEffect>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1000"/>
                                        <p:tgtEl>
                                          <p:spTgt spid="20"/>
                                        </p:tgtEl>
                                      </p:cBhvr>
                                    </p:animEffect>
                                  </p:childTnLst>
                                </p:cTn>
                              </p:par>
                            </p:childTnLst>
                          </p:cTn>
                        </p:par>
                        <p:par>
                          <p:cTn id="48" fill="hold">
                            <p:stCondLst>
                              <p:cond delay="2000"/>
                            </p:stCondLst>
                            <p:childTnLst>
                              <p:par>
                                <p:cTn id="49" presetID="22" presetClass="entr" presetSubtype="8"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left)">
                                      <p:cBhvr>
                                        <p:cTn id="51" dur="1000"/>
                                        <p:tgtEl>
                                          <p:spTgt spid="21"/>
                                        </p:tgtEl>
                                      </p:cBhvr>
                                    </p:animEffect>
                                  </p:childTnLst>
                                </p:cTn>
                              </p:par>
                            </p:childTnLst>
                          </p:cTn>
                        </p:par>
                        <p:par>
                          <p:cTn id="52" fill="hold">
                            <p:stCondLst>
                              <p:cond delay="3000"/>
                            </p:stCondLst>
                            <p:childTnLst>
                              <p:par>
                                <p:cTn id="53" presetID="22" presetClass="entr" presetSubtype="8"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left)">
                                      <p:cBhvr>
                                        <p:cTn id="55" dur="1000"/>
                                        <p:tgtEl>
                                          <p:spTgt spid="22"/>
                                        </p:tgtEl>
                                      </p:cBhvr>
                                    </p:animEffect>
                                  </p:childTnLst>
                                </p:cTn>
                              </p:par>
                            </p:childTnLst>
                          </p:cTn>
                        </p:par>
                        <p:par>
                          <p:cTn id="56" fill="hold">
                            <p:stCondLst>
                              <p:cond delay="4000"/>
                            </p:stCondLst>
                            <p:childTnLst>
                              <p:par>
                                <p:cTn id="57" presetID="22" presetClass="entr" presetSubtype="8"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wipe(left)">
                                      <p:cBhvr>
                                        <p:cTn id="59" dur="10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6" fill="hold" grpId="0" nodeType="click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strips(downRight)">
                                      <p:cBhvr>
                                        <p:cTn id="64"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20" grpId="0"/>
      <p:bldP spid="21" grpId="0" animBg="1"/>
      <p:bldP spid="22" grpId="0" animBg="1"/>
      <p:bldP spid="23" grpId="0" animBg="1"/>
      <p:bldP spid="24" grpId="0" animBg="1"/>
      <p:bldP spid="25" grpId="0" animBg="1"/>
      <p:bldP spid="26"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8013" y="71414"/>
            <a:ext cx="5895975" cy="654032"/>
          </a:xfr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path path="circle">
              <a:fillToRect l="100000" b="100000"/>
            </a:path>
            <a:tileRect t="-100000" r="-100000"/>
          </a:gradFill>
          <a:scene3d>
            <a:camera prst="orthographicFront"/>
            <a:lightRig rig="threePt" dir="t"/>
          </a:scene3d>
          <a:sp3d>
            <a:bevelT/>
          </a:sp3d>
        </p:spPr>
        <p:txBody>
          <a:bodyPr/>
          <a:lstStyle/>
          <a:p>
            <a:r>
              <a:rPr lang="en-IN" dirty="0" smtClean="0"/>
              <a:t>Testing Time</a:t>
            </a:r>
            <a:endParaRPr lang="en-IN" dirty="0"/>
          </a:p>
        </p:txBody>
      </p:sp>
      <p:grpSp>
        <p:nvGrpSpPr>
          <p:cNvPr id="3" name="Group 2">
            <a:extLst>
              <a:ext uri="{FF2B5EF4-FFF2-40B4-BE49-F238E27FC236}">
                <a16:creationId xmlns="" xmlns:a16="http://schemas.microsoft.com/office/drawing/2014/main" id="{7BE2C1FB-EEA3-45A8-A5DC-490E03E4F4DC}"/>
              </a:ext>
            </a:extLst>
          </p:cNvPr>
          <p:cNvGrpSpPr>
            <a:grpSpLocks noChangeAspect="1"/>
          </p:cNvGrpSpPr>
          <p:nvPr/>
        </p:nvGrpSpPr>
        <p:grpSpPr>
          <a:xfrm>
            <a:off x="395256" y="985824"/>
            <a:ext cx="4716000" cy="670566"/>
            <a:chOff x="404831" y="1412776"/>
            <a:chExt cx="8931530" cy="815701"/>
          </a:xfrm>
          <a:effectLst>
            <a:outerShdw blurRad="50800" dist="38100" algn="l" rotWithShape="0">
              <a:prstClr val="black">
                <a:alpha val="40000"/>
              </a:prstClr>
            </a:outerShdw>
          </a:effectLst>
        </p:grpSpPr>
        <p:sp>
          <p:nvSpPr>
            <p:cNvPr id="4" name="Freeform 60">
              <a:extLst>
                <a:ext uri="{FF2B5EF4-FFF2-40B4-BE49-F238E27FC236}">
                  <a16:creationId xmlns="" xmlns:a16="http://schemas.microsoft.com/office/drawing/2014/main" id="{5219BB3F-6B17-4032-81DD-76CE732F22EA}"/>
                </a:ext>
              </a:extLst>
            </p:cNvPr>
            <p:cNvSpPr/>
            <p:nvPr/>
          </p:nvSpPr>
          <p:spPr>
            <a:xfrm>
              <a:off x="407369" y="1412776"/>
              <a:ext cx="8928992" cy="815701"/>
            </a:xfrm>
            <a:prstGeom prst="homePlat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5" name="Rounded Rectangle 61">
              <a:extLst>
                <a:ext uri="{FF2B5EF4-FFF2-40B4-BE49-F238E27FC236}">
                  <a16:creationId xmlns="" xmlns:a16="http://schemas.microsoft.com/office/drawing/2014/main" id="{E89A450B-1E40-4759-9B97-51AB5971A0AE}"/>
                </a:ext>
              </a:extLst>
            </p:cNvPr>
            <p:cNvSpPr/>
            <p:nvPr/>
          </p:nvSpPr>
          <p:spPr>
            <a:xfrm>
              <a:off x="549520" y="1495211"/>
              <a:ext cx="8268219" cy="649451"/>
            </a:xfrm>
            <a:prstGeom prst="roundRect">
              <a:avLst/>
            </a:prstGeom>
            <a:solidFill>
              <a:schemeClr val="bg1"/>
            </a:solidFill>
            <a:ln>
              <a:noFill/>
            </a:ln>
            <a:effectLst>
              <a:outerShdw blurRad="177800" dist="38100" dir="5400000" algn="t" rotWithShape="0">
                <a:srgbClr val="00A48A"/>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a:p>
          </p:txBody>
        </p:sp>
        <p:sp>
          <p:nvSpPr>
            <p:cNvPr id="6" name="Freeform: Shape 20">
              <a:extLst>
                <a:ext uri="{FF2B5EF4-FFF2-40B4-BE49-F238E27FC236}">
                  <a16:creationId xmlns="" xmlns:a16="http://schemas.microsoft.com/office/drawing/2014/main" id="{56CA3300-2D0D-47DF-AA49-22CF3A88FC75}"/>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chemeClr val="accent4">
                <a:lumMod val="60000"/>
                <a:lumOff val="4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2200"/>
            </a:p>
          </p:txBody>
        </p:sp>
        <p:sp>
          <p:nvSpPr>
            <p:cNvPr id="7" name="Arrow: Pentagon 21">
              <a:extLst>
                <a:ext uri="{FF2B5EF4-FFF2-40B4-BE49-F238E27FC236}">
                  <a16:creationId xmlns="" xmlns:a16="http://schemas.microsoft.com/office/drawing/2014/main" id="{45B02057-4890-4018-AAB5-CC70714D61AC}"/>
                </a:ext>
              </a:extLst>
            </p:cNvPr>
            <p:cNvSpPr/>
            <p:nvPr/>
          </p:nvSpPr>
          <p:spPr>
            <a:xfrm rot="16200000">
              <a:off x="7965143" y="1784094"/>
              <a:ext cx="325403" cy="563363"/>
            </a:xfrm>
            <a:prstGeom prst="homePlate">
              <a:avLst/>
            </a:prstGeom>
            <a:solidFill>
              <a:schemeClr val="accent4">
                <a:lumMod val="60000"/>
                <a:lumOff val="4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200"/>
            </a:p>
          </p:txBody>
        </p:sp>
        <p:sp>
          <p:nvSpPr>
            <p:cNvPr id="8" name="TextBox 7">
              <a:extLst>
                <a:ext uri="{FF2B5EF4-FFF2-40B4-BE49-F238E27FC236}">
                  <a16:creationId xmlns="" xmlns:a16="http://schemas.microsoft.com/office/drawing/2014/main" id="{F460FA09-F7CD-4AFB-B9B3-B98F748C456E}"/>
                </a:ext>
              </a:extLst>
            </p:cNvPr>
            <p:cNvSpPr txBox="1"/>
            <p:nvPr/>
          </p:nvSpPr>
          <p:spPr>
            <a:xfrm>
              <a:off x="939350" y="1526639"/>
              <a:ext cx="7227040" cy="561586"/>
            </a:xfrm>
            <a:prstGeom prst="rect">
              <a:avLst/>
            </a:prstGeom>
            <a:noFill/>
          </p:spPr>
          <p:txBody>
            <a:bodyPr wrap="square" rtlCol="0">
              <a:spAutoFit/>
            </a:bodyPr>
            <a:lstStyle/>
            <a:p>
              <a:pPr marL="342900" lvl="0" indent="-342900" algn="ctr">
                <a:tabLst>
                  <a:tab pos="1885950" algn="l"/>
                </a:tabLst>
              </a:pPr>
              <a:r>
                <a:rPr lang="en-IN" sz="2400" dirty="0" smtClean="0">
                  <a:solidFill>
                    <a:srgbClr val="000000"/>
                  </a:solidFill>
                  <a:ea typeface="Cambria" panose="02040503050406030204" pitchFamily="18" charset="0"/>
                  <a:cs typeface="Cambria" panose="02040503050406030204" pitchFamily="18" charset="0"/>
                </a:rPr>
                <a:t>3. </a:t>
              </a:r>
              <a:r>
                <a:rPr lang="en-IN" sz="2400" dirty="0" smtClean="0">
                  <a:solidFill>
                    <a:srgbClr val="000000"/>
                  </a:solidFill>
                  <a:effectLst/>
                  <a:ea typeface="Cambria" panose="02040503050406030204" pitchFamily="18" charset="0"/>
                  <a:cs typeface="Cambria" panose="02040503050406030204" pitchFamily="18" charset="0"/>
                </a:rPr>
                <a:t>True or False</a:t>
              </a:r>
              <a:endParaRPr lang="en-IN" sz="2400" dirty="0">
                <a:solidFill>
                  <a:srgbClr val="000000"/>
                </a:solidFill>
                <a:effectLst/>
                <a:ea typeface="Cambria" panose="02040503050406030204" pitchFamily="18" charset="0"/>
                <a:cs typeface="Cambria" panose="02040503050406030204" pitchFamily="18" charset="0"/>
              </a:endParaRPr>
            </a:p>
          </p:txBody>
        </p:sp>
      </p:grpSp>
      <p:sp>
        <p:nvSpPr>
          <p:cNvPr id="9" name="TextBox 8"/>
          <p:cNvSpPr txBox="1"/>
          <p:nvPr/>
        </p:nvSpPr>
        <p:spPr>
          <a:xfrm>
            <a:off x="576232" y="2071680"/>
            <a:ext cx="6023765" cy="461665"/>
          </a:xfrm>
          <a:prstGeom prst="rect">
            <a:avLst/>
          </a:prstGeom>
          <a:noFill/>
        </p:spPr>
        <p:txBody>
          <a:bodyPr wrap="none" rtlCol="0">
            <a:spAutoFit/>
          </a:bodyPr>
          <a:lstStyle/>
          <a:p>
            <a:r>
              <a:rPr lang="en-IN" sz="2400" dirty="0" smtClean="0"/>
              <a:t>a. There are few tables and chairs in the library.</a:t>
            </a:r>
            <a:endParaRPr lang="en-US" sz="2400" dirty="0"/>
          </a:p>
        </p:txBody>
      </p:sp>
      <p:sp>
        <p:nvSpPr>
          <p:cNvPr id="10" name="TextBox 9"/>
          <p:cNvSpPr txBox="1"/>
          <p:nvPr/>
        </p:nvSpPr>
        <p:spPr>
          <a:xfrm>
            <a:off x="576232" y="2705096"/>
            <a:ext cx="6736652" cy="461665"/>
          </a:xfrm>
          <a:prstGeom prst="rect">
            <a:avLst/>
          </a:prstGeom>
          <a:noFill/>
        </p:spPr>
        <p:txBody>
          <a:bodyPr wrap="none" rtlCol="0">
            <a:spAutoFit/>
          </a:bodyPr>
          <a:lstStyle/>
          <a:p>
            <a:r>
              <a:rPr lang="en-IN" sz="2400" dirty="0" smtClean="0"/>
              <a:t>b. The library has adventure and mystery books also.</a:t>
            </a:r>
            <a:endParaRPr lang="en-US" sz="2400" dirty="0"/>
          </a:p>
        </p:txBody>
      </p:sp>
      <p:sp>
        <p:nvSpPr>
          <p:cNvPr id="11" name="TextBox 10"/>
          <p:cNvSpPr txBox="1"/>
          <p:nvPr/>
        </p:nvSpPr>
        <p:spPr>
          <a:xfrm>
            <a:off x="7266544" y="2080905"/>
            <a:ext cx="2268000" cy="461665"/>
          </a:xfrm>
          <a:prstGeom prst="rect">
            <a:avLst/>
          </a:prstGeom>
          <a:solidFill>
            <a:schemeClr val="accent4">
              <a:lumMod val="40000"/>
              <a:lumOff val="60000"/>
            </a:schemeClr>
          </a:solidFill>
          <a:scene3d>
            <a:camera prst="orthographicFront"/>
            <a:lightRig rig="threePt" dir="t"/>
          </a:scene3d>
          <a:sp3d>
            <a:bevelT/>
          </a:sp3d>
        </p:spPr>
        <p:txBody>
          <a:bodyPr wrap="none" rtlCol="0">
            <a:spAutoFit/>
          </a:bodyPr>
          <a:lstStyle/>
          <a:p>
            <a:pPr algn="ctr"/>
            <a:r>
              <a:rPr lang="en-IN" sz="2400" dirty="0" smtClean="0"/>
              <a:t>False-has many </a:t>
            </a:r>
            <a:endParaRPr lang="en-US" sz="2400" dirty="0"/>
          </a:p>
        </p:txBody>
      </p:sp>
      <p:sp>
        <p:nvSpPr>
          <p:cNvPr id="12" name="TextBox 11"/>
          <p:cNvSpPr txBox="1"/>
          <p:nvPr/>
        </p:nvSpPr>
        <p:spPr>
          <a:xfrm>
            <a:off x="7272344" y="2714321"/>
            <a:ext cx="2262200" cy="461665"/>
          </a:xfrm>
          <a:prstGeom prst="rect">
            <a:avLst/>
          </a:prstGeom>
          <a:solidFill>
            <a:schemeClr val="accent4">
              <a:lumMod val="40000"/>
              <a:lumOff val="60000"/>
            </a:schemeClr>
          </a:solidFill>
          <a:scene3d>
            <a:camera prst="orthographicFront"/>
            <a:lightRig rig="threePt" dir="t"/>
          </a:scene3d>
          <a:sp3d>
            <a:bevelT/>
          </a:sp3d>
        </p:spPr>
        <p:txBody>
          <a:bodyPr wrap="square" rtlCol="0">
            <a:spAutoFit/>
          </a:bodyPr>
          <a:lstStyle/>
          <a:p>
            <a:pPr algn="ctr"/>
            <a:r>
              <a:rPr lang="en-IN" sz="2400" dirty="0" smtClean="0"/>
              <a:t>True</a:t>
            </a:r>
            <a:endParaRPr lang="en-US" sz="2400" dirty="0"/>
          </a:p>
        </p:txBody>
      </p:sp>
      <p:pic>
        <p:nvPicPr>
          <p:cNvPr id="2050" name="Picture 2" descr="Free photos of Children"/>
          <p:cNvPicPr>
            <a:picLocks noChangeAspect="1" noChangeArrowheads="1"/>
          </p:cNvPicPr>
          <p:nvPr/>
        </p:nvPicPr>
        <p:blipFill>
          <a:blip r:embed="rId3"/>
          <a:srcRect/>
          <a:stretch>
            <a:fillRect/>
          </a:stretch>
        </p:blipFill>
        <p:spPr bwMode="auto">
          <a:xfrm>
            <a:off x="3667125" y="3338512"/>
            <a:ext cx="4857750" cy="32385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10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1000"/>
                                        <p:tgtEl>
                                          <p:spTgt spid="11"/>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1000"/>
                                        <p:tgtEl>
                                          <p:spTgt spid="12"/>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2050"/>
                                        </p:tgtEl>
                                        <p:attrNameLst>
                                          <p:attrName>style.visibility</p:attrName>
                                        </p:attrNameLst>
                                      </p:cBhvr>
                                      <p:to>
                                        <p:strVal val="visible"/>
                                      </p:to>
                                    </p:set>
                                    <p:animEffect transition="in" filter="fade">
                                      <p:cBhvr>
                                        <p:cTn id="29"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5" name="Table 4">
            <a:extLst>
              <a:ext uri="{FF2B5EF4-FFF2-40B4-BE49-F238E27FC236}">
                <a16:creationId xmlns:a16="http://schemas.microsoft.com/office/drawing/2014/main" xmlns="" id="{7C292E11-7A95-4830-A9C6-AC9B8E3974B2}"/>
              </a:ext>
            </a:extLst>
          </p:cNvPr>
          <p:cNvGraphicFramePr>
            <a:graphicFrameLocks noGrp="1"/>
          </p:cNvGraphicFramePr>
          <p:nvPr>
            <p:extLst>
              <p:ext uri="{D42A27DB-BD31-4B8C-83A1-F6EECF244321}">
                <p14:modId xmlns:p14="http://schemas.microsoft.com/office/powerpoint/2010/main" xmlns="" val="1795298"/>
              </p:ext>
            </p:extLst>
          </p:nvPr>
        </p:nvGraphicFramePr>
        <p:xfrm>
          <a:off x="1127448" y="700345"/>
          <a:ext cx="9937104" cy="4240878"/>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xmlns="" val="20000"/>
                    </a:ext>
                  </a:extLst>
                </a:gridCol>
                <a:gridCol w="1485922">
                  <a:extLst>
                    <a:ext uri="{9D8B030D-6E8A-4147-A177-3AD203B41FA5}">
                      <a16:colId xmlns:a16="http://schemas.microsoft.com/office/drawing/2014/main" xmlns="" val="20001"/>
                    </a:ext>
                  </a:extLst>
                </a:gridCol>
                <a:gridCol w="7522480">
                  <a:extLst>
                    <a:ext uri="{9D8B030D-6E8A-4147-A177-3AD203B41FA5}">
                      <a16:colId xmlns:a16="http://schemas.microsoft.com/office/drawing/2014/main" xmlns=""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xmlns="" val="10000"/>
                  </a:ext>
                </a:extLst>
              </a:tr>
              <a:tr h="389313">
                <a:tc>
                  <a:txBody>
                    <a:bodyPr/>
                    <a:lstStyle/>
                    <a:p>
                      <a:r>
                        <a:rPr lang="en-IN" sz="900" dirty="0" smtClean="0"/>
                        <a:t>1</a:t>
                      </a:r>
                      <a:endParaRPr lang="en-IN" sz="900" dirty="0"/>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smtClean="0">
                          <a:solidFill>
                            <a:schemeClr val="tx1"/>
                          </a:solidFill>
                          <a:latin typeface="+mn-lt"/>
                          <a:ea typeface="+mn-ea"/>
                          <a:cs typeface="+mn-cs"/>
                        </a:rPr>
                        <a:t>1.</a:t>
                      </a:r>
                      <a:r>
                        <a:rPr lang="en-IN" sz="900" b="0" i="0" u="none" strike="noStrike" kern="1200" baseline="0" dirty="0" smtClean="0">
                          <a:solidFill>
                            <a:schemeClr val="tx1"/>
                          </a:solidFill>
                          <a:latin typeface="+mn-lt"/>
                          <a:ea typeface="+mn-ea"/>
                          <a:cs typeface="+mn-cs"/>
                        </a:rPr>
                        <a:t> https://pixabay.com/illustrations/q-and-a-question-answer-q-sign-2453376/</a:t>
                      </a:r>
                      <a:endParaRPr lang="en-IN" sz="900" b="0" dirty="0" smtClean="0"/>
                    </a:p>
                    <a:p>
                      <a:endParaRPr lang="en-IN" sz="900" dirty="0" smtClean="0"/>
                    </a:p>
                    <a:p>
                      <a:endParaRPr lang="en-IN" sz="900" dirty="0" smtClean="0"/>
                    </a:p>
                  </a:txBody>
                  <a:tcPr/>
                </a:tc>
                <a:extLst>
                  <a:ext uri="{0D108BD9-81ED-4DB2-BD59-A6C34878D82A}">
                    <a16:rowId xmlns:a16="http://schemas.microsoft.com/office/drawing/2014/main" xmlns="" val="10001"/>
                  </a:ext>
                </a:extLst>
              </a:tr>
              <a:tr h="389313">
                <a:tc>
                  <a:txBody>
                    <a:bodyPr/>
                    <a:lstStyle/>
                    <a:p>
                      <a:r>
                        <a:rPr lang="en-IN" sz="900" dirty="0" smtClean="0"/>
                        <a:t>3</a:t>
                      </a:r>
                      <a:endParaRPr lang="en-IN" sz="900" dirty="0"/>
                    </a:p>
                  </a:txBody>
                  <a:tcPr/>
                </a:tc>
                <a:tc>
                  <a:txBody>
                    <a:bodyPr/>
                    <a:lstStyle/>
                    <a:p>
                      <a:endParaRPr lang="en-IN" sz="900" dirty="0" smtClean="0"/>
                    </a:p>
                    <a:p>
                      <a:endParaRPr lang="en-IN"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smtClean="0">
                          <a:solidFill>
                            <a:schemeClr val="tx1"/>
                          </a:solidFill>
                          <a:latin typeface="+mn-lt"/>
                          <a:ea typeface="+mn-ea"/>
                          <a:cs typeface="+mn-cs"/>
                        </a:rPr>
                        <a:t>1. https://pixabay.com/photos/school-student-teacher-education-7047300/</a:t>
                      </a:r>
                    </a:p>
                    <a:p>
                      <a:endParaRPr lang="en-IN" sz="900" dirty="0" smtClean="0"/>
                    </a:p>
                    <a:p>
                      <a:endParaRPr lang="en-IN" sz="900" dirty="0"/>
                    </a:p>
                  </a:txBody>
                  <a:tcPr/>
                </a:tc>
                <a:extLst>
                  <a:ext uri="{0D108BD9-81ED-4DB2-BD59-A6C34878D82A}">
                    <a16:rowId xmlns:a16="http://schemas.microsoft.com/office/drawing/2014/main" xmlns="" val="10002"/>
                  </a:ext>
                </a:extLst>
              </a:tr>
              <a:tr h="389313">
                <a:tc>
                  <a:txBody>
                    <a:bodyPr/>
                    <a:lstStyle/>
                    <a:p>
                      <a:r>
                        <a:rPr lang="en-IN" sz="900" dirty="0" smtClean="0"/>
                        <a:t>4</a:t>
                      </a:r>
                      <a:endParaRPr lang="en-IN" sz="900" dirty="0"/>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smtClean="0">
                          <a:solidFill>
                            <a:schemeClr val="tx1"/>
                          </a:solidFill>
                          <a:latin typeface="+mn-lt"/>
                          <a:ea typeface="+mn-ea"/>
                          <a:cs typeface="+mn-cs"/>
                        </a:rPr>
                        <a:t>1. https://pixabay.com/photos/children-classroom-grade-school-7047132/</a:t>
                      </a:r>
                    </a:p>
                    <a:p>
                      <a:endParaRPr lang="en-IN" sz="900" dirty="0" smtClean="0"/>
                    </a:p>
                    <a:p>
                      <a:endParaRPr lang="en-IN" sz="900" dirty="0" smtClean="0"/>
                    </a:p>
                  </a:txBody>
                  <a:tcPr/>
                </a:tc>
                <a:extLst>
                  <a:ext uri="{0D108BD9-81ED-4DB2-BD59-A6C34878D82A}">
                    <a16:rowId xmlns:a16="http://schemas.microsoft.com/office/drawing/2014/main" xmlns=""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xmlns="" val="10013"/>
                  </a:ext>
                </a:extLst>
              </a:tr>
            </a:tbl>
          </a:graphicData>
        </a:graphic>
      </p:graphicFrame>
      <p:pic>
        <p:nvPicPr>
          <p:cNvPr id="4" name="Picture 2" descr="Q And A, Question, Answer, Q, Sign, Support"/>
          <p:cNvPicPr>
            <a:picLocks noChangeAspect="1" noChangeArrowheads="1"/>
          </p:cNvPicPr>
          <p:nvPr/>
        </p:nvPicPr>
        <p:blipFill>
          <a:blip r:embed="rId3" cstate="print"/>
          <a:srcRect/>
          <a:stretch>
            <a:fillRect/>
          </a:stretch>
        </p:blipFill>
        <p:spPr bwMode="auto">
          <a:xfrm>
            <a:off x="2657456" y="1257288"/>
            <a:ext cx="252000" cy="136492"/>
          </a:xfrm>
          <a:prstGeom prst="rect">
            <a:avLst/>
          </a:prstGeom>
          <a:noFill/>
        </p:spPr>
      </p:pic>
      <p:pic>
        <p:nvPicPr>
          <p:cNvPr id="6" name="Picture 2" descr="Free photos of Children"/>
          <p:cNvPicPr>
            <a:picLocks noChangeAspect="1" noChangeArrowheads="1"/>
          </p:cNvPicPr>
          <p:nvPr/>
        </p:nvPicPr>
        <p:blipFill>
          <a:blip r:embed="rId4" cstate="print"/>
          <a:srcRect/>
          <a:stretch>
            <a:fillRect/>
          </a:stretch>
        </p:blipFill>
        <p:spPr bwMode="auto">
          <a:xfrm>
            <a:off x="2566968" y="2252656"/>
            <a:ext cx="347651" cy="231767"/>
          </a:xfrm>
          <a:prstGeom prst="rect">
            <a:avLst/>
          </a:prstGeom>
          <a:ln>
            <a:noFill/>
          </a:ln>
          <a:effectLst/>
        </p:spPr>
      </p:pic>
      <p:pic>
        <p:nvPicPr>
          <p:cNvPr id="7" name="Picture 2" descr="Free photos of School"/>
          <p:cNvPicPr>
            <a:picLocks noChangeAspect="1" noChangeArrowheads="1"/>
          </p:cNvPicPr>
          <p:nvPr/>
        </p:nvPicPr>
        <p:blipFill>
          <a:blip r:embed="rId5" cstate="print"/>
          <a:srcRect l="43432" r="28627"/>
          <a:stretch>
            <a:fillRect/>
          </a:stretch>
        </p:blipFill>
        <p:spPr bwMode="auto">
          <a:xfrm>
            <a:off x="2657456" y="1719374"/>
            <a:ext cx="144000" cy="261818"/>
          </a:xfrm>
          <a:prstGeom prst="rect">
            <a:avLst/>
          </a:prstGeom>
          <a:ln>
            <a:noFill/>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149</TotalTime>
  <Words>243</Words>
  <Application>Microsoft Office PowerPoint</Application>
  <PresentationFormat>Custom</PresentationFormat>
  <Paragraphs>60</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DD</vt:lpstr>
      <vt:lpstr>Testing Time</vt:lpstr>
      <vt:lpstr>The Library</vt:lpstr>
      <vt:lpstr>Testing Time</vt:lpstr>
      <vt:lpstr>Testing Time</vt:lpstr>
      <vt:lpstr>MM INDEX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26</cp:revision>
  <dcterms:created xsi:type="dcterms:W3CDTF">2020-08-28T09:38:22Z</dcterms:created>
  <dcterms:modified xsi:type="dcterms:W3CDTF">2022-10-14T08:46:12Z</dcterms:modified>
</cp:coreProperties>
</file>