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2759" autoAdjust="0"/>
  </p:normalViewPr>
  <p:slideViewPr>
    <p:cSldViewPr>
      <p:cViewPr varScale="1">
        <p:scale>
          <a:sx n="48" d="100"/>
          <a:sy n="48" d="100"/>
        </p:scale>
        <p:origin x="-86" y="-110"/>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10/18/2022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a:t>
            </a:r>
            <a:r>
              <a:rPr lang="en-IN" sz="1200" b="0" i="0" u="none" strike="noStrike" kern="1200" baseline="0" dirty="0" smtClean="0">
                <a:solidFill>
                  <a:schemeClr val="tx1"/>
                </a:solidFill>
                <a:latin typeface="+mn-lt"/>
                <a:ea typeface="+mn-ea"/>
                <a:cs typeface="+mn-cs"/>
              </a:rPr>
              <a:t> https://pixabay.com/photos/school-classroom-teacher-7047287/</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a:t>
            </a:r>
            <a:r>
              <a:rPr lang="en-IN" sz="1200" b="1" i="0" u="none" strike="noStrike" kern="1200" dirty="0" smtClean="0">
                <a:solidFill>
                  <a:schemeClr val="tx1"/>
                </a:solidFill>
                <a:latin typeface="+mn-lt"/>
                <a:ea typeface="+mn-ea"/>
                <a:cs typeface="+mn-cs"/>
              </a:rPr>
              <a:t>Teacher</a:t>
            </a:r>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 </a:t>
            </a:r>
            <a:r>
              <a:rPr lang="en-IN" sz="1200" b="0" i="0" u="none" strike="noStrike" kern="1200" dirty="0">
                <a:solidFill>
                  <a:schemeClr val="tx1"/>
                </a:solidFill>
                <a:latin typeface="+mn-lt"/>
                <a:ea typeface="+mn-ea"/>
                <a:cs typeface="+mn-cs"/>
              </a:rPr>
              <a:t>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rtl="0"/>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a:t>
            </a:r>
            <a:r>
              <a:rPr lang="en-IN" sz="1200" b="0" i="0" u="none" strike="noStrike" kern="1200" dirty="0">
                <a:solidFill>
                  <a:schemeClr val="tx1"/>
                </a:solidFill>
                <a:latin typeface="+mn-lt"/>
                <a:ea typeface="+mn-ea"/>
                <a:cs typeface="+mn-cs"/>
              </a:rPr>
              <a: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428BD76F-BD24-44AD-BEDE-7058FCE91367}"/>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 xmlns:a16="http://schemas.microsoft.com/office/drawing/2014/main" id="{D3D53DF3-BD88-4C6D-9E85-C8E61E5F24EE}"/>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9CE2D3C8-E81A-4774-AE86-696A10FEE4ED}"/>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 xmlns:a16="http://schemas.microsoft.com/office/drawing/2014/main" id="{406F829A-A9AE-454A-A57B-45B44CE3B34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 xmlns:a16="http://schemas.microsoft.com/office/drawing/2014/main" id="{3DB01AB4-72FA-43A4-A513-AF85E706263F}"/>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 xmlns:a16="http://schemas.microsoft.com/office/drawing/2014/main" id="{A295D194-953C-4C7A-B9AB-5EAC619F66A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 xmlns:a16="http://schemas.microsoft.com/office/drawing/2014/main" id="{D60BDD97-0EE4-4885-8842-96419DB7F588}"/>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6.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50196" y="171432"/>
            <a:ext cx="8891608" cy="1655843"/>
          </a:xfrm>
          <a:solidFill>
            <a:schemeClr val="bg2">
              <a:lumMod val="75000"/>
            </a:schemeClr>
          </a:solidFill>
          <a:scene3d>
            <a:camera prst="orthographicFront"/>
            <a:lightRig rig="threePt" dir="t"/>
          </a:scene3d>
          <a:sp3d>
            <a:bevelT w="114300" prst="artDeco"/>
          </a:sp3d>
        </p:spPr>
        <p:txBody>
          <a:bodyPr/>
          <a:lstStyle/>
          <a:p>
            <a:r>
              <a:rPr lang="en-IN" dirty="0" smtClean="0"/>
              <a:t>Reading Comprehension</a:t>
            </a:r>
            <a:endParaRPr lang="en-US" dirty="0"/>
          </a:p>
        </p:txBody>
      </p:sp>
      <p:pic>
        <p:nvPicPr>
          <p:cNvPr id="4" name="Picture 2" descr="Free photos of School"/>
          <p:cNvPicPr>
            <a:picLocks noChangeAspect="1" noChangeArrowheads="1"/>
          </p:cNvPicPr>
          <p:nvPr/>
        </p:nvPicPr>
        <p:blipFill>
          <a:blip r:embed="rId3"/>
          <a:srcRect/>
          <a:stretch>
            <a:fillRect/>
          </a:stretch>
        </p:blipFill>
        <p:spPr bwMode="auto">
          <a:xfrm>
            <a:off x="3963001" y="1981192"/>
            <a:ext cx="4265998" cy="31670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a:xfrm>
            <a:off x="3238500" y="171432"/>
            <a:ext cx="5715000" cy="654032"/>
          </a:xfrm>
          <a:solidFill>
            <a:schemeClr val="accent2">
              <a:lumMod val="60000"/>
              <a:lumOff val="40000"/>
            </a:schemeClr>
          </a:solidFill>
          <a:scene3d>
            <a:camera prst="orthographicFront"/>
            <a:lightRig rig="threePt" dir="t"/>
          </a:scene3d>
          <a:sp3d>
            <a:bevelT/>
          </a:sp3d>
        </p:spPr>
        <p:txBody>
          <a:bodyPr/>
          <a:lstStyle/>
          <a:p>
            <a:r>
              <a:rPr lang="en-IN" dirty="0" smtClean="0"/>
              <a:t>Summary</a:t>
            </a:r>
            <a:endParaRPr lang="en-US" dirty="0"/>
          </a:p>
        </p:txBody>
      </p:sp>
      <p:cxnSp>
        <p:nvCxnSpPr>
          <p:cNvPr id="3" name="Straight Connector 2">
            <a:extLst>
              <a:ext uri="{FF2B5EF4-FFF2-40B4-BE49-F238E27FC236}">
                <a16:creationId xmlns:a16="http://schemas.microsoft.com/office/drawing/2014/main" xmlns="" id="{4C732A8B-8584-8B7A-37CE-74AC9B775845}"/>
              </a:ext>
            </a:extLst>
          </p:cNvPr>
          <p:cNvCxnSpPr>
            <a:cxnSpLocks/>
          </p:cNvCxnSpPr>
          <p:nvPr/>
        </p:nvCxnSpPr>
        <p:spPr>
          <a:xfrm>
            <a:off x="1632976" y="3973431"/>
            <a:ext cx="4428000" cy="1"/>
          </a:xfrm>
          <a:prstGeom prst="line">
            <a:avLst/>
          </a:prstGeom>
          <a:ln w="28575">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 name="Group 3">
            <a:extLst>
              <a:ext uri="{FF2B5EF4-FFF2-40B4-BE49-F238E27FC236}">
                <a16:creationId xmlns:a16="http://schemas.microsoft.com/office/drawing/2014/main" xmlns="" id="{064035AA-9E7A-CC41-4064-FAB2E90BA27F}"/>
              </a:ext>
            </a:extLst>
          </p:cNvPr>
          <p:cNvGrpSpPr/>
          <p:nvPr/>
        </p:nvGrpSpPr>
        <p:grpSpPr>
          <a:xfrm>
            <a:off x="1442240" y="3793411"/>
            <a:ext cx="360040" cy="360040"/>
            <a:chOff x="1199456" y="3017520"/>
            <a:chExt cx="822960" cy="822960"/>
          </a:xfrm>
        </p:grpSpPr>
        <p:sp>
          <p:nvSpPr>
            <p:cNvPr id="5" name="Oval 4">
              <a:extLst>
                <a:ext uri="{FF2B5EF4-FFF2-40B4-BE49-F238E27FC236}">
                  <a16:creationId xmlns:a16="http://schemas.microsoft.com/office/drawing/2014/main" xmlns="" id="{8BB32982-AABF-B105-8C0A-D01C9470FE3C}"/>
                </a:ext>
              </a:extLst>
            </p:cNvPr>
            <p:cNvSpPr/>
            <p:nvPr/>
          </p:nvSpPr>
          <p:spPr>
            <a:xfrm>
              <a:off x="1199456" y="3017520"/>
              <a:ext cx="822960" cy="82296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6" name="Oval 5">
              <a:extLst>
                <a:ext uri="{FF2B5EF4-FFF2-40B4-BE49-F238E27FC236}">
                  <a16:creationId xmlns:a16="http://schemas.microsoft.com/office/drawing/2014/main" xmlns="" id="{B8FE3906-0AC5-03EB-AD99-C95240F89375}"/>
                </a:ext>
              </a:extLst>
            </p:cNvPr>
            <p:cNvSpPr/>
            <p:nvPr/>
          </p:nvSpPr>
          <p:spPr>
            <a:xfrm>
              <a:off x="1343472" y="3154681"/>
              <a:ext cx="548641" cy="548641"/>
            </a:xfrm>
            <a:prstGeom prst="ellipse">
              <a:avLst/>
            </a:prstGeom>
            <a:solidFill>
              <a:srgbClr val="6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dirty="0"/>
            </a:p>
          </p:txBody>
        </p:sp>
      </p:grpSp>
      <p:cxnSp>
        <p:nvCxnSpPr>
          <p:cNvPr id="7" name="Straight Connector 6">
            <a:extLst>
              <a:ext uri="{FF2B5EF4-FFF2-40B4-BE49-F238E27FC236}">
                <a16:creationId xmlns:a16="http://schemas.microsoft.com/office/drawing/2014/main" xmlns="" id="{0F795B95-F721-8451-483D-1EAF08869C29}"/>
              </a:ext>
            </a:extLst>
          </p:cNvPr>
          <p:cNvCxnSpPr>
            <a:cxnSpLocks/>
          </p:cNvCxnSpPr>
          <p:nvPr/>
        </p:nvCxnSpPr>
        <p:spPr>
          <a:xfrm>
            <a:off x="6121376" y="3973431"/>
            <a:ext cx="4464000" cy="0"/>
          </a:xfrm>
          <a:prstGeom prst="line">
            <a:avLst/>
          </a:prstGeom>
          <a:ln w="28575">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xmlns="" id="{6C127E47-BB4C-DBEC-B0E6-642491BC6772}"/>
              </a:ext>
            </a:extLst>
          </p:cNvPr>
          <p:cNvGrpSpPr/>
          <p:nvPr/>
        </p:nvGrpSpPr>
        <p:grpSpPr>
          <a:xfrm>
            <a:off x="5916936" y="3793411"/>
            <a:ext cx="360040" cy="360040"/>
            <a:chOff x="1199456" y="3017520"/>
            <a:chExt cx="822960" cy="822960"/>
          </a:xfrm>
        </p:grpSpPr>
        <p:sp>
          <p:nvSpPr>
            <p:cNvPr id="9" name="Oval 8">
              <a:extLst>
                <a:ext uri="{FF2B5EF4-FFF2-40B4-BE49-F238E27FC236}">
                  <a16:creationId xmlns:a16="http://schemas.microsoft.com/office/drawing/2014/main" xmlns="" id="{72E218A4-624A-968C-328A-3011EC538E75}"/>
                </a:ext>
              </a:extLst>
            </p:cNvPr>
            <p:cNvSpPr/>
            <p:nvPr/>
          </p:nvSpPr>
          <p:spPr>
            <a:xfrm>
              <a:off x="1199456" y="3017520"/>
              <a:ext cx="822960" cy="82296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10" name="Oval 9">
              <a:extLst>
                <a:ext uri="{FF2B5EF4-FFF2-40B4-BE49-F238E27FC236}">
                  <a16:creationId xmlns:a16="http://schemas.microsoft.com/office/drawing/2014/main" xmlns="" id="{E7D249A8-5FFE-9A1E-C655-8A356E193672}"/>
                </a:ext>
              </a:extLst>
            </p:cNvPr>
            <p:cNvSpPr/>
            <p:nvPr/>
          </p:nvSpPr>
          <p:spPr>
            <a:xfrm>
              <a:off x="1343472" y="3154680"/>
              <a:ext cx="548640" cy="548640"/>
            </a:xfrm>
            <a:prstGeom prst="ellipse">
              <a:avLst/>
            </a:prstGeom>
            <a:solidFill>
              <a:srgbClr val="9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dirty="0"/>
            </a:p>
          </p:txBody>
        </p:sp>
      </p:grpSp>
      <p:grpSp>
        <p:nvGrpSpPr>
          <p:cNvPr id="11" name="Group 10">
            <a:extLst>
              <a:ext uri="{FF2B5EF4-FFF2-40B4-BE49-F238E27FC236}">
                <a16:creationId xmlns:a16="http://schemas.microsoft.com/office/drawing/2014/main" xmlns="" id="{76EA45FF-CDF7-3D0C-5AE8-1BF114F93229}"/>
              </a:ext>
            </a:extLst>
          </p:cNvPr>
          <p:cNvGrpSpPr/>
          <p:nvPr/>
        </p:nvGrpSpPr>
        <p:grpSpPr>
          <a:xfrm>
            <a:off x="10419568" y="3793411"/>
            <a:ext cx="360040" cy="360040"/>
            <a:chOff x="1199456" y="3017520"/>
            <a:chExt cx="822960" cy="822960"/>
          </a:xfrm>
        </p:grpSpPr>
        <p:sp>
          <p:nvSpPr>
            <p:cNvPr id="12" name="Oval 11">
              <a:extLst>
                <a:ext uri="{FF2B5EF4-FFF2-40B4-BE49-F238E27FC236}">
                  <a16:creationId xmlns:a16="http://schemas.microsoft.com/office/drawing/2014/main" xmlns="" id="{383AEE54-2E3F-973E-2FD5-DF1B37ABBC82}"/>
                </a:ext>
              </a:extLst>
            </p:cNvPr>
            <p:cNvSpPr/>
            <p:nvPr/>
          </p:nvSpPr>
          <p:spPr>
            <a:xfrm>
              <a:off x="1199456" y="3017520"/>
              <a:ext cx="822960" cy="82296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13" name="Oval 12">
              <a:extLst>
                <a:ext uri="{FF2B5EF4-FFF2-40B4-BE49-F238E27FC236}">
                  <a16:creationId xmlns:a16="http://schemas.microsoft.com/office/drawing/2014/main" xmlns="" id="{873E68B0-AC75-938E-7342-CCCDE08C18E8}"/>
                </a:ext>
              </a:extLst>
            </p:cNvPr>
            <p:cNvSpPr/>
            <p:nvPr/>
          </p:nvSpPr>
          <p:spPr>
            <a:xfrm>
              <a:off x="1343472" y="3154680"/>
              <a:ext cx="548640" cy="548640"/>
            </a:xfrm>
            <a:prstGeom prst="ellipse">
              <a:avLst/>
            </a:prstGeom>
            <a:solidFill>
              <a:srgbClr val="F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dirty="0"/>
            </a:p>
          </p:txBody>
        </p:sp>
      </p:grpSp>
      <p:sp>
        <p:nvSpPr>
          <p:cNvPr id="14" name="TextBox 13">
            <a:extLst>
              <a:ext uri="{FF2B5EF4-FFF2-40B4-BE49-F238E27FC236}">
                <a16:creationId xmlns:a16="http://schemas.microsoft.com/office/drawing/2014/main" xmlns="" id="{985D817A-DDB4-60B1-83D7-DC0B64BA6B4E}"/>
              </a:ext>
            </a:extLst>
          </p:cNvPr>
          <p:cNvSpPr txBox="1"/>
          <p:nvPr/>
        </p:nvSpPr>
        <p:spPr>
          <a:xfrm>
            <a:off x="33304" y="4219407"/>
            <a:ext cx="3168000" cy="461665"/>
          </a:xfrm>
          <a:prstGeom prst="rect">
            <a:avLst/>
          </a:prstGeom>
          <a:noFill/>
        </p:spPr>
        <p:txBody>
          <a:bodyPr wrap="square" rtlCol="0">
            <a:spAutoFit/>
          </a:bodyPr>
          <a:lstStyle/>
          <a:p>
            <a:r>
              <a:rPr lang="en-US" sz="2400" dirty="0" smtClean="0"/>
              <a:t>Understand </a:t>
            </a:r>
            <a:r>
              <a:rPr lang="en-US" sz="2400" dirty="0" smtClean="0"/>
              <a:t>the </a:t>
            </a:r>
            <a:r>
              <a:rPr lang="en-US" sz="2400" dirty="0" smtClean="0"/>
              <a:t>passage</a:t>
            </a:r>
            <a:endParaRPr lang="en-SG" dirty="0"/>
          </a:p>
        </p:txBody>
      </p:sp>
      <p:sp>
        <p:nvSpPr>
          <p:cNvPr id="15" name="TextBox 14">
            <a:extLst>
              <a:ext uri="{FF2B5EF4-FFF2-40B4-BE49-F238E27FC236}">
                <a16:creationId xmlns:a16="http://schemas.microsoft.com/office/drawing/2014/main" xmlns="" id="{6D21D252-C3D0-8918-4A4F-3F5D7246FCD1}"/>
              </a:ext>
            </a:extLst>
          </p:cNvPr>
          <p:cNvSpPr txBox="1"/>
          <p:nvPr/>
        </p:nvSpPr>
        <p:spPr>
          <a:xfrm>
            <a:off x="3652824" y="4219407"/>
            <a:ext cx="4763612" cy="1200329"/>
          </a:xfrm>
          <a:prstGeom prst="rect">
            <a:avLst/>
          </a:prstGeom>
          <a:noFill/>
        </p:spPr>
        <p:txBody>
          <a:bodyPr wrap="none" rtlCol="0">
            <a:spAutoFit/>
          </a:bodyPr>
          <a:lstStyle/>
          <a:p>
            <a:r>
              <a:rPr lang="en-US" sz="2400" dirty="0" smtClean="0"/>
              <a:t>Understand the meanings </a:t>
            </a:r>
            <a:r>
              <a:rPr lang="en-US" sz="2400" dirty="0" smtClean="0"/>
              <a:t>of words </a:t>
            </a:r>
          </a:p>
          <a:p>
            <a:r>
              <a:rPr lang="en-US" sz="2400" dirty="0" smtClean="0"/>
              <a:t>according </a:t>
            </a:r>
            <a:r>
              <a:rPr lang="en-US" sz="2400" dirty="0" smtClean="0"/>
              <a:t>to their </a:t>
            </a:r>
            <a:r>
              <a:rPr lang="en-US" sz="2400" dirty="0" smtClean="0"/>
              <a:t>placement / usage</a:t>
            </a:r>
          </a:p>
          <a:p>
            <a:r>
              <a:rPr lang="en-US" sz="2400" dirty="0" smtClean="0"/>
              <a:t>in </a:t>
            </a:r>
            <a:r>
              <a:rPr lang="en-US" sz="2400" dirty="0" smtClean="0"/>
              <a:t>the sentences</a:t>
            </a:r>
            <a:endParaRPr lang="en-SG" dirty="0"/>
          </a:p>
        </p:txBody>
      </p:sp>
      <p:grpSp>
        <p:nvGrpSpPr>
          <p:cNvPr id="17" name="Group 16">
            <a:extLst>
              <a:ext uri="{FF2B5EF4-FFF2-40B4-BE49-F238E27FC236}">
                <a16:creationId xmlns:a16="http://schemas.microsoft.com/office/drawing/2014/main" xmlns="" id="{B254FB04-0429-7D3C-519B-1144EC2DAB91}"/>
              </a:ext>
            </a:extLst>
          </p:cNvPr>
          <p:cNvGrpSpPr/>
          <p:nvPr/>
        </p:nvGrpSpPr>
        <p:grpSpPr>
          <a:xfrm>
            <a:off x="938184" y="1957207"/>
            <a:ext cx="1296144" cy="1296144"/>
            <a:chOff x="1093940" y="1412776"/>
            <a:chExt cx="1296144" cy="1296144"/>
          </a:xfrm>
        </p:grpSpPr>
        <p:grpSp>
          <p:nvGrpSpPr>
            <p:cNvPr id="18" name="Group 37">
              <a:extLst>
                <a:ext uri="{FF2B5EF4-FFF2-40B4-BE49-F238E27FC236}">
                  <a16:creationId xmlns:a16="http://schemas.microsoft.com/office/drawing/2014/main" xmlns="" id="{5EE22590-C57F-6BA1-74B8-4378A557AB6E}"/>
                </a:ext>
              </a:extLst>
            </p:cNvPr>
            <p:cNvGrpSpPr/>
            <p:nvPr/>
          </p:nvGrpSpPr>
          <p:grpSpPr>
            <a:xfrm>
              <a:off x="1093940" y="1412776"/>
              <a:ext cx="1296144" cy="1296144"/>
              <a:chOff x="1436122" y="1465168"/>
              <a:chExt cx="1296144" cy="1296144"/>
            </a:xfrm>
          </p:grpSpPr>
          <p:sp>
            <p:nvSpPr>
              <p:cNvPr id="20" name="Teardrop 19">
                <a:extLst>
                  <a:ext uri="{FF2B5EF4-FFF2-40B4-BE49-F238E27FC236}">
                    <a16:creationId xmlns:a16="http://schemas.microsoft.com/office/drawing/2014/main" xmlns="" id="{0639B835-3E73-ECBF-70D5-BBC21D463D62}"/>
                  </a:ext>
                </a:extLst>
              </p:cNvPr>
              <p:cNvSpPr/>
              <p:nvPr/>
            </p:nvSpPr>
            <p:spPr>
              <a:xfrm rot="8074577">
                <a:off x="1436122" y="1465168"/>
                <a:ext cx="1296144" cy="1296144"/>
              </a:xfrm>
              <a:prstGeom prst="teardrop">
                <a:avLst>
                  <a:gd name="adj" fmla="val 114873"/>
                </a:avLst>
              </a:prstGeom>
              <a:solidFill>
                <a:srgbClr val="6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21" name="Oval 20">
                <a:extLst>
                  <a:ext uri="{FF2B5EF4-FFF2-40B4-BE49-F238E27FC236}">
                    <a16:creationId xmlns:a16="http://schemas.microsoft.com/office/drawing/2014/main" xmlns="" id="{CAC66FCD-760F-4949-7E29-97847F1DA7D8}"/>
                  </a:ext>
                </a:extLst>
              </p:cNvPr>
              <p:cNvSpPr/>
              <p:nvPr/>
            </p:nvSpPr>
            <p:spPr>
              <a:xfrm>
                <a:off x="1671396" y="1700442"/>
                <a:ext cx="825596" cy="8255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grpSp>
        <p:pic>
          <p:nvPicPr>
            <p:cNvPr id="19" name="Graphic 38" descr="Books with solid fill">
              <a:extLst>
                <a:ext uri="{FF2B5EF4-FFF2-40B4-BE49-F238E27FC236}">
                  <a16:creationId xmlns:a16="http://schemas.microsoft.com/office/drawing/2014/main" xmlns="" id="{B0D91450-A21A-7CE8-7271-D29085ADA449}"/>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1403448" y="1760784"/>
              <a:ext cx="720080" cy="720080"/>
            </a:xfrm>
            <a:prstGeom prst="rect">
              <a:avLst/>
            </a:prstGeom>
          </p:spPr>
        </p:pic>
      </p:grpSp>
      <p:grpSp>
        <p:nvGrpSpPr>
          <p:cNvPr id="22" name="Group 21">
            <a:extLst>
              <a:ext uri="{FF2B5EF4-FFF2-40B4-BE49-F238E27FC236}">
                <a16:creationId xmlns:a16="http://schemas.microsoft.com/office/drawing/2014/main" xmlns="" id="{F286D095-92E0-BE84-40A3-28E6ACC4F76C}"/>
              </a:ext>
            </a:extLst>
          </p:cNvPr>
          <p:cNvGrpSpPr/>
          <p:nvPr/>
        </p:nvGrpSpPr>
        <p:grpSpPr>
          <a:xfrm>
            <a:off x="9957672" y="1957207"/>
            <a:ext cx="1296144" cy="1296144"/>
            <a:chOff x="5456580" y="1412776"/>
            <a:chExt cx="1296144" cy="1296144"/>
          </a:xfrm>
        </p:grpSpPr>
        <p:grpSp>
          <p:nvGrpSpPr>
            <p:cNvPr id="23" name="Group 42">
              <a:extLst>
                <a:ext uri="{FF2B5EF4-FFF2-40B4-BE49-F238E27FC236}">
                  <a16:creationId xmlns:a16="http://schemas.microsoft.com/office/drawing/2014/main" xmlns="" id="{B6476833-9387-6802-5A7C-213554A0075C}"/>
                </a:ext>
              </a:extLst>
            </p:cNvPr>
            <p:cNvGrpSpPr/>
            <p:nvPr/>
          </p:nvGrpSpPr>
          <p:grpSpPr>
            <a:xfrm>
              <a:off x="5456580" y="1412776"/>
              <a:ext cx="1296144" cy="1296144"/>
              <a:chOff x="1436122" y="1465168"/>
              <a:chExt cx="1296144" cy="1296144"/>
            </a:xfrm>
          </p:grpSpPr>
          <p:sp>
            <p:nvSpPr>
              <p:cNvPr id="25" name="Teardrop 24">
                <a:extLst>
                  <a:ext uri="{FF2B5EF4-FFF2-40B4-BE49-F238E27FC236}">
                    <a16:creationId xmlns:a16="http://schemas.microsoft.com/office/drawing/2014/main" xmlns="" id="{3689A4CE-CAB5-2CE5-99F3-60F011EDC775}"/>
                  </a:ext>
                </a:extLst>
              </p:cNvPr>
              <p:cNvSpPr/>
              <p:nvPr/>
            </p:nvSpPr>
            <p:spPr>
              <a:xfrm rot="8074577">
                <a:off x="1436122" y="1465168"/>
                <a:ext cx="1296144" cy="1296144"/>
              </a:xfrm>
              <a:prstGeom prst="teardrop">
                <a:avLst>
                  <a:gd name="adj" fmla="val 114873"/>
                </a:avLst>
              </a:prstGeom>
              <a:solidFill>
                <a:srgbClr val="F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dirty="0"/>
              </a:p>
            </p:txBody>
          </p:sp>
          <p:sp>
            <p:nvSpPr>
              <p:cNvPr id="26" name="Oval 25">
                <a:extLst>
                  <a:ext uri="{FF2B5EF4-FFF2-40B4-BE49-F238E27FC236}">
                    <a16:creationId xmlns:a16="http://schemas.microsoft.com/office/drawing/2014/main" xmlns="" id="{BE181615-5BD7-0C02-9766-581240F726B1}"/>
                  </a:ext>
                </a:extLst>
              </p:cNvPr>
              <p:cNvSpPr/>
              <p:nvPr/>
            </p:nvSpPr>
            <p:spPr>
              <a:xfrm>
                <a:off x="1672714" y="1701760"/>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grpSp>
        <p:pic>
          <p:nvPicPr>
            <p:cNvPr id="24" name="Graphic 43" descr="Diploma roll outline">
              <a:extLst>
                <a:ext uri="{FF2B5EF4-FFF2-40B4-BE49-F238E27FC236}">
                  <a16:creationId xmlns:a16="http://schemas.microsoft.com/office/drawing/2014/main" xmlns="" id="{77CD7FF8-98A0-8823-1B98-98072F519217}"/>
                </a:ext>
              </a:extLst>
            </p:cNvPr>
            <p:cNvPicPr>
              <a:picLocks noChangeAspect="1"/>
            </p:cNvPicPr>
            <p:nvPr/>
          </p:nvPicPr>
          <p:blipFill>
            <a:blip r:embed="rId5" cstate="print">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5735960" y="1700808"/>
              <a:ext cx="720080" cy="720080"/>
            </a:xfrm>
            <a:prstGeom prst="rect">
              <a:avLst/>
            </a:prstGeom>
          </p:spPr>
        </p:pic>
      </p:grpSp>
      <p:grpSp>
        <p:nvGrpSpPr>
          <p:cNvPr id="27" name="Group 26">
            <a:extLst>
              <a:ext uri="{FF2B5EF4-FFF2-40B4-BE49-F238E27FC236}">
                <a16:creationId xmlns:a16="http://schemas.microsoft.com/office/drawing/2014/main" xmlns="" id="{5902B1B6-937E-A58F-44C6-5F224832CF66}"/>
              </a:ext>
            </a:extLst>
          </p:cNvPr>
          <p:cNvGrpSpPr/>
          <p:nvPr/>
        </p:nvGrpSpPr>
        <p:grpSpPr>
          <a:xfrm>
            <a:off x="5447928" y="1957207"/>
            <a:ext cx="1296144" cy="1296144"/>
            <a:chOff x="3254180" y="1412776"/>
            <a:chExt cx="1296144" cy="1296144"/>
          </a:xfrm>
        </p:grpSpPr>
        <p:grpSp>
          <p:nvGrpSpPr>
            <p:cNvPr id="29" name="Group 47">
              <a:extLst>
                <a:ext uri="{FF2B5EF4-FFF2-40B4-BE49-F238E27FC236}">
                  <a16:creationId xmlns:a16="http://schemas.microsoft.com/office/drawing/2014/main" xmlns="" id="{B156FBF3-BA05-FDCF-9954-FD84167B1255}"/>
                </a:ext>
              </a:extLst>
            </p:cNvPr>
            <p:cNvGrpSpPr/>
            <p:nvPr/>
          </p:nvGrpSpPr>
          <p:grpSpPr>
            <a:xfrm>
              <a:off x="3254180" y="1412776"/>
              <a:ext cx="1296144" cy="1296144"/>
              <a:chOff x="1436122" y="1465168"/>
              <a:chExt cx="1296144" cy="1296144"/>
            </a:xfrm>
          </p:grpSpPr>
          <p:sp>
            <p:nvSpPr>
              <p:cNvPr id="31" name="Teardrop 30">
                <a:extLst>
                  <a:ext uri="{FF2B5EF4-FFF2-40B4-BE49-F238E27FC236}">
                    <a16:creationId xmlns:a16="http://schemas.microsoft.com/office/drawing/2014/main" xmlns="" id="{4242DFED-E40C-7B93-B581-1EE8CEC91743}"/>
                  </a:ext>
                </a:extLst>
              </p:cNvPr>
              <p:cNvSpPr/>
              <p:nvPr/>
            </p:nvSpPr>
            <p:spPr>
              <a:xfrm rot="8074577">
                <a:off x="1436122" y="1465168"/>
                <a:ext cx="1296144" cy="1296144"/>
              </a:xfrm>
              <a:prstGeom prst="teardrop">
                <a:avLst>
                  <a:gd name="adj" fmla="val 114873"/>
                </a:avLst>
              </a:prstGeom>
              <a:solidFill>
                <a:srgbClr val="9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sp>
            <p:nvSpPr>
              <p:cNvPr id="32" name="Oval 31">
                <a:extLst>
                  <a:ext uri="{FF2B5EF4-FFF2-40B4-BE49-F238E27FC236}">
                    <a16:creationId xmlns:a16="http://schemas.microsoft.com/office/drawing/2014/main" xmlns="" id="{22140E96-E569-3A9B-481B-37054B2CD090}"/>
                  </a:ext>
                </a:extLst>
              </p:cNvPr>
              <p:cNvSpPr/>
              <p:nvPr/>
            </p:nvSpPr>
            <p:spPr>
              <a:xfrm>
                <a:off x="1672714" y="1701760"/>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400"/>
              </a:p>
            </p:txBody>
          </p:sp>
        </p:grpSp>
        <p:pic>
          <p:nvPicPr>
            <p:cNvPr id="30" name="Graphic 48" descr="Microscope outline">
              <a:extLst>
                <a:ext uri="{FF2B5EF4-FFF2-40B4-BE49-F238E27FC236}">
                  <a16:creationId xmlns:a16="http://schemas.microsoft.com/office/drawing/2014/main" xmlns="" id="{4980811E-CBEA-56F8-2B66-DA23A3098390}"/>
                </a:ext>
              </a:extLst>
            </p:cNvPr>
            <p:cNvPicPr>
              <a:picLocks noChangeAspect="1"/>
            </p:cNvPicPr>
            <p:nvPr/>
          </p:nvPicPr>
          <p:blipFill>
            <a:blip r:embed="rId7" cstate="print">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p:blipFill>
          <p:spPr>
            <a:xfrm>
              <a:off x="3575720" y="1772816"/>
              <a:ext cx="626368" cy="626368"/>
            </a:xfrm>
            <a:prstGeom prst="rect">
              <a:avLst/>
            </a:prstGeom>
          </p:spPr>
        </p:pic>
      </p:grpSp>
      <p:sp>
        <p:nvSpPr>
          <p:cNvPr id="33" name="TextBox 32">
            <a:extLst>
              <a:ext uri="{FF2B5EF4-FFF2-40B4-BE49-F238E27FC236}">
                <a16:creationId xmlns:a16="http://schemas.microsoft.com/office/drawing/2014/main" xmlns="" id="{985D817A-DDB4-60B1-83D7-DC0B64BA6B4E}"/>
              </a:ext>
            </a:extLst>
          </p:cNvPr>
          <p:cNvSpPr txBox="1"/>
          <p:nvPr/>
        </p:nvSpPr>
        <p:spPr>
          <a:xfrm>
            <a:off x="8810696" y="4219407"/>
            <a:ext cx="3348000" cy="830997"/>
          </a:xfrm>
          <a:prstGeom prst="rect">
            <a:avLst/>
          </a:prstGeom>
          <a:noFill/>
        </p:spPr>
        <p:txBody>
          <a:bodyPr wrap="square" rtlCol="0">
            <a:spAutoFit/>
          </a:bodyPr>
          <a:lstStyle/>
          <a:p>
            <a:r>
              <a:rPr lang="en-US" sz="2400" dirty="0" smtClean="0"/>
              <a:t>Comprehend </a:t>
            </a:r>
            <a:r>
              <a:rPr lang="en-US" sz="2400" dirty="0" smtClean="0"/>
              <a:t>the </a:t>
            </a:r>
            <a:r>
              <a:rPr lang="en-US" sz="2400" dirty="0" smtClean="0"/>
              <a:t>message </a:t>
            </a:r>
            <a:r>
              <a:rPr lang="en-US" sz="2400" dirty="0" smtClean="0"/>
              <a:t>that is </a:t>
            </a:r>
            <a:r>
              <a:rPr lang="en-US" sz="2400" dirty="0" smtClean="0"/>
              <a:t>conveyed</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Effect transition="in" filter="fade">
                                      <p:cBhvr>
                                        <p:cTn id="13" dur="1000"/>
                                        <p:tgtEl>
                                          <p:spTgt spid="17"/>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1000"/>
                                        <p:tgtEl>
                                          <p:spTgt spid="14"/>
                                        </p:tgtEl>
                                      </p:cBhvr>
                                    </p:animEffect>
                                  </p:childTnLst>
                                </p:cTn>
                              </p:par>
                            </p:childTnLst>
                          </p:cTn>
                        </p:par>
                        <p:par>
                          <p:cTn id="18" fill="hold">
                            <p:stCondLst>
                              <p:cond delay="2500"/>
                            </p:stCondLst>
                            <p:childTnLst>
                              <p:par>
                                <p:cTn id="19" presetID="22" presetClass="entr" presetSubtype="8" fill="hold" nodeType="afterEffect">
                                  <p:stCondLst>
                                    <p:cond delay="75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1000"/>
                                        <p:tgtEl>
                                          <p:spTgt spid="3"/>
                                        </p:tgtEl>
                                      </p:cBhvr>
                                    </p:animEffect>
                                  </p:childTnLst>
                                </p:cTn>
                              </p:par>
                            </p:childTnLst>
                          </p:cTn>
                        </p:par>
                        <p:par>
                          <p:cTn id="22" fill="hold">
                            <p:stCondLst>
                              <p:cond delay="4250"/>
                            </p:stCondLst>
                            <p:childTnLst>
                              <p:par>
                                <p:cTn id="23" presetID="10"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4750"/>
                            </p:stCondLst>
                            <p:childTnLst>
                              <p:par>
                                <p:cTn id="27" presetID="53" presetClass="entr" presetSubtype="16"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p:cTn id="29" dur="1000" fill="hold"/>
                                        <p:tgtEl>
                                          <p:spTgt spid="27"/>
                                        </p:tgtEl>
                                        <p:attrNameLst>
                                          <p:attrName>ppt_w</p:attrName>
                                        </p:attrNameLst>
                                      </p:cBhvr>
                                      <p:tavLst>
                                        <p:tav tm="0">
                                          <p:val>
                                            <p:fltVal val="0"/>
                                          </p:val>
                                        </p:tav>
                                        <p:tav tm="100000">
                                          <p:val>
                                            <p:strVal val="#ppt_w"/>
                                          </p:val>
                                        </p:tav>
                                      </p:tavLst>
                                    </p:anim>
                                    <p:anim calcmode="lin" valueType="num">
                                      <p:cBhvr>
                                        <p:cTn id="30" dur="1000" fill="hold"/>
                                        <p:tgtEl>
                                          <p:spTgt spid="27"/>
                                        </p:tgtEl>
                                        <p:attrNameLst>
                                          <p:attrName>ppt_h</p:attrName>
                                        </p:attrNameLst>
                                      </p:cBhvr>
                                      <p:tavLst>
                                        <p:tav tm="0">
                                          <p:val>
                                            <p:fltVal val="0"/>
                                          </p:val>
                                        </p:tav>
                                        <p:tav tm="100000">
                                          <p:val>
                                            <p:strVal val="#ppt_h"/>
                                          </p:val>
                                        </p:tav>
                                      </p:tavLst>
                                    </p:anim>
                                    <p:animEffect transition="in" filter="fade">
                                      <p:cBhvr>
                                        <p:cTn id="31" dur="1000"/>
                                        <p:tgtEl>
                                          <p:spTgt spid="27"/>
                                        </p:tgtEl>
                                      </p:cBhvr>
                                    </p:animEffect>
                                  </p:childTnLst>
                                </p:cTn>
                              </p:par>
                            </p:childTnLst>
                          </p:cTn>
                        </p:par>
                        <p:par>
                          <p:cTn id="32" fill="hold">
                            <p:stCondLst>
                              <p:cond delay="57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1000"/>
                                        <p:tgtEl>
                                          <p:spTgt spid="15"/>
                                        </p:tgtEl>
                                      </p:cBhvr>
                                    </p:animEffect>
                                  </p:childTnLst>
                                </p:cTn>
                              </p:par>
                            </p:childTnLst>
                          </p:cTn>
                        </p:par>
                        <p:par>
                          <p:cTn id="36" fill="hold">
                            <p:stCondLst>
                              <p:cond delay="6750"/>
                            </p:stCondLst>
                            <p:childTnLst>
                              <p:par>
                                <p:cTn id="37" presetID="22" presetClass="entr" presetSubtype="8" fill="hold" nodeType="afterEffect">
                                  <p:stCondLst>
                                    <p:cond delay="75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1000"/>
                                        <p:tgtEl>
                                          <p:spTgt spid="7"/>
                                        </p:tgtEl>
                                      </p:cBhvr>
                                    </p:animEffect>
                                  </p:childTnLst>
                                </p:cTn>
                              </p:par>
                            </p:childTnLst>
                          </p:cTn>
                        </p:par>
                        <p:par>
                          <p:cTn id="40" fill="hold">
                            <p:stCondLst>
                              <p:cond delay="8500"/>
                            </p:stCondLst>
                            <p:childTnLst>
                              <p:par>
                                <p:cTn id="41" presetID="10"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par>
                          <p:cTn id="44" fill="hold">
                            <p:stCondLst>
                              <p:cond delay="9000"/>
                            </p:stCondLst>
                            <p:childTnLst>
                              <p:par>
                                <p:cTn id="45" presetID="53" presetClass="entr" presetSubtype="16"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1000" fill="hold"/>
                                        <p:tgtEl>
                                          <p:spTgt spid="22"/>
                                        </p:tgtEl>
                                        <p:attrNameLst>
                                          <p:attrName>ppt_w</p:attrName>
                                        </p:attrNameLst>
                                      </p:cBhvr>
                                      <p:tavLst>
                                        <p:tav tm="0">
                                          <p:val>
                                            <p:fltVal val="0"/>
                                          </p:val>
                                        </p:tav>
                                        <p:tav tm="100000">
                                          <p:val>
                                            <p:strVal val="#ppt_w"/>
                                          </p:val>
                                        </p:tav>
                                      </p:tavLst>
                                    </p:anim>
                                    <p:anim calcmode="lin" valueType="num">
                                      <p:cBhvr>
                                        <p:cTn id="48" dur="1000" fill="hold"/>
                                        <p:tgtEl>
                                          <p:spTgt spid="22"/>
                                        </p:tgtEl>
                                        <p:attrNameLst>
                                          <p:attrName>ppt_h</p:attrName>
                                        </p:attrNameLst>
                                      </p:cBhvr>
                                      <p:tavLst>
                                        <p:tav tm="0">
                                          <p:val>
                                            <p:fltVal val="0"/>
                                          </p:val>
                                        </p:tav>
                                        <p:tav tm="100000">
                                          <p:val>
                                            <p:strVal val="#ppt_h"/>
                                          </p:val>
                                        </p:tav>
                                      </p:tavLst>
                                    </p:anim>
                                    <p:animEffect transition="in" filter="fade">
                                      <p:cBhvr>
                                        <p:cTn id="49" dur="1000"/>
                                        <p:tgtEl>
                                          <p:spTgt spid="22"/>
                                        </p:tgtEl>
                                      </p:cBhvr>
                                    </p:animEffect>
                                  </p:childTnLst>
                                </p:cTn>
                              </p:par>
                            </p:childTnLst>
                          </p:cTn>
                        </p:par>
                        <p:par>
                          <p:cTn id="50" fill="hold">
                            <p:stCondLst>
                              <p:cond delay="10000"/>
                            </p:stCondLst>
                            <p:childTnLst>
                              <p:par>
                                <p:cTn id="51" presetID="22" presetClass="entr" presetSubtype="8"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left)">
                                      <p:cBhvr>
                                        <p:cTn id="53"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 xmlns:a16="http://schemas.microsoft.com/office/drawing/2014/main" id="{6582EEB0-1FE4-49B4-BD65-584833C40CF9}"/>
              </a:ext>
            </a:extLst>
          </p:cNvPr>
          <p:cNvGraphicFramePr>
            <a:graphicFrameLocks noGrp="1"/>
          </p:cNvGraphicFramePr>
          <p:nvPr>
            <p:extLst>
              <p:ext uri="{D42A27DB-BD31-4B8C-83A1-F6EECF244321}">
                <p14:modId xmlns="" xmlns:p14="http://schemas.microsoft.com/office/powerpoint/2010/main" val="931490414"/>
              </p:ext>
            </p:extLst>
          </p:nvPr>
        </p:nvGraphicFramePr>
        <p:xfrm>
          <a:off x="1127448" y="700345"/>
          <a:ext cx="9937104" cy="3624351"/>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485922">
                  <a:extLst>
                    <a:ext uri="{9D8B030D-6E8A-4147-A177-3AD203B41FA5}">
                      <a16:colId xmlns="" xmlns:a16="http://schemas.microsoft.com/office/drawing/2014/main" val="20001"/>
                    </a:ext>
                  </a:extLst>
                </a:gridCol>
                <a:gridCol w="7522480">
                  <a:extLst>
                    <a:ext uri="{9D8B030D-6E8A-4147-A177-3AD203B41FA5}">
                      <a16:colId xmlns=""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 xmlns:a16="http://schemas.microsoft.com/office/drawing/2014/main"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a:t>
                      </a:r>
                      <a:r>
                        <a:rPr lang="en-IN" sz="900" b="0" i="0" u="none" strike="noStrike" kern="1200" baseline="0" dirty="0" smtClean="0">
                          <a:solidFill>
                            <a:schemeClr val="tx1"/>
                          </a:solidFill>
                          <a:latin typeface="+mn-lt"/>
                          <a:ea typeface="+mn-ea"/>
                          <a:cs typeface="+mn-cs"/>
                        </a:rPr>
                        <a:t> https://pixabay.com/photos/school-classroom-teacher-7047287/</a:t>
                      </a:r>
                      <a:endParaRPr lang="en-IN" sz="900" b="0" i="0" u="none" strike="noStrike" kern="1200" dirty="0" smtClean="0">
                        <a:solidFill>
                          <a:schemeClr val="tx1"/>
                        </a:solidFill>
                        <a:latin typeface="+mn-lt"/>
                        <a:ea typeface="+mn-ea"/>
                        <a:cs typeface="+mn-cs"/>
                      </a:endParaRPr>
                    </a:p>
                    <a:p>
                      <a:endParaRPr lang="en-IN" sz="900" dirty="0" smtClean="0"/>
                    </a:p>
                    <a:p>
                      <a:endParaRPr lang="en-IN" sz="900" dirty="0" smtClean="0"/>
                    </a:p>
                  </a:txBody>
                  <a:tcPr/>
                </a:tc>
                <a:extLst>
                  <a:ext uri="{0D108BD9-81ED-4DB2-BD59-A6C34878D82A}">
                    <a16:rowId xmlns=""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US"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3"/>
                  </a:ext>
                </a:extLst>
              </a:tr>
            </a:tbl>
          </a:graphicData>
        </a:graphic>
      </p:graphicFrame>
      <p:pic>
        <p:nvPicPr>
          <p:cNvPr id="5" name="Picture 2" descr="Free photos of School"/>
          <p:cNvPicPr>
            <a:picLocks noChangeAspect="1" noChangeArrowheads="1"/>
          </p:cNvPicPr>
          <p:nvPr/>
        </p:nvPicPr>
        <p:blipFill>
          <a:blip r:embed="rId3" cstate="print"/>
          <a:srcRect/>
          <a:stretch>
            <a:fillRect/>
          </a:stretch>
        </p:blipFill>
        <p:spPr bwMode="auto">
          <a:xfrm>
            <a:off x="2476482" y="1186264"/>
            <a:ext cx="339441" cy="25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538</TotalTime>
  <Words>80</Words>
  <Application>Microsoft Office PowerPoint</Application>
  <PresentationFormat>Custom</PresentationFormat>
  <Paragraphs>31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DD</vt:lpstr>
      <vt:lpstr>Reading Comprehension</vt:lpstr>
      <vt:lpstr>Summary</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52</cp:revision>
  <dcterms:created xsi:type="dcterms:W3CDTF">2020-08-28T09:38:22Z</dcterms:created>
  <dcterms:modified xsi:type="dcterms:W3CDTF">2022-10-18T17:55:30Z</dcterms:modified>
</cp:coreProperties>
</file>