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386"/>
    <a:srgbClr val="FFFFA7"/>
    <a:srgbClr val="FFC95D"/>
    <a:srgbClr val="F4EE00"/>
    <a:srgbClr val="FF8B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10" autoAdjust="0"/>
  </p:normalViewPr>
  <p:slideViewPr>
    <p:cSldViewPr>
      <p:cViewPr varScale="1">
        <p:scale>
          <a:sx n="46" d="100"/>
          <a:sy n="46" d="100"/>
        </p:scale>
        <p:origin x="792" y="44"/>
      </p:cViewPr>
      <p:guideLst>
        <p:guide orient="horz" pos="2160"/>
        <p:guide pos="3840"/>
      </p:guideLst>
    </p:cSldViewPr>
  </p:slideViewPr>
  <p:notesTextViewPr>
    <p:cViewPr>
      <p:scale>
        <a:sx n="100" d="100"/>
        <a:sy n="100" d="100"/>
      </p:scale>
      <p:origin x="0" y="-964"/>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6B9B4-D2C4-48DE-BC86-1B1A8876D90E}" type="datetimeFigureOut">
              <a:rPr lang="en-US" smtClean="0"/>
              <a:pPr/>
              <a:t>9/22/2022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9D599-091B-4691-AA1B-AC5C84EF710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photos/children-portrait-artistic-girl-1706121/"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1. Sun: https://www.hiclipart.com/free-transparent-background-png-clipart-iwmxa</a:t>
            </a:r>
          </a:p>
        </p:txBody>
      </p:sp>
      <p:sp>
        <p:nvSpPr>
          <p:cNvPr id="4" name="Slide Number Placeholder 3"/>
          <p:cNvSpPr>
            <a:spLocks noGrp="1"/>
          </p:cNvSpPr>
          <p:nvPr>
            <p:ph type="sldNum" sz="quarter" idx="10"/>
          </p:nvPr>
        </p:nvSpPr>
        <p:spPr/>
        <p:txBody>
          <a:bodyPr/>
          <a:lstStyle/>
          <a:p>
            <a:fld id="{A499D599-091B-4691-AA1B-AC5C84EF710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200" b="0" i="0" u="none" strike="noStrike" kern="1200" dirty="0">
                <a:solidFill>
                  <a:schemeClr val="tx1"/>
                </a:solidFill>
                <a:latin typeface="+mn-lt"/>
                <a:ea typeface="+mn-ea"/>
                <a:cs typeface="+mn-cs"/>
              </a:rPr>
              <a:t>The teacher elicits information from the students by showing a PPT and asking questions.</a:t>
            </a:r>
          </a:p>
          <a:p>
            <a:pPr rtl="0"/>
            <a:r>
              <a:rPr lang="en-US" sz="1200" b="0" i="0" u="sng" strike="noStrike" kern="1200" dirty="0">
                <a:solidFill>
                  <a:srgbClr val="FF0000"/>
                </a:solidFill>
                <a:latin typeface="+mn-lt"/>
                <a:ea typeface="+mn-ea"/>
                <a:cs typeface="+mn-cs"/>
              </a:rPr>
              <a:t>Teacher</a:t>
            </a:r>
            <a:r>
              <a:rPr lang="en-US" sz="1200" b="0" i="0" u="none" strike="noStrike" kern="1200" dirty="0">
                <a:solidFill>
                  <a:schemeClr val="tx1"/>
                </a:solidFill>
                <a:latin typeface="+mn-lt"/>
                <a:ea typeface="+mn-ea"/>
                <a:cs typeface="+mn-cs"/>
              </a:rPr>
              <a:t>: Children, you have given three answers to three different pictures shown to you:</a:t>
            </a:r>
            <a:endParaRPr lang="en-US" b="0" dirty="0"/>
          </a:p>
          <a:p>
            <a:pPr rtl="0"/>
            <a:r>
              <a:rPr lang="en-US" sz="1200" b="0" i="0" u="none" strike="noStrike" kern="1200" dirty="0">
                <a:solidFill>
                  <a:schemeClr val="tx1"/>
                </a:solidFill>
                <a:latin typeface="+mn-lt"/>
                <a:ea typeface="+mn-ea"/>
                <a:cs typeface="+mn-cs"/>
              </a:rPr>
              <a:t> ‘Girl’, ‘Skipping rope’ and ‘The girl is skipping’. </a:t>
            </a:r>
            <a:endParaRPr lang="en-US" b="0" dirty="0"/>
          </a:p>
          <a:p>
            <a:pPr rtl="0"/>
            <a:r>
              <a:rPr lang="en-US" sz="1200" b="0" i="0" u="none" strike="noStrike" kern="1200" dirty="0">
                <a:solidFill>
                  <a:schemeClr val="tx1"/>
                </a:solidFill>
                <a:latin typeface="+mn-lt"/>
                <a:ea typeface="+mn-ea"/>
                <a:cs typeface="+mn-cs"/>
              </a:rPr>
              <a:t>What is the difference in the answers you have given?</a:t>
            </a:r>
            <a:endParaRPr lang="en-US" b="0" dirty="0"/>
          </a:p>
          <a:p>
            <a:pPr rtl="0"/>
            <a:r>
              <a:rPr lang="en-US" sz="1200" b="0" i="0" u="sng" strike="noStrike" kern="1200" dirty="0">
                <a:solidFill>
                  <a:schemeClr val="tx1"/>
                </a:solidFill>
                <a:latin typeface="+mn-lt"/>
                <a:ea typeface="+mn-ea"/>
                <a:cs typeface="+mn-cs"/>
              </a:rPr>
              <a:t>Notes to the Teacher</a:t>
            </a:r>
            <a:r>
              <a:rPr lang="en-US" sz="1200" b="0" i="0" u="none" strike="noStrike" kern="1200" dirty="0">
                <a:solidFill>
                  <a:schemeClr val="tx1"/>
                </a:solidFill>
                <a:latin typeface="+mn-lt"/>
                <a:ea typeface="+mn-ea"/>
                <a:cs typeface="+mn-cs"/>
              </a:rPr>
              <a:t>: The teacher continues to ask questions till she gets the following answer from the students:</a:t>
            </a:r>
            <a:endParaRPr lang="en-US" b="0" dirty="0"/>
          </a:p>
          <a:p>
            <a:pPr rtl="0"/>
            <a:r>
              <a:rPr lang="en-US" sz="1200" b="0" i="0" u="sng" strike="noStrike" kern="1200" dirty="0">
                <a:solidFill>
                  <a:schemeClr val="tx1"/>
                </a:solidFill>
                <a:latin typeface="+mn-lt"/>
                <a:ea typeface="+mn-ea"/>
                <a:cs typeface="+mn-cs"/>
              </a:rPr>
              <a:t>Students</a:t>
            </a:r>
            <a:r>
              <a:rPr lang="en-US" sz="1200" b="0" i="0" u="none" strike="noStrike" kern="1200" dirty="0">
                <a:solidFill>
                  <a:schemeClr val="tx1"/>
                </a:solidFill>
                <a:latin typeface="+mn-lt"/>
                <a:ea typeface="+mn-ea"/>
                <a:cs typeface="+mn-cs"/>
              </a:rPr>
              <a:t>:  ‘Girl’ and ‘skipping rope’ are </a:t>
            </a:r>
            <a:r>
              <a:rPr lang="en-US" sz="1200" b="1" i="0" u="none" strike="noStrike" kern="1200" dirty="0">
                <a:solidFill>
                  <a:schemeClr val="tx1"/>
                </a:solidFill>
                <a:latin typeface="+mn-lt"/>
                <a:ea typeface="+mn-ea"/>
                <a:cs typeface="+mn-cs"/>
              </a:rPr>
              <a:t>words </a:t>
            </a:r>
            <a:r>
              <a:rPr lang="en-US" sz="1200" b="0" i="0" u="none" strike="noStrike" kern="1200" dirty="0">
                <a:solidFill>
                  <a:schemeClr val="tx1"/>
                </a:solidFill>
                <a:latin typeface="+mn-lt"/>
                <a:ea typeface="+mn-ea"/>
                <a:cs typeface="+mn-cs"/>
              </a:rPr>
              <a:t>and ‘The girl is skipping’ is a </a:t>
            </a:r>
            <a:r>
              <a:rPr lang="en-US" sz="1200" b="1" i="0" u="none" strike="noStrike" kern="1200" dirty="0">
                <a:solidFill>
                  <a:schemeClr val="tx1"/>
                </a:solidFill>
                <a:latin typeface="+mn-lt"/>
                <a:ea typeface="+mn-ea"/>
                <a:cs typeface="+mn-cs"/>
              </a:rPr>
              <a:t>sentence</a:t>
            </a:r>
            <a:r>
              <a:rPr lang="en-US" sz="1200" b="0" i="0" u="none" strike="noStrike" kern="1200" dirty="0">
                <a:solidFill>
                  <a:schemeClr val="tx1"/>
                </a:solidFill>
                <a:latin typeface="+mn-lt"/>
                <a:ea typeface="+mn-ea"/>
                <a:cs typeface="+mn-cs"/>
              </a:rPr>
              <a:t>.</a:t>
            </a:r>
            <a:endParaRPr lang="en-US" b="0" dirty="0"/>
          </a:p>
          <a:p>
            <a:br>
              <a:rPr lang="en-US"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p>
          <a:p>
            <a:pPr rtl="0"/>
            <a:endParaRPr lang="en-IN" b="0" dirty="0"/>
          </a:p>
          <a:p>
            <a:pPr rtl="0"/>
            <a:r>
              <a:rPr lang="en-IN" sz="1200" b="1" i="0" u="none" strike="noStrike" kern="1200" dirty="0">
                <a:solidFill>
                  <a:schemeClr val="tx1"/>
                </a:solidFill>
                <a:latin typeface="+mn-lt"/>
                <a:ea typeface="+mn-ea"/>
                <a:cs typeface="+mn-cs"/>
              </a:rPr>
              <a:t>Source of Multimedia used in this slide –</a:t>
            </a:r>
          </a:p>
          <a:p>
            <a:pPr marL="228600" indent="-228600" rtl="0">
              <a:spcBef>
                <a:spcPts val="1200"/>
              </a:spcBef>
              <a:spcAft>
                <a:spcPts val="1200"/>
              </a:spcAft>
              <a:buAutoNum type="arabicPeriod"/>
            </a:pPr>
            <a:r>
              <a:rPr lang="en-IN" sz="1200" b="0" i="0" u="none" strike="noStrike" kern="1200" dirty="0">
                <a:solidFill>
                  <a:schemeClr val="tx1"/>
                </a:solidFill>
                <a:latin typeface="+mn-lt"/>
                <a:ea typeface="+mn-ea"/>
                <a:cs typeface="+mn-cs"/>
              </a:rPr>
              <a:t>Girl:</a:t>
            </a:r>
            <a:r>
              <a:rPr lang="en-IN" sz="1200" b="1" i="0" u="none" strike="noStrike" kern="1200" dirty="0">
                <a:solidFill>
                  <a:schemeClr val="tx1"/>
                </a:solidFill>
                <a:latin typeface="+mn-lt"/>
                <a:ea typeface="+mn-ea"/>
                <a:cs typeface="+mn-cs"/>
              </a:rPr>
              <a:t> </a:t>
            </a:r>
            <a:r>
              <a:rPr lang="en-US" sz="1800" b="0" i="0" u="sng" strike="noStrike" dirty="0">
                <a:solidFill>
                  <a:srgbClr val="1155CC"/>
                </a:solidFill>
                <a:effectLst/>
                <a:latin typeface="Calibri" panose="020F0502020204030204" pitchFamily="34" charset="0"/>
                <a:hlinkClick r:id="rId3"/>
              </a:rPr>
              <a:t>https://pixabay.com/photos/children-portrait-artistic-girl-1706121/</a:t>
            </a:r>
            <a:endParaRPr lang="en-US" sz="1800" b="0" i="0" u="sng" strike="noStrike" dirty="0">
              <a:solidFill>
                <a:srgbClr val="1155CC"/>
              </a:solidFill>
              <a:effectLst/>
              <a:latin typeface="Calibri" panose="020F0502020204030204" pitchFamily="34" charset="0"/>
            </a:endParaRPr>
          </a:p>
          <a:p>
            <a:pPr marL="228600" indent="-228600" rtl="0">
              <a:spcBef>
                <a:spcPts val="1200"/>
              </a:spcBef>
              <a:spcAft>
                <a:spcPts val="1200"/>
              </a:spcAft>
              <a:buAutoNum type="arabicPeriod"/>
            </a:pPr>
            <a:r>
              <a:rPr lang="en-IN" sz="1200" b="0" i="0" u="none" strike="noStrike" kern="1200" dirty="0">
                <a:solidFill>
                  <a:schemeClr val="tx1"/>
                </a:solidFill>
                <a:latin typeface="+mn-lt"/>
                <a:ea typeface="+mn-ea"/>
                <a:cs typeface="+mn-cs"/>
              </a:rPr>
              <a:t>Skipping rope: https://pixabay.com/photos/skipping-rope-sports-game-tool-1443645/</a:t>
            </a:r>
            <a:endParaRPr lang="en-IN" u="none" dirty="0"/>
          </a:p>
          <a:p>
            <a:r>
              <a:rPr lang="en-IN" u="none" dirty="0"/>
              <a:t>3.   Girl Skipping: https://pixabay.com/vectors/girl-jumping-rope-silhouette-child-5767956/</a:t>
            </a:r>
          </a:p>
        </p:txBody>
      </p:sp>
      <p:sp>
        <p:nvSpPr>
          <p:cNvPr id="4" name="Slide Number Placeholder 3"/>
          <p:cNvSpPr>
            <a:spLocks noGrp="1"/>
          </p:cNvSpPr>
          <p:nvPr>
            <p:ph type="sldNum" sz="quarter" idx="10"/>
          </p:nvPr>
        </p:nvSpPr>
        <p:spPr/>
        <p:txBody>
          <a:bodyPr/>
          <a:lstStyle/>
          <a:p>
            <a:fld id="{A499D599-091B-4691-AA1B-AC5C84EF710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57292"/>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7916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254244B2-46FD-49C0-8BF6-E190D09EA6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390" y="44919"/>
            <a:ext cx="902286" cy="957155"/>
          </a:xfrm>
          <a:prstGeom prst="rect">
            <a:avLst/>
          </a:prstGeom>
        </p:spPr>
      </p:pic>
      <p:pic>
        <p:nvPicPr>
          <p:cNvPr id="19" name="Picture 18" descr="Calendar&#10;&#10;Description automatically generated with low confidence">
            <a:extLst>
              <a:ext uri="{FF2B5EF4-FFF2-40B4-BE49-F238E27FC236}">
                <a16:creationId xmlns:a16="http://schemas.microsoft.com/office/drawing/2014/main" id="{D97434CF-CEE0-40BF-BC5E-2F865F06661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22" name="Picture 21" descr="A picture containing text, clipart&#10;&#10;Description automatically generated">
            <a:extLst>
              <a:ext uri="{FF2B5EF4-FFF2-40B4-BE49-F238E27FC236}">
                <a16:creationId xmlns:a16="http://schemas.microsoft.com/office/drawing/2014/main" id="{22B8C39A-F191-4D0C-9E72-E36060824A0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
        <p:nvSpPr>
          <p:cNvPr id="9" name="TextBox 8">
            <a:extLst>
              <a:ext uri="{FF2B5EF4-FFF2-40B4-BE49-F238E27FC236}">
                <a16:creationId xmlns:a16="http://schemas.microsoft.com/office/drawing/2014/main" id="{2928DBB6-D4BE-4F74-AC05-620A04191F2C}"/>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495333" cy="472908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8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Calendar&#10;&#10;Description automatically generated with low confidence">
            <a:extLst>
              <a:ext uri="{FF2B5EF4-FFF2-40B4-BE49-F238E27FC236}">
                <a16:creationId xmlns:a16="http://schemas.microsoft.com/office/drawing/2014/main" id="{5901837A-36BC-4822-BEFB-830404CC5C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8035C0C2-BCC7-4C51-8D5A-9E2778BE63E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0057"/>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Calendar&#10;&#10;Description automatically generated with low confidence">
            <a:extLst>
              <a:ext uri="{FF2B5EF4-FFF2-40B4-BE49-F238E27FC236}">
                <a16:creationId xmlns:a16="http://schemas.microsoft.com/office/drawing/2014/main" id="{076D6C82-FFCB-4BDB-8004-46AA8F1755B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BD2AB13A-E8D2-49E2-9E24-DF9B8C2267D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iclipart.com/free-transparent-background-png-clipart-iwmxa" TargetMode="External"/><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3124" y="171432"/>
            <a:ext cx="7805752" cy="1295364"/>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0" scaled="1"/>
            <a:tileRect/>
          </a:gradFill>
          <a:scene3d>
            <a:camera prst="orthographicFront"/>
            <a:lightRig rig="threePt" dir="t"/>
          </a:scene3d>
          <a:sp3d>
            <a:bevelT/>
          </a:sp3d>
        </p:spPr>
        <p:txBody>
          <a:bodyPr/>
          <a:lstStyle/>
          <a:p>
            <a:r>
              <a:rPr lang="en-IN" dirty="0"/>
              <a:t>Words </a:t>
            </a:r>
            <a:r>
              <a:rPr lang="en-IN" dirty="0" err="1"/>
              <a:t>vs</a:t>
            </a:r>
            <a:r>
              <a:rPr lang="en-IN" dirty="0"/>
              <a:t> Sentence</a:t>
            </a:r>
            <a:endParaRPr lang="en-US" dirty="0"/>
          </a:p>
        </p:txBody>
      </p:sp>
      <p:sp>
        <p:nvSpPr>
          <p:cNvPr id="4" name="Rounded Rectangle 3"/>
          <p:cNvSpPr/>
          <p:nvPr/>
        </p:nvSpPr>
        <p:spPr>
          <a:xfrm>
            <a:off x="2024040" y="1890704"/>
            <a:ext cx="1809760" cy="904880"/>
          </a:xfrm>
          <a:prstGeom prst="roundRect">
            <a:avLst/>
          </a:prstGeom>
          <a:solidFill>
            <a:schemeClr val="accent6"/>
          </a:solidFill>
          <a:ln>
            <a:solidFill>
              <a:srgbClr val="FFC9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rPr>
              <a:t>Sun</a:t>
            </a:r>
            <a:endParaRPr lang="en-US" dirty="0">
              <a:solidFill>
                <a:schemeClr val="tx1"/>
              </a:solidFill>
            </a:endParaRPr>
          </a:p>
        </p:txBody>
      </p:sp>
      <p:sp>
        <p:nvSpPr>
          <p:cNvPr id="5" name="Snip Single Corner Rectangle 4"/>
          <p:cNvSpPr/>
          <p:nvPr/>
        </p:nvSpPr>
        <p:spPr>
          <a:xfrm>
            <a:off x="395256" y="3067048"/>
            <a:ext cx="2352688" cy="823912"/>
          </a:xfrm>
          <a:prstGeom prst="snip1Rect">
            <a:avLst>
              <a:gd name="adj" fmla="val 50000"/>
            </a:avLst>
          </a:prstGeom>
          <a:solidFill>
            <a:srgbClr val="FAC38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rPr>
              <a:t>Shine</a:t>
            </a:r>
            <a:endParaRPr lang="en-US" sz="3600" dirty="0">
              <a:solidFill>
                <a:schemeClr val="tx1"/>
              </a:solidFill>
            </a:endParaRPr>
          </a:p>
        </p:txBody>
      </p:sp>
      <p:sp>
        <p:nvSpPr>
          <p:cNvPr id="7" name="Rounded Rectangle 6"/>
          <p:cNvSpPr/>
          <p:nvPr/>
        </p:nvSpPr>
        <p:spPr>
          <a:xfrm>
            <a:off x="7091368" y="2976560"/>
            <a:ext cx="4644000" cy="904880"/>
          </a:xfrm>
          <a:prstGeom prst="roundRect">
            <a:avLst/>
          </a:prstGeom>
          <a:solidFill>
            <a:srgbClr val="F4EE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600" dirty="0">
                <a:solidFill>
                  <a:schemeClr val="tx1"/>
                </a:solidFill>
              </a:rPr>
              <a:t>The Sun shines brightly.</a:t>
            </a:r>
            <a:endParaRPr lang="en-US" sz="3600" dirty="0">
              <a:solidFill>
                <a:schemeClr val="tx1"/>
              </a:solidFill>
            </a:endParaRPr>
          </a:p>
        </p:txBody>
      </p:sp>
      <p:pic>
        <p:nvPicPr>
          <p:cNvPr id="8194" name="Picture 2" descr="yellow sphere illustration, Circle, Yellow sun sunrise sunshine transparent background PNG clipart thumbnail"/>
          <p:cNvPicPr>
            <a:picLocks noChangeAspect="1" noChangeArrowheads="1"/>
          </p:cNvPicPr>
          <p:nvPr/>
        </p:nvPicPr>
        <p:blipFill>
          <a:blip r:embed="rId3">
            <a:clrChange>
              <a:clrFrom>
                <a:srgbClr val="DEDEDE"/>
              </a:clrFrom>
              <a:clrTo>
                <a:srgbClr val="DEDEDE">
                  <a:alpha val="0"/>
                </a:srgbClr>
              </a:clrTo>
            </a:clrChange>
          </a:blip>
          <a:srcRect/>
          <a:stretch>
            <a:fillRect/>
          </a:stretch>
        </p:blipFill>
        <p:spPr bwMode="auto">
          <a:xfrm>
            <a:off x="4195752" y="2071680"/>
            <a:ext cx="2857500" cy="2857500"/>
          </a:xfrm>
          <a:prstGeom prst="rect">
            <a:avLst/>
          </a:prstGeom>
          <a:noFill/>
        </p:spPr>
      </p:pic>
      <p:sp>
        <p:nvSpPr>
          <p:cNvPr id="8" name="Snip Single Corner Rectangle 7"/>
          <p:cNvSpPr/>
          <p:nvPr/>
        </p:nvSpPr>
        <p:spPr>
          <a:xfrm>
            <a:off x="2114528" y="4152904"/>
            <a:ext cx="2352688" cy="823912"/>
          </a:xfrm>
          <a:prstGeom prst="snip1Rect">
            <a:avLst>
              <a:gd name="adj" fmla="val 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rPr>
              <a:t>Brightly</a:t>
            </a:r>
            <a:endParaRPr lang="en-US" sz="3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1304" y="71414"/>
            <a:ext cx="6529392" cy="654032"/>
          </a:xfrm>
          <a:solidFill>
            <a:schemeClr val="accent2">
              <a:lumMod val="60000"/>
              <a:lumOff val="40000"/>
            </a:schemeClr>
          </a:solidFill>
          <a:scene3d>
            <a:camera prst="orthographicFront"/>
            <a:lightRig rig="threePt" dir="t"/>
          </a:scene3d>
          <a:sp3d>
            <a:bevelT/>
          </a:sp3d>
        </p:spPr>
        <p:txBody>
          <a:bodyPr/>
          <a:lstStyle/>
          <a:p>
            <a:r>
              <a:rPr lang="en-IN" dirty="0"/>
              <a:t>See and answer</a:t>
            </a:r>
            <a:endParaRPr lang="en-US" dirty="0"/>
          </a:p>
        </p:txBody>
      </p:sp>
      <p:sp>
        <p:nvSpPr>
          <p:cNvPr id="5" name="Rectangle: Rounded Corners 3">
            <a:extLst>
              <a:ext uri="{FF2B5EF4-FFF2-40B4-BE49-F238E27FC236}">
                <a16:creationId xmlns:a16="http://schemas.microsoft.com/office/drawing/2014/main" id="{EFCCB785-D4C5-FC8C-01A6-CD94297D3662}"/>
              </a:ext>
            </a:extLst>
          </p:cNvPr>
          <p:cNvSpPr/>
          <p:nvPr/>
        </p:nvSpPr>
        <p:spPr>
          <a:xfrm>
            <a:off x="538336" y="4333880"/>
            <a:ext cx="3024000" cy="704456"/>
          </a:xfrm>
          <a:prstGeom prst="roundRect">
            <a:avLst/>
          </a:prstGeom>
          <a:solidFill>
            <a:schemeClr val="accent6">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Who is in this picture?</a:t>
            </a:r>
          </a:p>
        </p:txBody>
      </p:sp>
      <p:sp>
        <p:nvSpPr>
          <p:cNvPr id="6" name="Rectangle: Rounded Corners 3">
            <a:extLst>
              <a:ext uri="{FF2B5EF4-FFF2-40B4-BE49-F238E27FC236}">
                <a16:creationId xmlns:a16="http://schemas.microsoft.com/office/drawing/2014/main" id="{EFCCB785-D4C5-FC8C-01A6-CD94297D3662}"/>
              </a:ext>
            </a:extLst>
          </p:cNvPr>
          <p:cNvSpPr/>
          <p:nvPr/>
        </p:nvSpPr>
        <p:spPr>
          <a:xfrm>
            <a:off x="1096336" y="5148272"/>
            <a:ext cx="1908000" cy="576000"/>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Girl</a:t>
            </a: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10750" r="10750"/>
          <a:stretch/>
        </p:blipFill>
        <p:spPr bwMode="auto">
          <a:xfrm>
            <a:off x="990776" y="986424"/>
            <a:ext cx="2196000" cy="3220800"/>
          </a:xfrm>
          <a:prstGeom prst="rect">
            <a:avLst/>
          </a:prstGeom>
          <a:ln>
            <a:noFill/>
          </a:ln>
          <a:effectLst>
            <a:outerShdw blurRad="292100" dist="139700" dir="2700000" algn="tl" rotWithShape="0">
              <a:srgbClr val="333333">
                <a:alpha val="65000"/>
              </a:srgbClr>
            </a:outerShdw>
          </a:effectLst>
        </p:spPr>
      </p:pic>
      <p:pic>
        <p:nvPicPr>
          <p:cNvPr id="6148" name="Picture 4" descr="Free photos of Skipping rope"/>
          <p:cNvPicPr>
            <a:picLocks noChangeAspect="1" noChangeArrowheads="1"/>
          </p:cNvPicPr>
          <p:nvPr/>
        </p:nvPicPr>
        <p:blipFill>
          <a:blip r:embed="rId4">
            <a:lum bright="10000"/>
          </a:blip>
          <a:srcRect l="12290" t="7409" r="6597"/>
          <a:stretch>
            <a:fillRect/>
          </a:stretch>
        </p:blipFill>
        <p:spPr bwMode="auto">
          <a:xfrm>
            <a:off x="4557704" y="1891107"/>
            <a:ext cx="2986104" cy="2261797"/>
          </a:xfrm>
          <a:prstGeom prst="rect">
            <a:avLst/>
          </a:prstGeom>
          <a:ln>
            <a:noFill/>
          </a:ln>
          <a:effectLst>
            <a:outerShdw blurRad="292100" dist="139700" dir="2700000" algn="tl" rotWithShape="0">
              <a:srgbClr val="333333">
                <a:alpha val="65000"/>
              </a:srgbClr>
            </a:outerShdw>
          </a:effectLst>
        </p:spPr>
      </p:pic>
      <p:sp>
        <p:nvSpPr>
          <p:cNvPr id="12" name="Rectangle: Rounded Corners 3">
            <a:extLst>
              <a:ext uri="{FF2B5EF4-FFF2-40B4-BE49-F238E27FC236}">
                <a16:creationId xmlns:a16="http://schemas.microsoft.com/office/drawing/2014/main" id="{EFCCB785-D4C5-FC8C-01A6-CD94297D3662}"/>
              </a:ext>
            </a:extLst>
          </p:cNvPr>
          <p:cNvSpPr/>
          <p:nvPr/>
        </p:nvSpPr>
        <p:spPr>
          <a:xfrm>
            <a:off x="4519808" y="4333880"/>
            <a:ext cx="3024000" cy="704456"/>
          </a:xfrm>
          <a:prstGeom prst="roundRect">
            <a:avLst/>
          </a:prstGeom>
          <a:solidFill>
            <a:schemeClr val="accent6">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Can you name this?</a:t>
            </a:r>
          </a:p>
        </p:txBody>
      </p:sp>
      <p:sp>
        <p:nvSpPr>
          <p:cNvPr id="13" name="Rectangle: Rounded Corners 3">
            <a:extLst>
              <a:ext uri="{FF2B5EF4-FFF2-40B4-BE49-F238E27FC236}">
                <a16:creationId xmlns:a16="http://schemas.microsoft.com/office/drawing/2014/main" id="{EFCCB785-D4C5-FC8C-01A6-CD94297D3662}"/>
              </a:ext>
            </a:extLst>
          </p:cNvPr>
          <p:cNvSpPr/>
          <p:nvPr/>
        </p:nvSpPr>
        <p:spPr>
          <a:xfrm>
            <a:off x="5056880" y="5148272"/>
            <a:ext cx="1944000" cy="576000"/>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Skipping rope</a:t>
            </a:r>
          </a:p>
        </p:txBody>
      </p:sp>
      <p:sp>
        <p:nvSpPr>
          <p:cNvPr id="14" name="Rectangle: Rounded Corners 3">
            <a:extLst>
              <a:ext uri="{FF2B5EF4-FFF2-40B4-BE49-F238E27FC236}">
                <a16:creationId xmlns:a16="http://schemas.microsoft.com/office/drawing/2014/main" id="{EFCCB785-D4C5-FC8C-01A6-CD94297D3662}"/>
              </a:ext>
            </a:extLst>
          </p:cNvPr>
          <p:cNvSpPr/>
          <p:nvPr/>
        </p:nvSpPr>
        <p:spPr>
          <a:xfrm>
            <a:off x="8466256" y="4333880"/>
            <a:ext cx="3240000" cy="704456"/>
          </a:xfrm>
          <a:prstGeom prst="roundRect">
            <a:avLst/>
          </a:prstGeom>
          <a:solidFill>
            <a:schemeClr val="accent6">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What is the girl doing?</a:t>
            </a:r>
          </a:p>
        </p:txBody>
      </p:sp>
      <p:sp>
        <p:nvSpPr>
          <p:cNvPr id="18" name="Rectangle: Rounded Corners 3">
            <a:extLst>
              <a:ext uri="{FF2B5EF4-FFF2-40B4-BE49-F238E27FC236}">
                <a16:creationId xmlns:a16="http://schemas.microsoft.com/office/drawing/2014/main" id="{EFCCB785-D4C5-FC8C-01A6-CD94297D3662}"/>
              </a:ext>
            </a:extLst>
          </p:cNvPr>
          <p:cNvSpPr/>
          <p:nvPr/>
        </p:nvSpPr>
        <p:spPr>
          <a:xfrm>
            <a:off x="8826256" y="5148272"/>
            <a:ext cx="2592000" cy="576000"/>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The girl is skipping.</a:t>
            </a:r>
          </a:p>
        </p:txBody>
      </p:sp>
      <p:pic>
        <p:nvPicPr>
          <p:cNvPr id="1026" name="Picture 2" descr="Free vector graphics of Girl">
            <a:extLst>
              <a:ext uri="{FF2B5EF4-FFF2-40B4-BE49-F238E27FC236}">
                <a16:creationId xmlns:a16="http://schemas.microsoft.com/office/drawing/2014/main" id="{08FC32C6-5B3A-856E-F550-2A658A81B07D}"/>
              </a:ext>
            </a:extLst>
          </p:cNvPr>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74585" y="978617"/>
            <a:ext cx="1964020" cy="31993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148"/>
                                        </p:tgtEl>
                                        <p:attrNameLst>
                                          <p:attrName>style.visibility</p:attrName>
                                        </p:attrNameLst>
                                      </p:cBhvr>
                                      <p:to>
                                        <p:strVal val="visible"/>
                                      </p:to>
                                    </p:set>
                                    <p:animEffect transition="in" filter="fade">
                                      <p:cBhvr>
                                        <p:cTn id="25" dur="1000"/>
                                        <p:tgtEl>
                                          <p:spTgt spid="6148"/>
                                        </p:tgtEl>
                                      </p:cBhvr>
                                    </p:animEffect>
                                  </p:childTnLst>
                                </p:cTn>
                              </p:par>
                            </p:childTnLst>
                          </p:cTn>
                        </p:par>
                        <p:par>
                          <p:cTn id="26" fill="hold">
                            <p:stCondLst>
                              <p:cond delay="100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animEffect transition="in" filter="fade">
                                      <p:cBhvr>
                                        <p:cTn id="43" dur="1000"/>
                                        <p:tgtEl>
                                          <p:spTgt spid="1026"/>
                                        </p:tgtEl>
                                      </p:cBhvr>
                                    </p:animEffect>
                                  </p:childTnLst>
                                </p:cTn>
                              </p:par>
                            </p:childTnLst>
                          </p:cTn>
                        </p:par>
                        <p:par>
                          <p:cTn id="44" fill="hold">
                            <p:stCondLst>
                              <p:cond delay="1000"/>
                            </p:stCondLst>
                            <p:childTnLst>
                              <p:par>
                                <p:cTn id="45" presetID="42"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1000"/>
                                        <p:tgtEl>
                                          <p:spTgt spid="18"/>
                                        </p:tgtEl>
                                      </p:cBhvr>
                                    </p:animEffect>
                                    <p:anim calcmode="lin" valueType="num">
                                      <p:cBhvr>
                                        <p:cTn id="55" dur="1000" fill="hold"/>
                                        <p:tgtEl>
                                          <p:spTgt spid="18"/>
                                        </p:tgtEl>
                                        <p:attrNameLst>
                                          <p:attrName>ppt_x</p:attrName>
                                        </p:attrNameLst>
                                      </p:cBhvr>
                                      <p:tavLst>
                                        <p:tav tm="0">
                                          <p:val>
                                            <p:strVal val="#ppt_x"/>
                                          </p:val>
                                        </p:tav>
                                        <p:tav tm="100000">
                                          <p:val>
                                            <p:strVal val="#ppt_x"/>
                                          </p:val>
                                        </p:tav>
                                      </p:tavLst>
                                    </p:anim>
                                    <p:anim calcmode="lin" valueType="num">
                                      <p:cBhvr>
                                        <p:cTn id="5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animBg="1"/>
      <p:bldP spid="13" grpId="0" animBg="1"/>
      <p:bldP spid="14"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2768" y="150816"/>
            <a:ext cx="5986464" cy="654032"/>
          </a:xfr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18900000" scaled="1"/>
            <a:tileRect/>
          </a:gradFill>
          <a:scene3d>
            <a:camera prst="orthographicFront"/>
            <a:lightRig rig="threePt" dir="t"/>
          </a:scene3d>
          <a:sp3d>
            <a:bevelT/>
          </a:sp3d>
        </p:spPr>
        <p:txBody>
          <a:bodyPr/>
          <a:lstStyle/>
          <a:p>
            <a:r>
              <a:rPr lang="en-IN" dirty="0"/>
              <a:t>Words </a:t>
            </a:r>
            <a:r>
              <a:rPr lang="en-IN" b="1" dirty="0" err="1"/>
              <a:t>vs</a:t>
            </a:r>
            <a:r>
              <a:rPr lang="en-IN" dirty="0"/>
              <a:t> Sentence</a:t>
            </a:r>
            <a:endParaRPr lang="en-US" dirty="0"/>
          </a:p>
        </p:txBody>
      </p:sp>
      <p:sp>
        <p:nvSpPr>
          <p:cNvPr id="5" name="TextBox 4">
            <a:extLst>
              <a:ext uri="{FF2B5EF4-FFF2-40B4-BE49-F238E27FC236}">
                <a16:creationId xmlns:a16="http://schemas.microsoft.com/office/drawing/2014/main" id="{4D44256C-5504-4B54-B063-57AAC879C402}"/>
              </a:ext>
            </a:extLst>
          </p:cNvPr>
          <p:cNvSpPr txBox="1"/>
          <p:nvPr/>
        </p:nvSpPr>
        <p:spPr>
          <a:xfrm>
            <a:off x="2928920" y="1257288"/>
            <a:ext cx="6967576" cy="830997"/>
          </a:xfrm>
          <a:prstGeom prst="rect">
            <a:avLst/>
          </a:prstGeom>
          <a:solidFill>
            <a:srgbClr val="FF8BB2"/>
          </a:solidFill>
          <a:scene3d>
            <a:camera prst="orthographicFront"/>
            <a:lightRig rig="threePt" dir="t"/>
          </a:scene3d>
          <a:sp3d>
            <a:bevelT/>
          </a:sp3d>
        </p:spPr>
        <p:txBody>
          <a:bodyPr wrap="square" rtlCol="0">
            <a:spAutoFit/>
          </a:bodyPr>
          <a:lstStyle/>
          <a:p>
            <a:r>
              <a:rPr lang="en-US" sz="2400" dirty="0"/>
              <a:t> A </a:t>
            </a:r>
            <a:r>
              <a:rPr lang="en-US" sz="2400" b="1" dirty="0"/>
              <a:t>word </a:t>
            </a:r>
            <a:r>
              <a:rPr lang="en-US" sz="2400" dirty="0"/>
              <a:t>has single letters or alphabets whereas a   </a:t>
            </a:r>
          </a:p>
          <a:p>
            <a:r>
              <a:rPr lang="en-US" sz="2400" b="1" dirty="0"/>
              <a:t> sentence </a:t>
            </a:r>
            <a:r>
              <a:rPr lang="en-US" sz="2400" dirty="0"/>
              <a:t>is made up of words</a:t>
            </a:r>
            <a:endParaRPr lang="en-US" sz="2400" b="1" dirty="0">
              <a:solidFill>
                <a:schemeClr val="bg1"/>
              </a:solidFill>
            </a:endParaRPr>
          </a:p>
        </p:txBody>
      </p:sp>
      <p:sp>
        <p:nvSpPr>
          <p:cNvPr id="6" name="Donut 5"/>
          <p:cNvSpPr/>
          <p:nvPr/>
        </p:nvSpPr>
        <p:spPr>
          <a:xfrm>
            <a:off x="1616844" y="1303745"/>
            <a:ext cx="720080" cy="738082"/>
          </a:xfrm>
          <a:prstGeom prst="donut">
            <a:avLst>
              <a:gd name="adj" fmla="val 9562"/>
            </a:avLst>
          </a:prstGeom>
          <a:solidFill>
            <a:srgbClr val="FF92D3"/>
          </a:solidFill>
          <a:ln>
            <a:solidFill>
              <a:srgbClr val="FF006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Isosceles Triangle 6"/>
          <p:cNvSpPr/>
          <p:nvPr/>
        </p:nvSpPr>
        <p:spPr>
          <a:xfrm rot="13401681">
            <a:off x="2143806" y="1397694"/>
            <a:ext cx="540000" cy="540000"/>
          </a:xfrm>
          <a:prstGeom prst="triangle">
            <a:avLst>
              <a:gd name="adj" fmla="val 0"/>
            </a:avLst>
          </a:prstGeom>
          <a:solidFill>
            <a:srgbClr val="FF006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8">
            <a:extLst>
              <a:ext uri="{FF2B5EF4-FFF2-40B4-BE49-F238E27FC236}">
                <a16:creationId xmlns:a16="http://schemas.microsoft.com/office/drawing/2014/main" id="{5C38F397-BA87-4E51-877F-FE77018EEEC1}"/>
              </a:ext>
            </a:extLst>
          </p:cNvPr>
          <p:cNvSpPr txBox="1"/>
          <p:nvPr/>
        </p:nvSpPr>
        <p:spPr>
          <a:xfrm>
            <a:off x="2109816" y="2886072"/>
            <a:ext cx="9144000" cy="1200329"/>
          </a:xfrm>
          <a:prstGeom prst="rect">
            <a:avLst/>
          </a:prstGeom>
          <a:solidFill>
            <a:srgbClr val="FFC95D"/>
          </a:solidFill>
          <a:scene3d>
            <a:camera prst="orthographicFront"/>
            <a:lightRig rig="threePt" dir="t"/>
          </a:scene3d>
          <a:sp3d>
            <a:bevelT/>
          </a:sp3d>
        </p:spPr>
        <p:txBody>
          <a:bodyPr wrap="square" rtlCol="0">
            <a:spAutoFit/>
          </a:bodyPr>
          <a:lstStyle/>
          <a:p>
            <a:r>
              <a:rPr lang="en-US" sz="2400" dirty="0"/>
              <a:t>A </a:t>
            </a:r>
            <a:r>
              <a:rPr lang="en-US" sz="2400" b="1" dirty="0"/>
              <a:t>word </a:t>
            </a:r>
            <a:r>
              <a:rPr lang="en-US" sz="2400" dirty="0"/>
              <a:t>is a single unit of language which has a meaning. A </a:t>
            </a:r>
            <a:r>
              <a:rPr lang="en-US" sz="2400" b="1" dirty="0"/>
              <a:t>sentence </a:t>
            </a:r>
            <a:r>
              <a:rPr lang="en-US" sz="2400" dirty="0"/>
              <a:t>is a set of words which expresses a statement, question or an order. A sentence begins with a </a:t>
            </a:r>
            <a:r>
              <a:rPr lang="en-US" sz="2400" b="1" dirty="0"/>
              <a:t>capital letter</a:t>
            </a:r>
            <a:r>
              <a:rPr lang="en-US" sz="2400" dirty="0"/>
              <a:t> and ends with a </a:t>
            </a:r>
            <a:r>
              <a:rPr lang="en-US" sz="2400" b="1" dirty="0"/>
              <a:t>full stop</a:t>
            </a:r>
            <a:r>
              <a:rPr lang="en-US" sz="2400" dirty="0"/>
              <a:t>.</a:t>
            </a:r>
          </a:p>
        </p:txBody>
      </p:sp>
      <p:sp>
        <p:nvSpPr>
          <p:cNvPr id="10" name="Donut 9"/>
          <p:cNvSpPr/>
          <p:nvPr/>
        </p:nvSpPr>
        <p:spPr>
          <a:xfrm>
            <a:off x="757208" y="3157536"/>
            <a:ext cx="720080" cy="738082"/>
          </a:xfrm>
          <a:prstGeom prst="donut">
            <a:avLst>
              <a:gd name="adj" fmla="val 9562"/>
            </a:avLst>
          </a:prstGeom>
          <a:solidFill>
            <a:srgbClr val="FFC000"/>
          </a:solidFill>
          <a:ln>
            <a:solidFill>
              <a:schemeClr val="accent6">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Isosceles Triangle 10"/>
          <p:cNvSpPr/>
          <p:nvPr/>
        </p:nvSpPr>
        <p:spPr>
          <a:xfrm rot="13401681">
            <a:off x="1324758" y="3216236"/>
            <a:ext cx="540000" cy="540000"/>
          </a:xfrm>
          <a:prstGeom prst="triangle">
            <a:avLst>
              <a:gd name="adj" fmla="val 0"/>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Rounded Corners 3">
            <a:extLst>
              <a:ext uri="{FF2B5EF4-FFF2-40B4-BE49-F238E27FC236}">
                <a16:creationId xmlns:a16="http://schemas.microsoft.com/office/drawing/2014/main" id="{EFCCB785-D4C5-FC8C-01A6-CD94297D3662}"/>
              </a:ext>
            </a:extLst>
          </p:cNvPr>
          <p:cNvSpPr/>
          <p:nvPr/>
        </p:nvSpPr>
        <p:spPr>
          <a:xfrm>
            <a:off x="8661816" y="4786320"/>
            <a:ext cx="2592000" cy="576000"/>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The girl is skipping.</a:t>
            </a:r>
          </a:p>
        </p:txBody>
      </p:sp>
      <p:sp>
        <p:nvSpPr>
          <p:cNvPr id="13" name="Rectangle: Rounded Corners 3">
            <a:extLst>
              <a:ext uri="{FF2B5EF4-FFF2-40B4-BE49-F238E27FC236}">
                <a16:creationId xmlns:a16="http://schemas.microsoft.com/office/drawing/2014/main" id="{EFCCB785-D4C5-FC8C-01A6-CD94297D3662}"/>
              </a:ext>
            </a:extLst>
          </p:cNvPr>
          <p:cNvSpPr/>
          <p:nvPr/>
        </p:nvSpPr>
        <p:spPr>
          <a:xfrm>
            <a:off x="970336" y="4786320"/>
            <a:ext cx="1908000" cy="576000"/>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Girl</a:t>
            </a:r>
          </a:p>
        </p:txBody>
      </p:sp>
      <p:sp>
        <p:nvSpPr>
          <p:cNvPr id="14" name="Rectangle: Rounded Corners 3">
            <a:extLst>
              <a:ext uri="{FF2B5EF4-FFF2-40B4-BE49-F238E27FC236}">
                <a16:creationId xmlns:a16="http://schemas.microsoft.com/office/drawing/2014/main" id="{EFCCB785-D4C5-FC8C-01A6-CD94297D3662}"/>
              </a:ext>
            </a:extLst>
          </p:cNvPr>
          <p:cNvSpPr/>
          <p:nvPr/>
        </p:nvSpPr>
        <p:spPr>
          <a:xfrm>
            <a:off x="4137416" y="4786320"/>
            <a:ext cx="1944000" cy="576000"/>
          </a:xfrm>
          <a:prstGeom prst="round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Skipping rope</a:t>
            </a:r>
          </a:p>
        </p:txBody>
      </p:sp>
      <p:sp>
        <p:nvSpPr>
          <p:cNvPr id="15" name="TextBox 14"/>
          <p:cNvSpPr txBox="1"/>
          <p:nvPr/>
        </p:nvSpPr>
        <p:spPr>
          <a:xfrm>
            <a:off x="1513264" y="5691200"/>
            <a:ext cx="872803" cy="461665"/>
          </a:xfrm>
          <a:prstGeom prst="rect">
            <a:avLst/>
          </a:prstGeom>
          <a:solidFill>
            <a:srgbClr val="FFC000"/>
          </a:solidFill>
          <a:scene3d>
            <a:camera prst="orthographicFront"/>
            <a:lightRig rig="threePt" dir="t"/>
          </a:scene3d>
          <a:sp3d>
            <a:bevelT/>
          </a:sp3d>
        </p:spPr>
        <p:txBody>
          <a:bodyPr wrap="none" rtlCol="0">
            <a:spAutoFit/>
          </a:bodyPr>
          <a:lstStyle/>
          <a:p>
            <a:r>
              <a:rPr lang="en-IN" sz="2400" dirty="0"/>
              <a:t>Word</a:t>
            </a:r>
            <a:endParaRPr lang="en-US" dirty="0"/>
          </a:p>
        </p:txBody>
      </p:sp>
      <p:sp>
        <p:nvSpPr>
          <p:cNvPr id="16" name="TextBox 15"/>
          <p:cNvSpPr txBox="1"/>
          <p:nvPr/>
        </p:nvSpPr>
        <p:spPr>
          <a:xfrm>
            <a:off x="4680344" y="5691200"/>
            <a:ext cx="872803" cy="461665"/>
          </a:xfrm>
          <a:prstGeom prst="rect">
            <a:avLst/>
          </a:prstGeom>
          <a:solidFill>
            <a:srgbClr val="FFC95D"/>
          </a:solidFill>
          <a:scene3d>
            <a:camera prst="orthographicFront"/>
            <a:lightRig rig="threePt" dir="t"/>
          </a:scene3d>
          <a:sp3d>
            <a:bevelT/>
          </a:sp3d>
        </p:spPr>
        <p:txBody>
          <a:bodyPr wrap="none" rtlCol="0">
            <a:spAutoFit/>
          </a:bodyPr>
          <a:lstStyle/>
          <a:p>
            <a:r>
              <a:rPr lang="en-IN" sz="2400" dirty="0"/>
              <a:t>Word</a:t>
            </a:r>
            <a:endParaRPr lang="en-US" dirty="0"/>
          </a:p>
        </p:txBody>
      </p:sp>
      <p:sp>
        <p:nvSpPr>
          <p:cNvPr id="17" name="TextBox 16"/>
          <p:cNvSpPr txBox="1"/>
          <p:nvPr/>
        </p:nvSpPr>
        <p:spPr>
          <a:xfrm>
            <a:off x="9295232" y="5691200"/>
            <a:ext cx="1337417" cy="461665"/>
          </a:xfrm>
          <a:prstGeom prst="rect">
            <a:avLst/>
          </a:prstGeom>
          <a:solidFill>
            <a:schemeClr val="accent5">
              <a:lumMod val="60000"/>
              <a:lumOff val="40000"/>
            </a:schemeClr>
          </a:solidFill>
          <a:scene3d>
            <a:camera prst="orthographicFront"/>
            <a:lightRig rig="threePt" dir="t"/>
          </a:scene3d>
          <a:sp3d>
            <a:bevelT/>
          </a:sp3d>
        </p:spPr>
        <p:txBody>
          <a:bodyPr wrap="none" rtlCol="0">
            <a:spAutoFit/>
          </a:bodyPr>
          <a:lstStyle/>
          <a:p>
            <a:r>
              <a:rPr lang="en-IN" sz="2400" dirty="0"/>
              <a:t>Sentence</a:t>
            </a:r>
            <a:endParaRPr lang="en-US" sz="2400" dirty="0"/>
          </a:p>
        </p:txBody>
      </p:sp>
      <p:sp>
        <p:nvSpPr>
          <p:cNvPr id="18" name="Right Arrow 17"/>
          <p:cNvSpPr/>
          <p:nvPr/>
        </p:nvSpPr>
        <p:spPr>
          <a:xfrm>
            <a:off x="6309128" y="4876808"/>
            <a:ext cx="2171712" cy="288000"/>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1000"/>
                                        <p:tgtEl>
                                          <p:spTgt spid="7"/>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32"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out)">
                                      <p:cBhvr>
                                        <p:cTn id="20" dur="1000"/>
                                        <p:tgtEl>
                                          <p:spTgt spid="10"/>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1000"/>
                                        <p:tgtEl>
                                          <p:spTgt spid="9"/>
                                        </p:tgtEl>
                                      </p:cBhvr>
                                    </p:animEffect>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1000"/>
                                        <p:tgtEl>
                                          <p:spTgt spid="18"/>
                                        </p:tgtEl>
                                      </p:cBhvr>
                                    </p:animEffect>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18" presetClass="entr" presetSubtype="6"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strips(downRight)">
                                      <p:cBhvr>
                                        <p:cTn id="54" dur="1000"/>
                                        <p:tgtEl>
                                          <p:spTgt spid="15"/>
                                        </p:tgtEl>
                                      </p:cBhvr>
                                    </p:animEffect>
                                  </p:childTnLst>
                                </p:cTn>
                              </p:par>
                            </p:childTnLst>
                          </p:cTn>
                        </p:par>
                        <p:par>
                          <p:cTn id="55" fill="hold">
                            <p:stCondLst>
                              <p:cond delay="8000"/>
                            </p:stCondLst>
                            <p:childTnLst>
                              <p:par>
                                <p:cTn id="56" presetID="18" presetClass="entr" presetSubtype="6"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strips(downRight)">
                                      <p:cBhvr>
                                        <p:cTn id="58" dur="1000"/>
                                        <p:tgtEl>
                                          <p:spTgt spid="16"/>
                                        </p:tgtEl>
                                      </p:cBhvr>
                                    </p:animEffect>
                                  </p:childTnLst>
                                </p:cTn>
                              </p:par>
                            </p:childTnLst>
                          </p:cTn>
                        </p:par>
                        <p:par>
                          <p:cTn id="59" fill="hold">
                            <p:stCondLst>
                              <p:cond delay="9000"/>
                            </p:stCondLst>
                            <p:childTnLst>
                              <p:par>
                                <p:cTn id="60" presetID="18" presetClass="entr" presetSubtype="6" fill="hold" grpId="0" nodeType="after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strips(downRight)">
                                      <p:cBhvr>
                                        <p:cTn id="6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7FD3AE87-6314-4455-95CA-DC26B00CAF9A}"/>
              </a:ext>
            </a:extLst>
          </p:cNvPr>
          <p:cNvGraphicFramePr>
            <a:graphicFrameLocks noGrp="1"/>
          </p:cNvGraphicFramePr>
          <p:nvPr>
            <p:extLst>
              <p:ext uri="{D42A27DB-BD31-4B8C-83A1-F6EECF244321}">
                <p14:modId xmlns:p14="http://schemas.microsoft.com/office/powerpoint/2010/main" val="2992866548"/>
              </p:ext>
            </p:extLst>
          </p:nvPr>
        </p:nvGraphicFramePr>
        <p:xfrm>
          <a:off x="1127448" y="700345"/>
          <a:ext cx="9721080" cy="412727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306456">
                  <a:extLst>
                    <a:ext uri="{9D8B030D-6E8A-4147-A177-3AD203B41FA5}">
                      <a16:colId xmlns:a16="http://schemas.microsoft.com/office/drawing/2014/main" val="20002"/>
                    </a:ext>
                  </a:extLst>
                </a:gridCol>
              </a:tblGrid>
              <a:tr h="389313">
                <a:tc>
                  <a:txBody>
                    <a:bodyPr/>
                    <a:lstStyle/>
                    <a:p>
                      <a:pPr algn="ctr"/>
                      <a:endParaRPr lang="en-IN" sz="2000" dirty="0"/>
                    </a:p>
                  </a:txBody>
                  <a:tcPr/>
                </a:tc>
                <a:tc>
                  <a:txBody>
                    <a:bodyPr/>
                    <a:lstStyle/>
                    <a:p>
                      <a:pPr algn="ctr"/>
                      <a:endParaRPr lang="en-IN" sz="2000" dirty="0"/>
                    </a:p>
                  </a:txBody>
                  <a:tcPr/>
                </a:tc>
                <a:tc>
                  <a:txBody>
                    <a:bodyPr/>
                    <a:lstStyle/>
                    <a:p>
                      <a:pPr algn="ctr"/>
                      <a:endParaRPr lang="en-IN" sz="2000" dirty="0"/>
                    </a:p>
                  </a:txBody>
                  <a:tcPr/>
                </a:tc>
                <a:extLst>
                  <a:ext uri="{0D108BD9-81ED-4DB2-BD59-A6C34878D82A}">
                    <a16:rowId xmlns:a16="http://schemas.microsoft.com/office/drawing/2014/main" val="10000"/>
                  </a:ext>
                </a:extLst>
              </a:tr>
              <a:tr h="389313">
                <a:tc>
                  <a:txBody>
                    <a:bodyPr/>
                    <a:lstStyle/>
                    <a:p>
                      <a:pPr algn="l"/>
                      <a:r>
                        <a:rPr lang="en-IN" sz="900" dirty="0">
                          <a:solidFill>
                            <a:schemeClr val="tx1"/>
                          </a:solidFill>
                        </a:rPr>
                        <a:t>1</a:t>
                      </a:r>
                    </a:p>
                  </a:txBody>
                  <a:tcPr/>
                </a:tc>
                <a:tc>
                  <a:txBody>
                    <a:bodyPr/>
                    <a:lstStyle/>
                    <a:p>
                      <a:endParaRPr lang="en-IN" sz="1200" dirty="0">
                        <a:solidFill>
                          <a:schemeClr val="tx1"/>
                        </a:solidFill>
                      </a:endParaRPr>
                    </a:p>
                  </a:txBody>
                  <a:tcPr/>
                </a:tc>
                <a:tc>
                  <a:txBody>
                    <a:bodyPr/>
                    <a:lstStyle/>
                    <a:p>
                      <a:pPr marL="228600" indent="-228600">
                        <a:buAutoNum type="arabicPeriod"/>
                      </a:pPr>
                      <a:r>
                        <a:rPr lang="en-IN" sz="900" dirty="0">
                          <a:solidFill>
                            <a:schemeClr val="tx1"/>
                          </a:solidFill>
                        </a:rPr>
                        <a:t>Sun:    </a:t>
                      </a:r>
                      <a:r>
                        <a:rPr lang="en-IN" sz="900" dirty="0">
                          <a:solidFill>
                            <a:schemeClr val="tx1"/>
                          </a:solidFill>
                          <a:hlinkClick r:id="rId3"/>
                        </a:rPr>
                        <a:t>https://www.hiclipart.com/free-transparent-background-png-clipart-iwmxa</a:t>
                      </a:r>
                      <a:endParaRPr lang="en-IN" sz="900" dirty="0">
                        <a:solidFill>
                          <a:schemeClr val="tx1"/>
                        </a:solidFill>
                      </a:endParaRPr>
                    </a:p>
                    <a:p>
                      <a:pPr marL="228600" indent="-228600">
                        <a:buAutoNum type="arabicPeriod"/>
                      </a:pPr>
                      <a:endParaRPr lang="en-IN" sz="900" dirty="0">
                        <a:solidFill>
                          <a:schemeClr val="tx1"/>
                        </a:solidFill>
                      </a:endParaRPr>
                    </a:p>
                    <a:p>
                      <a:pPr marL="228600" indent="-228600">
                        <a:buAutoNum type="arabicPeriod"/>
                      </a:pPr>
                      <a:endParaRPr lang="en-IN" sz="900" dirty="0">
                        <a:solidFill>
                          <a:schemeClr val="tx1"/>
                        </a:solidFill>
                      </a:endParaRPr>
                    </a:p>
                  </a:txBody>
                  <a:tcPr/>
                </a:tc>
                <a:extLst>
                  <a:ext uri="{0D108BD9-81ED-4DB2-BD59-A6C34878D82A}">
                    <a16:rowId xmlns:a16="http://schemas.microsoft.com/office/drawing/2014/main" val="10001"/>
                  </a:ext>
                </a:extLst>
              </a:tr>
              <a:tr h="389313">
                <a:tc>
                  <a:txBody>
                    <a:bodyPr/>
                    <a:lstStyle/>
                    <a:p>
                      <a:r>
                        <a:rPr lang="en-IN" sz="900" dirty="0"/>
                        <a:t>2</a:t>
                      </a:r>
                    </a:p>
                  </a:txBody>
                  <a:tcPr/>
                </a:tc>
                <a:tc>
                  <a:txBody>
                    <a:bodyPr/>
                    <a:lstStyle/>
                    <a:p>
                      <a:endParaRPr lang="en-IN" sz="900" dirty="0"/>
                    </a:p>
                  </a:txBody>
                  <a:tcPr/>
                </a:tc>
                <a:tc>
                  <a:txBody>
                    <a:bodyPr/>
                    <a:lstStyle/>
                    <a:p>
                      <a:r>
                        <a:rPr lang="en-IN" sz="900" dirty="0"/>
                        <a:t>1.Girl: https://pixabay.com/photos/children-portrait-artistic-girl-1706121/</a:t>
                      </a:r>
                    </a:p>
                    <a:p>
                      <a:r>
                        <a:rPr lang="en-IN" sz="900" dirty="0"/>
                        <a:t>2.Skipping rope: https://pixabay.com/photos/skipping-rope-sports-game-tool-1443645/</a:t>
                      </a:r>
                    </a:p>
                    <a:p>
                      <a:r>
                        <a:rPr lang="en-IN" sz="900" dirty="0"/>
                        <a:t>3.Girl Skipping: https://pixabay.com/vectors/girl-jumping-rope-silhouette-child-5767956/</a:t>
                      </a:r>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bl>
          </a:graphicData>
        </a:graphic>
      </p:graphicFrame>
      <p:pic>
        <p:nvPicPr>
          <p:cNvPr id="5" name="Picture 4" descr="Free photos of Skipping rope"/>
          <p:cNvPicPr>
            <a:picLocks noChangeAspect="1" noChangeArrowheads="1"/>
          </p:cNvPicPr>
          <p:nvPr/>
        </p:nvPicPr>
        <p:blipFill>
          <a:blip r:embed="rId4" cstate="print">
            <a:lum bright="10000"/>
          </a:blip>
          <a:srcRect l="12290" t="7409" r="6597"/>
          <a:stretch>
            <a:fillRect/>
          </a:stretch>
        </p:blipFill>
        <p:spPr bwMode="auto">
          <a:xfrm>
            <a:off x="2205016" y="1797933"/>
            <a:ext cx="252000" cy="190875"/>
          </a:xfrm>
          <a:prstGeom prst="rect">
            <a:avLst/>
          </a:prstGeom>
          <a:ln>
            <a:noFill/>
          </a:ln>
          <a:effectLst/>
        </p:spPr>
      </p:pic>
      <p:pic>
        <p:nvPicPr>
          <p:cNvPr id="7" name="Picture 2" descr="yellow sphere illustration, Circle, Yellow sun sunrise sunshine transparent background PNG clipart thumbnail"/>
          <p:cNvPicPr>
            <a:picLocks noChangeAspect="1" noChangeArrowheads="1"/>
          </p:cNvPicPr>
          <p:nvPr/>
        </p:nvPicPr>
        <p:blipFill>
          <a:blip r:embed="rId5" cstate="print">
            <a:clrChange>
              <a:clrFrom>
                <a:srgbClr val="DDDDDD"/>
              </a:clrFrom>
              <a:clrTo>
                <a:srgbClr val="DDDDDD">
                  <a:alpha val="0"/>
                </a:srgbClr>
              </a:clrTo>
            </a:clrChange>
          </a:blip>
          <a:srcRect/>
          <a:stretch>
            <a:fillRect/>
          </a:stretch>
        </p:blipFill>
        <p:spPr bwMode="auto">
          <a:xfrm>
            <a:off x="2476480" y="1166800"/>
            <a:ext cx="361952" cy="361952"/>
          </a:xfrm>
          <a:prstGeom prst="ellipse">
            <a:avLst/>
          </a:prstGeom>
          <a:ln>
            <a:noFill/>
          </a:ln>
          <a:effectLst>
            <a:softEdge rad="112500"/>
          </a:effectLst>
        </p:spPr>
      </p:pic>
      <p:pic>
        <p:nvPicPr>
          <p:cNvPr id="2050" name="Picture 2" descr="Free vector graphics of Girl">
            <a:extLst>
              <a:ext uri="{FF2B5EF4-FFF2-40B4-BE49-F238E27FC236}">
                <a16:creationId xmlns:a16="http://schemas.microsoft.com/office/drawing/2014/main" id="{0BBB4B2E-B9CD-B914-279C-D84B1FCED6AA}"/>
              </a:ext>
            </a:extLst>
          </p:cNvPr>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45580" y="1646496"/>
            <a:ext cx="265398" cy="43232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B933E014-53F5-055C-4CB0-E6F94C1AC8B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l="10750" r="10750"/>
          <a:stretch/>
        </p:blipFill>
        <p:spPr bwMode="auto">
          <a:xfrm>
            <a:off x="2585532" y="1718772"/>
            <a:ext cx="202682" cy="29726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166</TotalTime>
  <Words>517</Words>
  <Application>Microsoft Office PowerPoint</Application>
  <PresentationFormat>Widescreen</PresentationFormat>
  <Paragraphs>55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Words vs Sentence</vt:lpstr>
      <vt:lpstr>See and answer</vt:lpstr>
      <vt:lpstr>Words vs Sentence</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30</cp:revision>
  <dcterms:created xsi:type="dcterms:W3CDTF">2020-08-28T09:38:22Z</dcterms:created>
  <dcterms:modified xsi:type="dcterms:W3CDTF">2022-09-22T13:29:25Z</dcterms:modified>
</cp:coreProperties>
</file>