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3" r:id="rId2"/>
    <p:sldId id="278" r:id="rId3"/>
    <p:sldId id="280" r:id="rId4"/>
    <p:sldId id="281"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542"/>
    <a:srgbClr val="BD4A47"/>
    <a:srgbClr val="FF00FF"/>
    <a:srgbClr val="CCFF99"/>
    <a:srgbClr val="99CCFF"/>
    <a:srgbClr val="FFCC66"/>
    <a:srgbClr val="FFFF99"/>
    <a:srgbClr val="99663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47" autoAdjust="0"/>
  </p:normalViewPr>
  <p:slideViewPr>
    <p:cSldViewPr>
      <p:cViewPr varScale="1">
        <p:scale>
          <a:sx n="41" d="100"/>
          <a:sy n="41" d="100"/>
        </p:scale>
        <p:origin x="980" y="2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10/16/2022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extLst>
      <p:ext uri="{BB962C8B-B14F-4D97-AF65-F5344CB8AC3E}">
        <p14:creationId xmlns:p14="http://schemas.microsoft.com/office/powerpoint/2010/main" val="406848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US" sz="1200" b="1" kern="1200" dirty="0">
                <a:solidFill>
                  <a:schemeClr val="tx1"/>
                </a:solidFill>
                <a:effectLst/>
                <a:latin typeface="+mn-lt"/>
                <a:ea typeface="+mn-ea"/>
                <a:cs typeface="+mn-cs"/>
              </a:rPr>
              <a:t>Objective: </a:t>
            </a:r>
            <a:r>
              <a:rPr lang="en-IN" sz="1200" kern="1200" dirty="0">
                <a:solidFill>
                  <a:schemeClr val="tx1"/>
                </a:solidFill>
                <a:effectLst/>
                <a:latin typeface="+mn-lt"/>
                <a:ea typeface="+mn-ea"/>
                <a:cs typeface="+mn-cs"/>
              </a:rPr>
              <a:t>Students will be able to identify Subject and Predicate in simple sentences.</a:t>
            </a:r>
          </a:p>
          <a:p>
            <a:pPr rtl="0"/>
            <a:endParaRPr lang="en-IN" sz="1200" b="0" i="0" u="none" strike="noStrike" kern="1200" dirty="0">
              <a:solidFill>
                <a:schemeClr val="tx1"/>
              </a:solidFill>
              <a:effectLst/>
              <a:latin typeface="+mn-lt"/>
              <a:ea typeface="+mn-ea"/>
              <a:cs typeface="+mn-cs"/>
            </a:endParaRPr>
          </a:p>
          <a:p>
            <a:pPr rtl="0"/>
            <a:r>
              <a:rPr lang="en-IN" sz="1200" kern="1200" dirty="0">
                <a:solidFill>
                  <a:schemeClr val="tx1"/>
                </a:solidFill>
                <a:effectLst/>
                <a:latin typeface="+mn-lt"/>
                <a:ea typeface="+mn-ea"/>
                <a:cs typeface="+mn-cs"/>
              </a:rPr>
              <a:t>The teacher will show this PPT to the students again to elicit required information from the students.</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baseline="0" dirty="0">
              <a:solidFill>
                <a:schemeClr val="tx1"/>
              </a:solidFill>
              <a:latin typeface="+mn-lt"/>
              <a:ea typeface="+mn-ea"/>
              <a:cs typeface="+mn-cs"/>
            </a:endParaRPr>
          </a:p>
          <a:p>
            <a:pPr rtl="0"/>
            <a:r>
              <a:rPr lang="en-IN" sz="1200" b="0" i="0" u="none" strike="noStrike" kern="1200" baseline="0" dirty="0">
                <a:solidFill>
                  <a:schemeClr val="tx1"/>
                </a:solidFill>
                <a:latin typeface="+mn-lt"/>
                <a:ea typeface="+mn-ea"/>
                <a:cs typeface="+mn-cs"/>
              </a:rPr>
              <a:t>Piles of books - https://www.rawpixel.com/image/6584277/vector-background-design-book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extLst>
      <p:ext uri="{BB962C8B-B14F-4D97-AF65-F5344CB8AC3E}">
        <p14:creationId xmlns:p14="http://schemas.microsoft.com/office/powerpoint/2010/main" val="19220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kern="1200" dirty="0">
                <a:solidFill>
                  <a:schemeClr val="tx1"/>
                </a:solidFill>
                <a:latin typeface="+mn-lt"/>
                <a:ea typeface="+mn-ea"/>
                <a:cs typeface="+mn-cs"/>
              </a:rPr>
              <a:t>After the teacher asks the question, students give</a:t>
            </a:r>
            <a:r>
              <a:rPr lang="en-US" sz="1200" b="0" i="0" u="none" strike="noStrike" kern="1200" baseline="0" dirty="0">
                <a:solidFill>
                  <a:schemeClr val="tx1"/>
                </a:solidFill>
                <a:latin typeface="+mn-lt"/>
                <a:ea typeface="+mn-ea"/>
                <a:cs typeface="+mn-cs"/>
              </a:rPr>
              <a:t> a variety of answers.</a:t>
            </a:r>
            <a:endParaRPr lang="en-IN" sz="1200" b="0" i="0" u="none" strike="noStrike" kern="1200" dirty="0">
              <a:solidFill>
                <a:schemeClr val="tx1"/>
              </a:solidFill>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baseline="0" dirty="0">
                <a:solidFill>
                  <a:schemeClr val="tx1"/>
                </a:solidFill>
                <a:latin typeface="+mn-lt"/>
                <a:ea typeface="+mn-ea"/>
                <a:cs typeface="+mn-cs"/>
              </a:rPr>
              <a:t>Girl skipping - https://pixabay.com/photos/jump-rope-girl-jump-jumping-5746626/</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Blackboard - https://publicdomainvectors.org/en/free-clipart/Vector-illustration-of-blackboard/7534.html</a:t>
            </a:r>
          </a:p>
          <a:p>
            <a:pPr rtl="0"/>
            <a:endParaRPr lang="en-IN"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a:p>
            <a:endParaRPr lang="en-IN" dirty="0"/>
          </a:p>
          <a:p>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25198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kern="1200" dirty="0">
                <a:solidFill>
                  <a:schemeClr val="tx1"/>
                </a:solidFill>
                <a:effectLst/>
                <a:latin typeface="+mn-lt"/>
                <a:ea typeface="+mn-ea"/>
                <a:cs typeface="+mn-cs"/>
              </a:rPr>
              <a:t>Board a few student’s responses to confirm their understanding of the concept. Correct them if necessary.</a:t>
            </a:r>
          </a:p>
          <a:p>
            <a:pPr lvl="0" fontAlgn="base"/>
            <a:endParaRPr lang="en-IN" sz="1200" kern="1200" dirty="0">
              <a:solidFill>
                <a:schemeClr val="tx1"/>
              </a:solidFill>
              <a:effectLst/>
              <a:latin typeface="+mn-lt"/>
              <a:ea typeface="+mn-ea"/>
              <a:cs typeface="+mn-cs"/>
            </a:endParaRPr>
          </a:p>
          <a:p>
            <a:pPr lvl="0" fontAlgn="base"/>
            <a:r>
              <a:rPr lang="en-IN" sz="1200" kern="1200" dirty="0">
                <a:solidFill>
                  <a:schemeClr val="tx1"/>
                </a:solidFill>
                <a:effectLst/>
                <a:latin typeface="+mn-lt"/>
                <a:ea typeface="+mn-ea"/>
                <a:cs typeface="+mn-cs"/>
              </a:rPr>
              <a:t>Write some more example sentences on the blackboard with </a:t>
            </a:r>
            <a:r>
              <a:rPr lang="en-IN" sz="1200" b="1" i="1" kern="1200" dirty="0">
                <a:solidFill>
                  <a:schemeClr val="tx1"/>
                </a:solidFill>
                <a:effectLst/>
                <a:latin typeface="+mn-lt"/>
                <a:ea typeface="+mn-ea"/>
                <a:cs typeface="+mn-cs"/>
              </a:rPr>
              <a:t>things </a:t>
            </a:r>
            <a:r>
              <a:rPr lang="en-IN" sz="1200" kern="1200" dirty="0">
                <a:solidFill>
                  <a:schemeClr val="tx1"/>
                </a:solidFill>
                <a:effectLst/>
                <a:latin typeface="+mn-lt"/>
                <a:ea typeface="+mn-ea"/>
                <a:cs typeface="+mn-cs"/>
              </a:rPr>
              <a:t>as Subjects and ask them to </a:t>
            </a:r>
            <a:r>
              <a:rPr lang="en-IN" sz="1200" b="1" kern="1200" dirty="0">
                <a:solidFill>
                  <a:schemeClr val="tx1"/>
                </a:solidFill>
                <a:effectLst/>
                <a:latin typeface="+mn-lt"/>
                <a:ea typeface="+mn-ea"/>
                <a:cs typeface="+mn-cs"/>
              </a:rPr>
              <a:t>identify </a:t>
            </a:r>
            <a:r>
              <a:rPr lang="en-IN" sz="1200" i="1" kern="1200" dirty="0">
                <a:solidFill>
                  <a:schemeClr val="tx1"/>
                </a:solidFill>
                <a:effectLst/>
                <a:latin typeface="+mn-lt"/>
                <a:ea typeface="+mn-ea"/>
                <a:cs typeface="+mn-cs"/>
              </a:rPr>
              <a:t>Subject </a:t>
            </a:r>
            <a:r>
              <a:rPr lang="en-IN" sz="1200" kern="1200" dirty="0">
                <a:solidFill>
                  <a:schemeClr val="tx1"/>
                </a:solidFill>
                <a:effectLst/>
                <a:latin typeface="+mn-lt"/>
                <a:ea typeface="+mn-ea"/>
                <a:cs typeface="+mn-cs"/>
              </a:rPr>
              <a:t>and </a:t>
            </a:r>
            <a:r>
              <a:rPr lang="en-IN" sz="1200" i="1" kern="1200" dirty="0">
                <a:solidFill>
                  <a:schemeClr val="tx1"/>
                </a:solidFill>
                <a:effectLst/>
                <a:latin typeface="+mn-lt"/>
                <a:ea typeface="+mn-ea"/>
                <a:cs typeface="+mn-cs"/>
              </a:rPr>
              <a:t>Predicate</a:t>
            </a:r>
            <a:r>
              <a:rPr lang="en-IN" sz="1200" kern="1200" dirty="0">
                <a:solidFill>
                  <a:schemeClr val="tx1"/>
                </a:solidFill>
                <a:effectLst/>
                <a:latin typeface="+mn-lt"/>
                <a:ea typeface="+mn-ea"/>
                <a:cs typeface="+mn-cs"/>
              </a:rPr>
              <a:t>.</a:t>
            </a:r>
          </a:p>
          <a:p>
            <a:endParaRPr lang="en-IN" sz="1200" kern="1200" dirty="0">
              <a:solidFill>
                <a:schemeClr val="tx1"/>
              </a:solidFill>
              <a:effectLst/>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baseline="0" dirty="0">
                <a:solidFill>
                  <a:schemeClr val="tx1"/>
                </a:solidFill>
                <a:latin typeface="+mn-lt"/>
                <a:ea typeface="+mn-ea"/>
                <a:cs typeface="+mn-cs"/>
              </a:rPr>
              <a:t>Wind blowing -https://pixabay.com/vectors/wind-blowing-cloud-face-weather-149701/</a:t>
            </a:r>
          </a:p>
          <a:p>
            <a:pPr rtl="0"/>
            <a:r>
              <a:rPr lang="en-IN" sz="1200" b="0" i="0" u="none" strike="noStrike" kern="1200" baseline="0" dirty="0">
                <a:solidFill>
                  <a:schemeClr val="tx1"/>
                </a:solidFill>
                <a:latin typeface="+mn-lt"/>
                <a:ea typeface="+mn-ea"/>
                <a:cs typeface="+mn-cs"/>
              </a:rPr>
              <a:t>Leaves falling - https://pixabay.com/illustrations/autumn-isolated-blade-branch-5483537/</a:t>
            </a:r>
          </a:p>
          <a:p>
            <a:pPr rtl="0"/>
            <a:r>
              <a:rPr lang="en-IN" sz="1200" b="0" i="0" u="none" strike="noStrike" kern="1200" baseline="0" dirty="0">
                <a:solidFill>
                  <a:schemeClr val="tx1"/>
                </a:solidFill>
                <a:latin typeface="+mn-lt"/>
                <a:ea typeface="+mn-ea"/>
                <a:cs typeface="+mn-cs"/>
              </a:rPr>
              <a:t>Sun shining -https://pixabay.com/vectors/blazing-face-shining-sun-symbol-2024298/</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415506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sz="1200" kern="1200" dirty="0">
              <a:solidFill>
                <a:schemeClr val="tx1"/>
              </a:solidFill>
              <a:effectLst/>
              <a:latin typeface="+mn-lt"/>
              <a:ea typeface="+mn-ea"/>
              <a:cs typeface="+mn-cs"/>
            </a:endParaRPr>
          </a:p>
          <a:p>
            <a:endParaRPr lang="en-IN" sz="1200" kern="1200" dirty="0">
              <a:solidFill>
                <a:schemeClr val="tx1"/>
              </a:solidFill>
              <a:effectLst/>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baseline="0" dirty="0">
                <a:solidFill>
                  <a:schemeClr val="tx1"/>
                </a:solidFill>
                <a:latin typeface="+mn-lt"/>
                <a:ea typeface="+mn-ea"/>
                <a:cs typeface="+mn-cs"/>
              </a:rPr>
              <a:t>Water boiling -https://publicdomainvectors.org/en/free-clipart/Boiling-water-in-a-pot/83439.html</a:t>
            </a:r>
          </a:p>
          <a:p>
            <a:pPr rtl="0"/>
            <a:r>
              <a:rPr lang="en-IN" sz="1200" b="0" i="0" u="none" strike="noStrike" kern="1200" baseline="0" dirty="0">
                <a:solidFill>
                  <a:schemeClr val="tx1"/>
                </a:solidFill>
                <a:latin typeface="+mn-lt"/>
                <a:ea typeface="+mn-ea"/>
                <a:cs typeface="+mn-cs"/>
              </a:rPr>
              <a:t>River flowing -https://pixabay.com/vectors/river-trees-field-brook-creek-6208962/</a:t>
            </a:r>
          </a:p>
          <a:p>
            <a:pPr rtl="0"/>
            <a:r>
              <a:rPr lang="en-US" sz="1200" b="0" i="0" u="none" strike="noStrike" kern="1200" baseline="0" dirty="0">
                <a:solidFill>
                  <a:schemeClr val="tx1"/>
                </a:solidFill>
                <a:latin typeface="+mn-lt"/>
                <a:ea typeface="+mn-ea"/>
                <a:cs typeface="+mn-cs"/>
              </a:rPr>
              <a:t>Birds flying - https://freesvg.org/colibri-birds</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247260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fontAlgn="base"/>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sz="1200" kern="1200" dirty="0">
              <a:solidFill>
                <a:schemeClr val="tx1"/>
              </a:solidFill>
              <a:effectLst/>
              <a:latin typeface="+mn-lt"/>
              <a:ea typeface="+mn-ea"/>
              <a:cs typeface="+mn-cs"/>
            </a:endParaRPr>
          </a:p>
          <a:p>
            <a:endParaRPr lang="en-IN" sz="1200" kern="1200" dirty="0">
              <a:solidFill>
                <a:schemeClr val="tx1"/>
              </a:solidFill>
              <a:effectLst/>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a:t>
            </a:r>
            <a:r>
              <a:rPr lang="en-IN" sz="1200" b="1" i="0" u="none" strike="noStrike" kern="1200">
                <a:solidFill>
                  <a:schemeClr val="tx1"/>
                </a:solidFill>
                <a:latin typeface="+mn-lt"/>
                <a:ea typeface="+mn-ea"/>
                <a:cs typeface="+mn-cs"/>
              </a:rPr>
              <a:t>this slide: </a:t>
            </a:r>
            <a:r>
              <a:rPr lang="en-IN" sz="1200" b="0" i="0" u="none" strike="noStrike" kern="1200">
                <a:solidFill>
                  <a:schemeClr val="tx1"/>
                </a:solidFill>
                <a:latin typeface="+mn-lt"/>
                <a:ea typeface="+mn-ea"/>
                <a:cs typeface="+mn-cs"/>
              </a:rPr>
              <a:t> N/A</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4030096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pixabay.com/illustrations/autumn-isolated-blade-branch-5483537/" TargetMode="External"/><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1098" y="484176"/>
            <a:ext cx="9505057" cy="4594110"/>
          </a:xfrm>
          <a:prstGeom prst="rect">
            <a:avLst/>
          </a:prstGeom>
          <a:ln>
            <a:solidFill>
              <a:schemeClr val="accent3"/>
            </a:solidFill>
          </a:ln>
        </p:spPr>
      </p:pic>
      <p:sp>
        <p:nvSpPr>
          <p:cNvPr id="5" name="Title 1"/>
          <p:cNvSpPr>
            <a:spLocks noGrp="1"/>
          </p:cNvSpPr>
          <p:nvPr>
            <p:ph type="ctrTitle"/>
          </p:nvPr>
        </p:nvSpPr>
        <p:spPr>
          <a:xfrm>
            <a:off x="2696616" y="2014655"/>
            <a:ext cx="6840760" cy="102814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l">
              <a:lnSpc>
                <a:spcPts val="5200"/>
              </a:lnSpc>
            </a:pPr>
            <a:r>
              <a:rPr lang="en-IN" b="1" dirty="0">
                <a:ln/>
                <a:solidFill>
                  <a:schemeClr val="accent3"/>
                </a:solidFill>
              </a:rPr>
              <a:t>Spot Subject Predicate</a:t>
            </a:r>
            <a:endParaRPr lang="en-IN" b="1" dirty="0">
              <a:ln/>
              <a:solidFill>
                <a:schemeClr val="accent3">
                  <a:lumMod val="75000"/>
                </a:schemeClr>
              </a:solidFill>
            </a:endParaRPr>
          </a:p>
        </p:txBody>
      </p:sp>
    </p:spTree>
    <p:extLst>
      <p:ext uri="{BB962C8B-B14F-4D97-AF65-F5344CB8AC3E}">
        <p14:creationId xmlns:p14="http://schemas.microsoft.com/office/powerpoint/2010/main" val="200982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737" y="986773"/>
            <a:ext cx="7076527"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itle 1"/>
          <p:cNvSpPr>
            <a:spLocks noGrp="1"/>
          </p:cNvSpPr>
          <p:nvPr>
            <p:ph type="title"/>
          </p:nvPr>
        </p:nvSpPr>
        <p:spPr>
          <a:xfrm>
            <a:off x="3354761" y="115143"/>
            <a:ext cx="5482479" cy="654032"/>
          </a:xfr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dirty="0"/>
              <a:t>Subject and Predicate</a:t>
            </a:r>
            <a:endParaRPr lang="en-IN" dirty="0"/>
          </a:p>
        </p:txBody>
      </p:sp>
      <p:pic>
        <p:nvPicPr>
          <p:cNvPr id="19" name="Picture 4" descr="Vector illustration of blackboard"/>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955755" y="5057707"/>
            <a:ext cx="4280490" cy="15054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223792" y="5148039"/>
            <a:ext cx="1152128" cy="585216"/>
          </a:xfrm>
          <a:prstGeom prst="rect">
            <a:avLst/>
          </a:prstGeom>
          <a:noFill/>
        </p:spPr>
        <p:txBody>
          <a:bodyPr wrap="square" rtlCol="0" anchor="ctr">
            <a:spAutoFit/>
          </a:bodyPr>
          <a:lstStyle/>
          <a:p>
            <a:pPr algn="ctr"/>
            <a:r>
              <a:rPr lang="en-US" sz="3200" dirty="0">
                <a:solidFill>
                  <a:schemeClr val="accent4">
                    <a:lumMod val="60000"/>
                    <a:lumOff val="40000"/>
                  </a:schemeClr>
                </a:solidFill>
              </a:rPr>
              <a:t>Gita</a:t>
            </a:r>
            <a:endParaRPr lang="en-IN" sz="3200" dirty="0">
              <a:solidFill>
                <a:schemeClr val="accent4">
                  <a:lumMod val="60000"/>
                  <a:lumOff val="40000"/>
                </a:schemeClr>
              </a:solidFill>
            </a:endParaRPr>
          </a:p>
        </p:txBody>
      </p:sp>
      <p:sp>
        <p:nvSpPr>
          <p:cNvPr id="21" name="Rectangle 20"/>
          <p:cNvSpPr/>
          <p:nvPr/>
        </p:nvSpPr>
        <p:spPr>
          <a:xfrm>
            <a:off x="5574145" y="5148039"/>
            <a:ext cx="2143536" cy="585216"/>
          </a:xfrm>
          <a:prstGeom prst="rect">
            <a:avLst/>
          </a:prstGeom>
        </p:spPr>
        <p:txBody>
          <a:bodyPr wrap="none" anchor="ctr">
            <a:spAutoFit/>
          </a:bodyPr>
          <a:lstStyle/>
          <a:p>
            <a:pPr algn="ctr"/>
            <a:r>
              <a:rPr lang="en-US" sz="3200" dirty="0">
                <a:solidFill>
                  <a:srgbClr val="CCFF99"/>
                </a:solidFill>
              </a:rPr>
              <a:t> is skipping.</a:t>
            </a:r>
            <a:endParaRPr lang="en-IN" sz="3200" dirty="0">
              <a:solidFill>
                <a:srgbClr val="CCFF99"/>
              </a:solidFill>
            </a:endParaRPr>
          </a:p>
        </p:txBody>
      </p:sp>
      <p:sp>
        <p:nvSpPr>
          <p:cNvPr id="22" name="TextBox 21"/>
          <p:cNvSpPr txBox="1"/>
          <p:nvPr/>
        </p:nvSpPr>
        <p:spPr>
          <a:xfrm>
            <a:off x="4288092" y="5792236"/>
            <a:ext cx="1109599" cy="461665"/>
          </a:xfrm>
          <a:prstGeom prst="rect">
            <a:avLst/>
          </a:prstGeom>
          <a:noFill/>
        </p:spPr>
        <p:txBody>
          <a:bodyPr wrap="none" rtlCol="0">
            <a:spAutoFit/>
          </a:bodyPr>
          <a:lstStyle/>
          <a:p>
            <a:r>
              <a:rPr lang="en-US" sz="2400" dirty="0">
                <a:solidFill>
                  <a:srgbClr val="FFCC66"/>
                </a:solidFill>
              </a:rPr>
              <a:t>Subject</a:t>
            </a:r>
            <a:endParaRPr lang="en-IN" sz="2400" dirty="0">
              <a:solidFill>
                <a:srgbClr val="FFCC66"/>
              </a:solidFill>
            </a:endParaRPr>
          </a:p>
        </p:txBody>
      </p:sp>
      <p:sp>
        <p:nvSpPr>
          <p:cNvPr id="23" name="TextBox 22"/>
          <p:cNvSpPr txBox="1"/>
          <p:nvPr/>
        </p:nvSpPr>
        <p:spPr>
          <a:xfrm>
            <a:off x="5604861" y="5810412"/>
            <a:ext cx="1564852" cy="461665"/>
          </a:xfrm>
          <a:prstGeom prst="rect">
            <a:avLst/>
          </a:prstGeom>
          <a:noFill/>
        </p:spPr>
        <p:txBody>
          <a:bodyPr wrap="none" rtlCol="0">
            <a:spAutoFit/>
          </a:bodyPr>
          <a:lstStyle/>
          <a:p>
            <a:r>
              <a:rPr lang="en-US" sz="2400" dirty="0">
                <a:solidFill>
                  <a:srgbClr val="99CCFF"/>
                </a:solidFill>
              </a:rPr>
              <a:t>   Predicate</a:t>
            </a:r>
            <a:endParaRPr lang="en-IN" sz="2400" dirty="0">
              <a:solidFill>
                <a:srgbClr val="99CCFF"/>
              </a:solidFill>
            </a:endParaRPr>
          </a:p>
        </p:txBody>
      </p:sp>
    </p:spTree>
    <p:extLst>
      <p:ext uri="{BB962C8B-B14F-4D97-AF65-F5344CB8AC3E}">
        <p14:creationId xmlns:p14="http://schemas.microsoft.com/office/powerpoint/2010/main" val="203723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65183" y="144035"/>
            <a:ext cx="2261634" cy="654032"/>
          </a:xfr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a:t>Practice</a:t>
            </a:r>
            <a:endParaRPr lang="en-IN" dirty="0"/>
          </a:p>
        </p:txBody>
      </p:sp>
      <p:grpSp>
        <p:nvGrpSpPr>
          <p:cNvPr id="9" name="Group 8"/>
          <p:cNvGrpSpPr/>
          <p:nvPr/>
        </p:nvGrpSpPr>
        <p:grpSpPr>
          <a:xfrm>
            <a:off x="530289" y="1220953"/>
            <a:ext cx="3590685" cy="3495713"/>
            <a:chOff x="1541437" y="1907580"/>
            <a:chExt cx="2106291" cy="1440160"/>
          </a:xfrm>
          <a:solidFill>
            <a:schemeClr val="accent1">
              <a:lumMod val="20000"/>
              <a:lumOff val="80000"/>
            </a:schemeClr>
          </a:solidFill>
        </p:grpSpPr>
        <p:sp>
          <p:nvSpPr>
            <p:cNvPr id="8" name="Rectangle 7"/>
            <p:cNvSpPr/>
            <p:nvPr/>
          </p:nvSpPr>
          <p:spPr>
            <a:xfrm>
              <a:off x="1541437" y="1907580"/>
              <a:ext cx="2106291" cy="1440160"/>
            </a:xfrm>
            <a:prstGeom prst="rect">
              <a:avLst/>
            </a:prstGeom>
            <a:gr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978" y="2123177"/>
              <a:ext cx="2039741" cy="1198521"/>
            </a:xfrm>
            <a:prstGeom prst="rect">
              <a:avLst/>
            </a:prstGeom>
            <a:grpFill/>
            <a:ln w="57150">
              <a:noFill/>
            </a:ln>
            <a:effectLst>
              <a:outerShdw blurRad="44450" dist="27940" dir="5400000" algn="ctr">
                <a:srgbClr val="000000">
                  <a:alpha val="32000"/>
                </a:srgbClr>
              </a:outerShdw>
            </a:effectLst>
          </p:spPr>
        </p:pic>
      </p:grpSp>
      <p:grpSp>
        <p:nvGrpSpPr>
          <p:cNvPr id="34" name="Group 33"/>
          <p:cNvGrpSpPr/>
          <p:nvPr/>
        </p:nvGrpSpPr>
        <p:grpSpPr>
          <a:xfrm>
            <a:off x="8081414" y="1220953"/>
            <a:ext cx="3559202" cy="3485397"/>
            <a:chOff x="8566347" y="1706857"/>
            <a:chExt cx="2106291" cy="1440160"/>
          </a:xfrm>
        </p:grpSpPr>
        <p:sp>
          <p:nvSpPr>
            <p:cNvPr id="14" name="Rectangle 13"/>
            <p:cNvSpPr/>
            <p:nvPr/>
          </p:nvSpPr>
          <p:spPr>
            <a:xfrm>
              <a:off x="8566347" y="1706857"/>
              <a:ext cx="2106291" cy="1440160"/>
            </a:xfrm>
            <a:prstGeom prst="rect">
              <a:avLst/>
            </a:prstGeom>
            <a:solidFill>
              <a:schemeClr val="accent1">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437" y="1769488"/>
              <a:ext cx="1314898" cy="1314898"/>
            </a:xfrm>
            <a:prstGeom prst="rect">
              <a:avLst/>
            </a:prstGeom>
          </p:spPr>
        </p:pic>
      </p:grpSp>
      <p:sp>
        <p:nvSpPr>
          <p:cNvPr id="41" name="Rectangle 40"/>
          <p:cNvSpPr/>
          <p:nvPr/>
        </p:nvSpPr>
        <p:spPr>
          <a:xfrm>
            <a:off x="1095340" y="4827521"/>
            <a:ext cx="2858731" cy="461665"/>
          </a:xfrm>
          <a:prstGeom prst="rect">
            <a:avLst/>
          </a:prstGeom>
        </p:spPr>
        <p:txBody>
          <a:bodyPr wrap="none">
            <a:spAutoFit/>
          </a:bodyPr>
          <a:lstStyle/>
          <a:p>
            <a:pPr lvl="0" fontAlgn="base"/>
            <a:r>
              <a:rPr lang="en-IN" sz="2400" b="1" i="1" dirty="0"/>
              <a:t>The wind is blowing.</a:t>
            </a:r>
          </a:p>
        </p:txBody>
      </p:sp>
      <p:sp>
        <p:nvSpPr>
          <p:cNvPr id="42" name="Rectangle 41"/>
          <p:cNvSpPr/>
          <p:nvPr/>
        </p:nvSpPr>
        <p:spPr>
          <a:xfrm>
            <a:off x="4615370" y="4827521"/>
            <a:ext cx="2971647" cy="461665"/>
          </a:xfrm>
          <a:prstGeom prst="rect">
            <a:avLst/>
          </a:prstGeom>
        </p:spPr>
        <p:txBody>
          <a:bodyPr wrap="none">
            <a:spAutoFit/>
          </a:bodyPr>
          <a:lstStyle/>
          <a:p>
            <a:pPr lvl="0" fontAlgn="base"/>
            <a:r>
              <a:rPr lang="en-IN" sz="2400" b="1" i="1" dirty="0"/>
              <a:t>The leaves are falling.</a:t>
            </a:r>
          </a:p>
        </p:txBody>
      </p:sp>
      <p:sp>
        <p:nvSpPr>
          <p:cNvPr id="43" name="Rectangle 42"/>
          <p:cNvSpPr/>
          <p:nvPr/>
        </p:nvSpPr>
        <p:spPr>
          <a:xfrm>
            <a:off x="8691607" y="4827521"/>
            <a:ext cx="2590774" cy="461665"/>
          </a:xfrm>
          <a:prstGeom prst="rect">
            <a:avLst/>
          </a:prstGeom>
        </p:spPr>
        <p:txBody>
          <a:bodyPr wrap="none">
            <a:spAutoFit/>
          </a:bodyPr>
          <a:lstStyle/>
          <a:p>
            <a:pPr lvl="0" fontAlgn="base"/>
            <a:r>
              <a:rPr lang="en-IN" sz="2400" b="1" i="1" dirty="0"/>
              <a:t>The Sun is shining.</a:t>
            </a:r>
          </a:p>
        </p:txBody>
      </p:sp>
      <p:sp>
        <p:nvSpPr>
          <p:cNvPr id="39" name="Flowchart: Terminator 38"/>
          <p:cNvSpPr/>
          <p:nvPr/>
        </p:nvSpPr>
        <p:spPr>
          <a:xfrm>
            <a:off x="1256359" y="5286388"/>
            <a:ext cx="1110330" cy="71438"/>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52" name="Flowchart: Terminator 51"/>
          <p:cNvSpPr/>
          <p:nvPr/>
        </p:nvSpPr>
        <p:spPr>
          <a:xfrm>
            <a:off x="4799856" y="5286388"/>
            <a:ext cx="1290802" cy="71438"/>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lowchart: Terminator 52"/>
          <p:cNvSpPr/>
          <p:nvPr/>
        </p:nvSpPr>
        <p:spPr>
          <a:xfrm>
            <a:off x="6162096" y="5286388"/>
            <a:ext cx="1214446" cy="71438"/>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Flowchart: Terminator 53"/>
          <p:cNvSpPr/>
          <p:nvPr/>
        </p:nvSpPr>
        <p:spPr>
          <a:xfrm>
            <a:off x="8762145" y="5286388"/>
            <a:ext cx="1080120" cy="86828"/>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Flowchart: Terminator 54"/>
          <p:cNvSpPr/>
          <p:nvPr/>
        </p:nvSpPr>
        <p:spPr>
          <a:xfrm>
            <a:off x="9952752" y="5286388"/>
            <a:ext cx="1111800" cy="71439"/>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Flowchart: Terminator 57"/>
          <p:cNvSpPr/>
          <p:nvPr/>
        </p:nvSpPr>
        <p:spPr>
          <a:xfrm flipV="1">
            <a:off x="2530179" y="5286388"/>
            <a:ext cx="1214446" cy="71438"/>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TextBox 58"/>
          <p:cNvSpPr txBox="1"/>
          <p:nvPr/>
        </p:nvSpPr>
        <p:spPr>
          <a:xfrm>
            <a:off x="1221736" y="5445223"/>
            <a:ext cx="1179576" cy="466344"/>
          </a:xfrm>
          <a:prstGeom prst="rect">
            <a:avLst/>
          </a:prstGeom>
          <a:noFill/>
        </p:spPr>
        <p:txBody>
          <a:bodyPr wrap="square" rtlCol="0" anchor="ctr">
            <a:spAutoFit/>
          </a:bodyPr>
          <a:lstStyle/>
          <a:p>
            <a:pPr algn="ctr"/>
            <a:r>
              <a:rPr lang="en-US" sz="2400" dirty="0">
                <a:solidFill>
                  <a:srgbClr val="FF00FF"/>
                </a:solidFill>
              </a:rPr>
              <a:t>Subject</a:t>
            </a:r>
            <a:endParaRPr lang="en-IN" sz="2400" dirty="0">
              <a:solidFill>
                <a:srgbClr val="FF00FF"/>
              </a:solidFill>
            </a:endParaRPr>
          </a:p>
        </p:txBody>
      </p:sp>
      <p:sp>
        <p:nvSpPr>
          <p:cNvPr id="60" name="TextBox 59"/>
          <p:cNvSpPr txBox="1"/>
          <p:nvPr/>
        </p:nvSpPr>
        <p:spPr>
          <a:xfrm>
            <a:off x="2351584" y="5445223"/>
            <a:ext cx="1571636" cy="466344"/>
          </a:xfrm>
          <a:prstGeom prst="rect">
            <a:avLst/>
          </a:prstGeom>
          <a:noFill/>
        </p:spPr>
        <p:txBody>
          <a:bodyPr wrap="square" rtlCol="0" anchor="ctr">
            <a:spAutoFit/>
          </a:bodyPr>
          <a:lstStyle/>
          <a:p>
            <a:pPr algn="ctr"/>
            <a:r>
              <a:rPr lang="en-US" sz="2400" dirty="0">
                <a:solidFill>
                  <a:srgbClr val="00B050"/>
                </a:solidFill>
              </a:rPr>
              <a:t>Predicate</a:t>
            </a:r>
            <a:endParaRPr lang="en-IN" sz="2400" dirty="0">
              <a:solidFill>
                <a:srgbClr val="00B050"/>
              </a:solidFill>
            </a:endParaRPr>
          </a:p>
        </p:txBody>
      </p:sp>
      <p:sp>
        <p:nvSpPr>
          <p:cNvPr id="67" name="TextBox 66"/>
          <p:cNvSpPr txBox="1"/>
          <p:nvPr/>
        </p:nvSpPr>
        <p:spPr>
          <a:xfrm>
            <a:off x="8760612" y="5445223"/>
            <a:ext cx="1109598" cy="461665"/>
          </a:xfrm>
          <a:prstGeom prst="rect">
            <a:avLst/>
          </a:prstGeom>
          <a:noFill/>
        </p:spPr>
        <p:txBody>
          <a:bodyPr wrap="none" rtlCol="0" anchor="ctr">
            <a:spAutoFit/>
          </a:bodyPr>
          <a:lstStyle/>
          <a:p>
            <a:pPr algn="ctr"/>
            <a:r>
              <a:rPr lang="en-US" sz="2400" dirty="0">
                <a:solidFill>
                  <a:srgbClr val="FF00FF"/>
                </a:solidFill>
              </a:rPr>
              <a:t>Subject</a:t>
            </a:r>
            <a:endParaRPr lang="en-IN" sz="2400" dirty="0">
              <a:solidFill>
                <a:srgbClr val="FF00FF"/>
              </a:solidFill>
            </a:endParaRPr>
          </a:p>
        </p:txBody>
      </p:sp>
      <p:sp>
        <p:nvSpPr>
          <p:cNvPr id="68" name="TextBox 67"/>
          <p:cNvSpPr txBox="1"/>
          <p:nvPr/>
        </p:nvSpPr>
        <p:spPr>
          <a:xfrm>
            <a:off x="9840416" y="5445223"/>
            <a:ext cx="1358064" cy="466344"/>
          </a:xfrm>
          <a:prstGeom prst="rect">
            <a:avLst/>
          </a:prstGeom>
          <a:noFill/>
        </p:spPr>
        <p:txBody>
          <a:bodyPr wrap="none" rtlCol="0" anchor="ctr">
            <a:spAutoFit/>
          </a:bodyPr>
          <a:lstStyle/>
          <a:p>
            <a:pPr algn="ctr"/>
            <a:r>
              <a:rPr lang="en-US" sz="2400" dirty="0">
                <a:solidFill>
                  <a:srgbClr val="00B050"/>
                </a:solidFill>
              </a:rPr>
              <a:t>Predicate</a:t>
            </a:r>
            <a:endParaRPr lang="en-IN" sz="2400" dirty="0">
              <a:solidFill>
                <a:srgbClr val="00B050"/>
              </a:solidFill>
            </a:endParaRPr>
          </a:p>
        </p:txBody>
      </p:sp>
      <p:sp>
        <p:nvSpPr>
          <p:cNvPr id="69" name="TextBox 68"/>
          <p:cNvSpPr txBox="1"/>
          <p:nvPr/>
        </p:nvSpPr>
        <p:spPr>
          <a:xfrm>
            <a:off x="4773456" y="5445223"/>
            <a:ext cx="1178528" cy="466344"/>
          </a:xfrm>
          <a:prstGeom prst="rect">
            <a:avLst/>
          </a:prstGeom>
          <a:noFill/>
        </p:spPr>
        <p:txBody>
          <a:bodyPr wrap="none" rtlCol="0" anchor="ctr">
            <a:spAutoFit/>
          </a:bodyPr>
          <a:lstStyle/>
          <a:p>
            <a:pPr algn="ctr"/>
            <a:r>
              <a:rPr lang="en-US" sz="2400" dirty="0">
                <a:solidFill>
                  <a:srgbClr val="FF00FF"/>
                </a:solidFill>
              </a:rPr>
              <a:t> Subject</a:t>
            </a:r>
            <a:endParaRPr lang="en-IN" sz="2400" dirty="0">
              <a:solidFill>
                <a:srgbClr val="FF00FF"/>
              </a:solidFill>
            </a:endParaRPr>
          </a:p>
        </p:txBody>
      </p:sp>
      <p:sp>
        <p:nvSpPr>
          <p:cNvPr id="70" name="TextBox 69"/>
          <p:cNvSpPr txBox="1"/>
          <p:nvPr/>
        </p:nvSpPr>
        <p:spPr>
          <a:xfrm>
            <a:off x="6037158" y="5445223"/>
            <a:ext cx="1426994" cy="466344"/>
          </a:xfrm>
          <a:prstGeom prst="rect">
            <a:avLst/>
          </a:prstGeom>
          <a:noFill/>
        </p:spPr>
        <p:txBody>
          <a:bodyPr wrap="none" rtlCol="0" anchor="ctr">
            <a:spAutoFit/>
          </a:bodyPr>
          <a:lstStyle/>
          <a:p>
            <a:pPr algn="ctr"/>
            <a:r>
              <a:rPr lang="en-US" sz="2400" dirty="0">
                <a:solidFill>
                  <a:srgbClr val="99CCFF"/>
                </a:solidFill>
              </a:rPr>
              <a:t> </a:t>
            </a:r>
            <a:r>
              <a:rPr lang="en-US" sz="2400" dirty="0">
                <a:solidFill>
                  <a:srgbClr val="00B050"/>
                </a:solidFill>
              </a:rPr>
              <a:t>Predicate</a:t>
            </a:r>
            <a:endParaRPr lang="en-IN" sz="2400" dirty="0">
              <a:solidFill>
                <a:srgbClr val="00B050"/>
              </a:solidFill>
            </a:endParaRPr>
          </a:p>
        </p:txBody>
      </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385027" y="1222833"/>
            <a:ext cx="3432333" cy="3512257"/>
          </a:xfrm>
          <a:prstGeom prst="rect">
            <a:avLst/>
          </a:prstGeom>
          <a:ln w="57150">
            <a:solidFill>
              <a:srgbClr val="C00000"/>
            </a:solidFill>
          </a:ln>
        </p:spPr>
      </p:pic>
    </p:spTree>
    <p:extLst>
      <p:ext uri="{BB962C8B-B14F-4D97-AF65-F5344CB8AC3E}">
        <p14:creationId xmlns:p14="http://schemas.microsoft.com/office/powerpoint/2010/main" val="48202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000"/>
                                        <p:tgtEl>
                                          <p:spTgt spid="60"/>
                                        </p:tgtEl>
                                      </p:cBhvr>
                                    </p:animEffect>
                                    <p:anim calcmode="lin" valueType="num">
                                      <p:cBhvr>
                                        <p:cTn id="24" dur="1000" fill="hold"/>
                                        <p:tgtEl>
                                          <p:spTgt spid="60"/>
                                        </p:tgtEl>
                                        <p:attrNameLst>
                                          <p:attrName>ppt_x</p:attrName>
                                        </p:attrNameLst>
                                      </p:cBhvr>
                                      <p:tavLst>
                                        <p:tav tm="0">
                                          <p:val>
                                            <p:strVal val="#ppt_x"/>
                                          </p:val>
                                        </p:tav>
                                        <p:tav tm="100000">
                                          <p:val>
                                            <p:strVal val="#ppt_x"/>
                                          </p:val>
                                        </p:tav>
                                      </p:tavLst>
                                    </p:anim>
                                    <p:anim calcmode="lin" valueType="num">
                                      <p:cBhvr>
                                        <p:cTn id="25" dur="1000" fill="hold"/>
                                        <p:tgtEl>
                                          <p:spTgt spid="6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 presetClass="entr" presetSubtype="4" fill="hold" grpId="0" nodeType="afterEffect">
                                  <p:stCondLst>
                                    <p:cond delay="50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ppt_x"/>
                                          </p:val>
                                        </p:tav>
                                        <p:tav tm="100000">
                                          <p:val>
                                            <p:strVal val="#ppt_x"/>
                                          </p:val>
                                        </p:tav>
                                      </p:tavLst>
                                    </p:anim>
                                    <p:anim calcmode="lin" valueType="num">
                                      <p:cBhvr additive="base">
                                        <p:cTn id="30"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1000"/>
                                        <p:tgtEl>
                                          <p:spTgt spid="69"/>
                                        </p:tgtEl>
                                      </p:cBhvr>
                                    </p:animEffect>
                                    <p:anim calcmode="lin" valueType="num">
                                      <p:cBhvr>
                                        <p:cTn id="41" dur="1000" fill="hold"/>
                                        <p:tgtEl>
                                          <p:spTgt spid="69"/>
                                        </p:tgtEl>
                                        <p:attrNameLst>
                                          <p:attrName>ppt_x</p:attrName>
                                        </p:attrNameLst>
                                      </p:cBhvr>
                                      <p:tavLst>
                                        <p:tav tm="0">
                                          <p:val>
                                            <p:strVal val="#ppt_x"/>
                                          </p:val>
                                        </p:tav>
                                        <p:tav tm="100000">
                                          <p:val>
                                            <p:strVal val="#ppt_x"/>
                                          </p:val>
                                        </p:tav>
                                      </p:tavLst>
                                    </p:anim>
                                    <p:anim calcmode="lin" valueType="num">
                                      <p:cBhvr>
                                        <p:cTn id="42" dur="100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25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5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1000"/>
                                        <p:tgtEl>
                                          <p:spTgt spid="70"/>
                                        </p:tgtEl>
                                      </p:cBhvr>
                                    </p:animEffect>
                                    <p:anim calcmode="lin" valueType="num">
                                      <p:cBhvr>
                                        <p:cTn id="52" dur="1000" fill="hold"/>
                                        <p:tgtEl>
                                          <p:spTgt spid="70"/>
                                        </p:tgtEl>
                                        <p:attrNameLst>
                                          <p:attrName>ppt_x</p:attrName>
                                        </p:attrNameLst>
                                      </p:cBhvr>
                                      <p:tavLst>
                                        <p:tav tm="0">
                                          <p:val>
                                            <p:strVal val="#ppt_x"/>
                                          </p:val>
                                        </p:tav>
                                        <p:tav tm="100000">
                                          <p:val>
                                            <p:strVal val="#ppt_x"/>
                                          </p:val>
                                        </p:tav>
                                      </p:tavLst>
                                    </p:anim>
                                    <p:anim calcmode="lin" valueType="num">
                                      <p:cBhvr>
                                        <p:cTn id="53" dur="1000" fill="hold"/>
                                        <p:tgtEl>
                                          <p:spTgt spid="70"/>
                                        </p:tgtEl>
                                        <p:attrNameLst>
                                          <p:attrName>ppt_y</p:attrName>
                                        </p:attrNameLst>
                                      </p:cBhvr>
                                      <p:tavLst>
                                        <p:tav tm="0">
                                          <p:val>
                                            <p:strVal val="#ppt_y+.1"/>
                                          </p:val>
                                        </p:tav>
                                        <p:tav tm="100000">
                                          <p:val>
                                            <p:strVal val="#ppt_y"/>
                                          </p:val>
                                        </p:tav>
                                      </p:tavLst>
                                    </p:anim>
                                  </p:childTnLst>
                                </p:cTn>
                              </p:par>
                            </p:childTnLst>
                          </p:cTn>
                        </p:par>
                        <p:par>
                          <p:cTn id="54" fill="hold">
                            <p:stCondLst>
                              <p:cond delay="2250"/>
                            </p:stCondLst>
                            <p:childTnLst>
                              <p:par>
                                <p:cTn id="55" presetID="2" presetClass="entr" presetSubtype="4" fill="hold" grpId="0" nodeType="afterEffect">
                                  <p:stCondLst>
                                    <p:cond delay="5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1000" fill="hold"/>
                                        <p:tgtEl>
                                          <p:spTgt spid="43"/>
                                        </p:tgtEl>
                                        <p:attrNameLst>
                                          <p:attrName>ppt_x</p:attrName>
                                        </p:attrNameLst>
                                      </p:cBhvr>
                                      <p:tavLst>
                                        <p:tav tm="0">
                                          <p:val>
                                            <p:strVal val="#ppt_x"/>
                                          </p:val>
                                        </p:tav>
                                        <p:tav tm="100000">
                                          <p:val>
                                            <p:strVal val="#ppt_x"/>
                                          </p:val>
                                        </p:tav>
                                      </p:tavLst>
                                    </p:anim>
                                    <p:anim calcmode="lin" valueType="num">
                                      <p:cBhvr additive="base">
                                        <p:cTn id="58"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anim calcmode="lin" valueType="num">
                                      <p:cBhvr>
                                        <p:cTn id="64" dur="1000" fill="hold"/>
                                        <p:tgtEl>
                                          <p:spTgt spid="54"/>
                                        </p:tgtEl>
                                        <p:attrNameLst>
                                          <p:attrName>ppt_x</p:attrName>
                                        </p:attrNameLst>
                                      </p:cBhvr>
                                      <p:tavLst>
                                        <p:tav tm="0">
                                          <p:val>
                                            <p:strVal val="#ppt_x"/>
                                          </p:val>
                                        </p:tav>
                                        <p:tav tm="100000">
                                          <p:val>
                                            <p:strVal val="#ppt_x"/>
                                          </p:val>
                                        </p:tav>
                                      </p:tavLst>
                                    </p:anim>
                                    <p:anim calcmode="lin" valueType="num">
                                      <p:cBhvr>
                                        <p:cTn id="65" dur="1000" fill="hold"/>
                                        <p:tgtEl>
                                          <p:spTgt spid="5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7">
                                            <p:txEl>
                                              <p:pRg st="0" end="0"/>
                                            </p:txEl>
                                          </p:spTgt>
                                        </p:tgtEl>
                                        <p:attrNameLst>
                                          <p:attrName>style.visibility</p:attrName>
                                        </p:attrNameLst>
                                      </p:cBhvr>
                                      <p:to>
                                        <p:strVal val="visible"/>
                                      </p:to>
                                    </p:set>
                                    <p:animEffect transition="in" filter="fade">
                                      <p:cBhvr>
                                        <p:cTn id="68" dur="1000"/>
                                        <p:tgtEl>
                                          <p:spTgt spid="67">
                                            <p:txEl>
                                              <p:pRg st="0" end="0"/>
                                            </p:txEl>
                                          </p:spTgt>
                                        </p:tgtEl>
                                      </p:cBhvr>
                                    </p:animEffect>
                                    <p:anim calcmode="lin" valueType="num">
                                      <p:cBhvr>
                                        <p:cTn id="69"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grpId="0" nodeType="afterEffect">
                                  <p:stCondLst>
                                    <p:cond delay="25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1000"/>
                                        <p:tgtEl>
                                          <p:spTgt spid="55"/>
                                        </p:tgtEl>
                                      </p:cBhvr>
                                    </p:animEffect>
                                    <p:anim calcmode="lin" valueType="num">
                                      <p:cBhvr>
                                        <p:cTn id="75" dur="1000" fill="hold"/>
                                        <p:tgtEl>
                                          <p:spTgt spid="55"/>
                                        </p:tgtEl>
                                        <p:attrNameLst>
                                          <p:attrName>ppt_x</p:attrName>
                                        </p:attrNameLst>
                                      </p:cBhvr>
                                      <p:tavLst>
                                        <p:tav tm="0">
                                          <p:val>
                                            <p:strVal val="#ppt_x"/>
                                          </p:val>
                                        </p:tav>
                                        <p:tav tm="100000">
                                          <p:val>
                                            <p:strVal val="#ppt_x"/>
                                          </p:val>
                                        </p:tav>
                                      </p:tavLst>
                                    </p:anim>
                                    <p:anim calcmode="lin" valueType="num">
                                      <p:cBhvr>
                                        <p:cTn id="76" dur="1000" fill="hold"/>
                                        <p:tgtEl>
                                          <p:spTgt spid="5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5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1000"/>
                                        <p:tgtEl>
                                          <p:spTgt spid="68"/>
                                        </p:tgtEl>
                                      </p:cBhvr>
                                    </p:animEffect>
                                    <p:anim calcmode="lin" valueType="num">
                                      <p:cBhvr>
                                        <p:cTn id="80" dur="1000" fill="hold"/>
                                        <p:tgtEl>
                                          <p:spTgt spid="68"/>
                                        </p:tgtEl>
                                        <p:attrNameLst>
                                          <p:attrName>ppt_x</p:attrName>
                                        </p:attrNameLst>
                                      </p:cBhvr>
                                      <p:tavLst>
                                        <p:tav tm="0">
                                          <p:val>
                                            <p:strVal val="#ppt_x"/>
                                          </p:val>
                                        </p:tav>
                                        <p:tav tm="100000">
                                          <p:val>
                                            <p:strVal val="#ppt_x"/>
                                          </p:val>
                                        </p:tav>
                                      </p:tavLst>
                                    </p:anim>
                                    <p:anim calcmode="lin" valueType="num">
                                      <p:cBhvr>
                                        <p:cTn id="8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9" grpId="0" animBg="1"/>
      <p:bldP spid="52" grpId="0" animBg="1"/>
      <p:bldP spid="53" grpId="0" animBg="1"/>
      <p:bldP spid="54" grpId="0" animBg="1"/>
      <p:bldP spid="55" grpId="0" animBg="1"/>
      <p:bldP spid="58" grpId="0" animBg="1"/>
      <p:bldP spid="59" grpId="0"/>
      <p:bldP spid="60" grpId="0"/>
      <p:bldP spid="68" grpId="0"/>
      <p:bldP spid="69"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65183" y="144035"/>
            <a:ext cx="2261634" cy="654032"/>
          </a:xfr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a:t>Practice</a:t>
            </a:r>
            <a:endParaRPr lang="en-IN" dirty="0"/>
          </a:p>
        </p:txBody>
      </p:sp>
      <p:pic>
        <p:nvPicPr>
          <p:cNvPr id="23" name="Picture 4" descr="Boiling water in a 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099786"/>
            <a:ext cx="3456384" cy="3565443"/>
          </a:xfrm>
          <a:prstGeom prst="rect">
            <a:avLst/>
          </a:prstGeom>
          <a:noFill/>
          <a:ln w="57150">
            <a:solidFill>
              <a:srgbClr val="C00000"/>
            </a:solidFill>
          </a:ln>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4367808" y="1131255"/>
            <a:ext cx="3528392" cy="3533974"/>
            <a:chOff x="5591944" y="4342367"/>
            <a:chExt cx="2106291" cy="1440160"/>
          </a:xfrm>
        </p:grpSpPr>
        <p:sp>
          <p:nvSpPr>
            <p:cNvPr id="16" name="Rectangle 15"/>
            <p:cNvSpPr/>
            <p:nvPr/>
          </p:nvSpPr>
          <p:spPr>
            <a:xfrm>
              <a:off x="5591944" y="4342367"/>
              <a:ext cx="2106291"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4342368"/>
              <a:ext cx="2106291" cy="1420650"/>
            </a:xfrm>
            <a:prstGeom prst="rect">
              <a:avLst/>
            </a:prstGeom>
            <a:ln w="57150">
              <a:solidFill>
                <a:srgbClr val="C00000"/>
              </a:solidFill>
            </a:ln>
          </p:spPr>
        </p:pic>
      </p:grpSp>
      <p:sp>
        <p:nvSpPr>
          <p:cNvPr id="44" name="Rectangle 43"/>
          <p:cNvSpPr/>
          <p:nvPr/>
        </p:nvSpPr>
        <p:spPr>
          <a:xfrm>
            <a:off x="1200108" y="4916288"/>
            <a:ext cx="2764411" cy="461665"/>
          </a:xfrm>
          <a:prstGeom prst="rect">
            <a:avLst/>
          </a:prstGeom>
        </p:spPr>
        <p:txBody>
          <a:bodyPr wrap="none">
            <a:spAutoFit/>
          </a:bodyPr>
          <a:lstStyle/>
          <a:p>
            <a:pPr lvl="0" fontAlgn="base"/>
            <a:r>
              <a:rPr lang="en-IN" sz="2400" b="1" i="1" dirty="0"/>
              <a:t>The water is boiling.</a:t>
            </a:r>
          </a:p>
        </p:txBody>
      </p:sp>
      <p:sp>
        <p:nvSpPr>
          <p:cNvPr id="45" name="Rectangle 44"/>
          <p:cNvSpPr/>
          <p:nvPr/>
        </p:nvSpPr>
        <p:spPr>
          <a:xfrm>
            <a:off x="4922561" y="4897227"/>
            <a:ext cx="2685607" cy="461665"/>
          </a:xfrm>
          <a:prstGeom prst="rect">
            <a:avLst/>
          </a:prstGeom>
        </p:spPr>
        <p:txBody>
          <a:bodyPr wrap="none">
            <a:spAutoFit/>
          </a:bodyPr>
          <a:lstStyle/>
          <a:p>
            <a:pPr lvl="0" fontAlgn="base"/>
            <a:r>
              <a:rPr lang="en-IN" sz="2400" b="1" i="1" dirty="0"/>
              <a:t>The river is flowing.</a:t>
            </a:r>
          </a:p>
        </p:txBody>
      </p:sp>
      <p:sp>
        <p:nvSpPr>
          <p:cNvPr id="46" name="Rectangle 45"/>
          <p:cNvSpPr/>
          <p:nvPr/>
        </p:nvSpPr>
        <p:spPr>
          <a:xfrm>
            <a:off x="8675303" y="4911549"/>
            <a:ext cx="2706190" cy="461665"/>
          </a:xfrm>
          <a:prstGeom prst="rect">
            <a:avLst/>
          </a:prstGeom>
        </p:spPr>
        <p:txBody>
          <a:bodyPr wrap="none">
            <a:spAutoFit/>
          </a:bodyPr>
          <a:lstStyle/>
          <a:p>
            <a:pPr lvl="0" fontAlgn="base"/>
            <a:r>
              <a:rPr lang="en-IN" sz="2400" b="1" i="1" dirty="0"/>
              <a:t>The birds are flying.</a:t>
            </a:r>
          </a:p>
        </p:txBody>
      </p:sp>
      <p:pic>
        <p:nvPicPr>
          <p:cNvPr id="1026" name="Picture 2" descr="Colibri bi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8286" y="1161019"/>
            <a:ext cx="3370322" cy="3456338"/>
          </a:xfrm>
          <a:prstGeom prst="rect">
            <a:avLst/>
          </a:prstGeom>
          <a:solidFill>
            <a:schemeClr val="tx2">
              <a:lumMod val="40000"/>
              <a:lumOff val="60000"/>
            </a:schemeClr>
          </a:solidFill>
          <a:ln w="57150">
            <a:solidFill>
              <a:srgbClr val="C00000"/>
            </a:solidFill>
          </a:ln>
        </p:spPr>
      </p:pic>
      <p:sp>
        <p:nvSpPr>
          <p:cNvPr id="74" name="Flowchart: Terminator 73"/>
          <p:cNvSpPr/>
          <p:nvPr/>
        </p:nvSpPr>
        <p:spPr>
          <a:xfrm>
            <a:off x="1309654" y="5357826"/>
            <a:ext cx="1214446" cy="71438"/>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75" name="Flowchart: Terminator 74"/>
          <p:cNvSpPr/>
          <p:nvPr/>
        </p:nvSpPr>
        <p:spPr>
          <a:xfrm>
            <a:off x="4954802" y="5357826"/>
            <a:ext cx="1149474" cy="76134"/>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Flowchart: Terminator 75"/>
          <p:cNvSpPr/>
          <p:nvPr/>
        </p:nvSpPr>
        <p:spPr>
          <a:xfrm>
            <a:off x="6167438" y="5357826"/>
            <a:ext cx="1369314" cy="71438"/>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Flowchart: Terminator 76"/>
          <p:cNvSpPr/>
          <p:nvPr/>
        </p:nvSpPr>
        <p:spPr>
          <a:xfrm>
            <a:off x="8770913" y="5357826"/>
            <a:ext cx="1111301" cy="76134"/>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Flowchart: Terminator 77"/>
          <p:cNvSpPr/>
          <p:nvPr/>
        </p:nvSpPr>
        <p:spPr>
          <a:xfrm>
            <a:off x="10025090" y="5357826"/>
            <a:ext cx="1071570" cy="71438"/>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Flowchart: Terminator 78"/>
          <p:cNvSpPr/>
          <p:nvPr/>
        </p:nvSpPr>
        <p:spPr>
          <a:xfrm flipV="1">
            <a:off x="2595538" y="5357826"/>
            <a:ext cx="1143008" cy="71438"/>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TextBox 79"/>
          <p:cNvSpPr txBox="1"/>
          <p:nvPr/>
        </p:nvSpPr>
        <p:spPr>
          <a:xfrm>
            <a:off x="1293745" y="5487614"/>
            <a:ext cx="1201855" cy="466344"/>
          </a:xfrm>
          <a:prstGeom prst="rect">
            <a:avLst/>
          </a:prstGeom>
          <a:noFill/>
        </p:spPr>
        <p:txBody>
          <a:bodyPr wrap="square" rtlCol="0" anchor="ctr">
            <a:spAutoFit/>
          </a:bodyPr>
          <a:lstStyle/>
          <a:p>
            <a:pPr algn="ctr"/>
            <a:r>
              <a:rPr lang="en-US" sz="2400" dirty="0">
                <a:solidFill>
                  <a:srgbClr val="FF00FF"/>
                </a:solidFill>
              </a:rPr>
              <a:t>Subject</a:t>
            </a:r>
            <a:endParaRPr lang="en-IN" sz="2400" dirty="0">
              <a:solidFill>
                <a:srgbClr val="FF00FF"/>
              </a:solidFill>
            </a:endParaRPr>
          </a:p>
        </p:txBody>
      </p:sp>
      <p:sp>
        <p:nvSpPr>
          <p:cNvPr id="81" name="TextBox 80"/>
          <p:cNvSpPr txBox="1"/>
          <p:nvPr/>
        </p:nvSpPr>
        <p:spPr>
          <a:xfrm>
            <a:off x="2562318" y="5487614"/>
            <a:ext cx="1445450" cy="466344"/>
          </a:xfrm>
          <a:prstGeom prst="rect">
            <a:avLst/>
          </a:prstGeom>
          <a:noFill/>
        </p:spPr>
        <p:txBody>
          <a:bodyPr wrap="square" rtlCol="0" anchor="ctr">
            <a:spAutoFit/>
          </a:bodyPr>
          <a:lstStyle/>
          <a:p>
            <a:pPr algn="ctr"/>
            <a:r>
              <a:rPr lang="en-US" sz="2400" dirty="0">
                <a:solidFill>
                  <a:srgbClr val="00B050"/>
                </a:solidFill>
              </a:rPr>
              <a:t>Predicate</a:t>
            </a:r>
            <a:endParaRPr lang="en-IN" sz="2400" dirty="0">
              <a:solidFill>
                <a:srgbClr val="00B050"/>
              </a:solidFill>
            </a:endParaRPr>
          </a:p>
        </p:txBody>
      </p:sp>
      <p:sp>
        <p:nvSpPr>
          <p:cNvPr id="82" name="TextBox 81"/>
          <p:cNvSpPr txBox="1"/>
          <p:nvPr/>
        </p:nvSpPr>
        <p:spPr>
          <a:xfrm>
            <a:off x="8810644" y="5487614"/>
            <a:ext cx="1143008" cy="466344"/>
          </a:xfrm>
          <a:prstGeom prst="rect">
            <a:avLst/>
          </a:prstGeom>
          <a:noFill/>
        </p:spPr>
        <p:txBody>
          <a:bodyPr wrap="square" rtlCol="0" anchor="ctr">
            <a:spAutoFit/>
          </a:bodyPr>
          <a:lstStyle/>
          <a:p>
            <a:pPr algn="ctr"/>
            <a:r>
              <a:rPr lang="en-US" sz="2400" dirty="0">
                <a:solidFill>
                  <a:srgbClr val="FF00FF"/>
                </a:solidFill>
              </a:rPr>
              <a:t>Subject</a:t>
            </a:r>
            <a:endParaRPr lang="en-IN" sz="2400" dirty="0">
              <a:solidFill>
                <a:srgbClr val="FF00FF"/>
              </a:solidFill>
            </a:endParaRPr>
          </a:p>
        </p:txBody>
      </p:sp>
      <p:sp>
        <p:nvSpPr>
          <p:cNvPr id="83" name="TextBox 82"/>
          <p:cNvSpPr txBox="1"/>
          <p:nvPr/>
        </p:nvSpPr>
        <p:spPr>
          <a:xfrm>
            <a:off x="9953652" y="5487614"/>
            <a:ext cx="1428760" cy="466344"/>
          </a:xfrm>
          <a:prstGeom prst="rect">
            <a:avLst/>
          </a:prstGeom>
          <a:noFill/>
        </p:spPr>
        <p:txBody>
          <a:bodyPr wrap="square" rtlCol="0" anchor="ctr">
            <a:spAutoFit/>
          </a:bodyPr>
          <a:lstStyle/>
          <a:p>
            <a:pPr algn="ctr"/>
            <a:r>
              <a:rPr lang="en-US" sz="2400" dirty="0">
                <a:solidFill>
                  <a:srgbClr val="00B050"/>
                </a:solidFill>
              </a:rPr>
              <a:t>Predicate</a:t>
            </a:r>
            <a:endParaRPr lang="en-IN" sz="2400" dirty="0">
              <a:solidFill>
                <a:srgbClr val="00B050"/>
              </a:solidFill>
            </a:endParaRPr>
          </a:p>
        </p:txBody>
      </p:sp>
      <p:sp>
        <p:nvSpPr>
          <p:cNvPr id="84" name="TextBox 83"/>
          <p:cNvSpPr txBox="1"/>
          <p:nvPr/>
        </p:nvSpPr>
        <p:spPr>
          <a:xfrm>
            <a:off x="4982145" y="5487614"/>
            <a:ext cx="1109599" cy="466344"/>
          </a:xfrm>
          <a:prstGeom prst="rect">
            <a:avLst/>
          </a:prstGeom>
          <a:noFill/>
        </p:spPr>
        <p:txBody>
          <a:bodyPr wrap="square" rtlCol="0" anchor="ctr">
            <a:spAutoFit/>
          </a:bodyPr>
          <a:lstStyle/>
          <a:p>
            <a:pPr algn="ctr"/>
            <a:r>
              <a:rPr lang="en-US" sz="2400" dirty="0">
                <a:solidFill>
                  <a:srgbClr val="FF00FF"/>
                </a:solidFill>
              </a:rPr>
              <a:t>Subject</a:t>
            </a:r>
            <a:endParaRPr lang="en-IN" sz="2400" dirty="0">
              <a:solidFill>
                <a:srgbClr val="FF00FF"/>
              </a:solidFill>
            </a:endParaRPr>
          </a:p>
        </p:txBody>
      </p:sp>
      <p:sp>
        <p:nvSpPr>
          <p:cNvPr id="85" name="TextBox 84"/>
          <p:cNvSpPr txBox="1"/>
          <p:nvPr/>
        </p:nvSpPr>
        <p:spPr>
          <a:xfrm>
            <a:off x="5971308" y="5487614"/>
            <a:ext cx="1564852" cy="466344"/>
          </a:xfrm>
          <a:prstGeom prst="rect">
            <a:avLst/>
          </a:prstGeom>
          <a:noFill/>
        </p:spPr>
        <p:txBody>
          <a:bodyPr wrap="square" rtlCol="0" anchor="ctr">
            <a:spAutoFit/>
          </a:bodyPr>
          <a:lstStyle/>
          <a:p>
            <a:pPr algn="ctr"/>
            <a:r>
              <a:rPr lang="en-US" sz="2400" dirty="0">
                <a:solidFill>
                  <a:srgbClr val="00B050"/>
                </a:solidFill>
              </a:rPr>
              <a:t>Predicate</a:t>
            </a:r>
            <a:endParaRPr lang="en-IN" sz="2400" dirty="0">
              <a:solidFill>
                <a:srgbClr val="00B050"/>
              </a:solidFill>
            </a:endParaRPr>
          </a:p>
        </p:txBody>
      </p:sp>
    </p:spTree>
    <p:extLst>
      <p:ext uri="{BB962C8B-B14F-4D97-AF65-F5344CB8AC3E}">
        <p14:creationId xmlns:p14="http://schemas.microsoft.com/office/powerpoint/2010/main" val="383418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1000"/>
                                        <p:tgtEl>
                                          <p:spTgt spid="74"/>
                                        </p:tgtEl>
                                      </p:cBhvr>
                                    </p:animEffect>
                                    <p:anim calcmode="lin" valueType="num">
                                      <p:cBhvr>
                                        <p:cTn id="14" dur="1000" fill="hold"/>
                                        <p:tgtEl>
                                          <p:spTgt spid="74"/>
                                        </p:tgtEl>
                                        <p:attrNameLst>
                                          <p:attrName>ppt_x</p:attrName>
                                        </p:attrNameLst>
                                      </p:cBhvr>
                                      <p:tavLst>
                                        <p:tav tm="0">
                                          <p:val>
                                            <p:strVal val="#ppt_x"/>
                                          </p:val>
                                        </p:tav>
                                        <p:tav tm="100000">
                                          <p:val>
                                            <p:strVal val="#ppt_x"/>
                                          </p:val>
                                        </p:tav>
                                      </p:tavLst>
                                    </p:anim>
                                    <p:anim calcmode="lin" valueType="num">
                                      <p:cBhvr>
                                        <p:cTn id="15" dur="1000" fill="hold"/>
                                        <p:tgtEl>
                                          <p:spTgt spid="7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1000"/>
                                        <p:tgtEl>
                                          <p:spTgt spid="80"/>
                                        </p:tgtEl>
                                      </p:cBhvr>
                                    </p:animEffect>
                                    <p:anim calcmode="lin" valueType="num">
                                      <p:cBhvr>
                                        <p:cTn id="19" dur="1000" fill="hold"/>
                                        <p:tgtEl>
                                          <p:spTgt spid="80"/>
                                        </p:tgtEl>
                                        <p:attrNameLst>
                                          <p:attrName>ppt_x</p:attrName>
                                        </p:attrNameLst>
                                      </p:cBhvr>
                                      <p:tavLst>
                                        <p:tav tm="0">
                                          <p:val>
                                            <p:strVal val="#ppt_x"/>
                                          </p:val>
                                        </p:tav>
                                        <p:tav tm="100000">
                                          <p:val>
                                            <p:strVal val="#ppt_x"/>
                                          </p:val>
                                        </p:tav>
                                      </p:tavLst>
                                    </p:anim>
                                    <p:anim calcmode="lin" valueType="num">
                                      <p:cBhvr>
                                        <p:cTn id="20" dur="1000" fill="hold"/>
                                        <p:tgtEl>
                                          <p:spTgt spid="80"/>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25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50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00"/>
                                        <p:tgtEl>
                                          <p:spTgt spid="75"/>
                                        </p:tgtEl>
                                      </p:cBhvr>
                                    </p:animEffect>
                                    <p:anim calcmode="lin" valueType="num">
                                      <p:cBhvr>
                                        <p:cTn id="43" dur="1000" fill="hold"/>
                                        <p:tgtEl>
                                          <p:spTgt spid="75"/>
                                        </p:tgtEl>
                                        <p:attrNameLst>
                                          <p:attrName>ppt_x</p:attrName>
                                        </p:attrNameLst>
                                      </p:cBhvr>
                                      <p:tavLst>
                                        <p:tav tm="0">
                                          <p:val>
                                            <p:strVal val="#ppt_x"/>
                                          </p:val>
                                        </p:tav>
                                        <p:tav tm="100000">
                                          <p:val>
                                            <p:strVal val="#ppt_x"/>
                                          </p:val>
                                        </p:tav>
                                      </p:tavLst>
                                    </p:anim>
                                    <p:anim calcmode="lin" valueType="num">
                                      <p:cBhvr>
                                        <p:cTn id="44" dur="1000" fill="hold"/>
                                        <p:tgtEl>
                                          <p:spTgt spid="7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anim calcmode="lin" valueType="num">
                                      <p:cBhvr>
                                        <p:cTn id="48" dur="1000" fill="hold"/>
                                        <p:tgtEl>
                                          <p:spTgt spid="84"/>
                                        </p:tgtEl>
                                        <p:attrNameLst>
                                          <p:attrName>ppt_x</p:attrName>
                                        </p:attrNameLst>
                                      </p:cBhvr>
                                      <p:tavLst>
                                        <p:tav tm="0">
                                          <p:val>
                                            <p:strVal val="#ppt_x"/>
                                          </p:val>
                                        </p:tav>
                                        <p:tav tm="100000">
                                          <p:val>
                                            <p:strVal val="#ppt_x"/>
                                          </p:val>
                                        </p:tav>
                                      </p:tavLst>
                                    </p:anim>
                                    <p:anim calcmode="lin" valueType="num">
                                      <p:cBhvr>
                                        <p:cTn id="49" dur="1000" fill="hold"/>
                                        <p:tgtEl>
                                          <p:spTgt spid="8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grpId="0" nodeType="afterEffect">
                                  <p:stCondLst>
                                    <p:cond delay="25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1000"/>
                                        <p:tgtEl>
                                          <p:spTgt spid="76"/>
                                        </p:tgtEl>
                                      </p:cBhvr>
                                    </p:animEffect>
                                    <p:anim calcmode="lin" valueType="num">
                                      <p:cBhvr>
                                        <p:cTn id="54" dur="1000" fill="hold"/>
                                        <p:tgtEl>
                                          <p:spTgt spid="76"/>
                                        </p:tgtEl>
                                        <p:attrNameLst>
                                          <p:attrName>ppt_x</p:attrName>
                                        </p:attrNameLst>
                                      </p:cBhvr>
                                      <p:tavLst>
                                        <p:tav tm="0">
                                          <p:val>
                                            <p:strVal val="#ppt_x"/>
                                          </p:val>
                                        </p:tav>
                                        <p:tav tm="100000">
                                          <p:val>
                                            <p:strVal val="#ppt_x"/>
                                          </p:val>
                                        </p:tav>
                                      </p:tavLst>
                                    </p:anim>
                                    <p:anim calcmode="lin" valueType="num">
                                      <p:cBhvr>
                                        <p:cTn id="55" dur="1000" fill="hold"/>
                                        <p:tgtEl>
                                          <p:spTgt spid="7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5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1000"/>
                                        <p:tgtEl>
                                          <p:spTgt spid="85"/>
                                        </p:tgtEl>
                                      </p:cBhvr>
                                    </p:animEffect>
                                    <p:anim calcmode="lin" valueType="num">
                                      <p:cBhvr>
                                        <p:cTn id="59" dur="1000" fill="hold"/>
                                        <p:tgtEl>
                                          <p:spTgt spid="85"/>
                                        </p:tgtEl>
                                        <p:attrNameLst>
                                          <p:attrName>ppt_x</p:attrName>
                                        </p:attrNameLst>
                                      </p:cBhvr>
                                      <p:tavLst>
                                        <p:tav tm="0">
                                          <p:val>
                                            <p:strVal val="#ppt_x"/>
                                          </p:val>
                                        </p:tav>
                                        <p:tav tm="100000">
                                          <p:val>
                                            <p:strVal val="#ppt_x"/>
                                          </p:val>
                                        </p:tav>
                                      </p:tavLst>
                                    </p:anim>
                                    <p:anim calcmode="lin" valueType="num">
                                      <p:cBhvr>
                                        <p:cTn id="60" dur="1000" fill="hold"/>
                                        <p:tgtEl>
                                          <p:spTgt spid="85"/>
                                        </p:tgtEl>
                                        <p:attrNameLst>
                                          <p:attrName>ppt_y</p:attrName>
                                        </p:attrNameLst>
                                      </p:cBhvr>
                                      <p:tavLst>
                                        <p:tav tm="0">
                                          <p:val>
                                            <p:strVal val="#ppt_y+.1"/>
                                          </p:val>
                                        </p:tav>
                                        <p:tav tm="100000">
                                          <p:val>
                                            <p:strVal val="#ppt_y"/>
                                          </p:val>
                                        </p:tav>
                                      </p:tavLst>
                                    </p:anim>
                                  </p:childTnLst>
                                </p:cTn>
                              </p:par>
                            </p:childTnLst>
                          </p:cTn>
                        </p:par>
                        <p:par>
                          <p:cTn id="61" fill="hold">
                            <p:stCondLst>
                              <p:cond delay="2250"/>
                            </p:stCondLst>
                            <p:childTnLst>
                              <p:par>
                                <p:cTn id="62" presetID="2" presetClass="entr" presetSubtype="4" fill="hold" grpId="0" nodeType="afterEffect">
                                  <p:stCondLst>
                                    <p:cond delay="500"/>
                                  </p:stCondLst>
                                  <p:childTnLst>
                                    <p:set>
                                      <p:cBhvr>
                                        <p:cTn id="63" dur="1" fill="hold">
                                          <p:stCondLst>
                                            <p:cond delay="0"/>
                                          </p:stCondLst>
                                        </p:cTn>
                                        <p:tgtEl>
                                          <p:spTgt spid="46"/>
                                        </p:tgtEl>
                                        <p:attrNameLst>
                                          <p:attrName>style.visibility</p:attrName>
                                        </p:attrNameLst>
                                      </p:cBhvr>
                                      <p:to>
                                        <p:strVal val="visible"/>
                                      </p:to>
                                    </p:set>
                                    <p:anim calcmode="lin" valueType="num">
                                      <p:cBhvr additive="base">
                                        <p:cTn id="64" dur="1000" fill="hold"/>
                                        <p:tgtEl>
                                          <p:spTgt spid="46"/>
                                        </p:tgtEl>
                                        <p:attrNameLst>
                                          <p:attrName>ppt_x</p:attrName>
                                        </p:attrNameLst>
                                      </p:cBhvr>
                                      <p:tavLst>
                                        <p:tav tm="0">
                                          <p:val>
                                            <p:strVal val="#ppt_x"/>
                                          </p:val>
                                        </p:tav>
                                        <p:tav tm="100000">
                                          <p:val>
                                            <p:strVal val="#ppt_x"/>
                                          </p:val>
                                        </p:tav>
                                      </p:tavLst>
                                    </p:anim>
                                    <p:anim calcmode="lin" valueType="num">
                                      <p:cBhvr additive="base">
                                        <p:cTn id="65"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1000"/>
                                        <p:tgtEl>
                                          <p:spTgt spid="77"/>
                                        </p:tgtEl>
                                      </p:cBhvr>
                                    </p:animEffect>
                                    <p:anim calcmode="lin" valueType="num">
                                      <p:cBhvr>
                                        <p:cTn id="71" dur="1000" fill="hold"/>
                                        <p:tgtEl>
                                          <p:spTgt spid="77"/>
                                        </p:tgtEl>
                                        <p:attrNameLst>
                                          <p:attrName>ppt_x</p:attrName>
                                        </p:attrNameLst>
                                      </p:cBhvr>
                                      <p:tavLst>
                                        <p:tav tm="0">
                                          <p:val>
                                            <p:strVal val="#ppt_x"/>
                                          </p:val>
                                        </p:tav>
                                        <p:tav tm="100000">
                                          <p:val>
                                            <p:strVal val="#ppt_x"/>
                                          </p:val>
                                        </p:tav>
                                      </p:tavLst>
                                    </p:anim>
                                    <p:anim calcmode="lin" valueType="num">
                                      <p:cBhvr>
                                        <p:cTn id="72" dur="1000" fill="hold"/>
                                        <p:tgtEl>
                                          <p:spTgt spid="7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82">
                                            <p:txEl>
                                              <p:pRg st="0" end="0"/>
                                            </p:txEl>
                                          </p:spTgt>
                                        </p:tgtEl>
                                        <p:attrNameLst>
                                          <p:attrName>style.visibility</p:attrName>
                                        </p:attrNameLst>
                                      </p:cBhvr>
                                      <p:to>
                                        <p:strVal val="visible"/>
                                      </p:to>
                                    </p:set>
                                    <p:animEffect transition="in" filter="fade">
                                      <p:cBhvr>
                                        <p:cTn id="75" dur="1000"/>
                                        <p:tgtEl>
                                          <p:spTgt spid="82">
                                            <p:txEl>
                                              <p:pRg st="0" end="0"/>
                                            </p:txEl>
                                          </p:spTgt>
                                        </p:tgtEl>
                                      </p:cBhvr>
                                    </p:animEffect>
                                    <p:anim calcmode="lin" valueType="num">
                                      <p:cBhvr>
                                        <p:cTn id="76" dur="10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82">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grpId="0" nodeType="afterEffect">
                                  <p:stCondLst>
                                    <p:cond delay="25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5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1000"/>
                                        <p:tgtEl>
                                          <p:spTgt spid="83"/>
                                        </p:tgtEl>
                                      </p:cBhvr>
                                    </p:animEffect>
                                    <p:anim calcmode="lin" valueType="num">
                                      <p:cBhvr>
                                        <p:cTn id="87" dur="1000" fill="hold"/>
                                        <p:tgtEl>
                                          <p:spTgt spid="83"/>
                                        </p:tgtEl>
                                        <p:attrNameLst>
                                          <p:attrName>ppt_x</p:attrName>
                                        </p:attrNameLst>
                                      </p:cBhvr>
                                      <p:tavLst>
                                        <p:tav tm="0">
                                          <p:val>
                                            <p:strVal val="#ppt_x"/>
                                          </p:val>
                                        </p:tav>
                                        <p:tav tm="100000">
                                          <p:val>
                                            <p:strVal val="#ppt_x"/>
                                          </p:val>
                                        </p:tav>
                                      </p:tavLst>
                                    </p:anim>
                                    <p:anim calcmode="lin" valueType="num">
                                      <p:cBhvr>
                                        <p:cTn id="8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74" grpId="0" animBg="1"/>
      <p:bldP spid="75" grpId="0" animBg="1"/>
      <p:bldP spid="76" grpId="0" animBg="1"/>
      <p:bldP spid="77" grpId="0" animBg="1"/>
      <p:bldP spid="78" grpId="0" animBg="1"/>
      <p:bldP spid="79" grpId="0" animBg="1"/>
      <p:bldP spid="80" grpId="0"/>
      <p:bldP spid="81" grpId="0"/>
      <p:bldP spid="83"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341361001"/>
              </p:ext>
            </p:extLst>
          </p:nvPr>
        </p:nvGraphicFramePr>
        <p:xfrm>
          <a:off x="1127448" y="700345"/>
          <a:ext cx="9937104" cy="5674824"/>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US" sz="1000" dirty="0"/>
                        <a:t>1</a:t>
                      </a:r>
                      <a:endParaRPr lang="en-IN" sz="1000" dirty="0"/>
                    </a:p>
                  </a:txBody>
                  <a:tcPr/>
                </a:tc>
                <a:tc>
                  <a:txBody>
                    <a:bodyPr/>
                    <a:lstStyle/>
                    <a:p>
                      <a:endParaRPr lang="en-IN"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000" b="0" i="0" u="none" strike="noStrike" kern="1200" baseline="0" dirty="0">
                          <a:solidFill>
                            <a:schemeClr val="tx1"/>
                          </a:solidFill>
                          <a:latin typeface="+mn-lt"/>
                          <a:ea typeface="+mn-ea"/>
                          <a:cs typeface="+mn-cs"/>
                        </a:rPr>
                        <a:t>Piles of books - https://www.rawpixel.com/image/6584277/vector-background-design-book</a:t>
                      </a:r>
                      <a:endParaRPr lang="en-IN" sz="1000" dirty="0"/>
                    </a:p>
                  </a:txBody>
                  <a:tcPr/>
                </a:tc>
                <a:extLst>
                  <a:ext uri="{0D108BD9-81ED-4DB2-BD59-A6C34878D82A}">
                    <a16:rowId xmlns:a16="http://schemas.microsoft.com/office/drawing/2014/main" val="10001"/>
                  </a:ext>
                </a:extLst>
              </a:tr>
              <a:tr h="389313">
                <a:tc>
                  <a:txBody>
                    <a:bodyPr/>
                    <a:lstStyle/>
                    <a:p>
                      <a:pPr algn="ctr"/>
                      <a:r>
                        <a:rPr lang="en-US" sz="1000" dirty="0"/>
                        <a:t>2,.3</a:t>
                      </a:r>
                      <a:endParaRPr lang="en-IN" sz="1000" dirty="0"/>
                    </a:p>
                  </a:txBody>
                  <a:tcPr/>
                </a:tc>
                <a:tc>
                  <a:txBody>
                    <a:bodyPr/>
                    <a:lstStyle/>
                    <a:p>
                      <a:endParaRPr lang="en-IN" sz="10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000" b="0" i="0" u="none" strike="noStrike" kern="1200" baseline="0" dirty="0">
                          <a:solidFill>
                            <a:schemeClr val="tx1"/>
                          </a:solidFill>
                          <a:latin typeface="+mn-lt"/>
                          <a:ea typeface="+mn-ea"/>
                          <a:cs typeface="+mn-cs"/>
                        </a:rPr>
                        <a:t>Girl skipping - https://pixabay.com/photos/jump-rope-girl-jump-jumping-5746626/</a:t>
                      </a:r>
                    </a:p>
                  </a:txBody>
                  <a:tcPr/>
                </a:tc>
                <a:extLst>
                  <a:ext uri="{0D108BD9-81ED-4DB2-BD59-A6C34878D82A}">
                    <a16:rowId xmlns:a16="http://schemas.microsoft.com/office/drawing/2014/main" val="10002"/>
                  </a:ext>
                </a:extLst>
              </a:tr>
              <a:tr h="754774">
                <a:tc>
                  <a:txBody>
                    <a:bodyPr/>
                    <a:lstStyle/>
                    <a:p>
                      <a:pPr algn="ctr"/>
                      <a:r>
                        <a:rPr lang="en-US" sz="1000" dirty="0"/>
                        <a:t>3</a:t>
                      </a:r>
                      <a:endParaRPr lang="en-IN" sz="1000" dirty="0"/>
                    </a:p>
                  </a:txBody>
                  <a:tcPr/>
                </a:tc>
                <a:tc>
                  <a:txBody>
                    <a:bodyPr/>
                    <a:lstStyle/>
                    <a:p>
                      <a:endParaRPr lang="en-IN" sz="1000" dirty="0"/>
                    </a:p>
                  </a:txBody>
                  <a:tcPr/>
                </a:tc>
                <a:tc>
                  <a:txBody>
                    <a:bodyPr/>
                    <a:lstStyle/>
                    <a:p>
                      <a:pPr marL="171450" indent="-171450" rtl="0">
                        <a:buFont typeface="Arial" panose="020B0604020202020204" pitchFamily="34" charset="0"/>
                        <a:buChar char="•"/>
                      </a:pPr>
                      <a:r>
                        <a:rPr lang="en-IN" sz="1000" b="0" i="0" u="none" strike="noStrike" kern="1200" baseline="0" dirty="0">
                          <a:solidFill>
                            <a:schemeClr val="tx1"/>
                          </a:solidFill>
                          <a:latin typeface="+mn-lt"/>
                          <a:ea typeface="+mn-ea"/>
                          <a:cs typeface="+mn-cs"/>
                        </a:rPr>
                        <a:t>Wind blowing -https://pixabay.com/vectors/wind-blowing-cloud-face-weather-149701/</a:t>
                      </a:r>
                    </a:p>
                    <a:p>
                      <a:pPr marL="171450" indent="-171450" rtl="0">
                        <a:buFont typeface="Arial" panose="020B0604020202020204" pitchFamily="34" charset="0"/>
                        <a:buChar char="•"/>
                      </a:pPr>
                      <a:endParaRPr lang="en-IN" sz="10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r>
                        <a:rPr lang="en-IN" sz="1000" b="0" i="0" u="none" strike="noStrike" kern="1200" baseline="0" dirty="0">
                          <a:solidFill>
                            <a:schemeClr val="tx1"/>
                          </a:solidFill>
                          <a:latin typeface="+mn-lt"/>
                          <a:ea typeface="+mn-ea"/>
                          <a:cs typeface="+mn-cs"/>
                        </a:rPr>
                        <a:t>Leaves falling - </a:t>
                      </a:r>
                      <a:r>
                        <a:rPr lang="en-IN" sz="1000" b="0" i="0" u="none" strike="noStrike" kern="1200" baseline="0" dirty="0">
                          <a:solidFill>
                            <a:schemeClr val="tx1"/>
                          </a:solidFill>
                          <a:latin typeface="+mn-lt"/>
                          <a:ea typeface="+mn-ea"/>
                          <a:cs typeface="+mn-cs"/>
                          <a:hlinkClick r:id="rId3"/>
                        </a:rPr>
                        <a:t>https://pixabay.com/illustrations/autumn-isolated-blade-branch-5483537/</a:t>
                      </a:r>
                      <a:endParaRPr lang="en-IN" sz="10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endParaRPr lang="en-IN" sz="10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r>
                        <a:rPr lang="en-IN" sz="1000" b="0" i="0" u="none" strike="noStrike" kern="1200" baseline="0" dirty="0">
                          <a:solidFill>
                            <a:schemeClr val="tx1"/>
                          </a:solidFill>
                          <a:latin typeface="+mn-lt"/>
                          <a:ea typeface="+mn-ea"/>
                          <a:cs typeface="+mn-cs"/>
                        </a:rPr>
                        <a:t>Sun shining -https://pixabay.com/vectors/blazing-face-shining-sun-symbol-2024298/</a:t>
                      </a:r>
                    </a:p>
                    <a:p>
                      <a:pPr marL="171450" indent="-171450" rtl="0">
                        <a:buFont typeface="Arial" panose="020B0604020202020204" pitchFamily="34" charset="0"/>
                        <a:buChar char="•"/>
                      </a:pPr>
                      <a:endParaRPr lang="en-IN" sz="10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r>
                        <a:rPr lang="en-IN" sz="1000" b="0" i="0" u="none" strike="noStrike" kern="1200" baseline="0" dirty="0">
                          <a:solidFill>
                            <a:schemeClr val="tx1"/>
                          </a:solidFill>
                          <a:latin typeface="+mn-lt"/>
                          <a:ea typeface="+mn-ea"/>
                          <a:cs typeface="+mn-cs"/>
                        </a:rPr>
                        <a:t>Water boiling -https://publicdomainvectors.org/</a:t>
                      </a:r>
                      <a:r>
                        <a:rPr lang="en-IN" sz="1000" b="0" i="0" u="none" strike="noStrike" kern="1200" baseline="0" dirty="0" err="1">
                          <a:solidFill>
                            <a:schemeClr val="tx1"/>
                          </a:solidFill>
                          <a:latin typeface="+mn-lt"/>
                          <a:ea typeface="+mn-ea"/>
                          <a:cs typeface="+mn-cs"/>
                        </a:rPr>
                        <a:t>en</a:t>
                      </a:r>
                      <a:r>
                        <a:rPr lang="en-IN" sz="1000" b="0" i="0" u="none" strike="noStrike" kern="1200" baseline="0" dirty="0">
                          <a:solidFill>
                            <a:schemeClr val="tx1"/>
                          </a:solidFill>
                          <a:latin typeface="+mn-lt"/>
                          <a:ea typeface="+mn-ea"/>
                          <a:cs typeface="+mn-cs"/>
                        </a:rPr>
                        <a:t>/free-clipart/Boiling-water-in-a-pot/83439.html</a:t>
                      </a:r>
                    </a:p>
                    <a:p>
                      <a:pPr marL="171450" indent="-171450" rtl="0">
                        <a:buFont typeface="Arial" panose="020B0604020202020204" pitchFamily="34" charset="0"/>
                        <a:buChar char="•"/>
                      </a:pPr>
                      <a:endParaRPr lang="en-IN" sz="10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r>
                        <a:rPr lang="en-IN" sz="1000" b="0" i="0" u="none" strike="noStrike" kern="1200" baseline="0" dirty="0">
                          <a:solidFill>
                            <a:schemeClr val="tx1"/>
                          </a:solidFill>
                          <a:latin typeface="+mn-lt"/>
                          <a:ea typeface="+mn-ea"/>
                          <a:cs typeface="+mn-cs"/>
                        </a:rPr>
                        <a:t>River flowing -https://pixabay.com/vectors/river-trees-field-brook-creek-6208962/</a:t>
                      </a:r>
                    </a:p>
                    <a:p>
                      <a:pPr marL="171450" indent="-171450" rtl="0">
                        <a:buFont typeface="Arial" panose="020B0604020202020204" pitchFamily="34" charset="0"/>
                        <a:buChar char="•"/>
                      </a:pPr>
                      <a:endParaRPr lang="en-US" sz="10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r>
                        <a:rPr lang="en-US" sz="1000" b="0" i="0" u="none" strike="noStrike" kern="1200" baseline="0" dirty="0">
                          <a:solidFill>
                            <a:schemeClr val="tx1"/>
                          </a:solidFill>
                          <a:latin typeface="+mn-lt"/>
                          <a:ea typeface="+mn-ea"/>
                          <a:cs typeface="+mn-cs"/>
                        </a:rPr>
                        <a:t>https://freesvg.org/colibri-birds</a:t>
                      </a:r>
                      <a:endParaRPr lang="en-IN" sz="10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0003"/>
                  </a:ext>
                </a:extLst>
              </a:tr>
              <a:tr h="389313">
                <a:tc>
                  <a:txBody>
                    <a:bodyPr/>
                    <a:lstStyle/>
                    <a:p>
                      <a:pPr algn="ctr"/>
                      <a:endParaRPr lang="en-IN" sz="1000" dirty="0"/>
                    </a:p>
                  </a:txBody>
                  <a:tcPr/>
                </a:tc>
                <a:tc>
                  <a:txBody>
                    <a:bodyPr/>
                    <a:lstStyle/>
                    <a:p>
                      <a:endParaRPr lang="en-IN" sz="1000" dirty="0"/>
                    </a:p>
                  </a:txBody>
                  <a:tcPr/>
                </a:tc>
                <a:tc>
                  <a:txBody>
                    <a:bodyPr/>
                    <a:lstStyle/>
                    <a:p>
                      <a:pPr rtl="0"/>
                      <a:endParaRPr lang="en-IN" sz="10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6" name="Picture 5"/>
          <p:cNvPicPr>
            <a:picLocks noChangeAspect="1"/>
          </p:cNvPicPr>
          <p:nvPr/>
        </p:nvPicPr>
        <p:blipFill>
          <a:blip r:embed="rId4" cstate="print"/>
          <a:stretch>
            <a:fillRect/>
          </a:stretch>
        </p:blipFill>
        <p:spPr>
          <a:xfrm>
            <a:off x="2567608" y="1196752"/>
            <a:ext cx="360040" cy="2221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7608" y="1529661"/>
            <a:ext cx="396722" cy="325574"/>
          </a:xfrm>
          <a:prstGeom prst="rect">
            <a:avLst/>
          </a:prstGeom>
          <a:ln w="38100" cap="sq">
            <a:noFill/>
            <a:prstDash val="solid"/>
            <a:miter lim="800000"/>
          </a:ln>
          <a:effectLst/>
        </p:spPr>
      </p:pic>
      <p:grpSp>
        <p:nvGrpSpPr>
          <p:cNvPr id="13" name="Group 12"/>
          <p:cNvGrpSpPr/>
          <p:nvPr/>
        </p:nvGrpSpPr>
        <p:grpSpPr>
          <a:xfrm>
            <a:off x="2063002" y="1945839"/>
            <a:ext cx="364795" cy="270272"/>
            <a:chOff x="1541437" y="1907580"/>
            <a:chExt cx="2106291" cy="1440160"/>
          </a:xfrm>
          <a:solidFill>
            <a:schemeClr val="accent1">
              <a:lumMod val="20000"/>
              <a:lumOff val="80000"/>
            </a:schemeClr>
          </a:solidFill>
          <a:effectLst/>
        </p:grpSpPr>
        <p:sp>
          <p:nvSpPr>
            <p:cNvPr id="14" name="Rectangle 13"/>
            <p:cNvSpPr/>
            <p:nvPr/>
          </p:nvSpPr>
          <p:spPr>
            <a:xfrm>
              <a:off x="1541437" y="1907580"/>
              <a:ext cx="2106291" cy="144016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0394" y="2076226"/>
              <a:ext cx="2007325" cy="1245473"/>
            </a:xfrm>
            <a:prstGeom prst="rect">
              <a:avLst/>
            </a:prstGeom>
            <a:ln w="38100" cap="sq">
              <a:noFill/>
              <a:prstDash val="solid"/>
              <a:miter lim="800000"/>
            </a:ln>
            <a:effectLst>
              <a:outerShdw blurRad="50800" dist="38100" dir="2700000" algn="tl" rotWithShape="0">
                <a:srgbClr val="000000">
                  <a:alpha val="43000"/>
                </a:srgbClr>
              </a:outerShdw>
            </a:effectLst>
          </p:spPr>
        </p:pic>
      </p:grpSp>
      <p:grpSp>
        <p:nvGrpSpPr>
          <p:cNvPr id="16" name="Group 15"/>
          <p:cNvGrpSpPr/>
          <p:nvPr/>
        </p:nvGrpSpPr>
        <p:grpSpPr>
          <a:xfrm>
            <a:off x="2576543" y="2216111"/>
            <a:ext cx="351105" cy="238486"/>
            <a:chOff x="5118492" y="1644226"/>
            <a:chExt cx="2173527" cy="1449914"/>
          </a:xfrm>
        </p:grpSpPr>
        <p:sp>
          <p:nvSpPr>
            <p:cNvPr id="17" name="Rectangle 16"/>
            <p:cNvSpPr/>
            <p:nvPr/>
          </p:nvSpPr>
          <p:spPr>
            <a:xfrm>
              <a:off x="5118492" y="1644226"/>
              <a:ext cx="2106291"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518792" y="1320914"/>
              <a:ext cx="1440161" cy="2106292"/>
            </a:xfrm>
            <a:prstGeom prst="rect">
              <a:avLst/>
            </a:prstGeom>
            <a:ln w="57150">
              <a:noFill/>
            </a:ln>
          </p:spPr>
        </p:pic>
      </p:grpSp>
      <p:grpSp>
        <p:nvGrpSpPr>
          <p:cNvPr id="19" name="Group 18"/>
          <p:cNvGrpSpPr/>
          <p:nvPr/>
        </p:nvGrpSpPr>
        <p:grpSpPr>
          <a:xfrm>
            <a:off x="2063003" y="2739853"/>
            <a:ext cx="364795" cy="270272"/>
            <a:chOff x="2134913" y="4479474"/>
            <a:chExt cx="2106291" cy="1440160"/>
          </a:xfrm>
        </p:grpSpPr>
        <p:sp>
          <p:nvSpPr>
            <p:cNvPr id="20" name="Rectangle 19"/>
            <p:cNvSpPr/>
            <p:nvPr/>
          </p:nvSpPr>
          <p:spPr>
            <a:xfrm>
              <a:off x="2134913" y="4479474"/>
              <a:ext cx="2106291"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4" descr="Boiling water in a p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913" y="4479474"/>
              <a:ext cx="2106291" cy="1440160"/>
            </a:xfrm>
            <a:prstGeom prst="rect">
              <a:avLst/>
            </a:prstGeom>
            <a:noFill/>
            <a:ln w="57150">
              <a:noFill/>
            </a:ln>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109021" y="2454597"/>
            <a:ext cx="396043" cy="285256"/>
            <a:chOff x="8566347" y="1706857"/>
            <a:chExt cx="2106291" cy="1440160"/>
          </a:xfrm>
        </p:grpSpPr>
        <p:sp>
          <p:nvSpPr>
            <p:cNvPr id="23" name="Rectangle 22"/>
            <p:cNvSpPr/>
            <p:nvPr/>
          </p:nvSpPr>
          <p:spPr>
            <a:xfrm>
              <a:off x="8566347" y="1706857"/>
              <a:ext cx="2106291" cy="1440160"/>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3437" y="1769488"/>
              <a:ext cx="1314898" cy="1314898"/>
            </a:xfrm>
            <a:prstGeom prst="rect">
              <a:avLst/>
            </a:prstGeom>
            <a:ln>
              <a:noFill/>
            </a:ln>
          </p:spPr>
        </p:pic>
      </p:grpSp>
      <p:grpSp>
        <p:nvGrpSpPr>
          <p:cNvPr id="25" name="Group 24"/>
          <p:cNvGrpSpPr/>
          <p:nvPr/>
        </p:nvGrpSpPr>
        <p:grpSpPr>
          <a:xfrm>
            <a:off x="2717995" y="3010125"/>
            <a:ext cx="364795" cy="270272"/>
            <a:chOff x="5591944" y="4342367"/>
            <a:chExt cx="2106291" cy="1440160"/>
          </a:xfrm>
        </p:grpSpPr>
        <p:sp>
          <p:nvSpPr>
            <p:cNvPr id="26" name="Rectangle 25"/>
            <p:cNvSpPr/>
            <p:nvPr/>
          </p:nvSpPr>
          <p:spPr>
            <a:xfrm>
              <a:off x="5591944" y="4342367"/>
              <a:ext cx="2106291"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91944" y="4342368"/>
              <a:ext cx="2106291" cy="1420650"/>
            </a:xfrm>
            <a:prstGeom prst="rect">
              <a:avLst/>
            </a:prstGeom>
            <a:ln w="57150">
              <a:noFill/>
            </a:ln>
          </p:spPr>
        </p:pic>
      </p:grpSp>
      <p:pic>
        <p:nvPicPr>
          <p:cNvPr id="36" name="Picture 2" descr="Colibri bird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0961" y="3356992"/>
            <a:ext cx="245975" cy="252252"/>
          </a:xfrm>
          <a:prstGeom prst="rect">
            <a:avLst/>
          </a:prstGeom>
          <a:solidFill>
            <a:schemeClr val="tx2">
              <a:lumMod val="40000"/>
              <a:lumOff val="60000"/>
            </a:schemeClr>
          </a:solidFill>
          <a:ln w="57150">
            <a:no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3273</TotalTime>
  <Words>497</Words>
  <Application>Microsoft Office PowerPoint</Application>
  <PresentationFormat>Widescreen</PresentationFormat>
  <Paragraphs>89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DD</vt:lpstr>
      <vt:lpstr>Spot Subject Predicate</vt:lpstr>
      <vt:lpstr>Subject and Predicate</vt:lpstr>
      <vt:lpstr>Practice</vt:lpstr>
      <vt:lpstr>Practice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273</cp:revision>
  <dcterms:created xsi:type="dcterms:W3CDTF">2020-08-28T09:38:22Z</dcterms:created>
  <dcterms:modified xsi:type="dcterms:W3CDTF">2022-10-16T12:49:02Z</dcterms:modified>
</cp:coreProperties>
</file>